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92" r:id="rId4"/>
    <p:sldId id="258" r:id="rId5"/>
    <p:sldId id="268" r:id="rId6"/>
    <p:sldId id="271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4" r:id="rId20"/>
    <p:sldId id="283" r:id="rId21"/>
    <p:sldId id="282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r/cO8lqs/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r/cO8lqs/21144" TargetMode="External"/><Relationship Id="rId2" Type="http://schemas.openxmlformats.org/officeDocument/2006/relationships/hyperlink" Target="https://regex101.com/r/cO8lqs/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gex101.com/r/cO8lqs/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r/cO8lqs/10" TargetMode="External"/><Relationship Id="rId2" Type="http://schemas.openxmlformats.org/officeDocument/2006/relationships/hyperlink" Target="https://regex101.com/r/cO8lqs/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r/cO8lqs/24" TargetMode="External"/><Relationship Id="rId2" Type="http://schemas.openxmlformats.org/officeDocument/2006/relationships/hyperlink" Target="https://regex101.com/r/RdMplA/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uery.prod.cms.rt.microsoft.com/cms/api/am/binary/RE4tiM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l-pl/" TargetMode="External"/><Relationship Id="rId2" Type="http://schemas.openxmlformats.org/officeDocument/2006/relationships/hyperlink" Target="https://www.itexam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style.pl/" TargetMode="External"/><Relationship Id="rId5" Type="http://schemas.openxmlformats.org/officeDocument/2006/relationships/hyperlink" Target="https://devmentors.io/" TargetMode="External"/><Relationship Id="rId4" Type="http://schemas.openxmlformats.org/officeDocument/2006/relationships/hyperlink" Target="https://cezarywalenciuk.p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r/cO8lqs/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r/cO8lqs/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84012C-4D2A-4F4E-B69C-872C2F2F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840346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Przygotowanie do egzaminu 70-483</a:t>
            </a:r>
            <a:endParaRPr lang="en-US" b="1" dirty="0"/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08D2B28C-47E1-4E35-B714-0B396D613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Debug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r>
              <a:rPr lang="pl-PL" dirty="0"/>
              <a:t> and </a:t>
            </a:r>
            <a:r>
              <a:rPr lang="pl-PL" dirty="0" err="1"/>
              <a:t>implement</a:t>
            </a:r>
            <a:r>
              <a:rPr lang="pl-PL" dirty="0"/>
              <a:t> </a:t>
            </a:r>
            <a:r>
              <a:rPr lang="pl-PL" dirty="0" err="1"/>
              <a:t>security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559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Regex</a:t>
            </a:r>
            <a:r>
              <a:rPr lang="pl-PL" dirty="0"/>
              <a:t> – przykłady: o</a:t>
            </a:r>
            <a:r>
              <a:rPr lang="en-US" dirty="0" err="1"/>
              <a:t>perator</a:t>
            </a:r>
            <a:r>
              <a:rPr lang="en-US" dirty="0"/>
              <a:t> LUB — | </a:t>
            </a:r>
            <a:r>
              <a:rPr lang="en-US" dirty="0" err="1"/>
              <a:t>lub</a:t>
            </a:r>
            <a:r>
              <a:rPr lang="en-US" dirty="0"/>
              <a:t> []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a(</a:t>
            </a:r>
            <a:r>
              <a:rPr lang="pl-PL" dirty="0" err="1"/>
              <a:t>b|c</a:t>
            </a:r>
            <a:r>
              <a:rPr lang="pl-PL" dirty="0"/>
              <a:t>) - pasuje do łańcucha, gdzie po a następuje b lub </a:t>
            </a:r>
            <a:r>
              <a:rPr lang="pl-PL" dirty="0">
                <a:hlinkClick r:id="rId2"/>
              </a:rPr>
              <a:t>c</a:t>
            </a:r>
            <a:endParaRPr lang="pl-PL" dirty="0"/>
          </a:p>
          <a:p>
            <a:r>
              <a:rPr lang="en-US" dirty="0"/>
              <a:t>a[</a:t>
            </a:r>
            <a:r>
              <a:rPr lang="en-US" dirty="0" err="1"/>
              <a:t>bc</a:t>
            </a:r>
            <a:r>
              <a:rPr lang="en-US" dirty="0"/>
              <a:t>] - 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wyżej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Regex</a:t>
            </a:r>
            <a:r>
              <a:rPr lang="pl-PL" dirty="0"/>
              <a:t> – przykłady: </a:t>
            </a:r>
            <a:br>
              <a:rPr lang="pl-PL" dirty="0"/>
            </a:br>
            <a:r>
              <a:rPr lang="pl-PL" dirty="0"/>
              <a:t>klasy znaków </a:t>
            </a:r>
            <a:r>
              <a:rPr lang="en-US" dirty="0"/>
              <a:t>— \d \w \s i .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\d - pasuje do jednego znaku, który jest </a:t>
            </a:r>
            <a:r>
              <a:rPr lang="pl-PL" dirty="0">
                <a:hlinkClick r:id="rId2"/>
              </a:rPr>
              <a:t>cyfrą</a:t>
            </a:r>
            <a:endParaRPr lang="pl-PL" dirty="0"/>
          </a:p>
          <a:p>
            <a:r>
              <a:rPr lang="pl-PL" dirty="0"/>
              <a:t>\w - pasuje do znaku </a:t>
            </a:r>
            <a:r>
              <a:rPr lang="pl-PL" dirty="0">
                <a:hlinkClick r:id="rId3"/>
              </a:rPr>
              <a:t>słownego</a:t>
            </a:r>
            <a:endParaRPr lang="pl-PL" dirty="0"/>
          </a:p>
          <a:p>
            <a:r>
              <a:rPr lang="pl-PL" dirty="0"/>
              <a:t>\s - pasuje do znaki niedrukowalne (zawiera </a:t>
            </a:r>
            <a:r>
              <a:rPr lang="pl-PL" dirty="0" err="1"/>
              <a:t>taby</a:t>
            </a:r>
            <a:r>
              <a:rPr lang="pl-PL" dirty="0"/>
              <a:t> i nowe linie)</a:t>
            </a:r>
          </a:p>
          <a:p>
            <a:r>
              <a:rPr lang="en-US" dirty="0"/>
              <a:t>. - </a:t>
            </a:r>
            <a:r>
              <a:rPr lang="en-US" dirty="0" err="1"/>
              <a:t>pasuje</a:t>
            </a:r>
            <a:r>
              <a:rPr lang="en-US" dirty="0"/>
              <a:t> do </a:t>
            </a:r>
            <a:r>
              <a:rPr lang="en-US" dirty="0" err="1"/>
              <a:t>każdego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znaku</a:t>
            </a:r>
            <a:r>
              <a:rPr lang="pl-PL" dirty="0"/>
              <a:t> (zastępuje dowolny znak)</a:t>
            </a:r>
          </a:p>
          <a:p>
            <a:r>
              <a:rPr lang="pl-PL" dirty="0"/>
              <a:t>\d, \w oraz \s mają także zanegowane odpowiedniki \D, \W i \S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8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Regex</a:t>
            </a:r>
            <a:r>
              <a:rPr lang="pl-PL" dirty="0"/>
              <a:t> – przykłady: </a:t>
            </a:r>
            <a:br>
              <a:rPr lang="pl-PL" dirty="0"/>
            </a:br>
            <a:r>
              <a:rPr lang="pl-PL" dirty="0"/>
              <a:t>wyrażenia klamrowe []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[abc] - pasuje do łańcucha, który posiada albo a albo b albo </a:t>
            </a:r>
            <a:r>
              <a:rPr lang="pl-PL" dirty="0">
                <a:hlinkClick r:id="rId2"/>
              </a:rPr>
              <a:t>c</a:t>
            </a:r>
            <a:endParaRPr lang="pl-PL" dirty="0"/>
          </a:p>
          <a:p>
            <a:r>
              <a:rPr lang="pl-PL" dirty="0"/>
              <a:t>[a-c]   - To samo co wyżej</a:t>
            </a:r>
          </a:p>
          <a:p>
            <a:r>
              <a:rPr lang="pl-PL" dirty="0"/>
              <a:t>[0-9]%  - łańcuch, który posiada znak od 0 do 9 przed znakiem %</a:t>
            </a:r>
          </a:p>
          <a:p>
            <a:r>
              <a:rPr lang="pl-PL" dirty="0"/>
              <a:t>[^a-</a:t>
            </a:r>
            <a:r>
              <a:rPr lang="pl-PL" dirty="0" err="1"/>
              <a:t>zA</a:t>
            </a:r>
            <a:r>
              <a:rPr lang="pl-PL" dirty="0"/>
              <a:t>-Z] - łańcuch, który nie posiada litery od a do z lub od A do Z. W tym przypadku ^ jest używany jako negacja </a:t>
            </a:r>
            <a:r>
              <a:rPr lang="pl-PL" dirty="0">
                <a:hlinkClick r:id="rId3"/>
              </a:rPr>
              <a:t>wyrażenia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138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Regex</a:t>
            </a:r>
            <a:r>
              <a:rPr lang="pl-PL" dirty="0"/>
              <a:t> – przykłady: </a:t>
            </a:r>
            <a:br>
              <a:rPr lang="pl-PL" dirty="0"/>
            </a:br>
            <a:r>
              <a:rPr lang="pl-PL" dirty="0"/>
              <a:t>c</a:t>
            </a:r>
            <a:r>
              <a:rPr lang="en-US" dirty="0" err="1"/>
              <a:t>hciwe</a:t>
            </a:r>
            <a:r>
              <a:rPr lang="en-US" dirty="0"/>
              <a:t> i </a:t>
            </a:r>
            <a:r>
              <a:rPr lang="en-US" dirty="0" err="1"/>
              <a:t>leniwe</a:t>
            </a:r>
            <a:r>
              <a:rPr lang="en-US" dirty="0"/>
              <a:t> </a:t>
            </a:r>
            <a:r>
              <a:rPr lang="en-US" dirty="0" err="1"/>
              <a:t>dopasowanie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Kwantyfikatory (* + {}) są chciwymi operatorami, więc rozszerzają dopasowanie tak bardzo, jak tylko </a:t>
            </a:r>
            <a:r>
              <a:rPr lang="pl-PL" dirty="0">
                <a:hlinkClick r:id="rId2"/>
              </a:rPr>
              <a:t>mogą</a:t>
            </a:r>
            <a:r>
              <a:rPr lang="pl-PL" dirty="0"/>
              <a:t>. (chciwa wersja)</a:t>
            </a:r>
          </a:p>
          <a:p>
            <a:r>
              <a:rPr lang="pl-PL" dirty="0"/>
              <a:t>&lt;.+?&gt; - dopasowuje dowolny znak jeden lub więcej razy zawarty wewnątrz &lt; i &gt; , rozwijając w razie </a:t>
            </a:r>
            <a:r>
              <a:rPr lang="pl-PL" dirty="0">
                <a:hlinkClick r:id="rId3"/>
              </a:rPr>
              <a:t>potrzeby</a:t>
            </a:r>
            <a:r>
              <a:rPr lang="pl-PL" dirty="0"/>
              <a:t> (leniwa wersja)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2636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Kryptografia - klucze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Symetryczne – klucz służy do szyfrowania i odszyfrowania wiadomości. Do obu tych czynności używa się tego samego klucza. </a:t>
            </a:r>
          </a:p>
          <a:p>
            <a:pPr lvl="1"/>
            <a:r>
              <a:rPr lang="pl-PL" dirty="0"/>
              <a:t>Przykład – AES (Advanced </a:t>
            </a:r>
            <a:r>
              <a:rPr lang="pl-PL" dirty="0" err="1"/>
              <a:t>Encryption</a:t>
            </a:r>
            <a:r>
              <a:rPr lang="pl-PL" dirty="0"/>
              <a:t> Standard). Używany globalnie do szyfrowania danych. Od 1997 przyjęty jako standard</a:t>
            </a:r>
          </a:p>
          <a:p>
            <a:r>
              <a:rPr lang="pl-PL" dirty="0"/>
              <a:t>Asymetryczne – wyróżnia się klucz prywatny oraz klucz publiczny. Publiczny może być zupełnie jawny. </a:t>
            </a:r>
          </a:p>
          <a:p>
            <a:pPr lvl="1"/>
            <a:r>
              <a:rPr lang="pl-PL" dirty="0"/>
              <a:t>W przypadku szyfrowania klucz prywatny służy to szyfrowania, publiczny do deszyfrowania</a:t>
            </a:r>
          </a:p>
          <a:p>
            <a:pPr lvl="1"/>
            <a:r>
              <a:rPr lang="pl-PL" dirty="0"/>
              <a:t>W przypadku podpisów cyfrowych klucz prywatny służy do generowania podpisu, klucz publiczny do ich weryfikacji</a:t>
            </a:r>
          </a:p>
          <a:p>
            <a:pPr lvl="1"/>
            <a:r>
              <a:rPr lang="pl-PL" dirty="0"/>
              <a:t>Przykład RSA (</a:t>
            </a:r>
            <a:r>
              <a:rPr lang="pl-PL" dirty="0" err="1"/>
              <a:t>Rivesta-Shamira-Adlemana</a:t>
            </a:r>
            <a:r>
              <a:rPr lang="pl-PL" dirty="0"/>
              <a:t>) – najpopularniejszy szyfr asymetryczny </a:t>
            </a:r>
          </a:p>
        </p:txBody>
      </p:sp>
    </p:spTree>
    <p:extLst>
      <p:ext uri="{BB962C8B-B14F-4D97-AF65-F5344CB8AC3E}">
        <p14:creationId xmlns:p14="http://schemas.microsoft.com/office/powerpoint/2010/main" val="156984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Kryptografia – kontener kluczy użytkownika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Asymetryczne klucze prywatne nie powinny być przechowywane w zmiennych ani w postaci zwykłego tekstu zapisanego na komputerze</a:t>
            </a:r>
          </a:p>
          <a:p>
            <a:r>
              <a:rPr lang="pl-PL" dirty="0"/>
              <a:t>Kontener kluczy dla systemu </a:t>
            </a:r>
            <a:r>
              <a:rPr lang="pl-PL" dirty="0" err="1"/>
              <a:t>windows</a:t>
            </a:r>
            <a:r>
              <a:rPr lang="pl-PL" dirty="0"/>
              <a:t> jest przechowywany w profilu użytkownika na którym jesteś zalogowany</a:t>
            </a:r>
          </a:p>
          <a:p>
            <a:r>
              <a:rPr lang="pl-PL" dirty="0"/>
              <a:t>Na podstawie kluczy znajdujących się w kontenerze zalogowanego użytkownika ma on dostęp do poszczególnych procesów/aplikacji</a:t>
            </a:r>
          </a:p>
        </p:txBody>
      </p:sp>
    </p:spTree>
    <p:extLst>
      <p:ext uri="{BB962C8B-B14F-4D97-AF65-F5344CB8AC3E}">
        <p14:creationId xmlns:p14="http://schemas.microsoft.com/office/powerpoint/2010/main" val="1380614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Kryptografia – kontener kluczy maszyny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Używanie klucza przechowywanego w „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” jest ok w momencie gdy z maszyny korzysta jeden użytkownik</a:t>
            </a:r>
          </a:p>
          <a:p>
            <a:r>
              <a:rPr lang="pl-PL" dirty="0"/>
              <a:t>Jeżeli klucz musi być współdzielony powinien być trzymany na poziomie maszyny, a nie użytkownika </a:t>
            </a:r>
          </a:p>
          <a:p>
            <a:r>
              <a:rPr lang="pl-PL" dirty="0"/>
              <a:t>C:\ProgramData\Microsoft\Crypto\RSA\MachineKeys</a:t>
            </a:r>
          </a:p>
        </p:txBody>
      </p:sp>
    </p:spTree>
    <p:extLst>
      <p:ext uri="{BB962C8B-B14F-4D97-AF65-F5344CB8AC3E}">
        <p14:creationId xmlns:p14="http://schemas.microsoft.com/office/powerpoint/2010/main" val="15672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Kryptografia – podpisywanie dokumentów przy użyciu certyfikatów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Developer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prompt</a:t>
            </a:r>
            <a:endParaRPr lang="pl-PL" dirty="0"/>
          </a:p>
          <a:p>
            <a:r>
              <a:rPr lang="pl-PL" dirty="0" err="1"/>
              <a:t>makecert</a:t>
            </a:r>
            <a:r>
              <a:rPr lang="pl-PL" dirty="0"/>
              <a:t> nazwa.cer</a:t>
            </a:r>
          </a:p>
          <a:p>
            <a:r>
              <a:rPr lang="pt-BR" dirty="0"/>
              <a:t>makecert -n "CN=kzawisto" -sr currentuser -ss demoCertStore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7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Kryptografia – algorytmy </a:t>
            </a:r>
            <a:r>
              <a:rPr lang="pl-PL" dirty="0" err="1"/>
              <a:t>hashujace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MD5 – algorytm kryptograficzny generujący 128b wartość. W 2004 znaleziono sposób generowania kolizji (np. dwa pliki będą miały tą samą wartość)</a:t>
            </a:r>
          </a:p>
          <a:p>
            <a:r>
              <a:rPr lang="pl-PL" dirty="0"/>
              <a:t>SHA1 - algorytm kryptograficzny generujący 160b wartość. Również podatny na kolizje</a:t>
            </a:r>
          </a:p>
          <a:p>
            <a:r>
              <a:rPr lang="pl-PL" dirty="0"/>
              <a:t>SHA2 – Ulepszona wersja SHA1, występuje w kilku wersjach – 224,256,384,512b. Brak podatności na kolizje</a:t>
            </a:r>
          </a:p>
          <a:p>
            <a:r>
              <a:rPr lang="pl-PL" dirty="0"/>
              <a:t>Tęczowe tablice - baza skrótów wykorzystana do łamania haseł jednokierunkową funkcją. Tworzy się jako łańcuchy skrótów z możliwych haseł – dzięki temu nie trzeba robić </a:t>
            </a:r>
            <a:r>
              <a:rPr lang="pl-PL" dirty="0" err="1"/>
              <a:t>brute</a:t>
            </a:r>
            <a:r>
              <a:rPr lang="pl-PL" dirty="0"/>
              <a:t> </a:t>
            </a:r>
            <a:r>
              <a:rPr lang="pl-PL" dirty="0" err="1"/>
              <a:t>force</a:t>
            </a:r>
            <a:r>
              <a:rPr lang="pl-PL" dirty="0"/>
              <a:t> (zapisuje jeden na kilkaset skrótów)</a:t>
            </a:r>
          </a:p>
          <a:p>
            <a:r>
              <a:rPr lang="pl-PL" dirty="0"/>
              <a:t>Salt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48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Debug</a:t>
            </a:r>
            <a:r>
              <a:rPr lang="pl-PL" dirty="0"/>
              <a:t>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Logi, </a:t>
            </a:r>
            <a:r>
              <a:rPr lang="pl-PL" sz="2400" dirty="0" err="1"/>
              <a:t>flow</a:t>
            </a:r>
            <a:r>
              <a:rPr lang="pl-PL" sz="2400" dirty="0"/>
              <a:t> aplikacji</a:t>
            </a:r>
          </a:p>
          <a:p>
            <a:pPr lvl="1"/>
            <a:r>
              <a:rPr lang="pl-PL" dirty="0"/>
              <a:t>Używanie dyrektywy </a:t>
            </a:r>
            <a:r>
              <a:rPr lang="pl-PL" dirty="0" err="1"/>
              <a:t>if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Używanie </a:t>
            </a:r>
            <a:r>
              <a:rPr lang="pl-PL" dirty="0" err="1"/>
              <a:t>Conditional</a:t>
            </a:r>
            <a:r>
              <a:rPr lang="pl-PL" dirty="0"/>
              <a:t> </a:t>
            </a:r>
            <a:r>
              <a:rPr lang="pl-PL" dirty="0" err="1"/>
              <a:t>compilation</a:t>
            </a:r>
            <a:r>
              <a:rPr lang="pl-PL" dirty="0"/>
              <a:t> (DIAGNOSTIC)</a:t>
            </a:r>
          </a:p>
          <a:p>
            <a:pPr lvl="1"/>
            <a:r>
              <a:rPr lang="pl-PL" dirty="0"/>
              <a:t>Używanie </a:t>
            </a:r>
            <a:r>
              <a:rPr lang="pl-PL" dirty="0" err="1"/>
              <a:t>Conditional</a:t>
            </a:r>
            <a:r>
              <a:rPr lang="pl-PL" dirty="0"/>
              <a:t> </a:t>
            </a:r>
            <a:r>
              <a:rPr lang="pl-PL" dirty="0" err="1"/>
              <a:t>Attribute</a:t>
            </a:r>
            <a:endParaRPr lang="pl-PL" sz="2400" dirty="0"/>
          </a:p>
          <a:p>
            <a:r>
              <a:rPr lang="pl-PL" sz="2400" dirty="0"/>
              <a:t>Wyłączanie </a:t>
            </a:r>
            <a:r>
              <a:rPr lang="pl-PL" sz="2400" dirty="0" err="1"/>
              <a:t>warinngów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pPr lvl="1"/>
            <a:endParaRPr lang="pl-PL" sz="22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97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0A4053-D7B9-4D1A-A6DF-466DF7F8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DF73E0-C6CF-4C10-9A11-0DDA9C99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https://query.prod.cms.rt.microsoft.com/cms/api/am/binary/RE4tiMh</a:t>
            </a:r>
            <a:endParaRPr lang="pl-PL" sz="2400" dirty="0"/>
          </a:p>
          <a:p>
            <a:r>
              <a:rPr lang="pl-PL" sz="2400" dirty="0" err="1"/>
              <a:t>Create</a:t>
            </a:r>
            <a:r>
              <a:rPr lang="pl-PL" sz="2400" dirty="0"/>
              <a:t> and </a:t>
            </a:r>
            <a:r>
              <a:rPr lang="pl-PL" sz="2400" dirty="0" err="1"/>
              <a:t>use</a:t>
            </a:r>
            <a:r>
              <a:rPr lang="pl-PL" sz="2400" dirty="0"/>
              <a:t> </a:t>
            </a:r>
            <a:r>
              <a:rPr lang="pl-PL" sz="2400" dirty="0" err="1"/>
              <a:t>types</a:t>
            </a:r>
            <a:endParaRPr lang="pl-PL" sz="2400" dirty="0"/>
          </a:p>
          <a:p>
            <a:r>
              <a:rPr lang="pl-PL" sz="2400" dirty="0" err="1"/>
              <a:t>Implement</a:t>
            </a:r>
            <a:r>
              <a:rPr lang="pl-PL" sz="2400" dirty="0"/>
              <a:t> Data Access</a:t>
            </a:r>
          </a:p>
          <a:p>
            <a:r>
              <a:rPr lang="pl-PL" sz="2400" dirty="0" err="1"/>
              <a:t>Debug</a:t>
            </a:r>
            <a:r>
              <a:rPr lang="pl-PL" sz="2400" dirty="0"/>
              <a:t> </a:t>
            </a:r>
            <a:r>
              <a:rPr lang="pl-PL" sz="2400" dirty="0" err="1"/>
              <a:t>app</a:t>
            </a:r>
            <a:r>
              <a:rPr lang="pl-PL" sz="2400" dirty="0"/>
              <a:t> and </a:t>
            </a:r>
            <a:r>
              <a:rPr lang="pl-PL" sz="2400" dirty="0" err="1"/>
              <a:t>implement</a:t>
            </a:r>
            <a:r>
              <a:rPr lang="pl-PL" sz="2400" dirty="0"/>
              <a:t> </a:t>
            </a:r>
            <a:r>
              <a:rPr lang="pl-PL" sz="2400" dirty="0" err="1"/>
              <a:t>security</a:t>
            </a:r>
            <a:endParaRPr lang="pl-PL" sz="2400" dirty="0"/>
          </a:p>
          <a:p>
            <a:r>
              <a:rPr lang="pl-PL" sz="2400" dirty="0" err="1"/>
              <a:t>Manage</a:t>
            </a:r>
            <a:r>
              <a:rPr lang="pl-PL" sz="2400" dirty="0"/>
              <a:t> program </a:t>
            </a:r>
            <a:r>
              <a:rPr lang="pl-PL" sz="2400" dirty="0" err="1"/>
              <a:t>flow</a:t>
            </a:r>
            <a:endParaRPr lang="pl-PL" sz="2400" dirty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7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Build</a:t>
            </a:r>
            <a:r>
              <a:rPr lang="pl-PL" dirty="0"/>
              <a:t> - konfiguracja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err="1"/>
              <a:t>Debug</a:t>
            </a:r>
            <a:r>
              <a:rPr lang="pl-PL" sz="2400" dirty="0"/>
              <a:t> vs </a:t>
            </a:r>
            <a:r>
              <a:rPr lang="pl-PL" sz="2400" dirty="0" err="1"/>
              <a:t>Release</a:t>
            </a:r>
            <a:r>
              <a:rPr lang="pl-PL" sz="2400" dirty="0"/>
              <a:t> – jaka jest różnica?</a:t>
            </a:r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pPr lvl="1"/>
            <a:endParaRPr lang="pl-PL" sz="2200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C169A67-8771-41ED-BAEE-4B88AB95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70" y="3655755"/>
            <a:ext cx="5443714" cy="240093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25F334C-286D-4116-B081-090E5F5FE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35" y="4022411"/>
            <a:ext cx="5684063" cy="182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2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Diagnostyka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Logowanie i śledzenie – używając klas </a:t>
            </a:r>
            <a:r>
              <a:rPr lang="pl-PL" sz="2400" dirty="0" err="1"/>
              <a:t>Debug</a:t>
            </a:r>
            <a:r>
              <a:rPr lang="pl-PL" sz="2400" dirty="0"/>
              <a:t> i </a:t>
            </a:r>
            <a:r>
              <a:rPr lang="pl-PL" sz="2400" dirty="0" err="1"/>
              <a:t>Trace</a:t>
            </a:r>
            <a:r>
              <a:rPr lang="pl-PL" sz="2400" dirty="0"/>
              <a:t> możemy dostarczać informację dotyczące wydajności podczas tworzenia lub po wdrożeniu aplikacji na </a:t>
            </a:r>
            <a:r>
              <a:rPr lang="pl-PL" sz="2400" dirty="0" err="1"/>
              <a:t>prod</a:t>
            </a:r>
            <a:r>
              <a:rPr lang="pl-PL" sz="2400" dirty="0"/>
              <a:t>.</a:t>
            </a:r>
          </a:p>
          <a:p>
            <a:r>
              <a:rPr lang="pl-PL" sz="2400" dirty="0"/>
              <a:t>Klasy </a:t>
            </a:r>
            <a:r>
              <a:rPr lang="pl-PL" sz="2400" dirty="0" err="1"/>
              <a:t>Trace</a:t>
            </a:r>
            <a:r>
              <a:rPr lang="pl-PL" sz="2400" dirty="0"/>
              <a:t> i </a:t>
            </a:r>
            <a:r>
              <a:rPr lang="pl-PL" sz="2400" dirty="0" err="1"/>
              <a:t>Debug</a:t>
            </a:r>
            <a:r>
              <a:rPr lang="pl-PL" sz="2400" dirty="0"/>
              <a:t> używają tych samych metod do generowania danych wyjściowych </a:t>
            </a:r>
          </a:p>
          <a:p>
            <a:r>
              <a:rPr lang="pl-PL" sz="2400" dirty="0" err="1"/>
              <a:t>Listner</a:t>
            </a:r>
            <a:endParaRPr lang="pl-PL" sz="2400" dirty="0"/>
          </a:p>
          <a:p>
            <a:endParaRPr lang="pl-PL" sz="2400" dirty="0"/>
          </a:p>
          <a:p>
            <a:pPr lvl="1"/>
            <a:endParaRPr lang="pl-PL" sz="2200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5808ABE-3BB2-441A-B13D-BD6410E8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87" y="4538203"/>
            <a:ext cx="5372850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40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Profilowanie aplikacji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400" dirty="0"/>
          </a:p>
          <a:p>
            <a:r>
              <a:rPr lang="pl-PL" sz="2400" dirty="0" err="1"/>
              <a:t>StopWatch</a:t>
            </a:r>
            <a:r>
              <a:rPr lang="pl-PL" sz="2400" dirty="0"/>
              <a:t> – prosta klasa dzięki której możemy weryfikować czas potrzebny do wykonania danego bloku kodu. Najczęściej używany do porównywania metod które zwracają te same dane</a:t>
            </a:r>
          </a:p>
          <a:p>
            <a:r>
              <a:rPr lang="pl-PL" sz="2400" dirty="0" err="1"/>
              <a:t>VisualStudio</a:t>
            </a:r>
            <a:r>
              <a:rPr lang="pl-PL" sz="2400" dirty="0"/>
              <a:t> </a:t>
            </a:r>
            <a:r>
              <a:rPr lang="pl-PL" sz="2400" dirty="0" err="1"/>
              <a:t>Profiling</a:t>
            </a:r>
            <a:r>
              <a:rPr lang="pl-PL" sz="2400" dirty="0"/>
              <a:t> – zestaw narzędzi używany np. do wyszukiwania wąskich gardeł w aplikacji</a:t>
            </a:r>
          </a:p>
          <a:p>
            <a:pPr lvl="1"/>
            <a:endParaRPr lang="pl-PL" sz="22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2781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Profilowanie aplikacji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EC4E757-7CEF-4DC6-A56C-02B2FA56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31" y="1558275"/>
            <a:ext cx="4962796" cy="431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00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Pozostałe narzędzia</a:t>
            </a: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400" dirty="0"/>
          </a:p>
          <a:p>
            <a:pPr lvl="1"/>
            <a:endParaRPr lang="pl-PL" sz="2200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zawartości 4">
            <a:extLst>
              <a:ext uri="{FF2B5EF4-FFF2-40B4-BE49-F238E27FC236}">
                <a16:creationId xmlns:a16="http://schemas.microsoft.com/office/drawing/2014/main" id="{9DA2E946-E336-4FD0-8473-D8BCB735340A}"/>
              </a:ext>
            </a:extLst>
          </p:cNvPr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400" dirty="0"/>
          </a:p>
          <a:p>
            <a:r>
              <a:rPr lang="pl-PL" sz="2400" dirty="0"/>
              <a:t>Monitor zasobów – </a:t>
            </a:r>
            <a:r>
              <a:rPr lang="pl-PL" sz="2400" dirty="0" err="1"/>
              <a:t>perfmon</a:t>
            </a:r>
            <a:endParaRPr lang="pl-PL" sz="2400" dirty="0"/>
          </a:p>
          <a:p>
            <a:r>
              <a:rPr lang="en-US" sz="2400" dirty="0" err="1"/>
              <a:t>PerformanceCounters</a:t>
            </a:r>
            <a:endParaRPr lang="pl-PL" sz="2400" dirty="0"/>
          </a:p>
          <a:p>
            <a:r>
              <a:rPr lang="pl-PL" sz="2400" dirty="0" err="1"/>
              <a:t>EventLog</a:t>
            </a:r>
            <a:endParaRPr lang="pl-PL" sz="2400" dirty="0"/>
          </a:p>
          <a:p>
            <a:endParaRPr lang="pl-PL" sz="2400" dirty="0"/>
          </a:p>
          <a:p>
            <a:pPr lvl="1"/>
            <a:endParaRPr lang="pl-PL" sz="2200" dirty="0"/>
          </a:p>
          <a:p>
            <a:pPr marL="0" indent="0">
              <a:buFont typeface="Wingdings 3" charset="2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8622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</a:t>
            </a:r>
            <a:r>
              <a:rPr lang="pl-PL" dirty="0" err="1"/>
              <a:t>dll</a:t>
            </a:r>
            <a:r>
              <a:rPr lang="pl-PL" dirty="0"/>
              <a:t>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400" dirty="0"/>
              <a:t>Zarządzanie wersjami </a:t>
            </a:r>
            <a:r>
              <a:rPr lang="pl-PL" sz="2400" dirty="0" err="1"/>
              <a:t>dll</a:t>
            </a:r>
            <a:r>
              <a:rPr lang="pl-PL" sz="2400" dirty="0"/>
              <a:t> -&gt; można zmieniać z poziomu konfiguracji </a:t>
            </a:r>
            <a:r>
              <a:rPr lang="pl-PL" sz="2400" dirty="0" err="1"/>
              <a:t>dll</a:t>
            </a:r>
            <a:endParaRPr lang="pl-PL" sz="2400" dirty="0"/>
          </a:p>
          <a:p>
            <a:r>
              <a:rPr lang="pl-PL" sz="2400" dirty="0" err="1"/>
              <a:t>Strong</a:t>
            </a:r>
            <a:r>
              <a:rPr lang="pl-PL" sz="2400" dirty="0"/>
              <a:t> </a:t>
            </a:r>
            <a:r>
              <a:rPr lang="pl-PL" sz="2400" dirty="0" err="1"/>
              <a:t>name</a:t>
            </a:r>
            <a:r>
              <a:rPr lang="pl-PL" sz="2400" dirty="0"/>
              <a:t> – gwarantuje unikatowość i eliminuje konflikty pakietów. Aby podpisać </a:t>
            </a:r>
            <a:r>
              <a:rPr lang="pl-PL" sz="2400" dirty="0" err="1"/>
              <a:t>dll</a:t>
            </a:r>
            <a:r>
              <a:rPr lang="pl-PL" sz="2400" dirty="0"/>
              <a:t> używamy sn.exe </a:t>
            </a:r>
          </a:p>
          <a:p>
            <a:r>
              <a:rPr lang="pl-PL" sz="2400" dirty="0"/>
              <a:t>GAC (Global Assembly Cache) – przechowuje pakiety które są używane przez kilka aplikacji. Do GAC możemy dodawać pakiety na dwa sposoby:</a:t>
            </a:r>
          </a:p>
          <a:p>
            <a:pPr lvl="1"/>
            <a:r>
              <a:rPr lang="pl-PL" sz="2200" dirty="0"/>
              <a:t>Windows </a:t>
            </a:r>
            <a:r>
              <a:rPr lang="pl-PL" sz="2200" dirty="0" err="1"/>
              <a:t>installer</a:t>
            </a:r>
            <a:endParaRPr lang="pl-PL" sz="2200" dirty="0"/>
          </a:p>
          <a:p>
            <a:pPr lvl="1"/>
            <a:r>
              <a:rPr lang="pl-PL" sz="2000" dirty="0"/>
              <a:t>Global Assembly Cache </a:t>
            </a:r>
            <a:r>
              <a:rPr lang="pl-PL" sz="2000" dirty="0" err="1"/>
              <a:t>tool</a:t>
            </a:r>
            <a:r>
              <a:rPr lang="pl-PL" sz="2000" dirty="0"/>
              <a:t> – gcutil.exe</a:t>
            </a:r>
          </a:p>
          <a:p>
            <a:endParaRPr lang="pl-PL" sz="2400" dirty="0"/>
          </a:p>
          <a:p>
            <a:pPr lvl="1"/>
            <a:endParaRPr lang="pl-PL" sz="22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1616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400" dirty="0"/>
          </a:p>
          <a:p>
            <a:pPr lvl="1"/>
            <a:endParaRPr lang="pl-PL" sz="2200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7A457F6-C738-4670-A475-6F88DFC8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888" y="1782614"/>
            <a:ext cx="621116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3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400" dirty="0"/>
          </a:p>
          <a:p>
            <a:pPr lvl="1"/>
            <a:endParaRPr lang="pl-PL" sz="2200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0744E567-593E-49C4-A596-846FC87A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45" y="1306447"/>
            <a:ext cx="10288710" cy="424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34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400" dirty="0"/>
          </a:p>
          <a:p>
            <a:pPr lvl="1"/>
            <a:endParaRPr lang="pl-PL" sz="2200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295DE73-E2E0-49AA-9438-D786D8FD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1476102"/>
            <a:ext cx="809738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54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650DE2-BDBD-4954-88D7-8F08CF00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119EF7-AA37-4108-9471-11567A24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52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974B54-04ED-4945-9337-A2F73BB0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Materiały użyte podczas szkolenia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FDE0CE-8B12-4B75-8A51-C77A7C9A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https://www.itexams.com/</a:t>
            </a:r>
            <a:endParaRPr lang="pl-PL" sz="2400" dirty="0"/>
          </a:p>
          <a:p>
            <a:r>
              <a:rPr lang="en-US" sz="2400" dirty="0">
                <a:hlinkClick r:id="rId3"/>
              </a:rPr>
              <a:t>https://docs.microsoft.com/pl-pl/</a:t>
            </a:r>
            <a:endParaRPr lang="pl-PL" sz="2400" dirty="0"/>
          </a:p>
          <a:p>
            <a:r>
              <a:rPr lang="pl-PL" sz="2400" dirty="0"/>
              <a:t>Andrew </a:t>
            </a:r>
            <a:r>
              <a:rPr lang="pl-PL" sz="2400" dirty="0" err="1"/>
              <a:t>Troelsen</a:t>
            </a:r>
            <a:r>
              <a:rPr lang="pl-PL" sz="2400" dirty="0"/>
              <a:t> – Język C# wydanie 7,8</a:t>
            </a:r>
          </a:p>
          <a:p>
            <a:r>
              <a:rPr lang="pl-PL" sz="2400" dirty="0"/>
              <a:t>Rob </a:t>
            </a:r>
            <a:r>
              <a:rPr lang="pl-PL" sz="2400" dirty="0" err="1"/>
              <a:t>Milies</a:t>
            </a:r>
            <a:r>
              <a:rPr lang="pl-PL" sz="2400" dirty="0"/>
              <a:t> – </a:t>
            </a:r>
            <a:r>
              <a:rPr lang="pl-PL" sz="2400" dirty="0" err="1"/>
              <a:t>Exam</a:t>
            </a:r>
            <a:r>
              <a:rPr lang="pl-PL" sz="2400" dirty="0"/>
              <a:t> Ref 70-483 Programming in C#</a:t>
            </a:r>
          </a:p>
          <a:p>
            <a:r>
              <a:rPr lang="pl-PL" sz="2400" dirty="0"/>
              <a:t>Blogi/</a:t>
            </a:r>
            <a:r>
              <a:rPr lang="pl-PL" sz="2400" dirty="0" err="1"/>
              <a:t>yt</a:t>
            </a:r>
            <a:r>
              <a:rPr lang="pl-PL" sz="2400" dirty="0"/>
              <a:t> (</a:t>
            </a:r>
            <a:r>
              <a:rPr lang="pl-PL" sz="2400" dirty="0">
                <a:hlinkClick r:id="rId3"/>
              </a:rPr>
              <a:t>MSDN</a:t>
            </a:r>
            <a:r>
              <a:rPr lang="pl-PL" sz="2400" dirty="0"/>
              <a:t>, </a:t>
            </a:r>
            <a:r>
              <a:rPr lang="pl-PL" sz="2400" dirty="0" err="1">
                <a:hlinkClick r:id="rId4"/>
              </a:rPr>
              <a:t>C.Walenciuk</a:t>
            </a:r>
            <a:r>
              <a:rPr lang="pl-PL" sz="2400" dirty="0"/>
              <a:t>, </a:t>
            </a:r>
            <a:r>
              <a:rPr lang="pl-PL" sz="2400" dirty="0" err="1">
                <a:hlinkClick r:id="rId5"/>
              </a:rPr>
              <a:t>DevMentors</a:t>
            </a:r>
            <a:r>
              <a:rPr lang="pl-PL" sz="2400" dirty="0"/>
              <a:t>, </a:t>
            </a:r>
            <a:r>
              <a:rPr lang="pl-PL" sz="2400" dirty="0" err="1">
                <a:hlinkClick r:id="rId6"/>
              </a:rPr>
              <a:t>Devstyle</a:t>
            </a:r>
            <a:r>
              <a:rPr lang="pl-PL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361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Walidacja danych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4062"/>
            <a:ext cx="8915400" cy="3777622"/>
          </a:xfrm>
        </p:spPr>
        <p:txBody>
          <a:bodyPr>
            <a:normAutofit/>
          </a:bodyPr>
          <a:lstStyle/>
          <a:p>
            <a:r>
              <a:rPr lang="pl-PL" sz="2400" dirty="0"/>
              <a:t>Atrybuty ASP</a:t>
            </a:r>
          </a:p>
          <a:p>
            <a:r>
              <a:rPr lang="pl-PL" sz="2400" dirty="0"/>
              <a:t>Walidacja typów/konwersja</a:t>
            </a:r>
          </a:p>
          <a:p>
            <a:pPr lvl="1"/>
            <a:r>
              <a:rPr lang="pl-PL" sz="2200" dirty="0" err="1"/>
              <a:t>Parse</a:t>
            </a:r>
            <a:r>
              <a:rPr lang="pl-PL" sz="2200" dirty="0"/>
              <a:t> – w przypadku błędów mogą polecieć wyjątki: </a:t>
            </a:r>
            <a:r>
              <a:rPr lang="pl-PL" sz="2200" dirty="0" err="1"/>
              <a:t>ArgumentNullException</a:t>
            </a:r>
            <a:r>
              <a:rPr lang="pl-PL" sz="2200" dirty="0"/>
              <a:t>, </a:t>
            </a:r>
            <a:r>
              <a:rPr lang="pl-PL" sz="2200" dirty="0" err="1"/>
              <a:t>FormatException</a:t>
            </a:r>
            <a:r>
              <a:rPr lang="pl-PL" sz="2200" dirty="0"/>
              <a:t>, </a:t>
            </a:r>
            <a:r>
              <a:rPr lang="pl-PL" sz="2200" dirty="0" err="1"/>
              <a:t>OverflowException</a:t>
            </a:r>
            <a:endParaRPr lang="pl-PL" sz="2200" dirty="0"/>
          </a:p>
          <a:p>
            <a:pPr lvl="1"/>
            <a:r>
              <a:rPr lang="pl-PL" sz="2200" dirty="0" err="1"/>
              <a:t>Conver</a:t>
            </a:r>
            <a:r>
              <a:rPr lang="pl-PL" sz="2200" dirty="0"/>
              <a:t> – zabezpiecza przed </a:t>
            </a:r>
            <a:r>
              <a:rPr lang="pl-PL" sz="2200" dirty="0" err="1"/>
              <a:t>nullem</a:t>
            </a:r>
            <a:r>
              <a:rPr lang="pl-PL" sz="2200" dirty="0"/>
              <a:t>, pozostaje problem </a:t>
            </a:r>
            <a:r>
              <a:rPr lang="pl-PL" sz="2200" dirty="0" err="1"/>
              <a:t>FormatException</a:t>
            </a:r>
            <a:r>
              <a:rPr lang="pl-PL" sz="2200" dirty="0"/>
              <a:t>, </a:t>
            </a:r>
            <a:r>
              <a:rPr lang="pl-PL" sz="2200" dirty="0" err="1"/>
              <a:t>OverflowException</a:t>
            </a:r>
            <a:endParaRPr lang="pl-PL" sz="2200" dirty="0"/>
          </a:p>
          <a:p>
            <a:pPr lvl="1"/>
            <a:r>
              <a:rPr lang="pl-PL" sz="2200" dirty="0" err="1"/>
              <a:t>TryParse</a:t>
            </a:r>
            <a:r>
              <a:rPr lang="pl-PL" sz="2200" dirty="0"/>
              <a:t> – zwraca </a:t>
            </a:r>
            <a:r>
              <a:rPr lang="pl-PL" sz="2200" dirty="0" err="1"/>
              <a:t>true</a:t>
            </a:r>
            <a:r>
              <a:rPr lang="pl-PL" sz="2200" dirty="0"/>
              <a:t>/</a:t>
            </a:r>
            <a:r>
              <a:rPr lang="pl-PL" sz="2200" dirty="0" err="1"/>
              <a:t>false</a:t>
            </a:r>
            <a:r>
              <a:rPr lang="pl-PL" sz="2200" dirty="0"/>
              <a:t> w zależności od wyniku operacji. Nie rzuca błędami</a:t>
            </a:r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7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4062"/>
            <a:ext cx="8915400" cy="3777622"/>
          </a:xfrm>
        </p:spPr>
        <p:txBody>
          <a:bodyPr>
            <a:normAutofit/>
          </a:bodyPr>
          <a:lstStyle/>
          <a:p>
            <a:r>
              <a:rPr lang="pl-PL" sz="2400" dirty="0"/>
              <a:t>Czym są? </a:t>
            </a:r>
          </a:p>
          <a:p>
            <a:pPr lvl="1"/>
            <a:r>
              <a:rPr lang="pl-PL" sz="2200" dirty="0"/>
              <a:t>Możemy je traktować jako wzorzec z którym możemy porównać z tekstem wejściowym</a:t>
            </a:r>
          </a:p>
          <a:p>
            <a:r>
              <a:rPr lang="pl-PL" sz="2400" dirty="0"/>
              <a:t>Do czego możemy je wykorzystywać? </a:t>
            </a:r>
          </a:p>
          <a:p>
            <a:pPr lvl="1"/>
            <a:r>
              <a:rPr lang="pl-PL" sz="2200" dirty="0"/>
              <a:t>Walidacja danych wejściowych</a:t>
            </a:r>
          </a:p>
          <a:p>
            <a:pPr lvl="1"/>
            <a:r>
              <a:rPr lang="pl-PL" sz="2200" dirty="0"/>
              <a:t>Przeszukiwanie tekstu</a:t>
            </a:r>
          </a:p>
          <a:p>
            <a:pPr lvl="1"/>
            <a:r>
              <a:rPr lang="pl-PL" sz="2200" dirty="0"/>
              <a:t>Masowa zmiana danych np. nazw plików</a:t>
            </a:r>
          </a:p>
          <a:p>
            <a:r>
              <a:rPr lang="en-US" sz="2400" dirty="0">
                <a:hlinkClick r:id="rId2"/>
              </a:rPr>
              <a:t>https://regex101.com/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8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Składnia wyrażeń regularnych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A5D0472-E088-44C1-96C2-7771BF407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47" y="1602055"/>
            <a:ext cx="7925906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Składnia wyrażeń regularnych</a:t>
            </a:r>
            <a:endParaRPr 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6669F8B-BF47-4428-9D09-39147711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311" y="1457987"/>
            <a:ext cx="4439270" cy="160042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3913408-B64A-4B0C-A85C-AEDEF03DE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42" y="3429000"/>
            <a:ext cx="3010320" cy="1333686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5C9CD65B-8BB5-4111-A5E3-647087E31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330" y="4953001"/>
            <a:ext cx="5153744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2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Regex</a:t>
            </a:r>
            <a:r>
              <a:rPr lang="pl-PL" dirty="0"/>
              <a:t> – przykłady: kotwice - </a:t>
            </a:r>
            <a:r>
              <a:rPr lang="en-US" dirty="0"/>
              <a:t>^ i $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^The - pasuje do każdego łańcucha, który zaczyna się na </a:t>
            </a:r>
            <a:r>
              <a:rPr lang="pl-PL" dirty="0">
                <a:hlinkClick r:id="rId2"/>
              </a:rPr>
              <a:t>The</a:t>
            </a:r>
            <a:r>
              <a:rPr lang="pl-PL" dirty="0"/>
              <a:t> </a:t>
            </a:r>
          </a:p>
          <a:p>
            <a:r>
              <a:rPr lang="pl-PL" dirty="0"/>
              <a:t>end$ - pasuje do każdego łańcucha, który kończy się na end</a:t>
            </a:r>
          </a:p>
          <a:p>
            <a:r>
              <a:rPr lang="pl-PL" dirty="0"/>
              <a:t>^The end$ - Dokładne dopasowanie łańcucha (zaczyna się i kończy na The end)</a:t>
            </a:r>
          </a:p>
          <a:p>
            <a:r>
              <a:rPr lang="pl-PL" dirty="0" err="1"/>
              <a:t>roar</a:t>
            </a:r>
            <a:r>
              <a:rPr lang="pl-PL" dirty="0"/>
              <a:t> - pasuje do każdego łańcucha, </a:t>
            </a:r>
            <a:r>
              <a:rPr lang="pl-PL" dirty="0" err="1"/>
              <a:t>kroar</a:t>
            </a:r>
            <a:r>
              <a:rPr lang="pl-PL" dirty="0"/>
              <a:t> - pasuje do każdego łańcucha, który ma w sobie słowo </a:t>
            </a:r>
            <a:r>
              <a:rPr lang="pl-PL" dirty="0" err="1"/>
              <a:t>roar.tóry</a:t>
            </a:r>
            <a:r>
              <a:rPr lang="pl-PL" dirty="0"/>
              <a:t> ma w sobie słowo </a:t>
            </a:r>
            <a:r>
              <a:rPr lang="pl-PL" dirty="0" err="1"/>
              <a:t>roar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Regex</a:t>
            </a:r>
            <a:r>
              <a:rPr lang="pl-PL" dirty="0"/>
              <a:t> – przykłady: k</a:t>
            </a:r>
            <a:r>
              <a:rPr lang="en-US" dirty="0" err="1"/>
              <a:t>wantyfikatory</a:t>
            </a:r>
            <a:r>
              <a:rPr lang="en-US" dirty="0"/>
              <a:t> — *+? i {}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0270BCE-461A-4264-A901-CBF0B3BA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abc* - pasuje do łańcucha ab, po którym następuje zero lub więcej </a:t>
            </a:r>
            <a:r>
              <a:rPr lang="pl-PL" dirty="0">
                <a:hlinkClick r:id="rId2"/>
              </a:rPr>
              <a:t>c</a:t>
            </a:r>
            <a:endParaRPr lang="pl-PL" dirty="0"/>
          </a:p>
          <a:p>
            <a:r>
              <a:rPr lang="pl-PL" dirty="0"/>
              <a:t>abc+ - pasuje do łańcucha, gdzie po ab następuje jedno lub więcej c</a:t>
            </a:r>
          </a:p>
          <a:p>
            <a:r>
              <a:rPr lang="pl-PL" dirty="0"/>
              <a:t>abc? - pasuje do łańcucha, gdzie po ab następuje zero lub jedno c</a:t>
            </a:r>
          </a:p>
          <a:p>
            <a:r>
              <a:rPr lang="pl-PL" dirty="0"/>
              <a:t>abc{2} - pasuje do łańcucha, gdzie po ab następuje 2  c</a:t>
            </a:r>
          </a:p>
          <a:p>
            <a:r>
              <a:rPr lang="pl-PL" dirty="0"/>
              <a:t>abc{2,} - pasuje do łańcucha, gdzie po ab następuje 2 lub więcej c</a:t>
            </a:r>
          </a:p>
          <a:p>
            <a:r>
              <a:rPr lang="pl-PL" dirty="0"/>
              <a:t>abc{2,5} - pasuje do łańcucha, gdzie po ab następuje od 2 do 5 c</a:t>
            </a:r>
          </a:p>
          <a:p>
            <a:r>
              <a:rPr lang="pl-PL" dirty="0"/>
              <a:t>a(</a:t>
            </a:r>
            <a:r>
              <a:rPr lang="pl-PL" dirty="0" err="1"/>
              <a:t>bc</a:t>
            </a:r>
            <a:r>
              <a:rPr lang="pl-PL" dirty="0"/>
              <a:t>)* - pasuje do łańcucha, gdzie po a następuje zero lub więcej powtórzeń sekwencji </a:t>
            </a:r>
            <a:r>
              <a:rPr lang="pl-PL" dirty="0" err="1"/>
              <a:t>bc</a:t>
            </a:r>
            <a:endParaRPr lang="pl-PL" dirty="0"/>
          </a:p>
          <a:p>
            <a:r>
              <a:rPr lang="pl-PL" dirty="0"/>
              <a:t>a(</a:t>
            </a:r>
            <a:r>
              <a:rPr lang="pl-PL" dirty="0" err="1"/>
              <a:t>bc</a:t>
            </a:r>
            <a:r>
              <a:rPr lang="pl-PL" dirty="0"/>
              <a:t>){2,5} - pasuje do łańcucha, gdzie po a następuje od 2 do 5 powtórzeń sekwencji </a:t>
            </a:r>
            <a:r>
              <a:rPr lang="pl-PL" dirty="0" err="1"/>
              <a:t>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31997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16680</TotalTime>
  <Words>1233</Words>
  <Application>Microsoft Office PowerPoint</Application>
  <PresentationFormat>Panoramiczny</PresentationFormat>
  <Paragraphs>142</Paragraphs>
  <Slides>29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Smuga</vt:lpstr>
      <vt:lpstr>Przygotowanie do egzaminu 70-483</vt:lpstr>
      <vt:lpstr>Agenda</vt:lpstr>
      <vt:lpstr>Materiały użyte podczas szkolenia</vt:lpstr>
      <vt:lpstr>Walidacja danych</vt:lpstr>
      <vt:lpstr>Wyrażenia regularne</vt:lpstr>
      <vt:lpstr>Składnia wyrażeń regularnych</vt:lpstr>
      <vt:lpstr>Składnia wyrażeń regularnych</vt:lpstr>
      <vt:lpstr>Regex – przykłady: kotwice - ^ i $ </vt:lpstr>
      <vt:lpstr>Regex – przykłady: kwantyfikatory — *+? i {}  </vt:lpstr>
      <vt:lpstr>Regex – przykłady: operator LUB — | lub []  </vt:lpstr>
      <vt:lpstr>Regex – przykłady:  klasy znaków — \d \w \s i .   </vt:lpstr>
      <vt:lpstr>Regex – przykłady:  wyrażenia klamrowe []   </vt:lpstr>
      <vt:lpstr>Regex – przykłady:  chciwe i leniwe dopasowanie    </vt:lpstr>
      <vt:lpstr>Kryptografia - klucze    </vt:lpstr>
      <vt:lpstr>Kryptografia – kontener kluczy użytkownika    </vt:lpstr>
      <vt:lpstr>Kryptografia – kontener kluczy maszyny    </vt:lpstr>
      <vt:lpstr>Kryptografia – podpisywanie dokumentów przy użyciu certyfikatów    </vt:lpstr>
      <vt:lpstr>Kryptografia – algorytmy hashujace    </vt:lpstr>
      <vt:lpstr>Debug     </vt:lpstr>
      <vt:lpstr>Build - konfiguracja     </vt:lpstr>
      <vt:lpstr>Diagnostyka     </vt:lpstr>
      <vt:lpstr>Profilowanie aplikacji     </vt:lpstr>
      <vt:lpstr>Profilowanie aplikacji     </vt:lpstr>
      <vt:lpstr>Pozostałe narzędzia</vt:lpstr>
      <vt:lpstr>Zarządzanie dll     </vt:lpstr>
      <vt:lpstr>Prezentacja programu PowerPoint</vt:lpstr>
      <vt:lpstr>Prezentacja programu PowerPoint</vt:lpstr>
      <vt:lpstr>Prezentacja programu PowerPoint</vt:lpstr>
      <vt:lpstr>Dziękuję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Budowanie webAPI przy użyciu wzorca command handler</dc:title>
  <dc:creator>Krzysztof Zawistowski</dc:creator>
  <cp:lastModifiedBy>Krzysztof Zawistowski</cp:lastModifiedBy>
  <cp:revision>180</cp:revision>
  <dcterms:created xsi:type="dcterms:W3CDTF">2018-12-04T05:51:57Z</dcterms:created>
  <dcterms:modified xsi:type="dcterms:W3CDTF">2020-07-27T09:15:43Z</dcterms:modified>
</cp:coreProperties>
</file>