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67" r:id="rId4"/>
    <p:sldId id="258" r:id="rId5"/>
    <p:sldId id="291" r:id="rId6"/>
    <p:sldId id="292" r:id="rId7"/>
    <p:sldId id="293" r:id="rId8"/>
    <p:sldId id="297" r:id="rId9"/>
    <p:sldId id="294" r:id="rId10"/>
    <p:sldId id="295" r:id="rId11"/>
    <p:sldId id="296" r:id="rId12"/>
    <p:sldId id="299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47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" TargetMode="External"/><Relationship Id="rId2" Type="http://schemas.openxmlformats.org/officeDocument/2006/relationships/hyperlink" Target="https://www.itexa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style.pl/" TargetMode="External"/><Relationship Id="rId5" Type="http://schemas.openxmlformats.org/officeDocument/2006/relationships/hyperlink" Target="https://devmentors.io/" TargetMode="External"/><Relationship Id="rId4" Type="http://schemas.openxmlformats.org/officeDocument/2006/relationships/hyperlink" Target="https://cezarywalenciuk.p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prod.cms.rt.microsoft.com/cms/api/am/binary/RE4tiM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4012C-4D2A-4F4E-B69C-872C2F2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712" y="1370563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Przygotowanie do egzaminu 70-483</a:t>
            </a:r>
            <a:endParaRPr lang="en-US" b="1" dirty="0"/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08D2B28C-47E1-4E35-B714-0B396D613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Implement</a:t>
            </a:r>
            <a:r>
              <a:rPr lang="pl-PL" dirty="0"/>
              <a:t> Data Access</a:t>
            </a:r>
          </a:p>
        </p:txBody>
      </p:sp>
    </p:spTree>
    <p:extLst>
      <p:ext uri="{BB962C8B-B14F-4D97-AF65-F5344CB8AC3E}">
        <p14:creationId xmlns:p14="http://schemas.microsoft.com/office/powerpoint/2010/main" val="158559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Multiemisja</a:t>
            </a:r>
            <a:r>
              <a:rPr lang="en-US" dirty="0"/>
              <a:t> </a:t>
            </a:r>
            <a:r>
              <a:rPr lang="en-US" dirty="0" err="1"/>
              <a:t>delegat</a:t>
            </a:r>
            <a:r>
              <a:rPr lang="pl-PL" dirty="0"/>
              <a:t>ów (</a:t>
            </a:r>
            <a:r>
              <a:rPr lang="pl-PL" dirty="0" err="1"/>
              <a:t>multicast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Przykład: mamy samochód (Car) który może na zewnątrz wysłać informacje na temat aktualnego stanu silnika, w tym celu:</a:t>
            </a:r>
          </a:p>
          <a:p>
            <a:pPr lvl="1"/>
            <a:r>
              <a:rPr lang="pl-PL" dirty="0"/>
              <a:t>Rejestrowanie wielu metod które ma wykonać delegat</a:t>
            </a:r>
          </a:p>
          <a:p>
            <a:pPr lvl="1"/>
            <a:r>
              <a:rPr lang="pl-PL" dirty="0"/>
              <a:t>Usuwanie metod z listy </a:t>
            </a:r>
            <a:r>
              <a:rPr lang="pl-PL" dirty="0" err="1"/>
              <a:t>wywołań</a:t>
            </a:r>
            <a:r>
              <a:rPr lang="pl-PL" dirty="0"/>
              <a:t> </a:t>
            </a:r>
            <a:r>
              <a:rPr lang="pl-PL" dirty="0" err="1"/>
              <a:t>delegatu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2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Delegaty</a:t>
            </a:r>
            <a:r>
              <a:rPr lang="pl-PL" dirty="0"/>
              <a:t> generyczne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Definiowanie delegatów które mogą wywołać dowolną metodę określonego typu np. </a:t>
            </a:r>
            <a:r>
              <a:rPr lang="pl-PL" dirty="0" err="1"/>
              <a:t>void</a:t>
            </a:r>
            <a:r>
              <a:rPr lang="pl-PL" dirty="0"/>
              <a:t> i przyjmującą jeden parametr typu T</a:t>
            </a:r>
          </a:p>
          <a:p>
            <a:r>
              <a:rPr lang="pl-PL" dirty="0"/>
              <a:t>Gotowe </a:t>
            </a:r>
            <a:r>
              <a:rPr lang="pl-PL" dirty="0" err="1"/>
              <a:t>delegaty</a:t>
            </a:r>
            <a:r>
              <a:rPr lang="pl-PL" dirty="0"/>
              <a:t> .NET:</a:t>
            </a:r>
          </a:p>
          <a:p>
            <a:pPr lvl="1"/>
            <a:r>
              <a:rPr lang="pl-PL" dirty="0"/>
              <a:t>Action&lt;T&gt; - przyjmuje do 16parametrów, zwraca </a:t>
            </a:r>
            <a:r>
              <a:rPr lang="pl-PL" dirty="0" err="1"/>
              <a:t>void</a:t>
            </a:r>
            <a:endParaRPr lang="pl-PL" dirty="0"/>
          </a:p>
          <a:p>
            <a:pPr lvl="1"/>
            <a:r>
              <a:rPr lang="pl-PL" dirty="0" err="1"/>
              <a:t>Func</a:t>
            </a:r>
            <a:r>
              <a:rPr lang="pl-PL" dirty="0"/>
              <a:t>&lt;</a:t>
            </a:r>
            <a:r>
              <a:rPr lang="pl-PL" dirty="0" err="1"/>
              <a:t>TPArameter</a:t>
            </a:r>
            <a:r>
              <a:rPr lang="pl-PL" dirty="0"/>
              <a:t>, </a:t>
            </a:r>
            <a:r>
              <a:rPr lang="pl-PL" dirty="0" err="1"/>
              <a:t>TOut</a:t>
            </a:r>
            <a:r>
              <a:rPr lang="pl-PL" dirty="0"/>
              <a:t>&gt; - przyjmuje do 16 parametrów, zwraca jakąś wartość </a:t>
            </a: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0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lambda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Anonimowa metoda (najczęściej używana do tworzenia delegatów w </a:t>
            </a:r>
            <a:r>
              <a:rPr lang="pl-PL" dirty="0" err="1"/>
              <a:t>linqu</a:t>
            </a:r>
            <a:r>
              <a:rPr lang="pl-PL" dirty="0"/>
              <a:t>)</a:t>
            </a:r>
            <a:endParaRPr lang="pl-PL" b="1" dirty="0"/>
          </a:p>
          <a:p>
            <a:r>
              <a:rPr lang="pl-PL" dirty="0"/>
              <a:t>Metoda ta nie zawiera deklaracji (dzięki temu możemy napisać metodę dokładnie w tym miejscu w którym chcemy ją użyć. Szczególnie wygodne gdy metoda wywoływana jest tylko raz)</a:t>
            </a:r>
          </a:p>
          <a:p>
            <a:r>
              <a:rPr lang="pl-PL" dirty="0"/>
              <a:t>x =&gt; x % 2 ==1</a:t>
            </a:r>
          </a:p>
          <a:p>
            <a:pPr lvl="1"/>
            <a:r>
              <a:rPr lang="pl-PL" dirty="0"/>
              <a:t>x to parametr wyjściowy</a:t>
            </a:r>
          </a:p>
          <a:p>
            <a:pPr lvl="1"/>
            <a:r>
              <a:rPr lang="pl-PL" dirty="0"/>
              <a:t>x % 2 == 1 to wyrażenie</a:t>
            </a:r>
          </a:p>
          <a:p>
            <a:pPr lvl="1"/>
            <a:r>
              <a:rPr lang="pl-PL" dirty="0"/>
              <a:t>Parametr wyjściowy o nazwie „x” jest wysłany do metody anonimowej która zwróci </a:t>
            </a:r>
            <a:r>
              <a:rPr lang="pl-PL" dirty="0" err="1"/>
              <a:t>true</a:t>
            </a:r>
            <a:r>
              <a:rPr lang="pl-PL" dirty="0"/>
              <a:t> jeżeli parametr wyjściowy jest nieparzysty</a:t>
            </a:r>
          </a:p>
          <a:p>
            <a:r>
              <a:rPr lang="pl-PL" dirty="0"/>
              <a:t>Paradygmat programowania funkcyjnego, kompozycja funkcji</a:t>
            </a:r>
          </a:p>
          <a:p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89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Wszelkie interakcje użytkownika z GUI/UI</a:t>
            </a:r>
          </a:p>
          <a:p>
            <a:r>
              <a:rPr lang="pl-PL" dirty="0"/>
              <a:t>Tworzymy je przy użyciu słowa kluczowego event</a:t>
            </a:r>
          </a:p>
          <a:p>
            <a:r>
              <a:rPr lang="pl-PL" dirty="0"/>
              <a:t>Tryb dokonany (coś się zdarzyło w systemie)</a:t>
            </a:r>
          </a:p>
          <a:p>
            <a:r>
              <a:rPr lang="pl-PL" dirty="0"/>
              <a:t>Zapisywanie się (subskrypcja) do zdarzeń</a:t>
            </a:r>
          </a:p>
          <a:p>
            <a:r>
              <a:rPr lang="pl-PL" dirty="0" err="1"/>
              <a:t>EventArgs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844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błędów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 err="1"/>
              <a:t>System.Exception</a:t>
            </a:r>
            <a:endParaRPr lang="pl-PL" dirty="0"/>
          </a:p>
          <a:p>
            <a:pPr lvl="1"/>
            <a:r>
              <a:rPr lang="pl-PL" dirty="0"/>
              <a:t>Input/</a:t>
            </a:r>
            <a:r>
              <a:rPr lang="pl-PL" dirty="0" err="1"/>
              <a:t>Output</a:t>
            </a:r>
            <a:r>
              <a:rPr lang="pl-PL" dirty="0"/>
              <a:t> – </a:t>
            </a:r>
            <a:r>
              <a:rPr lang="pl-PL" dirty="0" err="1"/>
              <a:t>IOException</a:t>
            </a:r>
            <a:endParaRPr lang="pl-PL" dirty="0"/>
          </a:p>
          <a:p>
            <a:pPr lvl="1"/>
            <a:r>
              <a:rPr lang="pl-PL" dirty="0"/>
              <a:t>SQL – </a:t>
            </a:r>
            <a:r>
              <a:rPr lang="pl-PL" dirty="0" err="1"/>
              <a:t>SqlException</a:t>
            </a:r>
            <a:endParaRPr lang="pl-PL" dirty="0"/>
          </a:p>
          <a:p>
            <a:pPr lvl="1"/>
            <a:r>
              <a:rPr lang="pl-PL" dirty="0" err="1"/>
              <a:t>Communication</a:t>
            </a:r>
            <a:r>
              <a:rPr lang="pl-PL" dirty="0"/>
              <a:t> WCF/HTTP – </a:t>
            </a:r>
            <a:r>
              <a:rPr lang="pl-PL" dirty="0" err="1"/>
              <a:t>CommunicationException</a:t>
            </a:r>
            <a:endParaRPr lang="pl-PL" dirty="0"/>
          </a:p>
          <a:p>
            <a:r>
              <a:rPr lang="pl-PL" dirty="0" err="1"/>
              <a:t>Try</a:t>
            </a:r>
            <a:r>
              <a:rPr lang="pl-PL" dirty="0"/>
              <a:t>, </a:t>
            </a:r>
            <a:r>
              <a:rPr lang="pl-PL" dirty="0" err="1"/>
              <a:t>catch</a:t>
            </a:r>
            <a:r>
              <a:rPr lang="pl-PL" dirty="0"/>
              <a:t>, </a:t>
            </a:r>
            <a:r>
              <a:rPr lang="pl-PL" dirty="0" err="1"/>
              <a:t>throw</a:t>
            </a:r>
            <a:r>
              <a:rPr lang="pl-PL" dirty="0"/>
              <a:t>, </a:t>
            </a:r>
            <a:r>
              <a:rPr lang="pl-PL" dirty="0" err="1"/>
              <a:t>finally</a:t>
            </a:r>
            <a:r>
              <a:rPr lang="pl-PL" dirty="0"/>
              <a:t>, </a:t>
            </a:r>
            <a:r>
              <a:rPr lang="pl-PL" dirty="0" err="1"/>
              <a:t>when</a:t>
            </a:r>
            <a:endParaRPr lang="pl-PL" dirty="0"/>
          </a:p>
          <a:p>
            <a:r>
              <a:rPr lang="pl-PL" dirty="0"/>
              <a:t>Główne rodzaje wyjątków</a:t>
            </a:r>
          </a:p>
          <a:p>
            <a:pPr lvl="1"/>
            <a:r>
              <a:rPr lang="pl-PL" dirty="0"/>
              <a:t>Błędy oprogramowanie (</a:t>
            </a:r>
            <a:r>
              <a:rPr lang="pl-PL" dirty="0" err="1"/>
              <a:t>bugs</a:t>
            </a:r>
            <a:r>
              <a:rPr lang="pl-PL" dirty="0"/>
              <a:t>) – błędy popełnione przez programistę</a:t>
            </a:r>
          </a:p>
          <a:p>
            <a:pPr lvl="1"/>
            <a:r>
              <a:rPr lang="pl-PL" dirty="0"/>
              <a:t>Błędy użytkownika (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errors</a:t>
            </a:r>
            <a:r>
              <a:rPr lang="pl-PL" dirty="0"/>
              <a:t>) – błędy popełnione przez użytkownika aplikacji. Na przykład wpisanie do pola tekstowego niepoprawnego stringa</a:t>
            </a:r>
          </a:p>
          <a:p>
            <a:pPr lvl="1"/>
            <a:r>
              <a:rPr lang="pl-PL" dirty="0"/>
              <a:t> Anomalie – są to sytuacje które bardzo ciężko (a czasami w ogóle się nie da) przewidzieć. Na przykład próba połączenia się z systemem który aktualnie jest offline</a:t>
            </a:r>
          </a:p>
          <a:p>
            <a:pPr marL="0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585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Strukturalna obsługa </a:t>
            </a:r>
            <a:r>
              <a:rPr lang="pl-PL" dirty="0" err="1"/>
              <a:t>wyjatków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Blok kodu który opakuje kod podatny na wystąpienie wyjątku (</a:t>
            </a:r>
            <a:r>
              <a:rPr lang="pl-PL" dirty="0" err="1"/>
              <a:t>try</a:t>
            </a:r>
            <a:r>
              <a:rPr lang="pl-PL" dirty="0"/>
              <a:t>)</a:t>
            </a:r>
          </a:p>
          <a:p>
            <a:r>
              <a:rPr lang="pl-PL" dirty="0"/>
              <a:t>Blok kodu który przechwyci wyjątek jeżeli ten się pojawi (</a:t>
            </a:r>
            <a:r>
              <a:rPr lang="pl-PL" dirty="0" err="1"/>
              <a:t>catch</a:t>
            </a:r>
            <a:r>
              <a:rPr lang="pl-PL" dirty="0"/>
              <a:t>)</a:t>
            </a:r>
          </a:p>
          <a:p>
            <a:r>
              <a:rPr lang="pl-PL" dirty="0"/>
              <a:t>Klasa reprezentująca szczegółowe informacje o wyjątku np. </a:t>
            </a:r>
            <a:r>
              <a:rPr lang="pl-PL" dirty="0" err="1"/>
              <a:t>NotFoundException</a:t>
            </a:r>
            <a:endParaRPr lang="pl-PL" dirty="0"/>
          </a:p>
          <a:p>
            <a:r>
              <a:rPr lang="pl-PL" dirty="0"/>
              <a:t>Składowa która zgłasza (</a:t>
            </a:r>
            <a:r>
              <a:rPr lang="pl-PL" dirty="0" err="1"/>
              <a:t>throw</a:t>
            </a:r>
            <a:r>
              <a:rPr lang="pl-PL" dirty="0"/>
              <a:t>) wyjątek jeżeli ten wystąpi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984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</a:t>
            </a:r>
            <a:r>
              <a:rPr lang="pl-PL" dirty="0" err="1"/>
              <a:t>System.Exception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F2B063-7299-4EE4-9AF3-EEF825F9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10" y="1905000"/>
            <a:ext cx="737337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użycia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To programista decyduje na czym polega błąd i kiedy należy zwrócić wyjątek (np. jeżeli użytkownik przyspiesza już po zniszczeniu silnika)</a:t>
            </a:r>
          </a:p>
          <a:p>
            <a:r>
              <a:rPr lang="pl-PL" dirty="0"/>
              <a:t>Przechwytywanie wyjątków (dzięki temu aplikacja będzie dalej działać)</a:t>
            </a:r>
          </a:p>
          <a:p>
            <a:r>
              <a:rPr lang="pl-PL" dirty="0"/>
              <a:t>Co można zrobić z przechwyconym wyjątkiem:</a:t>
            </a:r>
          </a:p>
          <a:p>
            <a:pPr lvl="1"/>
            <a:r>
              <a:rPr lang="pl-PL" dirty="0"/>
              <a:t>Zapisać do pliku z logami/dziennika zdarzeń </a:t>
            </a:r>
            <a:r>
              <a:rPr lang="pl-PL" dirty="0" err="1"/>
              <a:t>windows</a:t>
            </a:r>
            <a:endParaRPr lang="pl-PL" dirty="0"/>
          </a:p>
          <a:p>
            <a:pPr lvl="1"/>
            <a:r>
              <a:rPr lang="pl-PL" dirty="0"/>
              <a:t>Wysłać maila do administratora (np. lecą wyjątki, ze baza na jakimś serwerze jest niedostępna)</a:t>
            </a:r>
          </a:p>
          <a:p>
            <a:pPr lvl="1"/>
            <a:r>
              <a:rPr lang="pl-PL" dirty="0"/>
              <a:t>Wyświetlić jakąś informację związaną z wyjątkiem użytkownikowi 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Przegląd właściwości </a:t>
            </a:r>
            <a:r>
              <a:rPr lang="pl-PL" dirty="0" err="1"/>
              <a:t>System.Exception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603063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 err="1"/>
              <a:t>StackTrace</a:t>
            </a:r>
            <a:endParaRPr lang="pl-PL" dirty="0"/>
          </a:p>
          <a:p>
            <a:pPr lvl="1"/>
            <a:r>
              <a:rPr lang="pl-PL" dirty="0"/>
              <a:t>Pozwala zidentyfikować serię </a:t>
            </a:r>
            <a:r>
              <a:rPr lang="pl-PL" dirty="0" err="1"/>
              <a:t>wywołań</a:t>
            </a:r>
            <a:r>
              <a:rPr lang="pl-PL" dirty="0"/>
              <a:t> która zakończyła się wyjątkiem</a:t>
            </a:r>
          </a:p>
          <a:p>
            <a:pPr lvl="1"/>
            <a:r>
              <a:rPr lang="pl-PL" dirty="0"/>
              <a:t>(Dodatkowo -&gt; przeglądanie z logów za pomocą VS/R#)</a:t>
            </a:r>
          </a:p>
          <a:p>
            <a:r>
              <a:rPr lang="pl-PL" dirty="0" err="1"/>
              <a:t>TargetSite</a:t>
            </a:r>
            <a:endParaRPr lang="pl-PL" dirty="0"/>
          </a:p>
          <a:p>
            <a:pPr lvl="1"/>
            <a:r>
              <a:rPr lang="pl-PL" dirty="0"/>
              <a:t>Przekazuje szczegółowe </a:t>
            </a:r>
            <a:r>
              <a:rPr lang="pl-PL" dirty="0" err="1"/>
              <a:t>infomracje</a:t>
            </a:r>
            <a:r>
              <a:rPr lang="pl-PL" dirty="0"/>
              <a:t> na temat metody która zgłosiła wyjątek (np. typ zwracany, nazwę i typy parametrów)</a:t>
            </a:r>
          </a:p>
          <a:p>
            <a:pPr lvl="1"/>
            <a:r>
              <a:rPr lang="pl-PL" dirty="0"/>
              <a:t>Dane nie są zwracane przez string tylko przez </a:t>
            </a:r>
            <a:r>
              <a:rPr lang="pl-PL" dirty="0" err="1"/>
              <a:t>System.Reflection.MethodBase</a:t>
            </a:r>
            <a:endParaRPr lang="pl-PL" dirty="0"/>
          </a:p>
          <a:p>
            <a:r>
              <a:rPr lang="pl-PL" dirty="0" err="1"/>
              <a:t>HelpLink</a:t>
            </a:r>
            <a:endParaRPr lang="pl-PL" dirty="0"/>
          </a:p>
          <a:p>
            <a:pPr lvl="1"/>
            <a:r>
              <a:rPr lang="pl-PL" dirty="0"/>
              <a:t>Służy do przesyłania linków </a:t>
            </a:r>
            <a:r>
              <a:rPr lang="pl-PL" dirty="0" err="1"/>
              <a:t>url</a:t>
            </a:r>
            <a:r>
              <a:rPr lang="pl-PL" dirty="0"/>
              <a:t> na temat wyjątku który się pojawił</a:t>
            </a:r>
          </a:p>
          <a:p>
            <a:pPr lvl="1"/>
            <a:r>
              <a:rPr lang="pl-PL" dirty="0"/>
              <a:t>Najczęściej używany przy publicznych </a:t>
            </a:r>
            <a:r>
              <a:rPr lang="pl-PL" dirty="0" err="1"/>
              <a:t>api</a:t>
            </a:r>
            <a:endParaRPr lang="pl-PL" dirty="0"/>
          </a:p>
          <a:p>
            <a:r>
              <a:rPr lang="pl-PL" dirty="0"/>
              <a:t>Data</a:t>
            </a:r>
          </a:p>
          <a:p>
            <a:pPr lvl="1"/>
            <a:r>
              <a:rPr lang="pl-PL" dirty="0"/>
              <a:t>Pozwala umieścić w wyjątku dodatkowe informacje (np. czas). </a:t>
            </a:r>
          </a:p>
          <a:p>
            <a:pPr lvl="1"/>
            <a:r>
              <a:rPr lang="pl-PL" dirty="0"/>
              <a:t>Implementuje </a:t>
            </a:r>
            <a:r>
              <a:rPr lang="pl-PL" dirty="0" err="1"/>
              <a:t>IDictionary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własnych wyjątków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603063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Własne wyjątki tworzymy gdy chcemy  mieć wyjątek z silną typizacją (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typed</a:t>
            </a:r>
            <a:r>
              <a:rPr lang="pl-PL" dirty="0"/>
              <a:t> </a:t>
            </a:r>
            <a:r>
              <a:rPr lang="pl-PL" dirty="0" err="1"/>
              <a:t>exceptoin</a:t>
            </a:r>
            <a:r>
              <a:rPr lang="pl-PL" dirty="0"/>
              <a:t>) reprezentujący unikatowe informacje dotyczące bieżącego problemu </a:t>
            </a:r>
          </a:p>
          <a:p>
            <a:r>
              <a:rPr lang="pl-PL" dirty="0"/>
              <a:t>Przykład – </a:t>
            </a:r>
            <a:r>
              <a:rPr lang="pl-PL" dirty="0" err="1"/>
              <a:t>BusIsDeadException</a:t>
            </a:r>
            <a:r>
              <a:rPr lang="pl-PL" dirty="0"/>
              <a:t> -&gt; reprezentuje błąd programu </a:t>
            </a:r>
            <a:r>
              <a:rPr lang="pl-PL" dirty="0" err="1"/>
              <a:t>polegajazy</a:t>
            </a:r>
            <a:r>
              <a:rPr lang="pl-PL" dirty="0"/>
              <a:t> na zwiększaniu prędkości niesprawnego auta</a:t>
            </a:r>
          </a:p>
          <a:p>
            <a:r>
              <a:rPr lang="pl-PL" dirty="0"/>
              <a:t>Konwencja – wszystkie niestandardowe klasy wyjątków powinny być publiczne. Wyjątki często są przekazywane poza granicę </a:t>
            </a:r>
            <a:r>
              <a:rPr lang="pl-PL" dirty="0" err="1"/>
              <a:t>dll</a:t>
            </a:r>
            <a:endParaRPr lang="pl-PL" dirty="0"/>
          </a:p>
          <a:p>
            <a:r>
              <a:rPr lang="pl-PL" dirty="0"/>
              <a:t>Większość własnych wyjątków bazuje na klasie bazowej + rozszerza ją o jakieś specyficzne dane które są powiązane z konkretnym błędem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użyte podczas szkolenia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https://www.itexams.com/</a:t>
            </a:r>
            <a:endParaRPr lang="pl-PL" sz="2400" dirty="0"/>
          </a:p>
          <a:p>
            <a:r>
              <a:rPr lang="en-US" sz="2400" dirty="0">
                <a:hlinkClick r:id="rId3"/>
              </a:rPr>
              <a:t>https://docs.microsoft.com/pl-pl/</a:t>
            </a:r>
            <a:endParaRPr lang="pl-PL" sz="2400" dirty="0"/>
          </a:p>
          <a:p>
            <a:r>
              <a:rPr lang="pl-PL" sz="2400" dirty="0"/>
              <a:t>Andrew </a:t>
            </a:r>
            <a:r>
              <a:rPr lang="pl-PL" sz="2400" dirty="0" err="1"/>
              <a:t>Troelsen</a:t>
            </a:r>
            <a:r>
              <a:rPr lang="pl-PL" sz="2400" dirty="0"/>
              <a:t> – Język C# wydanie 7,8</a:t>
            </a:r>
          </a:p>
          <a:p>
            <a:r>
              <a:rPr lang="pl-PL" sz="2400" dirty="0"/>
              <a:t>Rob </a:t>
            </a:r>
            <a:r>
              <a:rPr lang="pl-PL" sz="2400" dirty="0" err="1"/>
              <a:t>Milies</a:t>
            </a:r>
            <a:r>
              <a:rPr lang="pl-PL" sz="2400" dirty="0"/>
              <a:t> – </a:t>
            </a:r>
            <a:r>
              <a:rPr lang="pl-PL" sz="2400" dirty="0" err="1"/>
              <a:t>Exam</a:t>
            </a:r>
            <a:r>
              <a:rPr lang="pl-PL" sz="2400" dirty="0"/>
              <a:t> Ref 70-483 Programming in C#</a:t>
            </a:r>
          </a:p>
          <a:p>
            <a:r>
              <a:rPr lang="pl-PL" sz="2400" dirty="0"/>
              <a:t>Blogi/</a:t>
            </a:r>
            <a:r>
              <a:rPr lang="pl-PL" sz="2400" dirty="0" err="1"/>
              <a:t>yt</a:t>
            </a:r>
            <a:r>
              <a:rPr lang="pl-PL" sz="2400" dirty="0"/>
              <a:t> (</a:t>
            </a:r>
            <a:r>
              <a:rPr lang="pl-PL" sz="2400" dirty="0">
                <a:hlinkClick r:id="rId3"/>
              </a:rPr>
              <a:t>MSDN</a:t>
            </a:r>
            <a:r>
              <a:rPr lang="pl-PL" sz="2400" dirty="0"/>
              <a:t>, </a:t>
            </a:r>
            <a:r>
              <a:rPr lang="pl-PL" sz="2400" dirty="0" err="1">
                <a:hlinkClick r:id="rId4"/>
              </a:rPr>
              <a:t>C.Walenciuk</a:t>
            </a:r>
            <a:r>
              <a:rPr lang="pl-PL" sz="2400" dirty="0"/>
              <a:t>, </a:t>
            </a:r>
            <a:r>
              <a:rPr lang="pl-PL" sz="2400" dirty="0" err="1">
                <a:hlinkClick r:id="rId5"/>
              </a:rPr>
              <a:t>DevMentors</a:t>
            </a:r>
            <a:r>
              <a:rPr lang="pl-PL" sz="2400" dirty="0"/>
              <a:t>, </a:t>
            </a:r>
            <a:r>
              <a:rPr lang="pl-PL" sz="2400" dirty="0" err="1">
                <a:hlinkClick r:id="rId6"/>
              </a:rPr>
              <a:t>Devstyle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61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własnych wyjątków zgodnie z zaleceniami twórców .NET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Wywodzi się z </a:t>
            </a:r>
            <a:r>
              <a:rPr lang="pl-PL" dirty="0" err="1"/>
              <a:t>Exception</a:t>
            </a:r>
            <a:endParaRPr lang="pl-PL" dirty="0"/>
          </a:p>
          <a:p>
            <a:r>
              <a:rPr lang="pl-PL" dirty="0"/>
              <a:t>Jest oznakowany atrybutem </a:t>
            </a:r>
            <a:r>
              <a:rPr lang="pl-PL" dirty="0" err="1"/>
              <a:t>Serializable</a:t>
            </a:r>
            <a:endParaRPr lang="pl-PL" dirty="0"/>
          </a:p>
          <a:p>
            <a:r>
              <a:rPr lang="pl-PL" dirty="0"/>
              <a:t>Zawiera domyślny pusty konstruktor</a:t>
            </a:r>
          </a:p>
          <a:p>
            <a:r>
              <a:rPr lang="pl-PL" dirty="0"/>
              <a:t>Zawiera konstruktor w którym dziedziczy </a:t>
            </a:r>
            <a:r>
              <a:rPr lang="pl-PL" dirty="0" err="1"/>
              <a:t>propertę</a:t>
            </a:r>
            <a:r>
              <a:rPr lang="pl-PL" dirty="0"/>
              <a:t> Message</a:t>
            </a:r>
          </a:p>
          <a:p>
            <a:r>
              <a:rPr lang="pl-PL" dirty="0"/>
              <a:t>Zawiera konstruktor w który obsługuje wyjątki wewnętrzne</a:t>
            </a:r>
          </a:p>
          <a:p>
            <a:r>
              <a:rPr lang="pl-PL" dirty="0"/>
              <a:t>Zawiera konstruktor obsługujący </a:t>
            </a:r>
            <a:r>
              <a:rPr lang="pl-PL" dirty="0" err="1"/>
              <a:t>serializację</a:t>
            </a:r>
            <a:r>
              <a:rPr lang="pl-PL" dirty="0"/>
              <a:t> tego wyjątku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4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Przetwarzanie wielu </a:t>
            </a:r>
            <a:r>
              <a:rPr lang="pl-PL" dirty="0" err="1"/>
              <a:t>wyjatków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Wywodzi się z </a:t>
            </a:r>
            <a:r>
              <a:rPr lang="pl-PL" dirty="0" err="1"/>
              <a:t>Exception</a:t>
            </a:r>
            <a:endParaRPr lang="pl-PL" dirty="0"/>
          </a:p>
          <a:p>
            <a:r>
              <a:rPr lang="pl-PL" dirty="0"/>
              <a:t>Jest oznakowany atrybutem </a:t>
            </a:r>
            <a:r>
              <a:rPr lang="pl-PL" dirty="0" err="1"/>
              <a:t>Serializable</a:t>
            </a:r>
            <a:endParaRPr lang="pl-PL" dirty="0"/>
          </a:p>
          <a:p>
            <a:r>
              <a:rPr lang="pl-PL" dirty="0"/>
              <a:t>Zawiera domyślny pusty konstruktor</a:t>
            </a:r>
          </a:p>
          <a:p>
            <a:r>
              <a:rPr lang="pl-PL" dirty="0"/>
              <a:t>Zawiera konstruktor w którym dziedziczy </a:t>
            </a:r>
            <a:r>
              <a:rPr lang="pl-PL" dirty="0" err="1"/>
              <a:t>propertę</a:t>
            </a:r>
            <a:r>
              <a:rPr lang="pl-PL" dirty="0"/>
              <a:t> Message</a:t>
            </a:r>
          </a:p>
          <a:p>
            <a:r>
              <a:rPr lang="pl-PL" dirty="0"/>
              <a:t>Zawiera konstruktor w który obsługuje wyjątki wewnętrzne</a:t>
            </a:r>
          </a:p>
          <a:p>
            <a:r>
              <a:rPr lang="pl-PL" dirty="0"/>
              <a:t>Zawiera konstruktor obsługujący </a:t>
            </a:r>
            <a:r>
              <a:rPr lang="pl-PL" dirty="0" err="1"/>
              <a:t>serializację</a:t>
            </a:r>
            <a:r>
              <a:rPr lang="pl-PL" dirty="0"/>
              <a:t> tego wyjątku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1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Ponowne zgłaszanie </a:t>
            </a:r>
            <a:r>
              <a:rPr lang="pl-PL" dirty="0" err="1"/>
              <a:t>wyjatków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Może być przydatne gdy na danym poziomie aplikacji blok </a:t>
            </a:r>
            <a:r>
              <a:rPr lang="pl-PL" dirty="0" err="1"/>
              <a:t>catch</a:t>
            </a:r>
            <a:r>
              <a:rPr lang="pl-PL" dirty="0"/>
              <a:t> potrafi tylko częściowi zająć się wyjątkiem np. zapisać dane do logu, a przekazać do wyższej warstwy aby wyświetlić użytkownikowi informację</a:t>
            </a:r>
          </a:p>
          <a:p>
            <a:r>
              <a:rPr lang="pl-PL" dirty="0"/>
              <a:t>W bloku </a:t>
            </a:r>
            <a:r>
              <a:rPr lang="pl-PL" dirty="0" err="1"/>
              <a:t>catch</a:t>
            </a:r>
            <a:r>
              <a:rPr lang="pl-PL" dirty="0"/>
              <a:t> dopisujemy </a:t>
            </a:r>
            <a:r>
              <a:rPr lang="pl-PL" dirty="0" err="1"/>
              <a:t>throw</a:t>
            </a: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8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Wyjątki wewnętrzne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Występują w momencie gdy obsługujemy pierwotnie zgłoszony wyjątek</a:t>
            </a:r>
          </a:p>
          <a:p>
            <a:r>
              <a:rPr lang="pl-PL" dirty="0"/>
              <a:t>Do zapisania takiego wyjątku służy właściwość </a:t>
            </a:r>
            <a:r>
              <a:rPr lang="pl-PL" dirty="0" err="1"/>
              <a:t>InnerException</a:t>
            </a:r>
            <a:r>
              <a:rPr lang="pl-PL" dirty="0"/>
              <a:t> 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Wątki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 err="1"/>
              <a:t>System.Threading</a:t>
            </a:r>
            <a:endParaRPr lang="pl-PL" dirty="0"/>
          </a:p>
          <a:p>
            <a:r>
              <a:rPr lang="pl-PL" dirty="0"/>
              <a:t>Rodzaje wątków:</a:t>
            </a:r>
          </a:p>
          <a:p>
            <a:pPr lvl="1"/>
            <a:r>
              <a:rPr lang="pl-PL" dirty="0"/>
              <a:t>Pierwszoplanowe (</a:t>
            </a:r>
            <a:r>
              <a:rPr lang="pl-PL" dirty="0" err="1"/>
              <a:t>foreground</a:t>
            </a:r>
            <a:r>
              <a:rPr lang="pl-PL" dirty="0"/>
              <a:t> </a:t>
            </a:r>
            <a:r>
              <a:rPr lang="pl-PL" dirty="0" err="1"/>
              <a:t>threads</a:t>
            </a:r>
            <a:r>
              <a:rPr lang="pl-PL" dirty="0"/>
              <a:t>) – zapobiegają zamknięciu bieżącej aplikacji. CLR nie zamknie aplikacji do póki wszystkie wątki pierwszoplanowe nie zakończą pracy</a:t>
            </a:r>
          </a:p>
          <a:p>
            <a:pPr lvl="1"/>
            <a:r>
              <a:rPr lang="pl-PL" dirty="0"/>
              <a:t>Drugoplanowe (</a:t>
            </a:r>
            <a:r>
              <a:rPr lang="pl-PL" dirty="0" err="1"/>
              <a:t>background</a:t>
            </a:r>
            <a:r>
              <a:rPr lang="pl-PL" dirty="0"/>
              <a:t> </a:t>
            </a:r>
            <a:r>
              <a:rPr lang="pl-PL" dirty="0" err="1"/>
              <a:t>threads</a:t>
            </a:r>
            <a:r>
              <a:rPr lang="pl-PL" dirty="0"/>
              <a:t>) – są postrzegane przez CLR jako ścieżki wykonywania które można w każdej chwili zignorować (nawet jak wykonują jakąś pracę). Gdy wszystkie wątki pierwszoplanowe zakończą pracę to drugoplanowe są automatycznie zabijane  </a:t>
            </a:r>
          </a:p>
          <a:p>
            <a:r>
              <a:rPr lang="pl-PL" dirty="0"/>
              <a:t>Aplikacje z podziałem na ilość wątków pierwszoplanowych </a:t>
            </a:r>
          </a:p>
          <a:p>
            <a:pPr lvl="1"/>
            <a:r>
              <a:rPr lang="pl-PL" dirty="0"/>
              <a:t>Aplikacje mogą posiadać jeden wątek podstawowy (generowany przez CLR) np. w trakcie wykonywania metody </a:t>
            </a:r>
            <a:r>
              <a:rPr lang="pl-PL" dirty="0" err="1"/>
              <a:t>Main</a:t>
            </a:r>
            <a:r>
              <a:rPr lang="pl-PL" dirty="0"/>
              <a:t>()</a:t>
            </a:r>
          </a:p>
          <a:p>
            <a:pPr lvl="1"/>
            <a:r>
              <a:rPr lang="pl-PL" dirty="0"/>
              <a:t>Aplikacje wielowątkowe – aplikacje bardziej reaktywne (ale nie koniecznie szybsze)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0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współbieżności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Podczas programowanie wielowątkowego developer ma małą kontrolę nad tym jak CLR używa wątków</a:t>
            </a:r>
          </a:p>
          <a:p>
            <a:r>
              <a:rPr lang="pl-PL" dirty="0"/>
              <a:t>Gdy nasz kod tworzy nowy wątek aby wykonać jakieś zadanie – nie możemy zagwarantować, że wykona się ono natychmiast </a:t>
            </a:r>
          </a:p>
          <a:p>
            <a:r>
              <a:rPr lang="pl-PL" dirty="0"/>
              <a:t>Jest to instrukcja dla CLR, że wątek należy wykonać najszybciej jak to możliwe</a:t>
            </a:r>
          </a:p>
          <a:p>
            <a:r>
              <a:rPr lang="pl-PL" dirty="0"/>
              <a:t>Praca na współbieżnych zasobach generuje problemy z synchronizacją danych (np. update oraz pobieranie)</a:t>
            </a:r>
          </a:p>
          <a:p>
            <a:r>
              <a:rPr lang="pl-PL" dirty="0"/>
              <a:t>Aby uchronić aplikację przed pracą z „zniekształconymi” danymi należy użyć takich rzeczy jak (lock, monitor, atrybut [</a:t>
            </a:r>
            <a:r>
              <a:rPr lang="pl-PL" dirty="0" err="1"/>
              <a:t>Synchronization</a:t>
            </a:r>
            <a:r>
              <a:rPr lang="pl-PL" dirty="0"/>
              <a:t>] itd.)</a:t>
            </a:r>
          </a:p>
          <a:p>
            <a:r>
              <a:rPr lang="pl-PL" dirty="0"/>
              <a:t>Od wersji .NET 4.6 słowa kluczowe </a:t>
            </a:r>
            <a:r>
              <a:rPr lang="pl-PL" dirty="0" err="1"/>
              <a:t>async</a:t>
            </a:r>
            <a:r>
              <a:rPr lang="pl-PL" dirty="0"/>
              <a:t> i </a:t>
            </a:r>
            <a:r>
              <a:rPr lang="pl-PL" dirty="0" err="1"/>
              <a:t>await</a:t>
            </a:r>
            <a:r>
              <a:rPr lang="pl-PL" dirty="0"/>
              <a:t> można używać wielu wątków minimalnym nakładem sił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12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Synchronizacja za pomocą lock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Pozwala ono zdefiniować blok instrukcji, które muszą zostać zsynchronizowane pomiędzy wątkami. Dzięki temu nowe wątki nie mogą przerwać bieżącego przed zakończeniem pracy</a:t>
            </a:r>
          </a:p>
          <a:p>
            <a:r>
              <a:rPr lang="pl-PL" dirty="0"/>
              <a:t>Słowo kluczowe lock wymaga podanie </a:t>
            </a:r>
            <a:r>
              <a:rPr lang="pl-PL" dirty="0" err="1"/>
              <a:t>tokena</a:t>
            </a:r>
            <a:r>
              <a:rPr lang="pl-PL" dirty="0"/>
              <a:t> (referencji do obiektu)</a:t>
            </a:r>
          </a:p>
          <a:p>
            <a:pPr lvl="1"/>
            <a:r>
              <a:rPr lang="pl-PL" dirty="0"/>
              <a:t>Gdy próbujesz zablokować prywatną metodę wewnątrz jakiegoś obiektu możesz to zrobić -&gt; lock(</a:t>
            </a:r>
            <a:r>
              <a:rPr lang="pl-PL" dirty="0" err="1"/>
              <a:t>this</a:t>
            </a:r>
            <a:r>
              <a:rPr lang="pl-PL" dirty="0"/>
              <a:t>) { ciało metody }</a:t>
            </a:r>
          </a:p>
          <a:p>
            <a:pPr lvl="1"/>
            <a:r>
              <a:rPr lang="pl-PL" dirty="0"/>
              <a:t>Jeżeli chcesz zablokować fragment kodu najlepiej zadeklarować prywatną zmienną która będzie odgrywała rolę blokady -&gt;					     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threadLock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();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9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Synchronizacja za pomocą </a:t>
            </a:r>
            <a:r>
              <a:rPr lang="pl-PL" dirty="0" err="1"/>
              <a:t>System.Threading.Monitor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2077681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Instrukcja lock to jedynie skrótowy sposób używania klasy </a:t>
            </a:r>
            <a:r>
              <a:rPr lang="pl-PL" dirty="0" err="1"/>
              <a:t>System.Threading.Monitor</a:t>
            </a:r>
            <a:endParaRPr lang="pl-PL" dirty="0"/>
          </a:p>
          <a:p>
            <a:r>
              <a:rPr lang="pl-PL" dirty="0" err="1"/>
              <a:t>Monitor.Exit</a:t>
            </a:r>
            <a:r>
              <a:rPr lang="pl-PL" dirty="0"/>
              <a:t>(</a:t>
            </a:r>
            <a:r>
              <a:rPr lang="pl-PL" dirty="0" err="1"/>
              <a:t>object</a:t>
            </a:r>
            <a:r>
              <a:rPr lang="pl-PL" dirty="0"/>
              <a:t>) – zwalnia </a:t>
            </a:r>
            <a:r>
              <a:rPr lang="pl-PL" dirty="0" err="1"/>
              <a:t>token</a:t>
            </a:r>
            <a:r>
              <a:rPr lang="pl-PL" dirty="0"/>
              <a:t> blokady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1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TPL (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Parrallel</a:t>
            </a:r>
            <a:r>
              <a:rPr lang="pl-PL" dirty="0"/>
              <a:t> Library)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2077681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.NET 4.0</a:t>
            </a:r>
          </a:p>
          <a:p>
            <a:r>
              <a:rPr lang="pl-PL" dirty="0"/>
              <a:t>Dzięki TPL można pisać kod asynchroniczny nie musząc bezpośrednio używać wątków, ani puli wątków</a:t>
            </a:r>
          </a:p>
          <a:p>
            <a:r>
              <a:rPr lang="pl-PL" dirty="0"/>
              <a:t>Biblioteka TPL automatycznie dostosowuje się do liczby rdzenie gdzie mamy nasze środowisko uruchomieniowe</a:t>
            </a:r>
          </a:p>
          <a:p>
            <a:r>
              <a:rPr lang="pl-PL" dirty="0" err="1"/>
              <a:t>Task</a:t>
            </a:r>
            <a:r>
              <a:rPr lang="pl-PL" dirty="0"/>
              <a:t> – pojedyncze zadanie</a:t>
            </a:r>
          </a:p>
          <a:p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parallelsim</a:t>
            </a:r>
            <a:r>
              <a:rPr lang="pl-PL" dirty="0"/>
              <a:t> – równoległość zadań</a:t>
            </a:r>
          </a:p>
          <a:p>
            <a:r>
              <a:rPr lang="pl-PL" dirty="0" err="1"/>
              <a:t>Task</a:t>
            </a:r>
            <a:r>
              <a:rPr lang="pl-PL" dirty="0"/>
              <a:t> automatycznie oblicza czy potrzebuje (pod spodem) utworzyć wiele różnych wątków aby zrealizować zadanie.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PLINQ 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2077681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Zapytania LINQ które mogą się </a:t>
            </a:r>
            <a:r>
              <a:rPr lang="pl-PL" dirty="0" err="1"/>
              <a:t>wykonwyać</a:t>
            </a:r>
            <a:r>
              <a:rPr lang="pl-PL" dirty="0"/>
              <a:t> równolegle</a:t>
            </a:r>
          </a:p>
          <a:p>
            <a:r>
              <a:rPr lang="pl-PL" dirty="0"/>
              <a:t>PLINQ strukturę zapytania i jeżeli uzna, ze zrównoleglenie jest opłacalne, zapytanie zostanie odpalone współbieżnie. Jeżeli natomiast wydajność zapytania będzie mniejsza to zostanie ono zrobione sekwencyjnie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2FF6EA-8984-4B52-95FF-45711651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821687"/>
            <a:ext cx="717332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A4053-D7B9-4D1A-A6DF-466DF7F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F73E0-C6CF-4C10-9A11-0DDA9C9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https://query.prod.cms.rt.microsoft.com/cms/api/am/binary/RE4tiMh</a:t>
            </a:r>
            <a:endParaRPr lang="pl-PL" sz="2400" dirty="0"/>
          </a:p>
          <a:p>
            <a:r>
              <a:rPr lang="pl-PL" sz="2400" dirty="0" err="1"/>
              <a:t>Create</a:t>
            </a:r>
            <a:r>
              <a:rPr lang="pl-PL" sz="2400" dirty="0"/>
              <a:t> and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types</a:t>
            </a:r>
            <a:endParaRPr lang="pl-PL" sz="2400" dirty="0"/>
          </a:p>
          <a:p>
            <a:r>
              <a:rPr lang="pl-PL" sz="2400" dirty="0" err="1"/>
              <a:t>Implement</a:t>
            </a:r>
            <a:r>
              <a:rPr lang="pl-PL" sz="2400" dirty="0"/>
              <a:t> Data Access</a:t>
            </a:r>
          </a:p>
          <a:p>
            <a:r>
              <a:rPr lang="pl-PL" sz="2400" dirty="0" err="1"/>
              <a:t>Debug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 and </a:t>
            </a:r>
            <a:r>
              <a:rPr lang="pl-PL" sz="2400" dirty="0" err="1"/>
              <a:t>implement</a:t>
            </a:r>
            <a:r>
              <a:rPr lang="pl-PL" sz="2400" dirty="0"/>
              <a:t> </a:t>
            </a:r>
            <a:r>
              <a:rPr lang="pl-PL" sz="2400" dirty="0" err="1"/>
              <a:t>security</a:t>
            </a:r>
            <a:endParaRPr lang="pl-PL" sz="2400" dirty="0"/>
          </a:p>
          <a:p>
            <a:r>
              <a:rPr lang="pl-PL" sz="2400" dirty="0" err="1"/>
              <a:t>Manage</a:t>
            </a:r>
            <a:r>
              <a:rPr lang="pl-PL" sz="2400" dirty="0"/>
              <a:t> program </a:t>
            </a:r>
            <a:r>
              <a:rPr lang="pl-PL" sz="2400" dirty="0" err="1"/>
              <a:t>flow</a:t>
            </a:r>
            <a:endParaRPr lang="pl-PL" sz="2400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Async</a:t>
            </a:r>
            <a:r>
              <a:rPr lang="pl-PL" dirty="0"/>
              <a:t>/</a:t>
            </a:r>
            <a:r>
              <a:rPr lang="pl-PL" dirty="0" err="1"/>
              <a:t>await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2077681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 err="1"/>
              <a:t>Async</a:t>
            </a:r>
            <a:r>
              <a:rPr lang="pl-PL" dirty="0"/>
              <a:t> w języku c# oznacza, ze metoda, wyrażenie lambda, metoda anonimowa powinna zostać automatycznie wykonana asynchronicznie</a:t>
            </a:r>
          </a:p>
          <a:p>
            <a:r>
              <a:rPr lang="pl-PL" dirty="0" err="1"/>
              <a:t>Await</a:t>
            </a:r>
            <a:r>
              <a:rPr lang="pl-PL" dirty="0"/>
              <a:t> – automatycznie wstrzymuje działania bieżącego wątku aż do ukończenia zadania</a:t>
            </a:r>
          </a:p>
          <a:p>
            <a:r>
              <a:rPr lang="pl-PL" dirty="0"/>
              <a:t>Konwencja nazewnicza -&gt; metody wywoływane asynchronicznie powinni kończyć się na </a:t>
            </a:r>
            <a:r>
              <a:rPr lang="pl-PL" dirty="0" err="1"/>
              <a:t>Async</a:t>
            </a:r>
            <a:r>
              <a:rPr lang="pl-PL" dirty="0"/>
              <a:t>(), np. </a:t>
            </a:r>
            <a:r>
              <a:rPr lang="pl-PL" dirty="0" err="1"/>
              <a:t>CreateUSerAsync</a:t>
            </a:r>
            <a:r>
              <a:rPr lang="pl-PL" dirty="0"/>
              <a:t>()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1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50DE2-BDBD-4954-88D7-8F08CF0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119EF7-AA37-4108-9471-11567A24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5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pętle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 err="1"/>
              <a:t>foreach</a:t>
            </a:r>
            <a:endParaRPr lang="pl-PL" sz="2400" dirty="0"/>
          </a:p>
          <a:p>
            <a:r>
              <a:rPr lang="pl-PL" sz="2400" dirty="0"/>
              <a:t>for</a:t>
            </a:r>
          </a:p>
          <a:p>
            <a:r>
              <a:rPr lang="pl-PL" sz="2400" dirty="0" err="1"/>
              <a:t>while</a:t>
            </a:r>
            <a:endParaRPr lang="pl-PL" sz="2400" dirty="0"/>
          </a:p>
          <a:p>
            <a:r>
              <a:rPr lang="pl-PL" sz="2400" dirty="0"/>
              <a:t>do…</a:t>
            </a:r>
            <a:r>
              <a:rPr lang="pl-PL" sz="2400" dirty="0" err="1"/>
              <a:t>while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pętle - wyjście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 err="1"/>
              <a:t>break</a:t>
            </a:r>
            <a:endParaRPr lang="pl-PL" sz="2400" dirty="0"/>
          </a:p>
          <a:p>
            <a:r>
              <a:rPr lang="pl-PL" sz="2400" dirty="0" err="1"/>
              <a:t>continue</a:t>
            </a:r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7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Przekazywanie parametrów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3211039-B62D-41BA-8EF4-726408F7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842866"/>
            <a:ext cx="612543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Delegaty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4334734"/>
          </a:xfrm>
        </p:spPr>
        <p:txBody>
          <a:bodyPr>
            <a:normAutofit fontScale="92500" lnSpcReduction="10000"/>
          </a:bodyPr>
          <a:lstStyle/>
          <a:p>
            <a:r>
              <a:rPr lang="pl-PL" sz="2000" dirty="0"/>
              <a:t>Typ danych który przechowuje referencję do metody/ listy metod</a:t>
            </a:r>
          </a:p>
          <a:p>
            <a:r>
              <a:rPr lang="pl-PL" sz="2000" dirty="0" err="1"/>
              <a:t>Delegaty</a:t>
            </a:r>
            <a:r>
              <a:rPr lang="pl-PL" sz="2000" dirty="0"/>
              <a:t> są przede wszystkim wykorzystywane do implementacji zdarzeń oraz </a:t>
            </a:r>
            <a:r>
              <a:rPr lang="pl-PL" sz="2000" dirty="0" err="1"/>
              <a:t>wywołań</a:t>
            </a:r>
            <a:r>
              <a:rPr lang="pl-PL" sz="2000" dirty="0"/>
              <a:t> zwrotnych metod(</a:t>
            </a:r>
            <a:r>
              <a:rPr lang="pl-PL" sz="2000" dirty="0" err="1"/>
              <a:t>call-back</a:t>
            </a:r>
            <a:r>
              <a:rPr lang="pl-PL" sz="2000" dirty="0"/>
              <a:t>)</a:t>
            </a:r>
          </a:p>
          <a:p>
            <a:r>
              <a:rPr lang="pl-PL" sz="2000" dirty="0"/>
              <a:t>Wszystkie </a:t>
            </a:r>
            <a:r>
              <a:rPr lang="pl-PL" sz="2000" dirty="0" err="1"/>
              <a:t>delegaty</a:t>
            </a:r>
            <a:r>
              <a:rPr lang="pl-PL" sz="2000" dirty="0"/>
              <a:t> niejawnie dziedziczą z klasy </a:t>
            </a:r>
            <a:r>
              <a:rPr lang="pl-PL" sz="2000" dirty="0" err="1"/>
              <a:t>System.Delegate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Delegaty</a:t>
            </a:r>
            <a:r>
              <a:rPr lang="pl-PL" sz="2000" dirty="0"/>
              <a:t> w .NET są klasami z wbudowanym mechanizmem asynchronicznego wywołania metod</a:t>
            </a:r>
          </a:p>
          <a:p>
            <a:r>
              <a:rPr lang="pl-PL" sz="2000" dirty="0"/>
              <a:t>Bardzo często stosowane w programach z GUI ponieważ kontrolki np. przycisk w określonych sytuacjach (najechanie kursorem, klikniecie itd.) muszą wywołać zewnętrzne metody</a:t>
            </a:r>
          </a:p>
          <a:p>
            <a:r>
              <a:rPr lang="pl-PL" dirty="0"/>
              <a:t>Delegat zawiera:</a:t>
            </a:r>
          </a:p>
          <a:p>
            <a:pPr lvl="1"/>
            <a:r>
              <a:rPr lang="pl-PL" dirty="0"/>
              <a:t>Referencje metody którą wywołuje, </a:t>
            </a:r>
          </a:p>
          <a:p>
            <a:pPr lvl="1"/>
            <a:r>
              <a:rPr lang="pl-PL" dirty="0"/>
              <a:t>Parametry tej metody (jeśli są)</a:t>
            </a:r>
          </a:p>
          <a:p>
            <a:pPr lvl="1"/>
            <a:r>
              <a:rPr lang="pl-PL" dirty="0"/>
              <a:t>Typ zwracany przez metodę (jeśli jakiś jest)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Delegaty</a:t>
            </a:r>
            <a:r>
              <a:rPr lang="pl-PL" dirty="0"/>
              <a:t> - budowa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Definiując nowy delegat kompilator od razu przekształca go w nową klasę </a:t>
            </a:r>
            <a:r>
              <a:rPr lang="pl-PL" dirty="0" err="1"/>
              <a:t>seald</a:t>
            </a:r>
            <a:r>
              <a:rPr lang="pl-PL" dirty="0"/>
              <a:t> -&gt; widać to w CIL</a:t>
            </a:r>
          </a:p>
          <a:p>
            <a:r>
              <a:rPr lang="pl-PL" dirty="0"/>
              <a:t>Automatycznie są również generowane metody, najważniejsze:</a:t>
            </a:r>
          </a:p>
          <a:p>
            <a:pPr lvl="1"/>
            <a:r>
              <a:rPr lang="pl-PL" dirty="0" err="1"/>
              <a:t>Invoke</a:t>
            </a:r>
            <a:r>
              <a:rPr lang="pl-PL" dirty="0"/>
              <a:t>() – wywołuje metody podpięte do </a:t>
            </a:r>
            <a:r>
              <a:rPr lang="pl-PL" dirty="0" err="1"/>
              <a:t>delegatu</a:t>
            </a:r>
            <a:endParaRPr lang="pl-PL" dirty="0"/>
          </a:p>
          <a:p>
            <a:pPr lvl="1"/>
            <a:r>
              <a:rPr lang="pl-PL" dirty="0" err="1"/>
              <a:t>BeginInvoke</a:t>
            </a:r>
            <a:r>
              <a:rPr lang="pl-PL" dirty="0"/>
              <a:t>() – wywołuje metody związane z delegatem w sposób asynchroniczny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7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Wysłanie powiadomień o stanie obiektu za pomocą delegatów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Przykład: mamy samochód (Car) który może na zewnątrz wysłać informacje na temat aktualnego stanu silnika, w tym celu:</a:t>
            </a:r>
          </a:p>
          <a:p>
            <a:pPr lvl="1"/>
            <a:r>
              <a:rPr lang="pl-PL" dirty="0"/>
              <a:t>Definiujemy delegat który będzie służył do wysyłania powiadomień</a:t>
            </a:r>
          </a:p>
          <a:p>
            <a:pPr lvl="1"/>
            <a:r>
              <a:rPr lang="pl-PL" dirty="0"/>
              <a:t>Zdeklarować zmienną tego </a:t>
            </a:r>
            <a:r>
              <a:rPr lang="pl-PL" dirty="0" err="1"/>
              <a:t>delegatu</a:t>
            </a:r>
            <a:r>
              <a:rPr lang="pl-PL" dirty="0"/>
              <a:t> w klasie car</a:t>
            </a:r>
          </a:p>
          <a:p>
            <a:pPr lvl="1"/>
            <a:r>
              <a:rPr lang="pl-PL" dirty="0"/>
              <a:t>Implementacja metody w której będziemy używać </a:t>
            </a:r>
            <a:r>
              <a:rPr lang="pl-PL" dirty="0" err="1"/>
              <a:t>wywoałań</a:t>
            </a:r>
            <a:r>
              <a:rPr lang="pl-PL" dirty="0"/>
              <a:t> </a:t>
            </a:r>
            <a:r>
              <a:rPr lang="pl-PL" dirty="0" err="1"/>
              <a:t>delegatu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2656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18615</TotalTime>
  <Words>1528</Words>
  <Application>Microsoft Office PowerPoint</Application>
  <PresentationFormat>Panoramiczny</PresentationFormat>
  <Paragraphs>229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Smuga</vt:lpstr>
      <vt:lpstr>Przygotowanie do egzaminu 70-483</vt:lpstr>
      <vt:lpstr>Materiały użyte podczas szkolenia</vt:lpstr>
      <vt:lpstr>Agenda</vt:lpstr>
      <vt:lpstr>C# pętle</vt:lpstr>
      <vt:lpstr>C# pętle - wyjście</vt:lpstr>
      <vt:lpstr>Przekazywanie parametrów</vt:lpstr>
      <vt:lpstr>Delegaty</vt:lpstr>
      <vt:lpstr>Delegaty - budowa</vt:lpstr>
      <vt:lpstr>Wysłanie powiadomień o stanie obiektu za pomocą delegatów</vt:lpstr>
      <vt:lpstr>Multiemisja delegatów (multicast)</vt:lpstr>
      <vt:lpstr>Delegaty generyczne</vt:lpstr>
      <vt:lpstr>Wyrażenia lambda</vt:lpstr>
      <vt:lpstr>Zdarzenia</vt:lpstr>
      <vt:lpstr>Obsługa błędów</vt:lpstr>
      <vt:lpstr>Strukturalna obsługa wyjatków</vt:lpstr>
      <vt:lpstr>Właściwości System.Exception</vt:lpstr>
      <vt:lpstr>Przykład użycia</vt:lpstr>
      <vt:lpstr>Przegląd właściwości System.Exception</vt:lpstr>
      <vt:lpstr>Tworzenie własnych wyjątków</vt:lpstr>
      <vt:lpstr>Tworzenie własnych wyjątków zgodnie z zaleceniami twórców .NET</vt:lpstr>
      <vt:lpstr>Przetwarzanie wielu wyjatków</vt:lpstr>
      <vt:lpstr>Ponowne zgłaszanie wyjatków</vt:lpstr>
      <vt:lpstr>Wyjątki wewnętrzne</vt:lpstr>
      <vt:lpstr>Wątki</vt:lpstr>
      <vt:lpstr>Problem współbieżności</vt:lpstr>
      <vt:lpstr>Synchronizacja za pomocą lock</vt:lpstr>
      <vt:lpstr>Synchronizacja za pomocą System.Threading.Monitor</vt:lpstr>
      <vt:lpstr>TPL (Task Parrallel Library)</vt:lpstr>
      <vt:lpstr>PLINQ </vt:lpstr>
      <vt:lpstr>Async/await 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Budowanie webAPI przy użyciu wzorca command handler</dc:title>
  <dc:creator>Krzysztof Zawistowski</dc:creator>
  <cp:lastModifiedBy>Krzysztof Zawistowski</cp:lastModifiedBy>
  <cp:revision>187</cp:revision>
  <dcterms:created xsi:type="dcterms:W3CDTF">2018-12-04T05:51:57Z</dcterms:created>
  <dcterms:modified xsi:type="dcterms:W3CDTF">2020-07-27T09:13:41Z</dcterms:modified>
</cp:coreProperties>
</file>