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67" r:id="rId4"/>
    <p:sldId id="258" r:id="rId5"/>
    <p:sldId id="271" r:id="rId6"/>
    <p:sldId id="272" r:id="rId7"/>
    <p:sldId id="274" r:id="rId8"/>
    <p:sldId id="275" r:id="rId9"/>
    <p:sldId id="276" r:id="rId10"/>
    <p:sldId id="292" r:id="rId11"/>
    <p:sldId id="277" r:id="rId12"/>
    <p:sldId id="293" r:id="rId13"/>
    <p:sldId id="298" r:id="rId14"/>
    <p:sldId id="294" r:id="rId15"/>
    <p:sldId id="295" r:id="rId16"/>
    <p:sldId id="296" r:id="rId17"/>
    <p:sldId id="297" r:id="rId18"/>
    <p:sldId id="29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" TargetMode="External"/><Relationship Id="rId2" Type="http://schemas.openxmlformats.org/officeDocument/2006/relationships/hyperlink" Target="https://www.itexa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style.pl/" TargetMode="External"/><Relationship Id="rId5" Type="http://schemas.openxmlformats.org/officeDocument/2006/relationships/hyperlink" Target="https://devmentors.io/" TargetMode="External"/><Relationship Id="rId4" Type="http://schemas.openxmlformats.org/officeDocument/2006/relationships/hyperlink" Target="https://cezarywalenciuk.p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mltocsharp.azurewebsites.net/" TargetMode="External"/><Relationship Id="rId2" Type="http://schemas.openxmlformats.org/officeDocument/2006/relationships/hyperlink" Target="https://json2csharp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E4tiM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712" y="1370563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Przygotowanie do egzaminu 70-483</a:t>
            </a:r>
            <a:endParaRPr lang="en-US" b="1" dirty="0"/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08D2B28C-47E1-4E35-B714-0B396D613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Implement</a:t>
            </a:r>
            <a:r>
              <a:rPr lang="pl-PL" dirty="0"/>
              <a:t> Data Access</a:t>
            </a:r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</a:t>
            </a:r>
            <a:r>
              <a:rPr lang="pl-PL" dirty="0" err="1"/>
              <a:t>EntityFramework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pic>
        <p:nvPicPr>
          <p:cNvPr id="1028" name="Picture 4" descr="Manage Nuget Packages for Project">
            <a:extLst>
              <a:ext uri="{FF2B5EF4-FFF2-40B4-BE49-F238E27FC236}">
                <a16:creationId xmlns:a16="http://schemas.microsoft.com/office/drawing/2014/main" id="{9F5317FA-C6BE-45AC-88BD-987533A7B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35" y="1822966"/>
            <a:ext cx="43910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5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</a:t>
            </a:r>
            <a:r>
              <a:rPr lang="pl-PL" dirty="0" err="1"/>
              <a:t>EntityFramework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8CC7AD6-C2BA-48ED-8A78-7D23A1EA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1836219"/>
            <a:ext cx="528711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5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Utworzenie modelu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82A07AB-5327-4C67-A154-4F3189BFFBF7}"/>
              </a:ext>
            </a:extLst>
          </p:cNvPr>
          <p:cNvSpPr/>
          <p:nvPr/>
        </p:nvSpPr>
        <p:spPr>
          <a:xfrm>
            <a:off x="2989277" y="136801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Utworzenie kontekstu bazy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5F68517-3A85-4580-93E8-92E41366B620}"/>
              </a:ext>
            </a:extLst>
          </p:cNvPr>
          <p:cNvSpPr/>
          <p:nvPr/>
        </p:nvSpPr>
        <p:spPr>
          <a:xfrm>
            <a:off x="1297981" y="1997839"/>
            <a:ext cx="101506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Source=;Initial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Catalog=;User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											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ID=;Password="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Students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7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pierwszej migracji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 err="1"/>
              <a:t>Enable-Mifrations</a:t>
            </a:r>
            <a:endParaRPr lang="pl-PL" sz="2400" dirty="0"/>
          </a:p>
          <a:p>
            <a:r>
              <a:rPr lang="pl-PL" sz="2400" dirty="0" err="1"/>
              <a:t>Add</a:t>
            </a:r>
            <a:r>
              <a:rPr lang="pl-PL" sz="2400" dirty="0"/>
              <a:t>-Migration „</a:t>
            </a:r>
            <a:r>
              <a:rPr lang="pl-PL" sz="2400" dirty="0" err="1"/>
              <a:t>NazwaMigracji</a:t>
            </a:r>
            <a:r>
              <a:rPr lang="pl-PL" sz="2400" dirty="0"/>
              <a:t>”</a:t>
            </a:r>
          </a:p>
          <a:p>
            <a:r>
              <a:rPr lang="pl-PL" sz="2400" dirty="0"/>
              <a:t>Update-Database</a:t>
            </a:r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2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komunikacji z bazą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60870288-5D4F-40BC-8EA1-E9DF7C4036FA}"/>
              </a:ext>
            </a:extLst>
          </p:cNvPr>
          <p:cNvSpPr/>
          <p:nvPr/>
        </p:nvSpPr>
        <p:spPr>
          <a:xfrm>
            <a:off x="1247774" y="1618893"/>
            <a:ext cx="102568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dc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"Kowalski"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dc.Students.Add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(student);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dc.SaveChanges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połączeniami na różnych środowiskach</a:t>
            </a:r>
            <a:br>
              <a:rPr lang="pl-PL" dirty="0"/>
            </a:b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379935F-838C-4F27-B04B-A90FBA77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2548026"/>
            <a:ext cx="5658640" cy="198147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3E30663-E915-4589-A705-289A6343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46" y="1905000"/>
            <a:ext cx="276263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1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 z bazą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/>
              <a:t>Szybkie tworzenie baz przy użyciu EF</a:t>
            </a:r>
          </a:p>
          <a:p>
            <a:pPr lvl="1"/>
            <a:r>
              <a:rPr lang="pl-PL" sz="2200" dirty="0" err="1"/>
              <a:t>Scaffolding</a:t>
            </a:r>
            <a:r>
              <a:rPr lang="pl-PL" sz="2200" dirty="0"/>
              <a:t> w MVC</a:t>
            </a:r>
          </a:p>
          <a:p>
            <a:pPr lvl="1"/>
            <a:r>
              <a:rPr lang="pl-PL" sz="2200" dirty="0" err="1"/>
              <a:t>Add</a:t>
            </a:r>
            <a:r>
              <a:rPr lang="pl-PL" sz="2200" dirty="0"/>
              <a:t>-Migration </a:t>
            </a:r>
            <a:r>
              <a:rPr lang="pl-PL" sz="2200" dirty="0" err="1"/>
              <a:t>Initial</a:t>
            </a:r>
            <a:endParaRPr lang="pl-PL" sz="2200" dirty="0"/>
          </a:p>
          <a:p>
            <a:pPr lvl="1"/>
            <a:r>
              <a:rPr lang="pl-PL" sz="2200" dirty="0"/>
              <a:t>Update-Database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9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System.Net.SqlClient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 err="1"/>
              <a:t>SqlConnection</a:t>
            </a:r>
            <a:endParaRPr lang="pl-PL" sz="2400" dirty="0"/>
          </a:p>
          <a:p>
            <a:r>
              <a:rPr lang="pl-PL" sz="2400" dirty="0" err="1"/>
              <a:t>SqlCommand</a:t>
            </a:r>
            <a:endParaRPr lang="pl-PL" sz="2400" dirty="0"/>
          </a:p>
          <a:p>
            <a:r>
              <a:rPr lang="pl-PL" sz="2400" dirty="0" err="1"/>
              <a:t>SqlDataReader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3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Sql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F390FC-C94E-4568-A15A-D5212B54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63056"/>
            <a:ext cx="6782747" cy="87642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541CFB8-0FFF-4EBB-AB3D-8D6EC209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56" y="3854059"/>
            <a:ext cx="310558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3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użyte podczas szkolenia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https://www.itexams.com/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https://docs.microsoft.com/pl-pl/</a:t>
            </a:r>
            <a:endParaRPr lang="pl-PL" sz="2400" dirty="0"/>
          </a:p>
          <a:p>
            <a:r>
              <a:rPr lang="pl-PL" sz="2400" dirty="0"/>
              <a:t>Andrew </a:t>
            </a:r>
            <a:r>
              <a:rPr lang="pl-PL" sz="2400" dirty="0" err="1"/>
              <a:t>Troelsen</a:t>
            </a:r>
            <a:r>
              <a:rPr lang="pl-PL" sz="2400" dirty="0"/>
              <a:t> – Język C# wydanie 7,8</a:t>
            </a:r>
          </a:p>
          <a:p>
            <a:r>
              <a:rPr lang="pl-PL" sz="2400" dirty="0"/>
              <a:t>Rob </a:t>
            </a:r>
            <a:r>
              <a:rPr lang="pl-PL" sz="2400" dirty="0" err="1"/>
              <a:t>Milies</a:t>
            </a:r>
            <a:r>
              <a:rPr lang="pl-PL" sz="2400" dirty="0"/>
              <a:t> – </a:t>
            </a:r>
            <a:r>
              <a:rPr lang="pl-PL" sz="2400" dirty="0" err="1"/>
              <a:t>Exam</a:t>
            </a:r>
            <a:r>
              <a:rPr lang="pl-PL" sz="2400" dirty="0"/>
              <a:t> Ref 70-483 Programming in C#</a:t>
            </a:r>
          </a:p>
          <a:p>
            <a:r>
              <a:rPr lang="pl-PL" sz="2400" dirty="0"/>
              <a:t>Blogi/</a:t>
            </a:r>
            <a:r>
              <a:rPr lang="pl-PL" sz="2400" dirty="0" err="1"/>
              <a:t>yt</a:t>
            </a:r>
            <a:r>
              <a:rPr lang="pl-PL" sz="2400" dirty="0"/>
              <a:t> (</a:t>
            </a:r>
            <a:r>
              <a:rPr lang="pl-PL" sz="2400" dirty="0">
                <a:hlinkClick r:id="rId3"/>
              </a:rPr>
              <a:t>MSDN</a:t>
            </a:r>
            <a:r>
              <a:rPr lang="pl-PL" sz="2400" dirty="0"/>
              <a:t>, </a:t>
            </a:r>
            <a:r>
              <a:rPr lang="pl-PL" sz="2400" dirty="0" err="1">
                <a:hlinkClick r:id="rId4"/>
              </a:rPr>
              <a:t>C.Walenciuk</a:t>
            </a:r>
            <a:r>
              <a:rPr lang="pl-PL" sz="2400" dirty="0"/>
              <a:t>, </a:t>
            </a:r>
            <a:r>
              <a:rPr lang="pl-PL" sz="2400" dirty="0" err="1">
                <a:hlinkClick r:id="rId5"/>
              </a:rPr>
              <a:t>DevMentors</a:t>
            </a:r>
            <a:r>
              <a:rPr lang="pl-PL" sz="2400" dirty="0"/>
              <a:t>, </a:t>
            </a:r>
            <a:r>
              <a:rPr lang="pl-PL" sz="2400" dirty="0" err="1">
                <a:hlinkClick r:id="rId6"/>
              </a:rPr>
              <a:t>Devstyle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61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Połączenie z baza dla ASP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/>
              <a:t>Model bazodanowy</a:t>
            </a:r>
          </a:p>
          <a:p>
            <a:r>
              <a:rPr lang="pl-PL" sz="2400" dirty="0"/>
              <a:t>Kontroler</a:t>
            </a:r>
          </a:p>
          <a:p>
            <a:r>
              <a:rPr lang="pl-PL" sz="2400" dirty="0"/>
              <a:t>Widok</a:t>
            </a:r>
          </a:p>
          <a:p>
            <a:r>
              <a:rPr lang="pl-PL" sz="2400" dirty="0"/>
              <a:t>DB </a:t>
            </a:r>
            <a:r>
              <a:rPr lang="pl-PL" sz="2400" dirty="0" err="1"/>
              <a:t>Context</a:t>
            </a:r>
            <a:endParaRPr lang="pl-PL" sz="2400" dirty="0"/>
          </a:p>
          <a:p>
            <a:r>
              <a:rPr lang="pl-PL" sz="2400" dirty="0"/>
              <a:t>Jak w prawdziwym życiu?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2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z plikami JSON/XML	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https://json2csharp.com/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https://xmltocsharp.azurewebsites.net/</a:t>
            </a:r>
            <a:endParaRPr lang="pl-PL" sz="2400" dirty="0"/>
          </a:p>
          <a:p>
            <a:r>
              <a:rPr lang="pl-PL" sz="2400" dirty="0" err="1"/>
              <a:t>Newtonsoft.Json</a:t>
            </a:r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WCF - </a:t>
            </a:r>
            <a:r>
              <a:rPr lang="pl-PL" dirty="0" err="1"/>
              <a:t>windows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foundation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/>
              <a:t>Rozproszona komunikacja oparta o protokół </a:t>
            </a:r>
            <a:r>
              <a:rPr lang="pl-PL" sz="2400" dirty="0" err="1"/>
              <a:t>OData</a:t>
            </a:r>
            <a:r>
              <a:rPr lang="pl-PL" sz="2400" dirty="0"/>
              <a:t>, obsługuje również TCP,UDP (czego nie dostarcza </a:t>
            </a:r>
            <a:r>
              <a:rPr lang="pl-PL" sz="2400" dirty="0" err="1"/>
              <a:t>WebAPI</a:t>
            </a:r>
            <a:r>
              <a:rPr lang="pl-PL" sz="2400" dirty="0"/>
              <a:t> – tylko HTTP)</a:t>
            </a:r>
          </a:p>
          <a:p>
            <a:r>
              <a:rPr lang="pl-PL" sz="2400" dirty="0"/>
              <a:t>Umożliwia szybkie wystawianie baz danych na świat</a:t>
            </a:r>
          </a:p>
          <a:p>
            <a:r>
              <a:rPr lang="pl-PL" sz="2400" dirty="0"/>
              <a:t>Wysłanie danych można zrealizować za pomocą np. </a:t>
            </a:r>
            <a:r>
              <a:rPr lang="pl-PL" sz="2400" dirty="0" err="1"/>
              <a:t>SignalR</a:t>
            </a:r>
            <a:endParaRPr lang="en-US" sz="2400" dirty="0"/>
          </a:p>
          <a:p>
            <a:r>
              <a:rPr lang="en-US" sz="2400" dirty="0"/>
              <a:t>W .NET Core 3.0 </a:t>
            </a:r>
            <a:r>
              <a:rPr lang="en-US" sz="2400" dirty="0" err="1"/>
              <a:t>zst</a:t>
            </a:r>
            <a:r>
              <a:rPr lang="pl-PL" sz="2400" dirty="0"/>
              <a:t>ą</a:t>
            </a:r>
            <a:r>
              <a:rPr lang="en-US" sz="2400" dirty="0" err="1"/>
              <a:t>piony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rzecz</a:t>
            </a:r>
            <a:r>
              <a:rPr lang="en-US" sz="2400" dirty="0"/>
              <a:t> </a:t>
            </a:r>
            <a:r>
              <a:rPr lang="en-US" sz="2400" dirty="0" err="1"/>
              <a:t>gRCP</a:t>
            </a:r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Language </a:t>
            </a:r>
            <a:r>
              <a:rPr lang="pl-PL" dirty="0" err="1"/>
              <a:t>INtegrated</a:t>
            </a:r>
            <a:r>
              <a:rPr lang="pl-PL" dirty="0"/>
              <a:t> Query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/>
              <a:t>Wprowadzony w .NET 3.5</a:t>
            </a:r>
          </a:p>
          <a:p>
            <a:r>
              <a:rPr lang="pl-PL" sz="2400" dirty="0"/>
              <a:t>Uniwersalny sposób dostępu do danych (</a:t>
            </a:r>
            <a:r>
              <a:rPr lang="pl-PL" sz="2400" dirty="0" err="1"/>
              <a:t>xml</a:t>
            </a:r>
            <a:r>
              <a:rPr lang="pl-PL" sz="2400" dirty="0"/>
              <a:t>, dane w pamięci, bazy danych)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304334-2557-400C-BF7F-75B1F442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3571682"/>
            <a:ext cx="880232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9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</a:t>
            </a:r>
            <a:r>
              <a:rPr lang="pl-PL" dirty="0" err="1"/>
              <a:t>LINQ’u</a:t>
            </a:r>
            <a:r>
              <a:rPr lang="pl-PL" dirty="0"/>
              <a:t> tak może?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/>
              <a:t>Nie jawna typizacja zmiennych </a:t>
            </a:r>
            <a:r>
              <a:rPr lang="pl-PL" sz="2400" dirty="0" err="1"/>
              <a:t>loklanych</a:t>
            </a:r>
            <a:r>
              <a:rPr lang="pl-PL" sz="2400" dirty="0"/>
              <a:t> (</a:t>
            </a:r>
            <a:r>
              <a:rPr lang="pl-PL" sz="2400" dirty="0" err="1"/>
              <a:t>var</a:t>
            </a:r>
            <a:r>
              <a:rPr lang="pl-PL" sz="2400" dirty="0"/>
              <a:t>) – zapytanie LINQ może zwrócić dane które są znane dopiero w momencie </a:t>
            </a:r>
            <a:r>
              <a:rPr lang="pl-PL" sz="2400" dirty="0" err="1"/>
              <a:t>kompliacji</a:t>
            </a:r>
            <a:endParaRPr lang="pl-PL" sz="2400" dirty="0"/>
          </a:p>
          <a:p>
            <a:r>
              <a:rPr lang="pl-PL" sz="2400" dirty="0"/>
              <a:t>Typy anonimowe </a:t>
            </a:r>
          </a:p>
          <a:p>
            <a:r>
              <a:rPr lang="pl-PL" sz="2400" dirty="0"/>
              <a:t>Wyrażenia lambda – wyrażenia których można używać wywołując metodę która jako argument wymaga </a:t>
            </a:r>
            <a:r>
              <a:rPr lang="pl-PL" sz="2400" dirty="0" err="1"/>
              <a:t>delegatu</a:t>
            </a:r>
            <a:r>
              <a:rPr lang="pl-PL" sz="2400" dirty="0"/>
              <a:t> z silną typizacją (</a:t>
            </a:r>
            <a:r>
              <a:rPr lang="pl-PL" sz="2400" dirty="0" err="1"/>
              <a:t>Arg</a:t>
            </a:r>
            <a:r>
              <a:rPr lang="pl-PL" sz="2400" dirty="0"/>
              <a:t> do przetworzenia) =&gt; { instrukcja }</a:t>
            </a:r>
          </a:p>
          <a:p>
            <a:r>
              <a:rPr lang="pl-PL" sz="2400" dirty="0"/>
              <a:t>Metody rozszerzające</a:t>
            </a:r>
          </a:p>
          <a:p>
            <a:pPr marL="0" indent="0">
              <a:buNone/>
            </a:pPr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2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Używanie LINQ - przykłady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Składnia </a:t>
            </a:r>
          </a:p>
          <a:p>
            <a:r>
              <a:rPr lang="pl-PL" sz="2400" dirty="0"/>
              <a:t>Łańcuch </a:t>
            </a:r>
            <a:r>
              <a:rPr lang="pl-PL" sz="2400" dirty="0" err="1"/>
              <a:t>wywołań</a:t>
            </a:r>
            <a:endParaRPr lang="pl-PL" sz="2400" dirty="0"/>
          </a:p>
          <a:p>
            <a:r>
              <a:rPr lang="pl-PL" sz="2400" dirty="0"/>
              <a:t>Projekcja</a:t>
            </a:r>
          </a:p>
          <a:p>
            <a:r>
              <a:rPr lang="pl-PL" sz="2400" dirty="0"/>
              <a:t>Zwracanie typów anonimowych</a:t>
            </a:r>
          </a:p>
          <a:p>
            <a:r>
              <a:rPr lang="pl-PL" sz="2400" dirty="0" err="1"/>
              <a:t>Join</a:t>
            </a:r>
            <a:endParaRPr lang="pl-PL" sz="2400" dirty="0"/>
          </a:p>
          <a:p>
            <a:r>
              <a:rPr lang="pl-PL" sz="2400" dirty="0" err="1"/>
              <a:t>Group</a:t>
            </a:r>
            <a:endParaRPr lang="pl-PL" sz="2400" dirty="0"/>
          </a:p>
          <a:p>
            <a:r>
              <a:rPr lang="pl-PL" sz="2400" dirty="0"/>
              <a:t>Take/skip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LinqToXml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Składnia </a:t>
            </a:r>
          </a:p>
          <a:p>
            <a:r>
              <a:rPr lang="pl-PL" sz="2400" dirty="0"/>
              <a:t>Filtrowanie</a:t>
            </a:r>
          </a:p>
          <a:p>
            <a:r>
              <a:rPr lang="pl-PL" sz="2400" dirty="0"/>
              <a:t>Dodawanie nowych elementów</a:t>
            </a:r>
          </a:p>
          <a:p>
            <a:r>
              <a:rPr lang="pl-PL" sz="2400" dirty="0"/>
              <a:t>Modyfikacja </a:t>
            </a:r>
            <a:r>
              <a:rPr lang="pl-PL" sz="2400" dirty="0" err="1"/>
              <a:t>xml</a:t>
            </a:r>
            <a:endParaRPr lang="pl-PL" sz="2400" dirty="0"/>
          </a:p>
          <a:p>
            <a:r>
              <a:rPr lang="pl-PL" sz="2400" dirty="0"/>
              <a:t>Tworzenie </a:t>
            </a:r>
            <a:r>
              <a:rPr lang="pl-PL" sz="2400" dirty="0" err="1"/>
              <a:t>xml</a:t>
            </a:r>
            <a:r>
              <a:rPr lang="pl-PL" sz="2400" dirty="0"/>
              <a:t> z </a:t>
            </a:r>
            <a:r>
              <a:rPr lang="pl-PL" sz="2400" dirty="0" err="1"/>
              <a:t>customowych</a:t>
            </a:r>
            <a:r>
              <a:rPr lang="pl-PL" sz="2400" dirty="0"/>
              <a:t> danych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7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Serializacja</a:t>
            </a:r>
            <a:r>
              <a:rPr lang="pl-PL" dirty="0"/>
              <a:t> obiektów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Proces konwertowania obiektu do strumienia bajtów w celu przechowania/przesłania obiektu do pamięci bazy, pliku itd.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056D41-EC95-4F60-AC2A-7C214BCA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64" y="3185890"/>
            <a:ext cx="4510286" cy="26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3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</a:t>
            </a:r>
            <a:r>
              <a:rPr lang="pl-PL" dirty="0" err="1"/>
              <a:t>serializacji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Binarna</a:t>
            </a:r>
          </a:p>
          <a:p>
            <a:r>
              <a:rPr lang="pl-PL" sz="2400" dirty="0"/>
              <a:t>XML</a:t>
            </a:r>
          </a:p>
          <a:p>
            <a:r>
              <a:rPr lang="pl-PL" sz="2400" dirty="0"/>
              <a:t>JSON</a:t>
            </a:r>
          </a:p>
          <a:p>
            <a:r>
              <a:rPr lang="pl-PL" sz="2400" dirty="0"/>
              <a:t>SOAP</a:t>
            </a:r>
          </a:p>
          <a:p>
            <a:r>
              <a:rPr lang="pl-PL" sz="2400" dirty="0"/>
              <a:t>Data </a:t>
            </a:r>
            <a:r>
              <a:rPr lang="pl-PL" sz="2400" dirty="0" err="1"/>
              <a:t>Contract</a:t>
            </a:r>
            <a:r>
              <a:rPr lang="pl-PL" sz="2400" dirty="0"/>
              <a:t> ( WCF)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4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Kolekcje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Dane w słownikach, tablicach, listach, setach, kolejkach</a:t>
            </a:r>
          </a:p>
          <a:p>
            <a:r>
              <a:rPr lang="pl-PL" sz="2400" dirty="0"/>
              <a:t>Dobieranie kolekcji do potrzeb</a:t>
            </a:r>
          </a:p>
          <a:p>
            <a:r>
              <a:rPr lang="pl-PL" sz="2400" dirty="0"/>
              <a:t>Inicjalizacja kolekcji</a:t>
            </a:r>
          </a:p>
          <a:p>
            <a:r>
              <a:rPr lang="pl-PL" sz="2400" dirty="0"/>
              <a:t>Operacje na kolekcjach</a:t>
            </a:r>
          </a:p>
          <a:p>
            <a:r>
              <a:rPr lang="pl-PL" sz="2400" dirty="0"/>
              <a:t>Silnie typowane vs dynamiczne kolekcje</a:t>
            </a:r>
          </a:p>
          <a:p>
            <a:r>
              <a:rPr lang="pl-PL" sz="2400" dirty="0"/>
              <a:t>Implementacja </a:t>
            </a:r>
            <a:r>
              <a:rPr lang="pl-PL" sz="2400" dirty="0" err="1"/>
              <a:t>customowej</a:t>
            </a:r>
            <a:r>
              <a:rPr lang="pl-PL" sz="2400" dirty="0"/>
              <a:t> kolekcji</a:t>
            </a:r>
          </a:p>
          <a:p>
            <a:r>
              <a:rPr lang="pl-PL" sz="2400" dirty="0"/>
              <a:t>Implementacja interfejsów do obsługi kolekcji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6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https://query.prod.cms.rt.microsoft.com/cms/api/am/binary/RE4tiMh</a:t>
            </a:r>
            <a:endParaRPr lang="pl-PL" sz="2400" dirty="0"/>
          </a:p>
          <a:p>
            <a:r>
              <a:rPr lang="pl-PL" sz="2400" dirty="0" err="1"/>
              <a:t>Create</a:t>
            </a:r>
            <a:r>
              <a:rPr lang="pl-PL" sz="2400" dirty="0"/>
              <a:t> and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types</a:t>
            </a:r>
            <a:endParaRPr lang="pl-PL" sz="2400" dirty="0"/>
          </a:p>
          <a:p>
            <a:r>
              <a:rPr lang="pl-PL" sz="2400" dirty="0" err="1"/>
              <a:t>Implement</a:t>
            </a:r>
            <a:r>
              <a:rPr lang="pl-PL" sz="2400" dirty="0"/>
              <a:t> Data Access</a:t>
            </a:r>
          </a:p>
          <a:p>
            <a:r>
              <a:rPr lang="pl-PL" sz="2400" dirty="0" err="1"/>
              <a:t>Debug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security</a:t>
            </a:r>
            <a:endParaRPr lang="pl-PL" sz="2400" dirty="0"/>
          </a:p>
          <a:p>
            <a:r>
              <a:rPr lang="pl-PL" sz="2400" dirty="0" err="1"/>
              <a:t>Manage</a:t>
            </a:r>
            <a:r>
              <a:rPr lang="pl-PL" sz="2400" dirty="0"/>
              <a:t> program </a:t>
            </a:r>
            <a:r>
              <a:rPr lang="pl-PL" sz="2400" dirty="0" err="1"/>
              <a:t>flow</a:t>
            </a:r>
            <a:endParaRPr lang="pl-PL" sz="2400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Przechowywanie danych w: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l-PL" sz="2400" dirty="0" err="1"/>
              <a:t>Array</a:t>
            </a:r>
            <a:r>
              <a:rPr lang="pl-PL" sz="2400" dirty="0"/>
              <a:t> – przechowują określaną liczbę danych tego samego typu. Implementuje </a:t>
            </a:r>
            <a:r>
              <a:rPr lang="pl-PL" sz="2400" dirty="0" err="1"/>
              <a:t>IEnumerable</a:t>
            </a:r>
            <a:r>
              <a:rPr lang="pl-PL" sz="2400" dirty="0"/>
              <a:t> – może być przeliczana np. pętlą </a:t>
            </a:r>
            <a:r>
              <a:rPr lang="pl-PL" sz="2400" dirty="0" err="1"/>
              <a:t>foreach</a:t>
            </a:r>
            <a:r>
              <a:rPr lang="pl-PL" sz="2400" dirty="0"/>
              <a:t>. Raz zdeklarowany rozmiar nie może być zmieniany</a:t>
            </a:r>
          </a:p>
          <a:p>
            <a:r>
              <a:rPr lang="pl-PL" sz="2400" dirty="0" err="1"/>
              <a:t>ArrayList</a:t>
            </a:r>
            <a:r>
              <a:rPr lang="pl-PL" sz="2400" dirty="0"/>
              <a:t> – podobna do tablic, największa różnica to dynamiczny rozmiar. Nie pilnuje typów</a:t>
            </a:r>
          </a:p>
          <a:p>
            <a:r>
              <a:rPr lang="pl-PL" sz="2400" dirty="0"/>
              <a:t>Queue – implementuje mechanizm FIFO. Element umieszczony w kolejce zawsze znajduje się na jej końcu</a:t>
            </a:r>
          </a:p>
          <a:p>
            <a:r>
              <a:rPr lang="pl-PL" sz="2400" dirty="0" err="1"/>
              <a:t>Stack</a:t>
            </a:r>
            <a:r>
              <a:rPr lang="pl-PL" sz="2400" dirty="0"/>
              <a:t> – implementuje mechanizm LIFO</a:t>
            </a:r>
          </a:p>
          <a:p>
            <a:r>
              <a:rPr lang="pl-PL" sz="2400" dirty="0" err="1"/>
              <a:t>HashSet</a:t>
            </a:r>
            <a:r>
              <a:rPr lang="pl-PL" sz="2400" dirty="0"/>
              <a:t> – pozwala przechowywać tylko unikalne dane</a:t>
            </a:r>
          </a:p>
          <a:p>
            <a:r>
              <a:rPr lang="pl-PL" sz="2400" dirty="0" err="1"/>
              <a:t>HashTable</a:t>
            </a:r>
            <a:r>
              <a:rPr lang="pl-PL" sz="2400" dirty="0"/>
              <a:t> – indeks nie jako liczba (</a:t>
            </a:r>
            <a:r>
              <a:rPr lang="pl-PL" sz="2400" dirty="0" err="1"/>
              <a:t>int</a:t>
            </a:r>
            <a:r>
              <a:rPr lang="pl-PL" sz="2400" dirty="0"/>
              <a:t>) tylko np. string</a:t>
            </a:r>
          </a:p>
          <a:p>
            <a:endParaRPr lang="pl-PL" i="1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58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19EF7-AA37-4108-9471-11567A2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wejścia/wyjścia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Czytanie, zapisywanie plików</a:t>
            </a:r>
          </a:p>
          <a:p>
            <a:r>
              <a:rPr lang="pl-PL" sz="2400" dirty="0"/>
              <a:t>Operacje na plikach (kompresowanie/dekompresowanie)</a:t>
            </a:r>
          </a:p>
          <a:p>
            <a:r>
              <a:rPr lang="pl-PL" sz="2400" dirty="0"/>
              <a:t>Czytanie danych z sieci</a:t>
            </a:r>
          </a:p>
          <a:p>
            <a:r>
              <a:rPr lang="pl-PL" sz="2400" dirty="0"/>
              <a:t>Asynchroniczne operacje wejścia/wyjścia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Czytanie, zapisywanie plików, </a:t>
            </a:r>
            <a:r>
              <a:rPr lang="pl-PL" dirty="0" err="1"/>
              <a:t>System.IO.Stream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9D33994-8CB2-41A0-BF50-0A0E85EB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11" y="2271551"/>
            <a:ext cx="760201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8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</a:t>
            </a:r>
            <a:r>
              <a:rPr lang="pl-PL" dirty="0" err="1"/>
              <a:t>FileMode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E01EEFC-B9D3-4A26-B75A-9955B4ABB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569712"/>
            <a:ext cx="750674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z plikami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pl-PL" sz="2400" dirty="0" err="1"/>
              <a:t>FileStream</a:t>
            </a:r>
            <a:r>
              <a:rPr lang="pl-PL" sz="2400" dirty="0"/>
              <a:t> – dosyć prosty strumień; może odczytywać lub zapisywać bajt/tablicę bajtów. W praktyce używany rzadko (korzystamy z jego </a:t>
            </a:r>
            <a:r>
              <a:rPr lang="pl-PL" sz="2400" dirty="0" err="1"/>
              <a:t>wrapperów</a:t>
            </a:r>
            <a:r>
              <a:rPr lang="pl-PL" sz="2400" dirty="0"/>
              <a:t> które np. </a:t>
            </a:r>
            <a:r>
              <a:rPr lang="pl-PL" sz="2400" dirty="0" err="1"/>
              <a:t>umożliwaja</a:t>
            </a:r>
            <a:r>
              <a:rPr lang="pl-PL" sz="2400" dirty="0"/>
              <a:t> pracę z plikami tekstowymi)</a:t>
            </a:r>
          </a:p>
          <a:p>
            <a:r>
              <a:rPr lang="pl-PL" sz="2400" dirty="0" err="1"/>
              <a:t>StreamWriter</a:t>
            </a:r>
            <a:r>
              <a:rPr lang="pl-PL" sz="2400" dirty="0"/>
              <a:t> – zapisywanie danych tekstowych</a:t>
            </a:r>
          </a:p>
          <a:p>
            <a:r>
              <a:rPr lang="pl-PL" sz="2400" dirty="0" err="1"/>
              <a:t>StreamReader</a:t>
            </a:r>
            <a:r>
              <a:rPr lang="pl-PL" sz="2400" dirty="0"/>
              <a:t> – odczytywanie danych tekstowych</a:t>
            </a:r>
          </a:p>
          <a:p>
            <a:r>
              <a:rPr lang="pl-PL" sz="2400" dirty="0" err="1"/>
              <a:t>GZipStream</a:t>
            </a:r>
            <a:r>
              <a:rPr lang="pl-PL" sz="2400" dirty="0"/>
              <a:t> – umożliwia pakowanie plików</a:t>
            </a:r>
          </a:p>
          <a:p>
            <a:r>
              <a:rPr lang="pl-PL" sz="2400" dirty="0"/>
              <a:t>Klasa File – za pomocą statycznych składowych dostarcza funkcjonalności takich jak </a:t>
            </a:r>
            <a:r>
              <a:rPr lang="pl-PL" sz="2400" dirty="0" err="1"/>
              <a:t>Creat</a:t>
            </a:r>
            <a:r>
              <a:rPr lang="pl-PL" sz="2400" dirty="0"/>
              <a:t>(), </a:t>
            </a:r>
            <a:r>
              <a:rPr lang="pl-PL" sz="2400" dirty="0" err="1"/>
              <a:t>OpenWrite</a:t>
            </a:r>
            <a:r>
              <a:rPr lang="pl-PL" sz="2400" dirty="0"/>
              <a:t>() </a:t>
            </a:r>
            <a:r>
              <a:rPr lang="pl-PL" sz="2400" dirty="0" err="1"/>
              <a:t>itd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3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 HTTP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 err="1"/>
              <a:t>WebRequest</a:t>
            </a:r>
            <a:r>
              <a:rPr lang="pl-PL" sz="2400" dirty="0"/>
              <a:t> – abstrakcyjna klasa z </a:t>
            </a:r>
            <a:r>
              <a:rPr lang="pl-PL" sz="2400" dirty="0" err="1"/>
              <a:t>statczyną</a:t>
            </a:r>
            <a:r>
              <a:rPr lang="pl-PL" sz="2400" dirty="0"/>
              <a:t> fabryka. Wymaga utworzenia </a:t>
            </a:r>
            <a:r>
              <a:rPr lang="pl-PL" sz="2400" dirty="0" err="1"/>
              <a:t>StreamReadera</a:t>
            </a:r>
            <a:r>
              <a:rPr lang="pl-PL" sz="2400" dirty="0"/>
              <a:t> do odczytania odpowiedzi</a:t>
            </a:r>
          </a:p>
          <a:p>
            <a:r>
              <a:rPr lang="pl-PL" sz="2400" dirty="0" err="1"/>
              <a:t>WebClient</a:t>
            </a:r>
            <a:r>
              <a:rPr lang="pl-PL" sz="2400" dirty="0"/>
              <a:t> – bez </a:t>
            </a:r>
            <a:r>
              <a:rPr lang="pl-PL" sz="2400" dirty="0" err="1"/>
              <a:t>StreamReadera</a:t>
            </a:r>
            <a:r>
              <a:rPr lang="pl-PL" sz="2400" dirty="0"/>
              <a:t>, dostarczał </a:t>
            </a:r>
            <a:r>
              <a:rPr lang="pl-PL" sz="2400" dirty="0" err="1"/>
              <a:t>asynchronicny</a:t>
            </a:r>
            <a:r>
              <a:rPr lang="pl-PL" sz="2400" dirty="0"/>
              <a:t> sposób wywołania</a:t>
            </a:r>
          </a:p>
          <a:p>
            <a:r>
              <a:rPr lang="pl-PL" sz="2400" dirty="0" err="1"/>
              <a:t>HttpClient</a:t>
            </a:r>
            <a:r>
              <a:rPr lang="pl-PL" sz="2400" dirty="0"/>
              <a:t> – od .NET 4.5,stworzony do wydajniejszej obsługi Web </a:t>
            </a:r>
            <a:r>
              <a:rPr lang="pl-PL" sz="2400" dirty="0" err="1"/>
              <a:t>Api</a:t>
            </a:r>
            <a:r>
              <a:rPr lang="pl-PL" sz="2400" dirty="0"/>
              <a:t> REST, łatwiejsze </a:t>
            </a:r>
            <a:r>
              <a:rPr lang="pl-PL" sz="2400" dirty="0" err="1"/>
              <a:t>mockowanie</a:t>
            </a:r>
            <a:r>
              <a:rPr lang="pl-PL" sz="2400" dirty="0"/>
              <a:t> i testowanie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9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 z bazą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73" y="1905000"/>
            <a:ext cx="8915400" cy="3777622"/>
          </a:xfrm>
        </p:spPr>
        <p:txBody>
          <a:bodyPr/>
          <a:lstStyle/>
          <a:p>
            <a:r>
              <a:rPr lang="pl-PL" sz="2400" dirty="0"/>
              <a:t>EF w aplikacji konsolowej – projektowanie DAL</a:t>
            </a:r>
          </a:p>
          <a:p>
            <a:r>
              <a:rPr lang="pl-PL" sz="2400" dirty="0"/>
              <a:t>Aktualne możliwości EF </a:t>
            </a:r>
            <a:endParaRPr lang="pl-PL" sz="22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253A8A5-F56B-4917-885E-8A74C008F70E}"/>
              </a:ext>
            </a:extLst>
          </p:cNvPr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38781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14564</TotalTime>
  <Words>904</Words>
  <Application>Microsoft Office PowerPoint</Application>
  <PresentationFormat>Panoramiczny</PresentationFormat>
  <Paragraphs>335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Consolas</vt:lpstr>
      <vt:lpstr>Wingdings 3</vt:lpstr>
      <vt:lpstr>Smuga</vt:lpstr>
      <vt:lpstr>Przygotowanie do egzaminu 70-483</vt:lpstr>
      <vt:lpstr>Materiały użyte podczas szkolenia</vt:lpstr>
      <vt:lpstr>Agenda</vt:lpstr>
      <vt:lpstr>Operacje wejścia/wyjścia</vt:lpstr>
      <vt:lpstr>Czytanie, zapisywanie plików, System.IO.Stream</vt:lpstr>
      <vt:lpstr>Opcje FileMode</vt:lpstr>
      <vt:lpstr>Praca z plikami</vt:lpstr>
      <vt:lpstr>Komunikacja HTTP</vt:lpstr>
      <vt:lpstr>Komunikacja z bazą danych</vt:lpstr>
      <vt:lpstr>Instalacja EntityFramework</vt:lpstr>
      <vt:lpstr>Instalacja EntityFramework</vt:lpstr>
      <vt:lpstr>Utworzenie modelu</vt:lpstr>
      <vt:lpstr>Utworzenie kontekstu bazy danych</vt:lpstr>
      <vt:lpstr>Konfiguracja pierwszej migracji</vt:lpstr>
      <vt:lpstr>Przykład komunikacji z bazą</vt:lpstr>
      <vt:lpstr>Zarządzanie połączeniami na różnych środowiskach </vt:lpstr>
      <vt:lpstr>Komunikacja z bazą danych</vt:lpstr>
      <vt:lpstr>System.Net.SqlClient</vt:lpstr>
      <vt:lpstr>Sql injection</vt:lpstr>
      <vt:lpstr>Połączenie z baza dla ASP</vt:lpstr>
      <vt:lpstr>Praca z plikami JSON/XML </vt:lpstr>
      <vt:lpstr>WCF - windows communication foundation</vt:lpstr>
      <vt:lpstr>LINQ – Language INtegrated Query</vt:lpstr>
      <vt:lpstr>Dlaczego LINQ’u tak może?</vt:lpstr>
      <vt:lpstr>Używanie LINQ - przykłady</vt:lpstr>
      <vt:lpstr>LinqToXml</vt:lpstr>
      <vt:lpstr>Serializacja obiektów</vt:lpstr>
      <vt:lpstr>Rodzaje serializacji</vt:lpstr>
      <vt:lpstr>Kolekcje</vt:lpstr>
      <vt:lpstr>Przechowywanie danych w: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Budowanie webAPI przy użyciu wzorca command handler</dc:title>
  <dc:creator>Krzysztof Zawistowski</dc:creator>
  <cp:lastModifiedBy>Krzysztof Zawistowski</cp:lastModifiedBy>
  <cp:revision>135</cp:revision>
  <dcterms:created xsi:type="dcterms:W3CDTF">2018-12-04T05:51:57Z</dcterms:created>
  <dcterms:modified xsi:type="dcterms:W3CDTF">2020-07-22T07:11:22Z</dcterms:modified>
</cp:coreProperties>
</file>