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7" r:id="rId4"/>
    <p:sldId id="267" r:id="rId5"/>
    <p:sldId id="258" r:id="rId6"/>
    <p:sldId id="277" r:id="rId7"/>
    <p:sldId id="297" r:id="rId8"/>
    <p:sldId id="298" r:id="rId9"/>
    <p:sldId id="275" r:id="rId10"/>
    <p:sldId id="299" r:id="rId11"/>
    <p:sldId id="300" r:id="rId12"/>
    <p:sldId id="301" r:id="rId13"/>
    <p:sldId id="302" r:id="rId14"/>
    <p:sldId id="278" r:id="rId15"/>
    <p:sldId id="274" r:id="rId16"/>
    <p:sldId id="279" r:id="rId17"/>
    <p:sldId id="271" r:id="rId18"/>
    <p:sldId id="272" r:id="rId19"/>
    <p:sldId id="273" r:id="rId20"/>
    <p:sldId id="276" r:id="rId21"/>
    <p:sldId id="282" r:id="rId22"/>
    <p:sldId id="283" r:id="rId23"/>
    <p:sldId id="303" r:id="rId24"/>
    <p:sldId id="280" r:id="rId25"/>
    <p:sldId id="304" r:id="rId26"/>
    <p:sldId id="284" r:id="rId27"/>
    <p:sldId id="285" r:id="rId28"/>
    <p:sldId id="286" r:id="rId29"/>
    <p:sldId id="288" r:id="rId30"/>
    <p:sldId id="292" r:id="rId31"/>
    <p:sldId id="293" r:id="rId32"/>
    <p:sldId id="291" r:id="rId33"/>
    <p:sldId id="289" r:id="rId34"/>
    <p:sldId id="290" r:id="rId35"/>
    <p:sldId id="294" r:id="rId36"/>
    <p:sldId id="295" r:id="rId37"/>
    <p:sldId id="296" r:id="rId38"/>
    <p:sldId id="27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zysztof Zawistowski" initials="KZ" lastIdx="1" clrIdx="0">
    <p:extLst>
      <p:ext uri="{19B8F6BF-5375-455C-9EA6-DF929625EA0E}">
        <p15:presenceInfo xmlns:p15="http://schemas.microsoft.com/office/powerpoint/2012/main" userId="Krzysztof Zawistows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zyzaw/Prezentacje/tree/master/CommandHandler" TargetMode="External"/><Relationship Id="rId2" Type="http://schemas.openxmlformats.org/officeDocument/2006/relationships/hyperlink" Target="https://github.com/krzyzaw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l-pl/" TargetMode="External"/><Relationship Id="rId2" Type="http://schemas.openxmlformats.org/officeDocument/2006/relationships/hyperlink" Target="https://www.itexam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style.pl/" TargetMode="External"/><Relationship Id="rId5" Type="http://schemas.openxmlformats.org/officeDocument/2006/relationships/hyperlink" Target="https://devmentors.io/" TargetMode="External"/><Relationship Id="rId4" Type="http://schemas.openxmlformats.org/officeDocument/2006/relationships/hyperlink" Target="https://cezarywalenciuk.pl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string.format?view=netcore-3.1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zyzaw/Prezentacje/tree/master/CommandHandl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query.prod.cms.rt.microsoft.com/cms/api/am/binary/RE4tiM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84012C-4D2A-4F4E-B69C-872C2F2F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2297609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Przygotowanie do egzaminu 70-483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5594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wartościowe (</a:t>
            </a:r>
            <a:r>
              <a:rPr lang="pl-PL" dirty="0" err="1"/>
              <a:t>reference</a:t>
            </a:r>
            <a:r>
              <a:rPr lang="pl-PL" dirty="0"/>
              <a:t> </a:t>
            </a:r>
            <a:r>
              <a:rPr lang="pl-PL" dirty="0" err="1"/>
              <a:t>types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Przechowywane na stercie – zarządzana w całej aplikacji ponieważ ref mogą być przekazywane między metodami </a:t>
            </a:r>
          </a:p>
          <a:p>
            <a:r>
              <a:rPr lang="pl-PL" sz="2400" dirty="0"/>
              <a:t>Pamięć jest czyszczona dopiero w momencie w którym GC wykryje, że nie ma żadnych ref do danego obiektu</a:t>
            </a:r>
          </a:p>
          <a:p>
            <a:r>
              <a:rPr lang="pl-PL" sz="2400" dirty="0"/>
              <a:t>Kopiowanie obiektu tworzy dwie ref do tego samego miejsca w RAM</a:t>
            </a:r>
          </a:p>
          <a:p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3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40929FE-39C1-4B13-8BC6-C3CAD53C8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715" y="1592857"/>
            <a:ext cx="450595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6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niezmienne (</a:t>
            </a:r>
            <a:r>
              <a:rPr lang="pl-PL" dirty="0" err="1"/>
              <a:t>immutable</a:t>
            </a:r>
            <a:r>
              <a:rPr lang="pl-PL" dirty="0"/>
              <a:t> </a:t>
            </a:r>
            <a:r>
              <a:rPr lang="pl-PL" dirty="0" err="1"/>
              <a:t>types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Są to obiekty które pozostają niezmienne po inicjalizacji</a:t>
            </a:r>
          </a:p>
          <a:p>
            <a:r>
              <a:rPr lang="pl-PL" sz="2400" dirty="0" err="1"/>
              <a:t>Thread-safe</a:t>
            </a:r>
            <a:r>
              <a:rPr lang="pl-PL" sz="2400" dirty="0"/>
              <a:t> – przystosowane do dostępu współbieżnego. Jeżeli obiekt nie może się zmienić to nie trzeba martwić się o </a:t>
            </a:r>
            <a:r>
              <a:rPr lang="pl-PL" sz="2400" dirty="0" err="1"/>
              <a:t>sycnchronizację</a:t>
            </a:r>
            <a:endParaRPr lang="pl-PL" sz="2400" dirty="0"/>
          </a:p>
          <a:p>
            <a:r>
              <a:rPr lang="pl-PL" sz="2400" dirty="0"/>
              <a:t>Wykorzystywane np. jako klucze w </a:t>
            </a:r>
            <a:r>
              <a:rPr lang="pl-PL" sz="2400" dirty="0" err="1"/>
              <a:t>HashSet</a:t>
            </a:r>
            <a:endParaRPr lang="pl-PL" sz="2400" dirty="0"/>
          </a:p>
          <a:p>
            <a:r>
              <a:rPr lang="pl-PL" sz="2400" dirty="0"/>
              <a:t>Przykład - string</a:t>
            </a:r>
          </a:p>
          <a:p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43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Problemy z typami niegenerycznymi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Przechowywanie danych np. w </a:t>
            </a:r>
            <a:r>
              <a:rPr lang="pl-PL" sz="2400" dirty="0" err="1"/>
              <a:t>ArrayList</a:t>
            </a:r>
            <a:r>
              <a:rPr lang="pl-PL" sz="2400" dirty="0"/>
              <a:t> wiązało się z częstym pakowaniem/rozpakowywaniem</a:t>
            </a:r>
          </a:p>
          <a:p>
            <a:r>
              <a:rPr lang="pl-PL" sz="2400" dirty="0"/>
              <a:t>Brak pilnowania typów</a:t>
            </a:r>
          </a:p>
          <a:p>
            <a:r>
              <a:rPr lang="pl-PL" sz="2400" dirty="0"/>
              <a:t>Potrzeba pisania nadmiarowego kodu który będzie zabezpieczał (wprowadzał „silne typowanie”)</a:t>
            </a:r>
          </a:p>
          <a:p>
            <a:r>
              <a:rPr lang="pl-PL" sz="2400" dirty="0"/>
              <a:t>Wydajność</a:t>
            </a:r>
          </a:p>
          <a:p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1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Boxing, </a:t>
            </a:r>
            <a:r>
              <a:rPr lang="pl-PL" dirty="0" err="1"/>
              <a:t>unboxing</a:t>
            </a:r>
            <a:r>
              <a:rPr lang="pl-PL" dirty="0"/>
              <a:t>, rzutowanie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ECFDE81-80DB-4628-A941-DB772201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2548708"/>
            <a:ext cx="2533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1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2672"/>
          </a:xfrm>
        </p:spPr>
        <p:txBody>
          <a:bodyPr/>
          <a:lstStyle/>
          <a:p>
            <a:r>
              <a:rPr lang="pl-PL" sz="2400" dirty="0"/>
              <a:t>Dane zdefiniowane jako klasa są typami referencyjnymi</a:t>
            </a:r>
          </a:p>
          <a:p>
            <a:r>
              <a:rPr lang="pl-PL" sz="2400" dirty="0"/>
              <a:t>Schemat jak dana instancja będzie wyglądać w pamięci</a:t>
            </a:r>
          </a:p>
          <a:p>
            <a:r>
              <a:rPr lang="pl-PL" sz="2400" dirty="0"/>
              <a:t>Podczas deklaracji przyjmuje </a:t>
            </a:r>
            <a:r>
              <a:rPr lang="pl-PL" sz="2400" dirty="0" err="1"/>
              <a:t>null’a</a:t>
            </a:r>
            <a:r>
              <a:rPr lang="pl-PL" sz="2400" dirty="0"/>
              <a:t> do póki nie użyjemy konstruktora (poprzez słowo kluczowe </a:t>
            </a:r>
            <a:r>
              <a:rPr lang="pl-PL" sz="2400" dirty="0" err="1"/>
              <a:t>new</a:t>
            </a:r>
            <a:r>
              <a:rPr lang="pl-PL" sz="2400" dirty="0"/>
              <a:t>) lub nie przypiszemy do niej obiektu zgodnego typu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6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Enkapsulacja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Ukrywanie szczegółów implementacji przed użytkownikiem obiektu</a:t>
            </a:r>
          </a:p>
          <a:p>
            <a:r>
              <a:rPr lang="pl-PL" sz="2400" dirty="0"/>
              <a:t>W uproszczeniu mniej public więcej </a:t>
            </a:r>
            <a:r>
              <a:rPr lang="pl-PL" sz="2400" dirty="0" err="1"/>
              <a:t>private</a:t>
            </a: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737067F-5DB6-47BD-8235-980BA10F9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3019785"/>
            <a:ext cx="72485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95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Konstruktory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Metoda w danej klasie</a:t>
            </a:r>
          </a:p>
          <a:p>
            <a:r>
              <a:rPr lang="pl-PL" sz="2400" dirty="0"/>
              <a:t>Wywoływana jako pierwsza</a:t>
            </a:r>
          </a:p>
          <a:p>
            <a:r>
              <a:rPr lang="pl-PL" sz="2400" dirty="0"/>
              <a:t>Taka sama nazwa jak klasa</a:t>
            </a:r>
          </a:p>
          <a:p>
            <a:r>
              <a:rPr lang="pl-PL" sz="2400" dirty="0"/>
              <a:t>Nie zwraca wartości</a:t>
            </a:r>
          </a:p>
          <a:p>
            <a:r>
              <a:rPr lang="pl-PL" sz="2400" dirty="0"/>
              <a:t>Jedna klasa może posiadać wiele konstruktorów</a:t>
            </a:r>
          </a:p>
          <a:p>
            <a:r>
              <a:rPr lang="pl-PL" sz="2400" dirty="0"/>
              <a:t>Pomocny przy walidacji na etapie tworzenia obiektów</a:t>
            </a:r>
          </a:p>
          <a:p>
            <a:r>
              <a:rPr lang="pl-PL" sz="2400" dirty="0"/>
              <a:t>Pomocny przy enkapsulacji obiektów domenowych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5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Konstruktory</a:t>
            </a:r>
            <a:r>
              <a:rPr lang="pl-PL" dirty="0"/>
              <a:t> statyczne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Służy głównie do inicjalizowania składowych statycznych używanych we wszystkich instancjach (wywoła się przy pierwszy tworzeniu instancji)</a:t>
            </a:r>
          </a:p>
          <a:p>
            <a:r>
              <a:rPr lang="pl-PL" sz="2400" dirty="0"/>
              <a:t>Nie można przekazać do niego argumentów</a:t>
            </a:r>
          </a:p>
          <a:p>
            <a:r>
              <a:rPr lang="pl-PL" sz="2400" dirty="0"/>
              <a:t>Brak modyfikatora dostępu</a:t>
            </a:r>
          </a:p>
          <a:p>
            <a:r>
              <a:rPr lang="pl-PL" sz="2400" dirty="0"/>
              <a:t>W klasie może istnieć tylko jeden </a:t>
            </a:r>
            <a:r>
              <a:rPr lang="pl-PL" sz="2400" dirty="0" err="1"/>
              <a:t>konstrukto</a:t>
            </a:r>
            <a:r>
              <a:rPr lang="pl-PL" sz="2400" dirty="0"/>
              <a:t> statyczny</a:t>
            </a:r>
          </a:p>
          <a:p>
            <a:r>
              <a:rPr lang="pl-PL" sz="2400" dirty="0"/>
              <a:t>Operacje w konstruktorze statycznym są </a:t>
            </a:r>
            <a:r>
              <a:rPr lang="pl-PL" sz="2400" dirty="0" err="1"/>
              <a:t>thread-safe</a:t>
            </a: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2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Zmienne/metody statyczne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Związane z typem, a nie z instancją</a:t>
            </a:r>
          </a:p>
          <a:p>
            <a:r>
              <a:rPr lang="pl-PL" sz="2400" dirty="0"/>
              <a:t>Nie są tworzone dla każdej instancji typu tylko współdzielone</a:t>
            </a:r>
          </a:p>
          <a:p>
            <a:r>
              <a:rPr lang="pl-PL" sz="2400" dirty="0"/>
              <a:t>Np. </a:t>
            </a:r>
            <a:r>
              <a:rPr lang="pl-PL" sz="2400" dirty="0" err="1"/>
              <a:t>Main</a:t>
            </a:r>
            <a:r>
              <a:rPr lang="pl-PL" sz="2400" dirty="0"/>
              <a:t>, </a:t>
            </a:r>
            <a:r>
              <a:rPr lang="pl-PL" sz="2400" dirty="0" err="1"/>
              <a:t>Console.Writeline</a:t>
            </a:r>
            <a:r>
              <a:rPr lang="pl-PL" sz="2400" dirty="0"/>
              <a:t> </a:t>
            </a:r>
            <a:r>
              <a:rPr lang="pl-PL" sz="2400" dirty="0" err="1"/>
              <a:t>itd</a:t>
            </a: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0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974B54-04ED-4945-9337-A2F73BB0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Krzysztof Zawistowski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FDE0CE-8B12-4B75-8A51-C77A7C9A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krzysztof.zawistowski@unitygroup.com</a:t>
            </a:r>
          </a:p>
          <a:p>
            <a:r>
              <a:rPr lang="pl-PL" sz="2400" dirty="0"/>
              <a:t>Senior .NET Developer w Unity </a:t>
            </a:r>
            <a:r>
              <a:rPr lang="pl-PL" sz="2400" dirty="0" err="1"/>
              <a:t>Group</a:t>
            </a:r>
            <a:endParaRPr lang="pl-PL" sz="2400" dirty="0"/>
          </a:p>
          <a:p>
            <a:r>
              <a:rPr lang="pl-PL" sz="2400" dirty="0" err="1"/>
              <a:t>Github</a:t>
            </a:r>
            <a:r>
              <a:rPr lang="pl-PL" sz="2400" dirty="0"/>
              <a:t>: </a:t>
            </a:r>
            <a:r>
              <a:rPr lang="pl-PL" sz="2400" dirty="0">
                <a:hlinkClick r:id="rId2"/>
              </a:rPr>
              <a:t>https://github.com/krzyzaw</a:t>
            </a:r>
            <a:endParaRPr lang="pl-PL" sz="2400" dirty="0"/>
          </a:p>
          <a:p>
            <a:r>
              <a:rPr lang="pl-PL" sz="2400" dirty="0"/>
              <a:t>Kod na </a:t>
            </a:r>
            <a:r>
              <a:rPr lang="pl-PL" sz="2400" dirty="0" err="1"/>
              <a:t>Github</a:t>
            </a:r>
            <a:r>
              <a:rPr lang="pl-PL" sz="2400" dirty="0"/>
              <a:t>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https://github.com/krzyzaw/Prezentacje/tree/master/CommandHandler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5439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Grupa poleceń która ma wykonać określone działanie</a:t>
            </a:r>
          </a:p>
          <a:p>
            <a:r>
              <a:rPr lang="pl-PL" sz="2400" dirty="0"/>
              <a:t>Opcjonalne parametry</a:t>
            </a:r>
          </a:p>
          <a:p>
            <a:r>
              <a:rPr lang="pl-PL" sz="2400" dirty="0"/>
              <a:t>Nazwy parametrów – pozwala zmienić kolejność parametrów</a:t>
            </a:r>
          </a:p>
          <a:p>
            <a:r>
              <a:rPr lang="pl-PL" sz="2400" dirty="0"/>
              <a:t>Przeciążenie – możliwość definiowania metod o tej samej nazwie ale z różnymi operatorami</a:t>
            </a:r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36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Dziedziczenie z klasy bazowej</a:t>
            </a:r>
            <a:br>
              <a:rPr lang="pl-PL" dirty="0"/>
            </a:b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pl-PL" sz="2400" dirty="0"/>
              <a:t>Nadpisywanie metod</a:t>
            </a:r>
          </a:p>
          <a:p>
            <a:r>
              <a:rPr lang="pl-PL" sz="2400" dirty="0"/>
              <a:t>Klasy dziedziczące mogą nadpisywać metody wirtualne klas bazowych </a:t>
            </a:r>
          </a:p>
          <a:p>
            <a:r>
              <a:rPr lang="pl-PL" sz="2400" dirty="0"/>
              <a:t>Modyfikator dostępu </a:t>
            </a:r>
            <a:r>
              <a:rPr lang="pl-PL" sz="2400" dirty="0" err="1"/>
              <a:t>protected</a:t>
            </a:r>
            <a:r>
              <a:rPr lang="pl-PL" sz="2400" dirty="0"/>
              <a:t> umożliwia dziedziczenie prywatnych pól, właściwości itd.</a:t>
            </a:r>
          </a:p>
          <a:p>
            <a:r>
              <a:rPr lang="pl-PL" sz="2400" dirty="0"/>
              <a:t>Modyfikator </a:t>
            </a:r>
            <a:r>
              <a:rPr lang="pl-PL" sz="2400" dirty="0" err="1"/>
              <a:t>sealed</a:t>
            </a:r>
            <a:r>
              <a:rPr lang="en-US" dirty="0"/>
              <a:t> </a:t>
            </a:r>
            <a:endParaRPr lang="pl-PL" sz="2400" dirty="0"/>
          </a:p>
          <a:p>
            <a:r>
              <a:rPr lang="pl-PL" sz="2400" dirty="0"/>
              <a:t>Konstruktor bazowy</a:t>
            </a:r>
          </a:p>
          <a:p>
            <a:r>
              <a:rPr lang="pl-PL" sz="2400" dirty="0"/>
              <a:t>Nadpisanie – możliwość zmiany domyślnej implementacji metody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1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Klasy, metody abstrakcyjne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Działa podobnie do interfejsów, mogą zawierać implementacje</a:t>
            </a:r>
          </a:p>
          <a:p>
            <a:r>
              <a:rPr lang="pl-PL" sz="2400" dirty="0"/>
              <a:t>Nie można tworzyć instancji klas abstrakcyjnych</a:t>
            </a:r>
          </a:p>
          <a:p>
            <a:r>
              <a:rPr lang="pl-PL" sz="2400" dirty="0"/>
              <a:t>Mogą posiadać metody wirtualne do nadpisania</a:t>
            </a:r>
          </a:p>
          <a:p>
            <a:r>
              <a:rPr lang="pl-PL" sz="2400" dirty="0"/>
              <a:t>Idealnie nadają się jako typ bazowy</a:t>
            </a:r>
          </a:p>
          <a:p>
            <a:r>
              <a:rPr lang="pl-PL" sz="2400" dirty="0"/>
              <a:t>Metody abstrakcyjne działają jak wirtualne lecz nie posiadają ciała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6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Kiedy/jak używać dziedziczenia?</a:t>
            </a:r>
            <a:br>
              <a:rPr lang="pl-PL" dirty="0"/>
            </a:b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>
            <a:normAutofit/>
          </a:bodyPr>
          <a:lstStyle/>
          <a:p>
            <a:r>
              <a:rPr lang="pl-PL" sz="2400" dirty="0"/>
              <a:t>Nie należy nadużywać dziedziczenia – tworzymy sobie drzewko zależności (A -&gt; B -&gt; C)</a:t>
            </a:r>
          </a:p>
          <a:p>
            <a:r>
              <a:rPr lang="pl-PL" sz="2400" dirty="0"/>
              <a:t>Ograniczanie dziedziczenia do 1, max 2 poziomów</a:t>
            </a:r>
          </a:p>
          <a:p>
            <a:r>
              <a:rPr lang="pl-PL" sz="2400" dirty="0"/>
              <a:t>Proste typy, np. </a:t>
            </a:r>
            <a:r>
              <a:rPr lang="pl-PL" sz="2400" dirty="0" err="1"/>
              <a:t>customowe</a:t>
            </a:r>
            <a:r>
              <a:rPr lang="pl-PL" sz="2400" dirty="0"/>
              <a:t> wyjątki</a:t>
            </a:r>
          </a:p>
          <a:p>
            <a:r>
              <a:rPr lang="pl-PL" sz="2400" dirty="0"/>
              <a:t>Byty abstrakcyjne – najlepiej jako niejawną implementację interfejsu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29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Najważniejszy element programowania obiektowego</a:t>
            </a:r>
          </a:p>
          <a:p>
            <a:r>
              <a:rPr lang="pl-PL" sz="2400" dirty="0"/>
              <a:t>Zbiór abstrakcyjnych składowych bez domyślnej implementacji</a:t>
            </a:r>
          </a:p>
          <a:p>
            <a:r>
              <a:rPr lang="pl-PL" sz="2400" dirty="0"/>
              <a:t>Umożliwia oddzielenie implementacji od definicji</a:t>
            </a:r>
          </a:p>
          <a:p>
            <a:r>
              <a:rPr lang="pl-PL" sz="2400" dirty="0"/>
              <a:t>Umożliwia użycie </a:t>
            </a:r>
            <a:r>
              <a:rPr lang="pl-PL" sz="2400" dirty="0" err="1"/>
              <a:t>dependency</a:t>
            </a:r>
            <a:r>
              <a:rPr lang="pl-PL" sz="2400" dirty="0"/>
              <a:t> </a:t>
            </a:r>
            <a:r>
              <a:rPr lang="pl-PL" sz="2400" dirty="0" err="1"/>
              <a:t>inversion</a:t>
            </a:r>
            <a:r>
              <a:rPr lang="pl-PL" sz="2400" dirty="0"/>
              <a:t> </a:t>
            </a:r>
            <a:r>
              <a:rPr lang="pl-PL" sz="2400" dirty="0" err="1"/>
              <a:t>principle</a:t>
            </a:r>
            <a:endParaRPr lang="pl-PL" sz="2400" dirty="0"/>
          </a:p>
          <a:p>
            <a:r>
              <a:rPr lang="pl-PL" sz="2400" dirty="0"/>
              <a:t>Kod oparty na interfejsach staje się bardziej testowalny (</a:t>
            </a:r>
            <a:r>
              <a:rPr lang="pl-PL" sz="2400" dirty="0" err="1"/>
              <a:t>mock</a:t>
            </a:r>
            <a:r>
              <a:rPr lang="pl-PL" sz="2400" dirty="0"/>
              <a:t>)</a:t>
            </a:r>
          </a:p>
          <a:p>
            <a:r>
              <a:rPr lang="pl-PL" sz="2400" dirty="0"/>
              <a:t>Explicite vs </a:t>
            </a:r>
            <a:r>
              <a:rPr lang="pl-PL" sz="2400" dirty="0" err="1"/>
              <a:t>Implicit</a:t>
            </a: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40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generyczne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Pozwala na tworzenie obiektów tej samej klasy dla różnych typów danych</a:t>
            </a:r>
          </a:p>
          <a:p>
            <a:r>
              <a:rPr lang="pl-PL" sz="2400" dirty="0"/>
              <a:t>Typ znany jest dopiero w momencie użycia</a:t>
            </a:r>
          </a:p>
          <a:p>
            <a:r>
              <a:rPr lang="pl-PL" sz="2400" dirty="0"/>
              <a:t>Usuwa problemy wydajnością (pakowanie/rozpakowanie)</a:t>
            </a:r>
          </a:p>
          <a:p>
            <a:r>
              <a:rPr lang="pl-PL" sz="2400" dirty="0"/>
              <a:t>Pilnuje typów w kolekcjach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71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IComparable</a:t>
            </a:r>
            <a:r>
              <a:rPr lang="pl-PL" dirty="0"/>
              <a:t>, </a:t>
            </a:r>
            <a:r>
              <a:rPr lang="pl-PL" dirty="0" err="1"/>
              <a:t>IEnumerable</a:t>
            </a:r>
            <a:r>
              <a:rPr lang="pl-PL" dirty="0"/>
              <a:t>, </a:t>
            </a:r>
            <a:r>
              <a:rPr lang="pl-PL" dirty="0" err="1"/>
              <a:t>IDsposable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 err="1"/>
              <a:t>IComparable</a:t>
            </a:r>
            <a:r>
              <a:rPr lang="pl-PL" sz="2400" dirty="0"/>
              <a:t> - Implementowany w celu porządkowania lub sortowania</a:t>
            </a:r>
          </a:p>
          <a:p>
            <a:r>
              <a:rPr lang="pl-PL" sz="2400" dirty="0" err="1"/>
              <a:t>IEnumerable</a:t>
            </a:r>
            <a:r>
              <a:rPr lang="pl-PL" sz="2400" dirty="0"/>
              <a:t> – umożliwia iterowanie po kolekcjach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3A33B37-506D-4993-A6A3-7476744B9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842" y="3370540"/>
            <a:ext cx="4850140" cy="316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23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Atrybuty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dirty="0"/>
              <a:t>Klasy którymi można dekorować klasy, metody, właściwości </a:t>
            </a:r>
            <a:r>
              <a:rPr lang="pl-PL" dirty="0" err="1"/>
              <a:t>itd</a:t>
            </a:r>
            <a:endParaRPr lang="pl-PL" dirty="0"/>
          </a:p>
          <a:p>
            <a:r>
              <a:rPr lang="pl-PL" dirty="0"/>
              <a:t>Przykładowe atrybuty: </a:t>
            </a:r>
            <a:r>
              <a:rPr lang="pl-PL" dirty="0" err="1"/>
              <a:t>Required</a:t>
            </a:r>
            <a:r>
              <a:rPr lang="pl-PL" dirty="0"/>
              <a:t>, </a:t>
            </a:r>
            <a:r>
              <a:rPr lang="pl-PL" dirty="0" err="1"/>
              <a:t>Conditional</a:t>
            </a:r>
            <a:endParaRPr lang="pl-PL" dirty="0"/>
          </a:p>
          <a:p>
            <a:r>
              <a:rPr lang="pl-PL" dirty="0"/>
              <a:t>Muszą dziedziczyć po klasie </a:t>
            </a:r>
            <a:r>
              <a:rPr lang="pl-PL" dirty="0" err="1"/>
              <a:t>Attribute</a:t>
            </a:r>
            <a:endParaRPr lang="pl-PL" dirty="0"/>
          </a:p>
          <a:p>
            <a:r>
              <a:rPr lang="pl-PL" dirty="0"/>
              <a:t>AOP – aspect </a:t>
            </a:r>
            <a:r>
              <a:rPr lang="pl-PL" dirty="0" err="1"/>
              <a:t>oriented</a:t>
            </a:r>
            <a:r>
              <a:rPr lang="pl-PL" dirty="0"/>
              <a:t> </a:t>
            </a:r>
            <a:r>
              <a:rPr lang="pl-PL" dirty="0" err="1"/>
              <a:t>programming</a:t>
            </a:r>
            <a:r>
              <a:rPr lang="pl-PL" dirty="0"/>
              <a:t> (na przykładzie dostępu do zasobu)</a:t>
            </a: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81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Mechanizm refleksji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dirty="0"/>
              <a:t>Mechanizm dzięki któremu możemy uzyskać informacje o klasach w trakcie wykonywanie programu</a:t>
            </a:r>
          </a:p>
          <a:p>
            <a:r>
              <a:rPr lang="pl-PL" dirty="0"/>
              <a:t>Najważniejsze możliwości:</a:t>
            </a:r>
          </a:p>
          <a:p>
            <a:pPr lvl="1"/>
            <a:r>
              <a:rPr lang="pl-PL" dirty="0"/>
              <a:t>Podgląd atrybutów w trakcie wykonywania programu,</a:t>
            </a:r>
          </a:p>
          <a:p>
            <a:pPr lvl="1"/>
            <a:r>
              <a:rPr lang="pl-PL" dirty="0"/>
              <a:t>Sprawdzanie typów danych</a:t>
            </a:r>
          </a:p>
          <a:p>
            <a:pPr lvl="1"/>
            <a:r>
              <a:rPr lang="pl-PL" dirty="0"/>
              <a:t>Tworzenie instancji obiektów </a:t>
            </a:r>
          </a:p>
          <a:p>
            <a:pPr marL="457200" lvl="1" indent="0">
              <a:buNone/>
            </a:pPr>
            <a:r>
              <a:rPr lang="pl-PL" dirty="0"/>
              <a:t> </a:t>
            </a: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0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Cykl życia obiektu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dirty="0"/>
              <a:t>CLR (środowisko uruchomieniowe) zajmuje się zarządzeniem stertą bez naszego udziału</a:t>
            </a:r>
          </a:p>
          <a:p>
            <a:r>
              <a:rPr lang="pl-PL" dirty="0" err="1"/>
              <a:t>Garbage</a:t>
            </a:r>
            <a:r>
              <a:rPr lang="pl-PL" dirty="0"/>
              <a:t> </a:t>
            </a:r>
            <a:r>
              <a:rPr lang="pl-PL" dirty="0" err="1"/>
              <a:t>collector</a:t>
            </a:r>
            <a:r>
              <a:rPr lang="pl-PL" dirty="0"/>
              <a:t> – przeszukuje stertę w celu usunięcia nieużywanych obiektów</a:t>
            </a:r>
          </a:p>
          <a:p>
            <a:r>
              <a:rPr lang="pl-PL" dirty="0"/>
              <a:t>W większości projektów nie trzeba samodzielnie zarządzać GC</a:t>
            </a:r>
          </a:p>
          <a:p>
            <a:r>
              <a:rPr lang="pl-PL" dirty="0" err="1"/>
              <a:t>System.GC</a:t>
            </a:r>
            <a:r>
              <a:rPr lang="pl-PL" dirty="0"/>
              <a:t> używamy zwykle gdy tworzymy klasy które wewnątrz używają zasobów niezarządzanych (np. wywołania API napisanego w języku C)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1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974B54-04ED-4945-9337-A2F73BB0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Materiały użyte podczas szkolenia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FDE0CE-8B12-4B75-8A51-C77A7C9A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https://www.itexams.com/</a:t>
            </a:r>
            <a:endParaRPr lang="pl-PL" sz="2400" dirty="0"/>
          </a:p>
          <a:p>
            <a:r>
              <a:rPr lang="en-US" sz="2400" dirty="0">
                <a:hlinkClick r:id="rId3"/>
              </a:rPr>
              <a:t>https://docs.microsoft.com/pl-pl/</a:t>
            </a:r>
            <a:endParaRPr lang="pl-PL" sz="2400" dirty="0"/>
          </a:p>
          <a:p>
            <a:r>
              <a:rPr lang="pl-PL" sz="2400" dirty="0"/>
              <a:t>Andrew </a:t>
            </a:r>
            <a:r>
              <a:rPr lang="pl-PL" sz="2400" dirty="0" err="1"/>
              <a:t>Troelsen</a:t>
            </a:r>
            <a:r>
              <a:rPr lang="pl-PL" sz="2400" dirty="0"/>
              <a:t> – Język C# wydanie 7,8</a:t>
            </a:r>
          </a:p>
          <a:p>
            <a:r>
              <a:rPr lang="pl-PL" sz="2400" dirty="0"/>
              <a:t>Rob </a:t>
            </a:r>
            <a:r>
              <a:rPr lang="pl-PL" sz="2400" dirty="0" err="1"/>
              <a:t>Milies</a:t>
            </a:r>
            <a:r>
              <a:rPr lang="pl-PL" sz="2400" dirty="0"/>
              <a:t> – </a:t>
            </a:r>
            <a:r>
              <a:rPr lang="pl-PL" sz="2400" dirty="0" err="1"/>
              <a:t>Exam</a:t>
            </a:r>
            <a:r>
              <a:rPr lang="pl-PL" sz="2400" dirty="0"/>
              <a:t> Ref 70-483 Programming in C#</a:t>
            </a:r>
          </a:p>
          <a:p>
            <a:r>
              <a:rPr lang="pl-PL" sz="2400" dirty="0"/>
              <a:t>Blogi/</a:t>
            </a:r>
            <a:r>
              <a:rPr lang="pl-PL" sz="2400" dirty="0" err="1"/>
              <a:t>yt</a:t>
            </a:r>
            <a:r>
              <a:rPr lang="pl-PL" sz="2400" dirty="0"/>
              <a:t> (</a:t>
            </a:r>
            <a:r>
              <a:rPr lang="pl-PL" sz="2400" dirty="0">
                <a:hlinkClick r:id="rId3"/>
              </a:rPr>
              <a:t>MSDN</a:t>
            </a:r>
            <a:r>
              <a:rPr lang="pl-PL" sz="2400" dirty="0"/>
              <a:t>, </a:t>
            </a:r>
            <a:r>
              <a:rPr lang="pl-PL" sz="2400" dirty="0" err="1">
                <a:hlinkClick r:id="rId4"/>
              </a:rPr>
              <a:t>C.Walenciuk</a:t>
            </a:r>
            <a:r>
              <a:rPr lang="pl-PL" sz="2400" dirty="0"/>
              <a:t>, </a:t>
            </a:r>
            <a:r>
              <a:rPr lang="pl-PL" sz="2400" dirty="0" err="1">
                <a:hlinkClick r:id="rId5"/>
              </a:rPr>
              <a:t>DevMentors</a:t>
            </a:r>
            <a:r>
              <a:rPr lang="pl-PL" sz="2400" dirty="0"/>
              <a:t>, </a:t>
            </a:r>
            <a:r>
              <a:rPr lang="pl-PL" sz="2400" dirty="0" err="1">
                <a:hlinkClick r:id="rId6"/>
              </a:rPr>
              <a:t>Devstyle</a:t>
            </a:r>
            <a:r>
              <a:rPr lang="pl-PL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3611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Finalize</a:t>
            </a:r>
            <a:r>
              <a:rPr lang="pl-PL" dirty="0"/>
              <a:t>()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pl-PL" dirty="0"/>
              <a:t>Każdy obiekt (</a:t>
            </a:r>
            <a:r>
              <a:rPr lang="pl-PL" dirty="0" err="1"/>
              <a:t>System.Object</a:t>
            </a:r>
            <a:r>
              <a:rPr lang="pl-PL" dirty="0"/>
              <a:t>) ma zdefiniowaną wirtualną metodę </a:t>
            </a:r>
            <a:r>
              <a:rPr lang="pl-PL" dirty="0" err="1"/>
              <a:t>Finalize</a:t>
            </a:r>
            <a:r>
              <a:rPr lang="pl-PL" dirty="0"/>
              <a:t>()</a:t>
            </a:r>
          </a:p>
          <a:p>
            <a:r>
              <a:rPr lang="pl-PL" dirty="0"/>
              <a:t>Nadpisując wskazujesz GC specyficzne miejsce do sprzątania</a:t>
            </a:r>
          </a:p>
          <a:p>
            <a:r>
              <a:rPr lang="pl-PL" dirty="0"/>
              <a:t>Nie da się nadpisać </a:t>
            </a:r>
            <a:r>
              <a:rPr lang="pl-PL" dirty="0" err="1"/>
              <a:t>Finalize</a:t>
            </a:r>
            <a:r>
              <a:rPr lang="pl-PL" dirty="0"/>
              <a:t> w strukturach – typy wartościowe</a:t>
            </a:r>
          </a:p>
          <a:p>
            <a:r>
              <a:rPr lang="pl-PL" dirty="0"/>
              <a:t>Jedynym istotnym uzasadnieniem nadpisywania metody </a:t>
            </a:r>
            <a:r>
              <a:rPr lang="pl-PL" dirty="0" err="1"/>
              <a:t>Finalize</a:t>
            </a:r>
            <a:r>
              <a:rPr lang="pl-PL" dirty="0"/>
              <a:t>() jest używanie przez twoją klasę niezarządzanych zasobów (np. </a:t>
            </a:r>
            <a:r>
              <a:rPr lang="pl-PL" dirty="0" err="1"/>
              <a:t>System.Runtime</a:t>
            </a:r>
            <a:r>
              <a:rPr lang="pl-PL" dirty="0"/>
              <a:t>)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5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IDisposable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pl-PL" dirty="0"/>
              <a:t>Zamiast nadpisywać </a:t>
            </a:r>
            <a:r>
              <a:rPr lang="pl-PL" dirty="0" err="1"/>
              <a:t>Finalize</a:t>
            </a:r>
            <a:r>
              <a:rPr lang="pl-PL" dirty="0"/>
              <a:t>() można </a:t>
            </a:r>
            <a:r>
              <a:rPr lang="pl-PL" dirty="0" err="1"/>
              <a:t>zamilementować</a:t>
            </a:r>
            <a:r>
              <a:rPr lang="pl-PL" dirty="0"/>
              <a:t> interfejs </a:t>
            </a:r>
            <a:r>
              <a:rPr lang="pl-PL" dirty="0" err="1"/>
              <a:t>Idisposable</a:t>
            </a:r>
            <a:endParaRPr lang="pl-PL" dirty="0"/>
          </a:p>
          <a:p>
            <a:r>
              <a:rPr lang="pl-PL" dirty="0" err="1"/>
              <a:t>Dispose</a:t>
            </a:r>
            <a:r>
              <a:rPr lang="pl-PL" dirty="0"/>
              <a:t>() najczęściej wywołujemy na handlerach do plików lub baz danych</a:t>
            </a:r>
          </a:p>
          <a:p>
            <a:r>
              <a:rPr lang="pl-PL" dirty="0"/>
              <a:t>Użytkownik obiektu gdy skończy go używać świadomie wywołuje metodę </a:t>
            </a:r>
            <a:r>
              <a:rPr lang="pl-PL" dirty="0" err="1"/>
              <a:t>Dispose</a:t>
            </a:r>
            <a:r>
              <a:rPr lang="pl-PL" dirty="0"/>
              <a:t>() zanim ref do tego obiektu wypadnie poza </a:t>
            </a:r>
            <a:r>
              <a:rPr lang="pl-PL" dirty="0" err="1"/>
              <a:t>scope</a:t>
            </a:r>
            <a:endParaRPr lang="pl-PL" dirty="0"/>
          </a:p>
          <a:p>
            <a:r>
              <a:rPr lang="pl-PL" dirty="0" err="1"/>
              <a:t>IDisposable</a:t>
            </a:r>
            <a:r>
              <a:rPr lang="pl-PL" dirty="0"/>
              <a:t> można implementować również w strukturach	</a:t>
            </a:r>
          </a:p>
          <a:p>
            <a:r>
              <a:rPr lang="pl-PL" dirty="0"/>
              <a:t>GC nie ma pojęcia o </a:t>
            </a:r>
            <a:r>
              <a:rPr lang="pl-PL" dirty="0" err="1"/>
              <a:t>IDisposable</a:t>
            </a:r>
            <a:r>
              <a:rPr lang="pl-PL" dirty="0"/>
              <a:t> dlatego nigdy nie wywoła metody </a:t>
            </a:r>
            <a:r>
              <a:rPr lang="pl-PL" dirty="0" err="1"/>
              <a:t>Dispose</a:t>
            </a:r>
            <a:r>
              <a:rPr lang="pl-PL" dirty="0"/>
              <a:t>()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51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pl-PL" sz="3200"/>
              <a:t>System.GC</a:t>
            </a:r>
            <a:endParaRPr lang="en-US" sz="3200"/>
          </a:p>
        </p:txBody>
      </p:sp>
      <p:pic>
        <p:nvPicPr>
          <p:cNvPr id="6" name="Obraz 5" descr="Obraz zawierający zrzut ekranu&#10;&#10;Opis wygenerowany automatycznie">
            <a:extLst>
              <a:ext uri="{FF2B5EF4-FFF2-40B4-BE49-F238E27FC236}">
                <a16:creationId xmlns:a16="http://schemas.microsoft.com/office/drawing/2014/main" id="{5A92CFAF-3B16-4154-B2EB-7124D84C7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822" y="1645782"/>
            <a:ext cx="7112356" cy="371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53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7EB3A7-645B-46A1-8D5D-EBEFA6F4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działa </a:t>
            </a:r>
            <a:r>
              <a:rPr lang="pl-PL" dirty="0" err="1"/>
              <a:t>newobj</a:t>
            </a:r>
            <a:endParaRPr lang="en-US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97056390-2E18-4145-A2F1-E5D3A6DB9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24699"/>
            <a:ext cx="6230219" cy="2124371"/>
          </a:xfrm>
          <a:prstGeom prst="rect">
            <a:avLst/>
          </a:prstGeom>
        </p:spPr>
      </p:pic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52D14C75-6CE3-4CA2-B837-9C3D7011E206}"/>
              </a:ext>
            </a:extLst>
          </p:cNvPr>
          <p:cNvSpPr txBox="1">
            <a:spLocks/>
          </p:cNvSpPr>
          <p:nvPr/>
        </p:nvSpPr>
        <p:spPr>
          <a:xfrm>
            <a:off x="2592925" y="4020701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Oblicz całkowitą ilość pamięci wymaganej do alokowania </a:t>
            </a:r>
            <a:r>
              <a:rPr lang="pl-PL" dirty="0" err="1"/>
              <a:t>obj</a:t>
            </a:r>
            <a:endParaRPr lang="pl-PL" dirty="0"/>
          </a:p>
          <a:p>
            <a:r>
              <a:rPr lang="pl-PL" dirty="0"/>
              <a:t>Sprawdź na stercie czy jest tyle pamięci. Jeżeli jest to wywołaj konstruktor, zwróć ref do stworzonego obiektu</a:t>
            </a:r>
          </a:p>
          <a:p>
            <a:r>
              <a:rPr lang="pl-PL" dirty="0"/>
              <a:t>Zaktualizuj wskaźnik do następnego wolnego miejsca na stercie</a:t>
            </a:r>
          </a:p>
          <a:p>
            <a:r>
              <a:rPr lang="pl-PL" dirty="0"/>
              <a:t>Jak nie ma miejsca – rozpocznij proces odzyskiwania pamięci</a:t>
            </a:r>
          </a:p>
          <a:p>
            <a:endParaRPr lang="pl-PL" dirty="0"/>
          </a:p>
          <a:p>
            <a:pPr marL="0" indent="0">
              <a:buFont typeface="Wingdings 3" charset="2"/>
              <a:buNone/>
            </a:pPr>
            <a:endParaRPr lang="pl-PL" dirty="0"/>
          </a:p>
          <a:p>
            <a:pPr marL="0" indent="0">
              <a:buFont typeface="Wingdings 3" charset="2"/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08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Korzenie aplikacji – miejsce w pamięci zawierające ref do obiektu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pl-PL" dirty="0"/>
              <a:t>Referencje do obiektów globalnych</a:t>
            </a:r>
          </a:p>
          <a:p>
            <a:r>
              <a:rPr lang="pl-PL" dirty="0"/>
              <a:t>Referencje do wszystkich statycznych obiektów/pól</a:t>
            </a:r>
          </a:p>
          <a:p>
            <a:r>
              <a:rPr lang="pl-PL" dirty="0"/>
              <a:t>Referencje do obiektów lokalnych</a:t>
            </a:r>
          </a:p>
          <a:p>
            <a:r>
              <a:rPr lang="pl-PL" dirty="0"/>
              <a:t>Referencje do obiektów przekazanych jako parametr do metody</a:t>
            </a:r>
          </a:p>
          <a:p>
            <a:r>
              <a:rPr lang="pl-PL" dirty="0"/>
              <a:t>Referencje do obiektów czekających na metodę </a:t>
            </a:r>
            <a:r>
              <a:rPr lang="pl-PL" dirty="0" err="1"/>
              <a:t>finalize</a:t>
            </a:r>
            <a:r>
              <a:rPr lang="pl-PL" dirty="0"/>
              <a:t>()</a:t>
            </a:r>
          </a:p>
          <a:p>
            <a:r>
              <a:rPr lang="pl-PL" dirty="0"/>
              <a:t>Rejestry procesora odwołujące się do obiektów</a:t>
            </a: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6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1">
            <a:extLst>
              <a:ext uri="{FF2B5EF4-FFF2-40B4-BE49-F238E27FC236}">
                <a16:creationId xmlns:a16="http://schemas.microsoft.com/office/drawing/2014/main" id="{6884825E-EC03-4722-8283-74EC8EECC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C04A4164-FDD3-4AE9-8129-4E1B921E2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42BA971-550B-4D73-A876-FA172A0C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52F4EE2-AD57-433A-87C2-B1418FE22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418466F3-BDB0-4394-BA4A-CF39BF690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B5012CA-30F7-4EAF-9345-0EC48D013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1CEB021-8D0F-48F1-947A-7F206BE2D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3D5F265-52CB-44C4-AC6C-690E2BAF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AC865DC3-14CF-426B-B727-540299B5F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28D0689D-31AE-4EAE-8B89-90DCD47F1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17172BB3-0B74-4B5A-B1FC-09313DAC3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4BF584C-D8EA-4C47-98AB-CDD5EB00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124EB1F1-5E4E-4599-A171-9D77920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3" name="Group 25">
            <a:extLst>
              <a:ext uri="{FF2B5EF4-FFF2-40B4-BE49-F238E27FC236}">
                <a16:creationId xmlns:a16="http://schemas.microsoft.com/office/drawing/2014/main" id="{2209368F-1AD1-453A-8026-F04870973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E69BFA4-17AB-4ABA-8D3C-631A60BE0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292D11E-0C01-4D2E-B100-948220935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A3A4E547-348A-4729-AC00-1E84D8AD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AE8EC33A-BF4E-4E28-A2F7-033DBBC9D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38008CFA-8ADB-4AAB-8B54-AB4FE356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204F925-C7EB-4729-AB29-7487C8ED8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B850771-3B79-4C27-9CC3-3CBFA90C0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565B2F18-C5EF-495D-AF6F-226B7CA9D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BCA4A062-5E82-4F21-BEBB-7E3C4405C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85F9DBD7-D46E-42F2-96B1-B9EE44691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098B143F-4C52-4FCA-AC4A-E9BEA91C7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A3617AF3-1F02-4D51-9908-2C09CAAB0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4" name="Rectangle 39">
            <a:extLst>
              <a:ext uri="{FF2B5EF4-FFF2-40B4-BE49-F238E27FC236}">
                <a16:creationId xmlns:a16="http://schemas.microsoft.com/office/drawing/2014/main" id="{76CA6318-3044-4469-954D-B2AD9DE3B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Freeform 6">
            <a:extLst>
              <a:ext uri="{FF2B5EF4-FFF2-40B4-BE49-F238E27FC236}">
                <a16:creationId xmlns:a16="http://schemas.microsoft.com/office/drawing/2014/main" id="{56320D52-458E-414C-8DAD-A51E40CC4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6" name="Rectangle 43">
            <a:extLst>
              <a:ext uri="{FF2B5EF4-FFF2-40B4-BE49-F238E27FC236}">
                <a16:creationId xmlns:a16="http://schemas.microsoft.com/office/drawing/2014/main" id="{602954AE-9670-4E56-8CB0-AB06DFE20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45">
            <a:extLst>
              <a:ext uri="{FF2B5EF4-FFF2-40B4-BE49-F238E27FC236}">
                <a16:creationId xmlns:a16="http://schemas.microsoft.com/office/drawing/2014/main" id="{FE7749EF-FB90-46D4-8C3B-120089F98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rgbClr val="436065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5280460" cy="6419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Using</a:t>
            </a:r>
          </a:p>
        </p:txBody>
      </p:sp>
      <p:sp>
        <p:nvSpPr>
          <p:cNvPr id="88" name="Freeform 27">
            <a:extLst>
              <a:ext uri="{FF2B5EF4-FFF2-40B4-BE49-F238E27FC236}">
                <a16:creationId xmlns:a16="http://schemas.microsoft.com/office/drawing/2014/main" id="{70EC8911-C0E2-4FE0-ADD3-FB0AA8F42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D723CD3-ECCA-4030-94C7-FDFF6DFAA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46" y="1117556"/>
            <a:ext cx="4153750" cy="2166241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384206BB-8229-4AA6-BF8A-012A0E16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857" y="4038449"/>
            <a:ext cx="4153750" cy="1078987"/>
          </a:xfrm>
          <a:prstGeom prst="rect">
            <a:avLst/>
          </a:prstGeom>
        </p:spPr>
      </p:pic>
      <p:sp>
        <p:nvSpPr>
          <p:cNvPr id="98" name="Symbol zastępczy zawartości 2">
            <a:extLst>
              <a:ext uri="{FF2B5EF4-FFF2-40B4-BE49-F238E27FC236}">
                <a16:creationId xmlns:a16="http://schemas.microsoft.com/office/drawing/2014/main" id="{94295A6D-9FF1-4498-8D87-003D856E6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87" y="2280796"/>
            <a:ext cx="5514553" cy="213344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Ukrycie kodu defensywnego</a:t>
            </a:r>
          </a:p>
          <a:p>
            <a:r>
              <a:rPr lang="pl-PL" dirty="0">
                <a:solidFill>
                  <a:schemeClr val="bg1"/>
                </a:solidFill>
              </a:rPr>
              <a:t>Próba użycia </a:t>
            </a:r>
            <a:r>
              <a:rPr lang="pl-PL" dirty="0" err="1">
                <a:solidFill>
                  <a:schemeClr val="bg1"/>
                </a:solidFill>
              </a:rPr>
              <a:t>using</a:t>
            </a:r>
            <a:r>
              <a:rPr lang="pl-PL" dirty="0">
                <a:solidFill>
                  <a:schemeClr val="bg1"/>
                </a:solidFill>
              </a:rPr>
              <a:t> dla obiektów które nie mają zaimplementowanego </a:t>
            </a:r>
            <a:r>
              <a:rPr lang="pl-PL" dirty="0" err="1">
                <a:solidFill>
                  <a:schemeClr val="bg1"/>
                </a:solidFill>
              </a:rPr>
              <a:t>IDisposable</a:t>
            </a:r>
            <a:r>
              <a:rPr lang="pl-PL" dirty="0">
                <a:solidFill>
                  <a:schemeClr val="bg1"/>
                </a:solidFill>
              </a:rPr>
              <a:t> skończy się błędem kompilatora</a:t>
            </a: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69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Lazy</a:t>
            </a:r>
            <a:r>
              <a:rPr lang="pl-PL" dirty="0"/>
              <a:t> </a:t>
            </a:r>
            <a:br>
              <a:rPr lang="pl-PL" dirty="0"/>
            </a:b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pl-PL" dirty="0"/>
              <a:t>Minimalizuje czas uruchomienia aplikacji</a:t>
            </a:r>
          </a:p>
          <a:p>
            <a:r>
              <a:rPr lang="pl-PL" dirty="0"/>
              <a:t>Aplikacja zużywa mniej pamięci ponieważ dane są ładowane kiedy są potrzebne, a nie kiedy tworzą się obiekty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69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Manipulacja ciągami znaków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1778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pl-PL" dirty="0" err="1"/>
              <a:t>StringBuilder</a:t>
            </a:r>
            <a:r>
              <a:rPr lang="pl-PL" dirty="0"/>
              <a:t> – zapewnia </a:t>
            </a:r>
            <a:r>
              <a:rPr lang="pl-PL" dirty="0" err="1"/>
              <a:t>mutowalność</a:t>
            </a:r>
            <a:r>
              <a:rPr lang="pl-PL" dirty="0"/>
              <a:t> stringów, zaimplementowany w oparciu o tablicę znaków </a:t>
            </a:r>
          </a:p>
          <a:p>
            <a:r>
              <a:rPr lang="pl-PL" dirty="0" err="1"/>
              <a:t>StringReader</a:t>
            </a:r>
            <a:r>
              <a:rPr lang="pl-PL" dirty="0"/>
              <a:t> – </a:t>
            </a:r>
            <a:r>
              <a:rPr lang="pl-PL" dirty="0" err="1"/>
              <a:t>TextReader</a:t>
            </a:r>
            <a:r>
              <a:rPr lang="pl-PL" dirty="0"/>
              <a:t>, idealny do odczytywania strumieni danych</a:t>
            </a:r>
          </a:p>
          <a:p>
            <a:r>
              <a:rPr lang="pl-PL" dirty="0" err="1"/>
              <a:t>StringWriter</a:t>
            </a:r>
            <a:r>
              <a:rPr lang="pl-PL" dirty="0"/>
              <a:t> – bazuje na string </a:t>
            </a:r>
            <a:r>
              <a:rPr lang="pl-PL" dirty="0" err="1"/>
              <a:t>builderze</a:t>
            </a:r>
            <a:r>
              <a:rPr lang="pl-PL" dirty="0"/>
              <a:t> + </a:t>
            </a:r>
            <a:r>
              <a:rPr lang="pl-PL" dirty="0" err="1"/>
              <a:t>TextWriter</a:t>
            </a:r>
            <a:r>
              <a:rPr lang="pl-PL" dirty="0"/>
              <a:t> </a:t>
            </a:r>
            <a:r>
              <a:rPr lang="pl-PL" dirty="0" err="1"/>
              <a:t>interface</a:t>
            </a:r>
            <a:endParaRPr lang="pl-PL" dirty="0"/>
          </a:p>
          <a:p>
            <a:r>
              <a:rPr lang="pl-PL" dirty="0" err="1"/>
              <a:t>Contains</a:t>
            </a:r>
            <a:endParaRPr lang="pl-PL" dirty="0"/>
          </a:p>
          <a:p>
            <a:r>
              <a:rPr lang="pl-PL" dirty="0" err="1"/>
              <a:t>StartsWith</a:t>
            </a:r>
            <a:r>
              <a:rPr lang="pl-PL" dirty="0"/>
              <a:t>/</a:t>
            </a:r>
            <a:r>
              <a:rPr lang="pl-PL" dirty="0" err="1"/>
              <a:t>EndsWith</a:t>
            </a:r>
            <a:endParaRPr lang="pl-PL" dirty="0"/>
          </a:p>
          <a:p>
            <a:r>
              <a:rPr lang="pl-PL" dirty="0" err="1"/>
              <a:t>IndexOf</a:t>
            </a:r>
            <a:r>
              <a:rPr lang="pl-PL" dirty="0"/>
              <a:t>/</a:t>
            </a:r>
            <a:r>
              <a:rPr lang="pl-PL" dirty="0" err="1"/>
              <a:t>SubString</a:t>
            </a:r>
            <a:endParaRPr lang="pl-PL" dirty="0"/>
          </a:p>
          <a:p>
            <a:r>
              <a:rPr lang="pl-PL" dirty="0" err="1"/>
              <a:t>Replace</a:t>
            </a:r>
            <a:endParaRPr lang="pl-PL" dirty="0"/>
          </a:p>
          <a:p>
            <a:r>
              <a:rPr lang="pl-PL" dirty="0"/>
              <a:t>Split</a:t>
            </a:r>
          </a:p>
          <a:p>
            <a:r>
              <a:rPr lang="pl-PL" dirty="0" err="1"/>
              <a:t>Interpolation</a:t>
            </a:r>
            <a:endParaRPr lang="pl-PL" dirty="0"/>
          </a:p>
          <a:p>
            <a:r>
              <a:rPr lang="pl-PL" dirty="0"/>
              <a:t>Format -&gt; </a:t>
            </a:r>
            <a:r>
              <a:rPr lang="en-US" dirty="0">
                <a:hlinkClick r:id="rId2"/>
              </a:rPr>
              <a:t>https://docs.microsoft.com/en-us/dotnet/api/system.string.format?view=netcore-3.1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9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650DE2-BDBD-4954-88D7-8F08CF00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</a:t>
            </a:r>
            <a:r>
              <a:rPr lang="pl-PL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119EF7-AA37-4108-9471-11567A24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>
                <a:hlinkClick r:id="rId2"/>
              </a:rPr>
              <a:t>https://github.com/krzyzaw/Prezentacje/tree/master/CommandHandler</a:t>
            </a:r>
            <a:endParaRPr lang="pl-PL" sz="2400" dirty="0"/>
          </a:p>
          <a:p>
            <a:r>
              <a:rPr lang="pl-PL" sz="2400" dirty="0"/>
              <a:t>Bardzo proszę o feedback </a:t>
            </a:r>
            <a:r>
              <a:rPr lang="pl-PL" sz="2400" dirty="0">
                <a:sym typeface="Wingdings" panose="05000000000000000000" pitchFamily="2" charset="2"/>
              </a:rPr>
              <a:t></a:t>
            </a:r>
          </a:p>
          <a:p>
            <a:r>
              <a:rPr lang="pl-PL" sz="2400" dirty="0">
                <a:sym typeface="Wingdings" panose="05000000000000000000" pitchFamily="2" charset="2"/>
              </a:rPr>
              <a:t>zawistowski.zawisz@gmail.com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252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0A4053-D7B9-4D1A-A6DF-466DF7F8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DF73E0-C6CF-4C10-9A11-0DDA9C99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https://query.prod.cms.rt.microsoft.com/cms/api/am/binary/RE4tiMh</a:t>
            </a:r>
            <a:endParaRPr lang="pl-PL" sz="2400" dirty="0"/>
          </a:p>
          <a:p>
            <a:r>
              <a:rPr lang="pl-PL" sz="2400" dirty="0" err="1"/>
              <a:t>Create</a:t>
            </a:r>
            <a:r>
              <a:rPr lang="pl-PL" sz="2400" dirty="0"/>
              <a:t> and </a:t>
            </a:r>
            <a:r>
              <a:rPr lang="pl-PL" sz="2400" dirty="0" err="1"/>
              <a:t>use</a:t>
            </a:r>
            <a:r>
              <a:rPr lang="pl-PL" sz="2400" dirty="0"/>
              <a:t> </a:t>
            </a:r>
            <a:r>
              <a:rPr lang="pl-PL" sz="2400" dirty="0" err="1"/>
              <a:t>types</a:t>
            </a:r>
            <a:endParaRPr lang="pl-PL" sz="2400" dirty="0"/>
          </a:p>
          <a:p>
            <a:r>
              <a:rPr lang="pl-PL" sz="2400" dirty="0" err="1"/>
              <a:t>Implement</a:t>
            </a:r>
            <a:r>
              <a:rPr lang="pl-PL" sz="2400" dirty="0"/>
              <a:t> Data Access</a:t>
            </a:r>
          </a:p>
          <a:p>
            <a:r>
              <a:rPr lang="pl-PL" sz="2400" dirty="0" err="1"/>
              <a:t>Debug</a:t>
            </a:r>
            <a:r>
              <a:rPr lang="pl-PL" sz="2400" dirty="0"/>
              <a:t> </a:t>
            </a:r>
            <a:r>
              <a:rPr lang="pl-PL" sz="2400" dirty="0" err="1"/>
              <a:t>app</a:t>
            </a:r>
            <a:r>
              <a:rPr lang="pl-PL" sz="2400" dirty="0"/>
              <a:t> and </a:t>
            </a:r>
            <a:r>
              <a:rPr lang="pl-PL" sz="2400" dirty="0" err="1"/>
              <a:t>implement</a:t>
            </a:r>
            <a:r>
              <a:rPr lang="pl-PL" sz="2400" dirty="0"/>
              <a:t> </a:t>
            </a:r>
            <a:r>
              <a:rPr lang="pl-PL" sz="2400" dirty="0" err="1"/>
              <a:t>security</a:t>
            </a:r>
            <a:endParaRPr lang="pl-PL" sz="2400" dirty="0"/>
          </a:p>
          <a:p>
            <a:r>
              <a:rPr lang="pl-PL" sz="2400" dirty="0" err="1"/>
              <a:t>Manage</a:t>
            </a:r>
            <a:r>
              <a:rPr lang="pl-PL" sz="2400" dirty="0"/>
              <a:t> program </a:t>
            </a:r>
            <a:r>
              <a:rPr lang="pl-PL" sz="2400" dirty="0" err="1"/>
              <a:t>flow</a:t>
            </a:r>
            <a:endParaRPr lang="pl-PL" sz="2400" dirty="0"/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7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danych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>
            <a:normAutofit fontScale="55000" lnSpcReduction="20000"/>
          </a:bodyPr>
          <a:lstStyle/>
          <a:p>
            <a:r>
              <a:rPr lang="pl-PL" sz="2400" dirty="0"/>
              <a:t>Typy wartościowe (</a:t>
            </a:r>
            <a:r>
              <a:rPr lang="pl-PL" sz="2400" dirty="0" err="1"/>
              <a:t>value</a:t>
            </a:r>
            <a:r>
              <a:rPr lang="pl-PL" sz="2400" dirty="0"/>
              <a:t> </a:t>
            </a:r>
            <a:r>
              <a:rPr lang="pl-PL" sz="2400" dirty="0" err="1"/>
              <a:t>type</a:t>
            </a:r>
            <a:r>
              <a:rPr lang="pl-PL" sz="2400" dirty="0"/>
              <a:t>)</a:t>
            </a:r>
          </a:p>
          <a:p>
            <a:r>
              <a:rPr lang="pl-PL" sz="2400" dirty="0"/>
              <a:t>Typy referencyjne</a:t>
            </a:r>
          </a:p>
          <a:p>
            <a:r>
              <a:rPr lang="pl-PL" sz="2400" dirty="0"/>
              <a:t>Typy niezmienne (</a:t>
            </a:r>
            <a:r>
              <a:rPr lang="pl-PL" sz="2400" dirty="0" err="1"/>
              <a:t>immutable</a:t>
            </a:r>
            <a:r>
              <a:rPr lang="pl-PL" sz="2400" dirty="0"/>
              <a:t>)</a:t>
            </a:r>
          </a:p>
          <a:p>
            <a:r>
              <a:rPr lang="pl-PL" sz="2400" dirty="0"/>
              <a:t>Typy generyczne</a:t>
            </a:r>
          </a:p>
          <a:p>
            <a:r>
              <a:rPr lang="pl-PL" sz="2400" dirty="0"/>
              <a:t>Klasy, modyfikatory dostępu, </a:t>
            </a:r>
            <a:r>
              <a:rPr lang="pl-PL" sz="2400" dirty="0" err="1"/>
              <a:t>konstruktory</a:t>
            </a:r>
            <a:r>
              <a:rPr lang="pl-PL" sz="2400" dirty="0"/>
              <a:t>, metody</a:t>
            </a:r>
          </a:p>
          <a:p>
            <a:r>
              <a:rPr lang="pl-PL" sz="2400" dirty="0"/>
              <a:t>Metody rozszerzające, przeciążanie, nadpisywanie metod</a:t>
            </a:r>
          </a:p>
          <a:p>
            <a:r>
              <a:rPr lang="pl-PL" sz="2400" dirty="0"/>
              <a:t>Dziedziczenie, klasy abstrakcyjne</a:t>
            </a:r>
          </a:p>
          <a:p>
            <a:r>
              <a:rPr lang="pl-PL" sz="2400" dirty="0"/>
              <a:t>Interfejsy</a:t>
            </a:r>
          </a:p>
          <a:p>
            <a:r>
              <a:rPr lang="pl-PL" sz="2400" dirty="0" err="1"/>
              <a:t>IComparable</a:t>
            </a:r>
            <a:r>
              <a:rPr lang="pl-PL" sz="2400" dirty="0"/>
              <a:t>, </a:t>
            </a:r>
            <a:r>
              <a:rPr lang="pl-PL" sz="2400" dirty="0" err="1"/>
              <a:t>IEnumerable</a:t>
            </a:r>
            <a:r>
              <a:rPr lang="pl-PL" sz="2400" dirty="0"/>
              <a:t>, </a:t>
            </a:r>
            <a:r>
              <a:rPr lang="pl-PL" sz="2400" dirty="0" err="1"/>
              <a:t>Idisposable</a:t>
            </a:r>
            <a:endParaRPr lang="pl-PL" sz="2400" dirty="0"/>
          </a:p>
          <a:p>
            <a:r>
              <a:rPr lang="pl-PL" sz="2400" dirty="0"/>
              <a:t>Atrybuty</a:t>
            </a:r>
          </a:p>
          <a:p>
            <a:r>
              <a:rPr lang="pl-PL" sz="2400" dirty="0"/>
              <a:t>Refleksja</a:t>
            </a:r>
          </a:p>
          <a:p>
            <a:r>
              <a:rPr lang="pl-PL" sz="2400" dirty="0"/>
              <a:t>GC</a:t>
            </a:r>
          </a:p>
          <a:p>
            <a:r>
              <a:rPr lang="pl-PL" sz="2400" dirty="0" err="1"/>
              <a:t>Lazy</a:t>
            </a: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7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wartościowe (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types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Przechowywane na stosie</a:t>
            </a:r>
          </a:p>
          <a:p>
            <a:r>
              <a:rPr lang="pl-PL" sz="2400" dirty="0"/>
              <a:t>Łatwo i szybko dostępne</a:t>
            </a:r>
          </a:p>
          <a:p>
            <a:r>
              <a:rPr lang="pl-PL" sz="2400" dirty="0"/>
              <a:t>Przydzielane i usuwane gdy wykonuje się dany blok kodu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DE50C0C-E3F7-48CE-93CF-ED482C92C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102" y="3462338"/>
            <a:ext cx="58483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9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Przechowywane na stercie</a:t>
            </a:r>
          </a:p>
          <a:p>
            <a:r>
              <a:rPr lang="pl-PL" sz="2400" dirty="0"/>
              <a:t>Konstruktor musi zawierać wszystkie pola</a:t>
            </a:r>
          </a:p>
          <a:p>
            <a:r>
              <a:rPr lang="pl-PL" sz="2400" dirty="0"/>
              <a:t>Nie obsługują dziedziczenia</a:t>
            </a:r>
          </a:p>
          <a:p>
            <a:r>
              <a:rPr lang="pl-PL" sz="2400" dirty="0"/>
              <a:t>Nie można przypisać pól podczas deklaracji</a:t>
            </a:r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5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wyliczeniowe (</a:t>
            </a:r>
            <a:r>
              <a:rPr lang="pl-PL" dirty="0" err="1"/>
              <a:t>enum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8895"/>
            <a:ext cx="8915400" cy="3777622"/>
          </a:xfrm>
        </p:spPr>
        <p:txBody>
          <a:bodyPr/>
          <a:lstStyle/>
          <a:p>
            <a:r>
              <a:rPr lang="pl-PL" sz="2400" dirty="0"/>
              <a:t>Zawiera stałe dane</a:t>
            </a:r>
          </a:p>
          <a:p>
            <a:r>
              <a:rPr lang="pl-PL" sz="2400" dirty="0"/>
              <a:t>Dostępne podobnie do statycznych pól w klasie</a:t>
            </a:r>
          </a:p>
          <a:p>
            <a:r>
              <a:rPr lang="pl-PL" sz="2400" dirty="0"/>
              <a:t>Może być rzutowany na </a:t>
            </a:r>
            <a:r>
              <a:rPr lang="pl-PL" sz="2400" dirty="0" err="1"/>
              <a:t>int;a</a:t>
            </a:r>
            <a:r>
              <a:rPr lang="pl-PL" sz="2400" dirty="0"/>
              <a:t> aby uzyskać wartość</a:t>
            </a:r>
          </a:p>
          <a:p>
            <a:r>
              <a:rPr lang="pl-PL" sz="2400" dirty="0"/>
              <a:t>Nie posiada metod</a:t>
            </a:r>
          </a:p>
          <a:p>
            <a:r>
              <a:rPr lang="pl-PL" sz="2400" dirty="0"/>
              <a:t>Można tworzyć metody rozszerzające – np. do wyciągania atrybutu </a:t>
            </a:r>
            <a:r>
              <a:rPr lang="pl-PL" sz="2400" dirty="0" err="1"/>
              <a:t>name</a:t>
            </a:r>
            <a:r>
              <a:rPr lang="pl-PL" sz="2400" dirty="0"/>
              <a:t>, </a:t>
            </a:r>
            <a:r>
              <a:rPr lang="pl-PL" sz="2400" dirty="0" err="1"/>
              <a:t>decription</a:t>
            </a:r>
            <a:r>
              <a:rPr lang="pl-PL" sz="2400" dirty="0"/>
              <a:t> itd. </a:t>
            </a:r>
          </a:p>
          <a:p>
            <a:pPr marL="0" indent="0">
              <a:buNone/>
            </a:pPr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8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83D01-B8F3-4A74-806C-C4039479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rozszerzające (</a:t>
            </a:r>
            <a:r>
              <a:rPr lang="pl-PL" dirty="0" err="1"/>
              <a:t>extension</a:t>
            </a:r>
            <a:r>
              <a:rPr lang="pl-PL" dirty="0"/>
              <a:t> </a:t>
            </a:r>
            <a:r>
              <a:rPr lang="pl-PL" dirty="0" err="1"/>
              <a:t>methods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678ACB-6E19-4B13-A4CA-89657CEF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4396"/>
            <a:ext cx="8915400" cy="3777622"/>
          </a:xfrm>
        </p:spPr>
        <p:txBody>
          <a:bodyPr/>
          <a:lstStyle/>
          <a:p>
            <a:r>
              <a:rPr lang="pl-PL" sz="2400" dirty="0"/>
              <a:t>„Metody rozszerzające” dostarczają </a:t>
            </a:r>
            <a:r>
              <a:rPr lang="pl-PL" sz="2400" dirty="0" err="1"/>
              <a:t>zachowń</a:t>
            </a:r>
            <a:r>
              <a:rPr lang="pl-PL" sz="2400" dirty="0"/>
              <a:t> które mogą być dodane do klas bez konieczności rozszerzania tych klas, tworzenia typów pochodnych itd.</a:t>
            </a:r>
          </a:p>
          <a:p>
            <a:r>
              <a:rPr lang="pl-PL" sz="2400" dirty="0"/>
              <a:t>Metoda statyczna</a:t>
            </a:r>
          </a:p>
          <a:p>
            <a:r>
              <a:rPr lang="pl-PL" sz="2400" dirty="0"/>
              <a:t>Musi być umieszczona w klasie statycznej</a:t>
            </a:r>
          </a:p>
          <a:p>
            <a:r>
              <a:rPr lang="pl-PL" sz="2400" dirty="0"/>
              <a:t>Wykorzystuje słowo kluczowe </a:t>
            </a:r>
            <a:r>
              <a:rPr lang="pl-PL" sz="2400" dirty="0" err="1"/>
              <a:t>this</a:t>
            </a:r>
            <a:endParaRPr lang="pl-PL" sz="2400" dirty="0"/>
          </a:p>
          <a:p>
            <a:r>
              <a:rPr lang="pl-PL" sz="2400" dirty="0"/>
              <a:t>Można dodawać rozszerzenia dla klas do których nie posiadamy kodu źródłowego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21782"/>
      </p:ext>
    </p:extLst>
  </p:cSld>
  <p:clrMapOvr>
    <a:masterClrMapping/>
  </p:clrMapOvr>
</p:sld>
</file>

<file path=ppt/theme/theme1.xml><?xml version="1.0" encoding="utf-8"?>
<a:theme xmlns:a="http://schemas.openxmlformats.org/drawingml/2006/main" name="Smuga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1321</Words>
  <Application>Microsoft Office PowerPoint</Application>
  <PresentationFormat>Panoramiczny</PresentationFormat>
  <Paragraphs>400</Paragraphs>
  <Slides>38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38</vt:i4>
      </vt:variant>
    </vt:vector>
  </HeadingPairs>
  <TitlesOfParts>
    <vt:vector size="42" baseType="lpstr">
      <vt:lpstr>Arial</vt:lpstr>
      <vt:lpstr>Century Gothic</vt:lpstr>
      <vt:lpstr>Wingdings 3</vt:lpstr>
      <vt:lpstr>Smuga</vt:lpstr>
      <vt:lpstr>Przygotowanie do egzaminu 70-483</vt:lpstr>
      <vt:lpstr>Krzysztof Zawistowski</vt:lpstr>
      <vt:lpstr>Materiały użyte podczas szkolenia</vt:lpstr>
      <vt:lpstr>Agenda</vt:lpstr>
      <vt:lpstr>Typy danych</vt:lpstr>
      <vt:lpstr>Typy wartościowe (value types)</vt:lpstr>
      <vt:lpstr>Struktury</vt:lpstr>
      <vt:lpstr>Typy wyliczeniowe (enum)</vt:lpstr>
      <vt:lpstr>Metody rozszerzające (extension methods)</vt:lpstr>
      <vt:lpstr>Typy wartościowe (reference types)</vt:lpstr>
      <vt:lpstr>Prezentacja programu PowerPoint</vt:lpstr>
      <vt:lpstr>Typy niezmienne (immutable types)</vt:lpstr>
      <vt:lpstr>Problemy z typami niegenerycznymi</vt:lpstr>
      <vt:lpstr>Boxing, unboxing, rzutowanie</vt:lpstr>
      <vt:lpstr>Klasy</vt:lpstr>
      <vt:lpstr>Enkapsulacja</vt:lpstr>
      <vt:lpstr>Konstruktory</vt:lpstr>
      <vt:lpstr>Konstruktory statyczne</vt:lpstr>
      <vt:lpstr>Zmienne/metody statyczne</vt:lpstr>
      <vt:lpstr>Metody</vt:lpstr>
      <vt:lpstr>Dziedziczenie z klasy bazowej </vt:lpstr>
      <vt:lpstr>Klasy, metody abstrakcyjne</vt:lpstr>
      <vt:lpstr>Kiedy/jak używać dziedziczenia? </vt:lpstr>
      <vt:lpstr>Interfejsy</vt:lpstr>
      <vt:lpstr>Typy generyczne</vt:lpstr>
      <vt:lpstr>IComparable, IEnumerable, IDsposable</vt:lpstr>
      <vt:lpstr>Atrybuty</vt:lpstr>
      <vt:lpstr>Mechanizm refleksji</vt:lpstr>
      <vt:lpstr>Cykl życia obiektu</vt:lpstr>
      <vt:lpstr>Finalize()</vt:lpstr>
      <vt:lpstr>IDisposable</vt:lpstr>
      <vt:lpstr>System.GC</vt:lpstr>
      <vt:lpstr>Jak działa newobj</vt:lpstr>
      <vt:lpstr>Korzenie aplikacji – miejsce w pamięci zawierające ref do obiektu</vt:lpstr>
      <vt:lpstr>Using</vt:lpstr>
      <vt:lpstr>Lazy  </vt:lpstr>
      <vt:lpstr>Manipulacja ciągami znaków</vt:lpstr>
      <vt:lpstr>Dziękuję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Przygotowanie do egzaminu 70-483</dc:title>
  <dc:creator>Krzysztof Zawistowski</dc:creator>
  <cp:lastModifiedBy>Krzysztof Zawistowski</cp:lastModifiedBy>
  <cp:revision>28</cp:revision>
  <dcterms:created xsi:type="dcterms:W3CDTF">2020-07-18T13:33:48Z</dcterms:created>
  <dcterms:modified xsi:type="dcterms:W3CDTF">2020-07-20T09:10:46Z</dcterms:modified>
</cp:coreProperties>
</file>