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Poppins" pitchFamily="2" charset="77"/>
      <p:regular r:id="rId7"/>
      <p:bold r:id="rId8"/>
      <p:italic r:id="rId9"/>
      <p:boldItalic r:id="rId10"/>
    </p:embeddedFont>
    <p:embeddedFont>
      <p:font typeface="Poppins Bold" pitchFamily="2" charset="77"/>
      <p:regular r:id="rId11"/>
      <p:bold r:id="rId12"/>
    </p:embeddedFont>
    <p:embeddedFont>
      <p:font typeface="Rundeck Texture" pitchFamily="2" charset="77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 autoAdjust="0"/>
    <p:restoredTop sz="94630" autoAdjust="0"/>
  </p:normalViewPr>
  <p:slideViewPr>
    <p:cSldViewPr>
      <p:cViewPr varScale="1">
        <p:scale>
          <a:sx n="75" d="100"/>
          <a:sy n="75" d="100"/>
        </p:scale>
        <p:origin x="62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" b="-777"/>
            </a:stretch>
          </a:blipFill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4062446"/>
            <a:ext cx="9592218" cy="1534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78"/>
              </a:lnSpc>
            </a:pPr>
            <a:r>
              <a:rPr lang="en-US" sz="8984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HACK ELITE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5567754"/>
            <a:ext cx="7088425" cy="572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06"/>
              </a:lnSpc>
            </a:pPr>
            <a:r>
              <a:rPr lang="en-US" sz="3361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Problem Statement ID</a:t>
            </a:r>
            <a:r>
              <a:rPr lang="en-US" sz="336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P015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1519906"/>
            <a:ext cx="16230600" cy="24185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dirty="0">
                <a:solidFill>
                  <a:srgbClr val="FFFFFF"/>
                </a:solidFill>
                <a:latin typeface="Rundeck Texture"/>
                <a:ea typeface="Rundeck Texture"/>
                <a:cs typeface="Rundeck Texture"/>
                <a:sym typeface="Rundeck Texture"/>
              </a:rPr>
              <a:t>YUKTI-NIR START-UP CHALLENGE 2025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6444385"/>
            <a:ext cx="7782190" cy="3586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06"/>
              </a:lnSpc>
            </a:pPr>
            <a:r>
              <a:rPr lang="en-US" sz="3361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Team Members :-</a:t>
            </a:r>
          </a:p>
          <a:p>
            <a:pPr algn="l">
              <a:lnSpc>
                <a:spcPts val="4706"/>
              </a:lnSpc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NISHANT MISHRA-2301321550027</a:t>
            </a:r>
          </a:p>
          <a:p>
            <a:pPr algn="l">
              <a:lnSpc>
                <a:spcPts val="4706"/>
              </a:lnSpc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KHUSHBOO SHUKLA-2301321550020</a:t>
            </a:r>
          </a:p>
          <a:p>
            <a:pPr algn="l">
              <a:lnSpc>
                <a:spcPts val="4706"/>
              </a:lnSpc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NIKITA SINGH-2301321550026</a:t>
            </a:r>
          </a:p>
          <a:p>
            <a:pPr algn="l">
              <a:lnSpc>
                <a:spcPts val="4706"/>
              </a:lnSpc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KIRTI SINGH-2301321550021</a:t>
            </a:r>
          </a:p>
          <a:p>
            <a:pPr algn="l">
              <a:lnSpc>
                <a:spcPts val="4706"/>
              </a:lnSpc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MRITYUNJAY PATEL-2301321550024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11808" y="188194"/>
            <a:ext cx="6277662" cy="1278360"/>
            <a:chOff x="0" y="0"/>
            <a:chExt cx="8370216" cy="170448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370216" cy="1704480"/>
            </a:xfrm>
            <a:custGeom>
              <a:avLst/>
              <a:gdLst/>
              <a:ahLst/>
              <a:cxnLst/>
              <a:rect l="l" t="t" r="r" b="b"/>
              <a:pathLst>
                <a:path w="8370216" h="1704480">
                  <a:moveTo>
                    <a:pt x="0" y="0"/>
                  </a:moveTo>
                  <a:lnTo>
                    <a:pt x="8370216" y="0"/>
                  </a:lnTo>
                  <a:lnTo>
                    <a:pt x="8370216" y="1704480"/>
                  </a:lnTo>
                  <a:lnTo>
                    <a:pt x="0" y="17044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784811" y="408019"/>
              <a:ext cx="3966451" cy="1019945"/>
            </a:xfrm>
            <a:custGeom>
              <a:avLst/>
              <a:gdLst/>
              <a:ahLst/>
              <a:cxnLst/>
              <a:rect l="l" t="t" r="r" b="b"/>
              <a:pathLst>
                <a:path w="3966451" h="1019945">
                  <a:moveTo>
                    <a:pt x="0" y="0"/>
                  </a:moveTo>
                  <a:lnTo>
                    <a:pt x="3966451" y="0"/>
                  </a:lnTo>
                  <a:lnTo>
                    <a:pt x="3966451" y="1019945"/>
                  </a:lnTo>
                  <a:lnTo>
                    <a:pt x="0" y="10199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4903247" y="408019"/>
              <a:ext cx="1019945" cy="1019945"/>
            </a:xfrm>
            <a:custGeom>
              <a:avLst/>
              <a:gdLst/>
              <a:ahLst/>
              <a:cxnLst/>
              <a:rect l="l" t="t" r="r" b="b"/>
              <a:pathLst>
                <a:path w="1019945" h="1019945">
                  <a:moveTo>
                    <a:pt x="0" y="0"/>
                  </a:moveTo>
                  <a:lnTo>
                    <a:pt x="1019944" y="0"/>
                  </a:lnTo>
                  <a:lnTo>
                    <a:pt x="1019944" y="1019945"/>
                  </a:lnTo>
                  <a:lnTo>
                    <a:pt x="0" y="10199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34679" y="1442420"/>
            <a:ext cx="15018641" cy="7402160"/>
            <a:chOff x="0" y="0"/>
            <a:chExt cx="3955527" cy="19495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955527" cy="1949540"/>
            </a:xfrm>
            <a:custGeom>
              <a:avLst/>
              <a:gdLst/>
              <a:ahLst/>
              <a:cxnLst/>
              <a:rect l="l" t="t" r="r" b="b"/>
              <a:pathLst>
                <a:path w="3955527" h="1949540">
                  <a:moveTo>
                    <a:pt x="26290" y="0"/>
                  </a:moveTo>
                  <a:lnTo>
                    <a:pt x="3929237" y="0"/>
                  </a:lnTo>
                  <a:cubicBezTo>
                    <a:pt x="3943757" y="0"/>
                    <a:pt x="3955527" y="11770"/>
                    <a:pt x="3955527" y="26290"/>
                  </a:cubicBezTo>
                  <a:lnTo>
                    <a:pt x="3955527" y="1923250"/>
                  </a:lnTo>
                  <a:cubicBezTo>
                    <a:pt x="3955527" y="1937770"/>
                    <a:pt x="3943757" y="1949540"/>
                    <a:pt x="3929237" y="1949540"/>
                  </a:cubicBezTo>
                  <a:lnTo>
                    <a:pt x="26290" y="1949540"/>
                  </a:lnTo>
                  <a:cubicBezTo>
                    <a:pt x="11770" y="1949540"/>
                    <a:pt x="0" y="1937770"/>
                    <a:pt x="0" y="1923250"/>
                  </a:cubicBezTo>
                  <a:lnTo>
                    <a:pt x="0" y="26290"/>
                  </a:lnTo>
                  <a:cubicBezTo>
                    <a:pt x="0" y="11770"/>
                    <a:pt x="11770" y="0"/>
                    <a:pt x="26290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3955527" cy="20066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634678" y="1484222"/>
            <a:ext cx="15018641" cy="1151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b="1" dirty="0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 STATEMENT DESCRIPTION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311808" y="188194"/>
            <a:ext cx="6277662" cy="1278360"/>
            <a:chOff x="0" y="0"/>
            <a:chExt cx="8370216" cy="170448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370216" cy="1704480"/>
            </a:xfrm>
            <a:custGeom>
              <a:avLst/>
              <a:gdLst/>
              <a:ahLst/>
              <a:cxnLst/>
              <a:rect l="l" t="t" r="r" b="b"/>
              <a:pathLst>
                <a:path w="8370216" h="1704480">
                  <a:moveTo>
                    <a:pt x="0" y="0"/>
                  </a:moveTo>
                  <a:lnTo>
                    <a:pt x="8370216" y="0"/>
                  </a:lnTo>
                  <a:lnTo>
                    <a:pt x="8370216" y="1704480"/>
                  </a:lnTo>
                  <a:lnTo>
                    <a:pt x="0" y="17044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784811" y="408019"/>
              <a:ext cx="3966451" cy="1019945"/>
            </a:xfrm>
            <a:custGeom>
              <a:avLst/>
              <a:gdLst/>
              <a:ahLst/>
              <a:cxnLst/>
              <a:rect l="l" t="t" r="r" b="b"/>
              <a:pathLst>
                <a:path w="3966451" h="1019945">
                  <a:moveTo>
                    <a:pt x="0" y="0"/>
                  </a:moveTo>
                  <a:lnTo>
                    <a:pt x="3966451" y="0"/>
                  </a:lnTo>
                  <a:lnTo>
                    <a:pt x="3966451" y="1019945"/>
                  </a:lnTo>
                  <a:lnTo>
                    <a:pt x="0" y="10199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4903247" y="408019"/>
              <a:ext cx="1019945" cy="1019945"/>
            </a:xfrm>
            <a:custGeom>
              <a:avLst/>
              <a:gdLst/>
              <a:ahLst/>
              <a:cxnLst/>
              <a:rect l="l" t="t" r="r" b="b"/>
              <a:pathLst>
                <a:path w="1019945" h="1019945">
                  <a:moveTo>
                    <a:pt x="0" y="0"/>
                  </a:moveTo>
                  <a:lnTo>
                    <a:pt x="1019944" y="0"/>
                  </a:lnTo>
                  <a:lnTo>
                    <a:pt x="1019944" y="1019945"/>
                  </a:lnTo>
                  <a:lnTo>
                    <a:pt x="0" y="10199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0C04191-F73B-A1C4-DD45-ECDE9353F464}"/>
              </a:ext>
            </a:extLst>
          </p:cNvPr>
          <p:cNvSpPr txBox="1"/>
          <p:nvPr/>
        </p:nvSpPr>
        <p:spPr>
          <a:xfrm>
            <a:off x="2117528" y="2936303"/>
            <a:ext cx="5943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PROBLEM STATEMENT:</a:t>
            </a:r>
          </a:p>
          <a:p>
            <a:r>
              <a:rPr lang="en-US" sz="2000" dirty="0"/>
              <a:t>Urban infrastructure in smart cities faces frequent wear and tear, but traditional maintenance methods are reactive, costly, and inefficient. There is a critical need for an autonomous system that can monitor, predict, and maintain infrastructure in real-time, ensuring sustainability, safety, and minimal human intervention.</a:t>
            </a:r>
            <a:endParaRPr lang="en-IN" sz="2000" dirty="0"/>
          </a:p>
          <a:p>
            <a:r>
              <a:rPr lang="en-IN" sz="2400" b="1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425364-18F8-DE04-7CE1-62465B89A040}"/>
              </a:ext>
            </a:extLst>
          </p:cNvPr>
          <p:cNvSpPr txBox="1"/>
          <p:nvPr/>
        </p:nvSpPr>
        <p:spPr>
          <a:xfrm>
            <a:off x="8787355" y="2936303"/>
            <a:ext cx="719053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 STATEMENT:</a:t>
            </a:r>
          </a:p>
          <a:p>
            <a:r>
              <a:rPr lang="en-US" sz="2000" dirty="0"/>
              <a:t>We propose an AI-powered autonomous maintenance system that leverages IoT sensors, computer vision, and predictive analytics to monitor infrastructure health in real-time, detect anomalies, and deploy automated maintenance solutions—reducing downtime, costs, and human dependency in smart cities.</a:t>
            </a:r>
            <a:endParaRPr lang="en-IN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854B2C-053D-7AC9-59AE-6B5E0515F145}"/>
              </a:ext>
            </a:extLst>
          </p:cNvPr>
          <p:cNvSpPr txBox="1"/>
          <p:nvPr/>
        </p:nvSpPr>
        <p:spPr>
          <a:xfrm>
            <a:off x="2265779" y="5647758"/>
            <a:ext cx="137564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How the Solution Addresses the Problem</a:t>
            </a:r>
            <a:r>
              <a:rPr lang="en-US" dirty="0"/>
              <a:t>:</a:t>
            </a:r>
          </a:p>
          <a:p>
            <a:pPr algn="ctr"/>
            <a:r>
              <a:rPr lang="en-US" sz="2000" dirty="0"/>
              <a:t>Real-time Monitoring: IoT sensors and cameras continuously track infrastructure conditions (roads, bridges, pipelines, etc.).</a:t>
            </a:r>
          </a:p>
          <a:p>
            <a:pPr algn="ctr"/>
            <a:r>
              <a:rPr lang="en-US" sz="2000" dirty="0"/>
              <a:t>Predictive Maintenance: AI models analyze data to forecast failures before they occur, enabling proactive action.</a:t>
            </a:r>
          </a:p>
          <a:p>
            <a:pPr algn="just"/>
            <a:r>
              <a:rPr lang="en-US" sz="2000" dirty="0"/>
              <a:t>Autonomous Response: Robotics or automated systems perform basic repairs or alert human teams for complex issues.</a:t>
            </a:r>
          </a:p>
          <a:p>
            <a:pPr algn="just"/>
            <a:r>
              <a:rPr lang="en-US" sz="2000" dirty="0"/>
              <a:t>Reduced Downtime &amp; Costs: Faster response and minimal manual inspections lower maintenance costs and service disruptions.</a:t>
            </a:r>
          </a:p>
          <a:p>
            <a:r>
              <a:rPr lang="en-US" sz="2000" dirty="0"/>
              <a:t>Scalable &amp; Sustainable: Easily deployable across urban infrastructure, promoting long-term resilience and smart governance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083468" y="1656421"/>
            <a:ext cx="6152823" cy="1151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FUTURE SCOPE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49557" y="2554280"/>
            <a:ext cx="8849262" cy="6780220"/>
            <a:chOff x="0" y="-57150"/>
            <a:chExt cx="1867201" cy="1531133"/>
          </a:xfrm>
        </p:grpSpPr>
        <p:sp>
          <p:nvSpPr>
            <p:cNvPr id="5" name="Freeform 5"/>
            <p:cNvSpPr/>
            <p:nvPr/>
          </p:nvSpPr>
          <p:spPr>
            <a:xfrm>
              <a:off x="0" y="48959"/>
              <a:ext cx="1867201" cy="1425024"/>
            </a:xfrm>
            <a:custGeom>
              <a:avLst/>
              <a:gdLst/>
              <a:ahLst/>
              <a:cxnLst/>
              <a:rect l="l" t="t" r="r" b="b"/>
              <a:pathLst>
                <a:path w="1867201" h="1425024">
                  <a:moveTo>
                    <a:pt x="55693" y="0"/>
                  </a:moveTo>
                  <a:lnTo>
                    <a:pt x="1811507" y="0"/>
                  </a:lnTo>
                  <a:cubicBezTo>
                    <a:pt x="1826278" y="0"/>
                    <a:pt x="1840444" y="5868"/>
                    <a:pt x="1850888" y="16312"/>
                  </a:cubicBezTo>
                  <a:cubicBezTo>
                    <a:pt x="1861333" y="26757"/>
                    <a:pt x="1867201" y="40922"/>
                    <a:pt x="1867201" y="55693"/>
                  </a:cubicBezTo>
                  <a:lnTo>
                    <a:pt x="1867201" y="1369331"/>
                  </a:lnTo>
                  <a:cubicBezTo>
                    <a:pt x="1867201" y="1384102"/>
                    <a:pt x="1861333" y="1398268"/>
                    <a:pt x="1850888" y="1408712"/>
                  </a:cubicBezTo>
                  <a:cubicBezTo>
                    <a:pt x="1840444" y="1419157"/>
                    <a:pt x="1826278" y="1425024"/>
                    <a:pt x="1811507" y="1425024"/>
                  </a:cubicBezTo>
                  <a:lnTo>
                    <a:pt x="55693" y="1425024"/>
                  </a:lnTo>
                  <a:cubicBezTo>
                    <a:pt x="40922" y="1425024"/>
                    <a:pt x="26757" y="1419157"/>
                    <a:pt x="16312" y="1408712"/>
                  </a:cubicBezTo>
                  <a:cubicBezTo>
                    <a:pt x="5868" y="1398268"/>
                    <a:pt x="0" y="1384102"/>
                    <a:pt x="0" y="1369331"/>
                  </a:cubicBezTo>
                  <a:lnTo>
                    <a:pt x="0" y="55693"/>
                  </a:lnTo>
                  <a:cubicBezTo>
                    <a:pt x="0" y="40922"/>
                    <a:pt x="5868" y="26757"/>
                    <a:pt x="16312" y="16312"/>
                  </a:cubicBezTo>
                  <a:cubicBezTo>
                    <a:pt x="26757" y="5868"/>
                    <a:pt x="40922" y="0"/>
                    <a:pt x="55693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r>
                <a:rPr lang="en-IN" dirty="0"/>
                <a:t>   </a:t>
              </a:r>
            </a:p>
            <a:p>
              <a:endParaRPr lang="en-IN" sz="2800" b="1" spc="-150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1867201" cy="14821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948376" y="2983533"/>
            <a:ext cx="8034823" cy="6350967"/>
            <a:chOff x="0" y="0"/>
            <a:chExt cx="1867201" cy="142502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867201" cy="1425024"/>
            </a:xfrm>
            <a:custGeom>
              <a:avLst/>
              <a:gdLst/>
              <a:ahLst/>
              <a:cxnLst/>
              <a:rect l="l" t="t" r="r" b="b"/>
              <a:pathLst>
                <a:path w="1867201" h="1425024">
                  <a:moveTo>
                    <a:pt x="55693" y="0"/>
                  </a:moveTo>
                  <a:lnTo>
                    <a:pt x="1811507" y="0"/>
                  </a:lnTo>
                  <a:cubicBezTo>
                    <a:pt x="1826278" y="0"/>
                    <a:pt x="1840444" y="5868"/>
                    <a:pt x="1850888" y="16312"/>
                  </a:cubicBezTo>
                  <a:cubicBezTo>
                    <a:pt x="1861333" y="26757"/>
                    <a:pt x="1867201" y="40922"/>
                    <a:pt x="1867201" y="55693"/>
                  </a:cubicBezTo>
                  <a:lnTo>
                    <a:pt x="1867201" y="1369331"/>
                  </a:lnTo>
                  <a:cubicBezTo>
                    <a:pt x="1867201" y="1384102"/>
                    <a:pt x="1861333" y="1398268"/>
                    <a:pt x="1850888" y="1408712"/>
                  </a:cubicBezTo>
                  <a:cubicBezTo>
                    <a:pt x="1840444" y="1419157"/>
                    <a:pt x="1826278" y="1425024"/>
                    <a:pt x="1811507" y="1425024"/>
                  </a:cubicBezTo>
                  <a:lnTo>
                    <a:pt x="55693" y="1425024"/>
                  </a:lnTo>
                  <a:cubicBezTo>
                    <a:pt x="40922" y="1425024"/>
                    <a:pt x="26757" y="1419157"/>
                    <a:pt x="16312" y="1408712"/>
                  </a:cubicBezTo>
                  <a:cubicBezTo>
                    <a:pt x="5868" y="1398268"/>
                    <a:pt x="0" y="1384102"/>
                    <a:pt x="0" y="1369331"/>
                  </a:cubicBezTo>
                  <a:lnTo>
                    <a:pt x="0" y="55693"/>
                  </a:lnTo>
                  <a:cubicBezTo>
                    <a:pt x="0" y="40922"/>
                    <a:pt x="5868" y="26757"/>
                    <a:pt x="16312" y="16312"/>
                  </a:cubicBezTo>
                  <a:cubicBezTo>
                    <a:pt x="26757" y="5868"/>
                    <a:pt x="40922" y="0"/>
                    <a:pt x="55693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1867201" cy="14821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051709" y="1656421"/>
            <a:ext cx="6152823" cy="1151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BENEFITS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00417" y="3451205"/>
            <a:ext cx="8498402" cy="11247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5441" lvl="1" algn="l">
              <a:lnSpc>
                <a:spcPts val="4480"/>
              </a:lnSpc>
            </a:pPr>
            <a:endParaRPr lang="en-US" sz="2400" b="1" dirty="0">
              <a:solidFill>
                <a:srgbClr val="0A152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0A152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311808" y="188194"/>
            <a:ext cx="6277662" cy="1278360"/>
            <a:chOff x="0" y="0"/>
            <a:chExt cx="8370216" cy="170448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370216" cy="1704480"/>
            </a:xfrm>
            <a:custGeom>
              <a:avLst/>
              <a:gdLst/>
              <a:ahLst/>
              <a:cxnLst/>
              <a:rect l="l" t="t" r="r" b="b"/>
              <a:pathLst>
                <a:path w="8370216" h="1704480">
                  <a:moveTo>
                    <a:pt x="0" y="0"/>
                  </a:moveTo>
                  <a:lnTo>
                    <a:pt x="8370216" y="0"/>
                  </a:lnTo>
                  <a:lnTo>
                    <a:pt x="8370216" y="1704480"/>
                  </a:lnTo>
                  <a:lnTo>
                    <a:pt x="0" y="17044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>
              <a:off x="784811" y="408019"/>
              <a:ext cx="3966451" cy="1019945"/>
            </a:xfrm>
            <a:custGeom>
              <a:avLst/>
              <a:gdLst/>
              <a:ahLst/>
              <a:cxnLst/>
              <a:rect l="l" t="t" r="r" b="b"/>
              <a:pathLst>
                <a:path w="3966451" h="1019945">
                  <a:moveTo>
                    <a:pt x="0" y="0"/>
                  </a:moveTo>
                  <a:lnTo>
                    <a:pt x="3966451" y="0"/>
                  </a:lnTo>
                  <a:lnTo>
                    <a:pt x="3966451" y="1019945"/>
                  </a:lnTo>
                  <a:lnTo>
                    <a:pt x="0" y="10199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>
              <a:off x="4903247" y="408019"/>
              <a:ext cx="1019945" cy="1019945"/>
            </a:xfrm>
            <a:custGeom>
              <a:avLst/>
              <a:gdLst/>
              <a:ahLst/>
              <a:cxnLst/>
              <a:rect l="l" t="t" r="r" b="b"/>
              <a:pathLst>
                <a:path w="1019945" h="1019945">
                  <a:moveTo>
                    <a:pt x="0" y="0"/>
                  </a:moveTo>
                  <a:lnTo>
                    <a:pt x="1019944" y="0"/>
                  </a:lnTo>
                  <a:lnTo>
                    <a:pt x="1019944" y="1019945"/>
                  </a:lnTo>
                  <a:lnTo>
                    <a:pt x="0" y="10199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4E5DC90-246B-DE9B-CC60-3830F1D74582}"/>
              </a:ext>
            </a:extLst>
          </p:cNvPr>
          <p:cNvSpPr txBox="1"/>
          <p:nvPr/>
        </p:nvSpPr>
        <p:spPr>
          <a:xfrm>
            <a:off x="10515600" y="2992582"/>
            <a:ext cx="6781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👥 Social Benefits:</a:t>
            </a:r>
          </a:p>
          <a:p>
            <a:endParaRPr lang="en-IN" sz="2400" dirty="0"/>
          </a:p>
          <a:p>
            <a:r>
              <a:rPr lang="en-IN" sz="2400" dirty="0"/>
              <a:t>🛡️ Improved public safety</a:t>
            </a:r>
          </a:p>
          <a:p>
            <a:r>
              <a:rPr lang="en-IN" sz="2400" dirty="0"/>
              <a:t>🚧 Fewer accidents and infrastructure failures</a:t>
            </a:r>
          </a:p>
          <a:p>
            <a:r>
              <a:rPr lang="en-IN" sz="2400" dirty="0"/>
              <a:t>🚍 Better quality of urban services and mobility</a:t>
            </a:r>
          </a:p>
          <a:p>
            <a:endParaRPr lang="en-IN" sz="2400" dirty="0"/>
          </a:p>
          <a:p>
            <a:r>
              <a:rPr lang="en-IN" sz="2400" dirty="0"/>
              <a:t>🌱 Environmental Benefits:</a:t>
            </a:r>
          </a:p>
          <a:p>
            <a:r>
              <a:rPr lang="en-IN" sz="2400" dirty="0"/>
              <a:t>♻️ Reduced carbon emissions from optimized operations</a:t>
            </a:r>
          </a:p>
          <a:p>
            <a:r>
              <a:rPr lang="en-IN" sz="2400" dirty="0"/>
              <a:t>🧠 Smarter resource use with AI-driven planning</a:t>
            </a:r>
          </a:p>
          <a:p>
            <a:r>
              <a:rPr lang="en-IN" sz="2400" dirty="0"/>
              <a:t>🛠️ Less waste from major repairs and replacements</a:t>
            </a:r>
          </a:p>
          <a:p>
            <a:endParaRPr lang="en-IN" sz="2400" dirty="0"/>
          </a:p>
          <a:p>
            <a:r>
              <a:rPr lang="en-IN" sz="2400" dirty="0"/>
              <a:t>💰 Economic Benefits:</a:t>
            </a:r>
          </a:p>
          <a:p>
            <a:r>
              <a:rPr lang="en-IN" sz="2400" dirty="0"/>
              <a:t>💸 Lower operational and </a:t>
            </a:r>
            <a:r>
              <a:rPr lang="en-IN" sz="2400" dirty="0" err="1"/>
              <a:t>labor</a:t>
            </a:r>
            <a:r>
              <a:rPr lang="en-IN" sz="2400" dirty="0"/>
              <a:t> costs</a:t>
            </a:r>
          </a:p>
          <a:p>
            <a:r>
              <a:rPr lang="en-IN" sz="2400" dirty="0"/>
              <a:t>🔧 Less downtime = more productivity</a:t>
            </a:r>
          </a:p>
          <a:p>
            <a:r>
              <a:rPr lang="en-IN" sz="2400" dirty="0"/>
              <a:t>📈 Long-term cost efficiency through automation</a:t>
            </a:r>
            <a:endParaRPr lang="en-IN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732FDB-98B4-7A8B-0D67-594F87ED74F8}"/>
              </a:ext>
            </a:extLst>
          </p:cNvPr>
          <p:cNvSpPr txBox="1"/>
          <p:nvPr/>
        </p:nvSpPr>
        <p:spPr>
          <a:xfrm>
            <a:off x="595616" y="3146849"/>
            <a:ext cx="414460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Challenges &amp; Risks:</a:t>
            </a:r>
          </a:p>
          <a:p>
            <a:r>
              <a:rPr lang="en-IN" sz="2800" b="1" spc="-150" dirty="0"/>
              <a:t>Data security &amp; privacy:</a:t>
            </a:r>
            <a:endParaRPr lang="en-IN" sz="2000" b="1" spc="-150" dirty="0"/>
          </a:p>
          <a:p>
            <a:r>
              <a:rPr lang="en-IN" sz="2400" spc="-150" dirty="0"/>
              <a:t>(Cyber threats &amp; misuse)</a:t>
            </a:r>
          </a:p>
          <a:p>
            <a:r>
              <a:rPr lang="en-IN" sz="2800" b="1" spc="-150" dirty="0"/>
              <a:t>High initial cost:</a:t>
            </a:r>
            <a:endParaRPr lang="en-IN" sz="2000" spc="-150" dirty="0"/>
          </a:p>
          <a:p>
            <a:r>
              <a:rPr lang="en-IN" sz="1800" spc="-150" dirty="0"/>
              <a:t>  (</a:t>
            </a:r>
            <a:r>
              <a:rPr lang="en-IN" sz="2400" spc="-150" dirty="0"/>
              <a:t>Funding Limitations)</a:t>
            </a:r>
          </a:p>
          <a:p>
            <a:r>
              <a:rPr lang="en-IN" sz="2800" b="1" spc="-150" dirty="0"/>
              <a:t>Technical Failures:</a:t>
            </a:r>
            <a:endParaRPr lang="en-IN" sz="2000" spc="-150" dirty="0"/>
          </a:p>
          <a:p>
            <a:r>
              <a:rPr lang="en-IN" sz="2000" b="1" spc="-150" dirty="0"/>
              <a:t> </a:t>
            </a:r>
            <a:r>
              <a:rPr lang="en-IN" sz="1800" spc="-150" dirty="0"/>
              <a:t>(</a:t>
            </a:r>
            <a:r>
              <a:rPr lang="en-IN" sz="2400" spc="-150" dirty="0"/>
              <a:t>Faulty predictions or systems)</a:t>
            </a:r>
            <a:endParaRPr lang="en-IN" sz="2800" b="1" spc="-150" dirty="0"/>
          </a:p>
          <a:p>
            <a:r>
              <a:rPr lang="en-IN" sz="2800" b="1" spc="-150" dirty="0"/>
              <a:t>Regulatory Barriers:</a:t>
            </a:r>
            <a:endParaRPr lang="en-IN" sz="2000" spc="-150" dirty="0"/>
          </a:p>
          <a:p>
            <a:r>
              <a:rPr lang="en-IN" sz="1600" b="1" spc="-150" dirty="0"/>
              <a:t> </a:t>
            </a:r>
            <a:r>
              <a:rPr lang="en-IN" sz="2400" spc="-150" dirty="0"/>
              <a:t>(Lack of legal clarity)</a:t>
            </a:r>
            <a:endParaRPr lang="en-IN" sz="1600" b="1" spc="-150" dirty="0"/>
          </a:p>
          <a:p>
            <a:r>
              <a:rPr lang="en-IN" sz="2800" b="1" spc="-150" dirty="0"/>
              <a:t>Public Resistance</a:t>
            </a:r>
            <a:endParaRPr lang="en-IN" sz="2000" b="1" spc="-150" dirty="0"/>
          </a:p>
          <a:p>
            <a:r>
              <a:rPr lang="en-IN" sz="2000" b="1" spc="-150" dirty="0"/>
              <a:t> </a:t>
            </a:r>
            <a:r>
              <a:rPr lang="en-IN" sz="2400" spc="-150" dirty="0"/>
              <a:t>(Fear of job loss or AI bias)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FFE240-03D8-71C3-411D-A6A77D880FE4}"/>
              </a:ext>
            </a:extLst>
          </p:cNvPr>
          <p:cNvSpPr txBox="1"/>
          <p:nvPr/>
        </p:nvSpPr>
        <p:spPr>
          <a:xfrm>
            <a:off x="4114800" y="3115692"/>
            <a:ext cx="450064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Strategies To Overcome:</a:t>
            </a:r>
            <a:endParaRPr lang="en-US" sz="3200" b="1" dirty="0"/>
          </a:p>
          <a:p>
            <a:r>
              <a:rPr lang="en-US" sz="2400" dirty="0"/>
              <a:t>Implement strong cybersecurity and data encryption.</a:t>
            </a:r>
          </a:p>
          <a:p>
            <a:endParaRPr lang="en-US" sz="2400" dirty="0"/>
          </a:p>
          <a:p>
            <a:r>
              <a:rPr lang="en-US" sz="2400" dirty="0"/>
              <a:t>Leverage public-private partnerships &amp; phased rollout</a:t>
            </a:r>
          </a:p>
          <a:p>
            <a:endParaRPr lang="en-US" sz="2400" dirty="0"/>
          </a:p>
          <a:p>
            <a:r>
              <a:rPr lang="en-US" sz="2400" dirty="0"/>
              <a:t>Build fail-safes, redundancy &amp; real-time diagnostics</a:t>
            </a:r>
          </a:p>
          <a:p>
            <a:endParaRPr lang="en-US" sz="2400" dirty="0"/>
          </a:p>
          <a:p>
            <a:r>
              <a:rPr lang="en-US" sz="2400" dirty="0"/>
              <a:t>Work with governments for policy development &amp; standards</a:t>
            </a:r>
          </a:p>
          <a:p>
            <a:endParaRPr lang="en-US" sz="2400" dirty="0"/>
          </a:p>
          <a:p>
            <a:r>
              <a:rPr lang="en-US" sz="2400" dirty="0"/>
              <a:t>Promote transparency, public education &amp; reskilling</a:t>
            </a: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667000" y="1809736"/>
            <a:ext cx="12954000" cy="7753364"/>
            <a:chOff x="0" y="0"/>
            <a:chExt cx="3515487" cy="175605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515487" cy="1756057"/>
            </a:xfrm>
            <a:custGeom>
              <a:avLst/>
              <a:gdLst/>
              <a:ahLst/>
              <a:cxnLst/>
              <a:rect l="l" t="t" r="r" b="b"/>
              <a:pathLst>
                <a:path w="3515487" h="1756057">
                  <a:moveTo>
                    <a:pt x="29581" y="0"/>
                  </a:moveTo>
                  <a:lnTo>
                    <a:pt x="3485906" y="0"/>
                  </a:lnTo>
                  <a:cubicBezTo>
                    <a:pt x="3502243" y="0"/>
                    <a:pt x="3515487" y="13244"/>
                    <a:pt x="3515487" y="29581"/>
                  </a:cubicBezTo>
                  <a:lnTo>
                    <a:pt x="3515487" y="1726476"/>
                  </a:lnTo>
                  <a:cubicBezTo>
                    <a:pt x="3515487" y="1734321"/>
                    <a:pt x="3512370" y="1741845"/>
                    <a:pt x="3506823" y="1747393"/>
                  </a:cubicBezTo>
                  <a:cubicBezTo>
                    <a:pt x="3501275" y="1752940"/>
                    <a:pt x="3493751" y="1756057"/>
                    <a:pt x="3485906" y="1756057"/>
                  </a:cubicBezTo>
                  <a:lnTo>
                    <a:pt x="29581" y="1756057"/>
                  </a:lnTo>
                  <a:cubicBezTo>
                    <a:pt x="21735" y="1756057"/>
                    <a:pt x="14211" y="1752940"/>
                    <a:pt x="8664" y="1747393"/>
                  </a:cubicBezTo>
                  <a:cubicBezTo>
                    <a:pt x="3117" y="1741845"/>
                    <a:pt x="0" y="1734321"/>
                    <a:pt x="0" y="1726476"/>
                  </a:cubicBezTo>
                  <a:lnTo>
                    <a:pt x="0" y="29581"/>
                  </a:lnTo>
                  <a:cubicBezTo>
                    <a:pt x="0" y="13244"/>
                    <a:pt x="13244" y="0"/>
                    <a:pt x="29581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3515487" cy="18132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448575" y="2246321"/>
            <a:ext cx="11390851" cy="1151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b="1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TECH STACK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311808" y="188194"/>
            <a:ext cx="6277662" cy="1278360"/>
            <a:chOff x="0" y="0"/>
            <a:chExt cx="8370216" cy="170448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370216" cy="1704480"/>
            </a:xfrm>
            <a:custGeom>
              <a:avLst/>
              <a:gdLst/>
              <a:ahLst/>
              <a:cxnLst/>
              <a:rect l="l" t="t" r="r" b="b"/>
              <a:pathLst>
                <a:path w="8370216" h="1704480">
                  <a:moveTo>
                    <a:pt x="0" y="0"/>
                  </a:moveTo>
                  <a:lnTo>
                    <a:pt x="8370216" y="0"/>
                  </a:lnTo>
                  <a:lnTo>
                    <a:pt x="8370216" y="1704480"/>
                  </a:lnTo>
                  <a:lnTo>
                    <a:pt x="0" y="17044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784811" y="408019"/>
              <a:ext cx="3966451" cy="1019945"/>
            </a:xfrm>
            <a:custGeom>
              <a:avLst/>
              <a:gdLst/>
              <a:ahLst/>
              <a:cxnLst/>
              <a:rect l="l" t="t" r="r" b="b"/>
              <a:pathLst>
                <a:path w="3966451" h="1019945">
                  <a:moveTo>
                    <a:pt x="0" y="0"/>
                  </a:moveTo>
                  <a:lnTo>
                    <a:pt x="3966451" y="0"/>
                  </a:lnTo>
                  <a:lnTo>
                    <a:pt x="3966451" y="1019945"/>
                  </a:lnTo>
                  <a:lnTo>
                    <a:pt x="0" y="10199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4903247" y="408019"/>
              <a:ext cx="1019945" cy="1019945"/>
            </a:xfrm>
            <a:custGeom>
              <a:avLst/>
              <a:gdLst/>
              <a:ahLst/>
              <a:cxnLst/>
              <a:rect l="l" t="t" r="r" b="b"/>
              <a:pathLst>
                <a:path w="1019945" h="1019945">
                  <a:moveTo>
                    <a:pt x="0" y="0"/>
                  </a:moveTo>
                  <a:lnTo>
                    <a:pt x="1019944" y="0"/>
                  </a:lnTo>
                  <a:lnTo>
                    <a:pt x="1019944" y="1019945"/>
                  </a:lnTo>
                  <a:lnTo>
                    <a:pt x="0" y="10199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A562BE1-76F4-2542-FB8B-B1D78B47C0FC}"/>
              </a:ext>
            </a:extLst>
          </p:cNvPr>
          <p:cNvSpPr txBox="1"/>
          <p:nvPr/>
        </p:nvSpPr>
        <p:spPr>
          <a:xfrm>
            <a:off x="4754202" y="3314700"/>
            <a:ext cx="131064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endParaRPr lang="en-IN" sz="2400" b="1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en-IN" sz="2400" b="1" i="0" u="none" strike="noStrike" dirty="0">
                <a:solidFill>
                  <a:srgbClr val="000000"/>
                </a:solidFill>
                <a:effectLst/>
              </a:rPr>
              <a:t>Hardware &amp; Sensors:</a:t>
            </a:r>
          </a:p>
          <a:p>
            <a:pPr algn="just"/>
            <a:r>
              <a:rPr lang="en-IN" sz="2400" b="1" i="0" u="none" strike="noStrike" dirty="0">
                <a:solidFill>
                  <a:srgbClr val="000000"/>
                </a:solidFill>
                <a:effectLst/>
              </a:rPr>
              <a:t>ESP32 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</a:rPr>
              <a:t> – Sensor control &amp; edge computing</a:t>
            </a:r>
          </a:p>
          <a:p>
            <a:pPr algn="just"/>
            <a:r>
              <a:rPr lang="en-IN" sz="2400" b="1" i="0" u="none" strike="noStrike" dirty="0">
                <a:solidFill>
                  <a:srgbClr val="000000"/>
                </a:solidFill>
                <a:effectLst/>
              </a:rPr>
              <a:t>Ultrasonic Sensor (HC-SR04)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</a:rPr>
              <a:t> – Crack/pothole detection via distance sensing</a:t>
            </a:r>
          </a:p>
          <a:p>
            <a:pPr algn="just"/>
            <a:r>
              <a:rPr lang="en-IN" sz="2400" b="1" i="0" u="none" strike="noStrike" dirty="0">
                <a:solidFill>
                  <a:srgbClr val="000000"/>
                </a:solidFill>
                <a:effectLst/>
              </a:rPr>
              <a:t>Moisture / Vibration Sensors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</a:rPr>
              <a:t> – Detect water leaks &amp; structural stress</a:t>
            </a:r>
          </a:p>
          <a:p>
            <a:pPr algn="just"/>
            <a:r>
              <a:rPr lang="en-IN" sz="2400" b="1" i="0" u="none" strike="noStrike" dirty="0">
                <a:solidFill>
                  <a:srgbClr val="000000"/>
                </a:solidFill>
                <a:effectLst/>
              </a:rPr>
              <a:t>Camera Module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– For crack/damage detection</a:t>
            </a:r>
          </a:p>
          <a:p>
            <a:pPr algn="just"/>
            <a:r>
              <a:rPr lang="en-IN" sz="2400" b="1" i="0" u="none" strike="noStrike" dirty="0">
                <a:solidFill>
                  <a:srgbClr val="000000"/>
                </a:solidFill>
                <a:effectLst/>
              </a:rPr>
              <a:t>Robotic Platform / Drones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 – For automated inspection</a:t>
            </a:r>
            <a:endParaRPr lang="en-IN" sz="2400" b="0" i="0" u="none" strike="noStrike" dirty="0">
              <a:solidFill>
                <a:srgbClr val="000000"/>
              </a:solidFill>
              <a:effectLst/>
            </a:endParaRPr>
          </a:p>
          <a:p>
            <a:pPr algn="just"/>
            <a:endParaRPr lang="en-IN" sz="2400" b="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en-IN" sz="2400" b="1" i="0" u="none" strike="noStrike" dirty="0">
                <a:solidFill>
                  <a:srgbClr val="000000"/>
                </a:solidFill>
                <a:effectLst/>
              </a:rPr>
              <a:t> AI &amp; Processing:</a:t>
            </a:r>
          </a:p>
          <a:p>
            <a:pPr algn="just"/>
            <a:r>
              <a:rPr lang="en-IN" sz="2400" b="1" i="0" u="none" strike="noStrike" dirty="0">
                <a:solidFill>
                  <a:srgbClr val="000000"/>
                </a:solidFill>
                <a:effectLst/>
              </a:rPr>
              <a:t>Python + OpenCV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</a:rPr>
              <a:t> – Crack detection using computer vision</a:t>
            </a:r>
          </a:p>
          <a:p>
            <a:pPr algn="just"/>
            <a:r>
              <a:rPr lang="en-IN" sz="2400" b="1" i="0" u="none" strike="noStrike" dirty="0">
                <a:solidFill>
                  <a:srgbClr val="000000"/>
                </a:solidFill>
                <a:effectLst/>
              </a:rPr>
              <a:t>TensorFlow 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</a:rPr>
              <a:t> – Predictive maintenance &amp; fault classification</a:t>
            </a:r>
          </a:p>
          <a:p>
            <a:pPr algn="just"/>
            <a:endParaRPr lang="en-IN" sz="2400" b="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en-IN" sz="2400" b="1" i="0" u="none" strike="noStrike" dirty="0">
                <a:solidFill>
                  <a:srgbClr val="000000"/>
                </a:solidFill>
                <a:effectLst/>
              </a:rPr>
              <a:t>IoT &amp; Communication:</a:t>
            </a:r>
          </a:p>
          <a:p>
            <a:pPr algn="just"/>
            <a:r>
              <a:rPr lang="en-IN" sz="2400" b="1" i="0" u="none" strike="noStrike" dirty="0">
                <a:solidFill>
                  <a:srgbClr val="000000"/>
                </a:solidFill>
                <a:effectLst/>
              </a:rPr>
              <a:t>HTTP Protocols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</a:rPr>
              <a:t> – Sensor-to-server communication</a:t>
            </a:r>
          </a:p>
          <a:p>
            <a:pPr algn="just"/>
            <a:r>
              <a:rPr lang="en-IN" sz="2400" b="1" i="0" u="none" strike="noStrike" dirty="0">
                <a:solidFill>
                  <a:srgbClr val="000000"/>
                </a:solidFill>
                <a:effectLst/>
              </a:rPr>
              <a:t>Wi-Fi 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</a:rPr>
              <a:t> – Real-time data transfer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338769" y="1736592"/>
            <a:ext cx="15610461" cy="1151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RESEARCH PAPER / REFERENCES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338769" y="4169265"/>
            <a:ext cx="4803418" cy="3791285"/>
            <a:chOff x="0" y="0"/>
            <a:chExt cx="1553952" cy="122651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53952" cy="1226517"/>
            </a:xfrm>
            <a:custGeom>
              <a:avLst/>
              <a:gdLst/>
              <a:ahLst/>
              <a:cxnLst/>
              <a:rect l="l" t="t" r="r" b="b"/>
              <a:pathLst>
                <a:path w="1553952" h="1226517">
                  <a:moveTo>
                    <a:pt x="82199" y="0"/>
                  </a:moveTo>
                  <a:lnTo>
                    <a:pt x="1471752" y="0"/>
                  </a:lnTo>
                  <a:cubicBezTo>
                    <a:pt x="1517150" y="0"/>
                    <a:pt x="1553952" y="36802"/>
                    <a:pt x="1553952" y="82199"/>
                  </a:cubicBezTo>
                  <a:lnTo>
                    <a:pt x="1553952" y="1144317"/>
                  </a:lnTo>
                  <a:cubicBezTo>
                    <a:pt x="1553952" y="1189715"/>
                    <a:pt x="1517150" y="1226517"/>
                    <a:pt x="1471752" y="1226517"/>
                  </a:cubicBezTo>
                  <a:lnTo>
                    <a:pt x="82199" y="1226517"/>
                  </a:lnTo>
                  <a:cubicBezTo>
                    <a:pt x="36802" y="1226517"/>
                    <a:pt x="0" y="1189715"/>
                    <a:pt x="0" y="1144317"/>
                  </a:cubicBezTo>
                  <a:lnTo>
                    <a:pt x="0" y="82199"/>
                  </a:lnTo>
                  <a:cubicBezTo>
                    <a:pt x="0" y="36802"/>
                    <a:pt x="36802" y="0"/>
                    <a:pt x="82199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1553952" cy="1283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927898" y="4656227"/>
            <a:ext cx="3669577" cy="1326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1712" lvl="1" indent="-270856" algn="l">
              <a:lnSpc>
                <a:spcPts val="3512"/>
              </a:lnSpc>
              <a:buFont typeface="Arial"/>
              <a:buChar char="•"/>
            </a:pPr>
            <a:r>
              <a:rPr lang="en-US" sz="2509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Reference 1</a:t>
            </a:r>
          </a:p>
          <a:p>
            <a:pPr algn="l">
              <a:lnSpc>
                <a:spcPts val="3512"/>
              </a:lnSpc>
            </a:pPr>
            <a:endParaRPr lang="en-US" sz="2509">
              <a:solidFill>
                <a:srgbClr val="0A152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541712" lvl="1" indent="-270856" algn="l">
              <a:lnSpc>
                <a:spcPts val="3512"/>
              </a:lnSpc>
              <a:buFont typeface="Arial"/>
              <a:buChar char="•"/>
            </a:pPr>
            <a:r>
              <a:rPr lang="en-US" sz="2509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Reference 2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6742291" y="4169265"/>
            <a:ext cx="4803418" cy="3791285"/>
            <a:chOff x="0" y="0"/>
            <a:chExt cx="1553952" cy="122651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53952" cy="1226517"/>
            </a:xfrm>
            <a:custGeom>
              <a:avLst/>
              <a:gdLst/>
              <a:ahLst/>
              <a:cxnLst/>
              <a:rect l="l" t="t" r="r" b="b"/>
              <a:pathLst>
                <a:path w="1553952" h="1226517">
                  <a:moveTo>
                    <a:pt x="82199" y="0"/>
                  </a:moveTo>
                  <a:lnTo>
                    <a:pt x="1471752" y="0"/>
                  </a:lnTo>
                  <a:cubicBezTo>
                    <a:pt x="1517150" y="0"/>
                    <a:pt x="1553952" y="36802"/>
                    <a:pt x="1553952" y="82199"/>
                  </a:cubicBezTo>
                  <a:lnTo>
                    <a:pt x="1553952" y="1144317"/>
                  </a:lnTo>
                  <a:cubicBezTo>
                    <a:pt x="1553952" y="1189715"/>
                    <a:pt x="1517150" y="1226517"/>
                    <a:pt x="1471752" y="1226517"/>
                  </a:cubicBezTo>
                  <a:lnTo>
                    <a:pt x="82199" y="1226517"/>
                  </a:lnTo>
                  <a:cubicBezTo>
                    <a:pt x="36802" y="1226517"/>
                    <a:pt x="0" y="1189715"/>
                    <a:pt x="0" y="1144317"/>
                  </a:cubicBezTo>
                  <a:lnTo>
                    <a:pt x="0" y="82199"/>
                  </a:lnTo>
                  <a:cubicBezTo>
                    <a:pt x="0" y="36802"/>
                    <a:pt x="36802" y="0"/>
                    <a:pt x="82199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553952" cy="1283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7331420" y="4656227"/>
            <a:ext cx="3669577" cy="1326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1712" lvl="1" indent="-270856" algn="l">
              <a:lnSpc>
                <a:spcPts val="3512"/>
              </a:lnSpc>
              <a:buFont typeface="Arial"/>
              <a:buChar char="•"/>
            </a:pPr>
            <a:r>
              <a:rPr lang="en-US" sz="2509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Reference 3</a:t>
            </a:r>
          </a:p>
          <a:p>
            <a:pPr algn="l">
              <a:lnSpc>
                <a:spcPts val="3512"/>
              </a:lnSpc>
            </a:pPr>
            <a:endParaRPr lang="en-US" sz="2509">
              <a:solidFill>
                <a:srgbClr val="0A152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541712" lvl="1" indent="-270856" algn="l">
              <a:lnSpc>
                <a:spcPts val="3512"/>
              </a:lnSpc>
              <a:buFont typeface="Arial"/>
              <a:buChar char="•"/>
            </a:pPr>
            <a:r>
              <a:rPr lang="en-US" sz="2509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Reference 4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2145812" y="4169265"/>
            <a:ext cx="4803418" cy="3791285"/>
            <a:chOff x="0" y="0"/>
            <a:chExt cx="1553952" cy="122651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53952" cy="1226517"/>
            </a:xfrm>
            <a:custGeom>
              <a:avLst/>
              <a:gdLst/>
              <a:ahLst/>
              <a:cxnLst/>
              <a:rect l="l" t="t" r="r" b="b"/>
              <a:pathLst>
                <a:path w="1553952" h="1226517">
                  <a:moveTo>
                    <a:pt x="82199" y="0"/>
                  </a:moveTo>
                  <a:lnTo>
                    <a:pt x="1471752" y="0"/>
                  </a:lnTo>
                  <a:cubicBezTo>
                    <a:pt x="1517150" y="0"/>
                    <a:pt x="1553952" y="36802"/>
                    <a:pt x="1553952" y="82199"/>
                  </a:cubicBezTo>
                  <a:lnTo>
                    <a:pt x="1553952" y="1144317"/>
                  </a:lnTo>
                  <a:cubicBezTo>
                    <a:pt x="1553952" y="1189715"/>
                    <a:pt x="1517150" y="1226517"/>
                    <a:pt x="1471752" y="1226517"/>
                  </a:cubicBezTo>
                  <a:lnTo>
                    <a:pt x="82199" y="1226517"/>
                  </a:lnTo>
                  <a:cubicBezTo>
                    <a:pt x="36802" y="1226517"/>
                    <a:pt x="0" y="1189715"/>
                    <a:pt x="0" y="1144317"/>
                  </a:cubicBezTo>
                  <a:lnTo>
                    <a:pt x="0" y="82199"/>
                  </a:lnTo>
                  <a:cubicBezTo>
                    <a:pt x="0" y="36802"/>
                    <a:pt x="36802" y="0"/>
                    <a:pt x="82199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1553952" cy="1283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2734941" y="4656227"/>
            <a:ext cx="3669577" cy="1326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1712" lvl="1" indent="-270856" algn="l">
              <a:lnSpc>
                <a:spcPts val="3512"/>
              </a:lnSpc>
              <a:buFont typeface="Arial"/>
              <a:buChar char="•"/>
            </a:pPr>
            <a:r>
              <a:rPr lang="en-US" sz="2509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Reference 5</a:t>
            </a:r>
          </a:p>
          <a:p>
            <a:pPr algn="l">
              <a:lnSpc>
                <a:spcPts val="3512"/>
              </a:lnSpc>
            </a:pPr>
            <a:endParaRPr lang="en-US" sz="2509">
              <a:solidFill>
                <a:srgbClr val="0A152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541712" lvl="1" indent="-270856" algn="l">
              <a:lnSpc>
                <a:spcPts val="3512"/>
              </a:lnSpc>
              <a:buFont typeface="Arial"/>
              <a:buChar char="•"/>
            </a:pPr>
            <a:r>
              <a:rPr lang="en-US" sz="2509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Reference 6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311808" y="188194"/>
            <a:ext cx="6277662" cy="1278360"/>
            <a:chOff x="0" y="0"/>
            <a:chExt cx="8370216" cy="170448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370216" cy="1704480"/>
            </a:xfrm>
            <a:custGeom>
              <a:avLst/>
              <a:gdLst/>
              <a:ahLst/>
              <a:cxnLst/>
              <a:rect l="l" t="t" r="r" b="b"/>
              <a:pathLst>
                <a:path w="8370216" h="1704480">
                  <a:moveTo>
                    <a:pt x="0" y="0"/>
                  </a:moveTo>
                  <a:lnTo>
                    <a:pt x="8370216" y="0"/>
                  </a:lnTo>
                  <a:lnTo>
                    <a:pt x="8370216" y="1704480"/>
                  </a:lnTo>
                  <a:lnTo>
                    <a:pt x="0" y="17044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Freeform 18"/>
            <p:cNvSpPr/>
            <p:nvPr/>
          </p:nvSpPr>
          <p:spPr>
            <a:xfrm>
              <a:off x="784811" y="408019"/>
              <a:ext cx="3966451" cy="1019945"/>
            </a:xfrm>
            <a:custGeom>
              <a:avLst/>
              <a:gdLst/>
              <a:ahLst/>
              <a:cxnLst/>
              <a:rect l="l" t="t" r="r" b="b"/>
              <a:pathLst>
                <a:path w="3966451" h="1019945">
                  <a:moveTo>
                    <a:pt x="0" y="0"/>
                  </a:moveTo>
                  <a:lnTo>
                    <a:pt x="3966451" y="0"/>
                  </a:lnTo>
                  <a:lnTo>
                    <a:pt x="3966451" y="1019945"/>
                  </a:lnTo>
                  <a:lnTo>
                    <a:pt x="0" y="10199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  <p:sp>
          <p:nvSpPr>
            <p:cNvPr id="19" name="Freeform 19"/>
            <p:cNvSpPr/>
            <p:nvPr/>
          </p:nvSpPr>
          <p:spPr>
            <a:xfrm>
              <a:off x="4903247" y="408019"/>
              <a:ext cx="1019945" cy="1019945"/>
            </a:xfrm>
            <a:custGeom>
              <a:avLst/>
              <a:gdLst/>
              <a:ahLst/>
              <a:cxnLst/>
              <a:rect l="l" t="t" r="r" b="b"/>
              <a:pathLst>
                <a:path w="1019945" h="1019945">
                  <a:moveTo>
                    <a:pt x="0" y="0"/>
                  </a:moveTo>
                  <a:lnTo>
                    <a:pt x="1019944" y="0"/>
                  </a:lnTo>
                  <a:lnTo>
                    <a:pt x="1019944" y="1019945"/>
                  </a:lnTo>
                  <a:lnTo>
                    <a:pt x="0" y="10199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506</Words>
  <Application>Microsoft Macintosh PowerPoint</Application>
  <PresentationFormat>Custom</PresentationFormat>
  <Paragraphs>87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Rundeck Texture</vt:lpstr>
      <vt:lpstr>Calibri</vt:lpstr>
      <vt:lpstr>Poppins Bold</vt:lpstr>
      <vt:lpstr>Wingdings</vt:lpstr>
      <vt:lpstr>-webkit-standard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YUKTI PPT Template</dc:title>
  <dc:creator>Ayush Pc</dc:creator>
  <cp:lastModifiedBy>Mrityunjay Patel</cp:lastModifiedBy>
  <cp:revision>6</cp:revision>
  <dcterms:created xsi:type="dcterms:W3CDTF">2006-08-16T00:00:00Z</dcterms:created>
  <dcterms:modified xsi:type="dcterms:W3CDTF">2025-04-22T10:05:18Z</dcterms:modified>
  <dc:identifier>DAGlLHlnQDg</dc:identifier>
</cp:coreProperties>
</file>