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 SemiBold"/>
      <p:regular r:id="rId22"/>
      <p:bold r:id="rId23"/>
      <p:italic r:id="rId24"/>
      <p:boldItalic r:id="rId25"/>
    </p:embeddedFont>
    <p:embeddedFont>
      <p:font typeface="Nunito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SemiBold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SemiBold-italic.fntdata"/><Relationship Id="rId23" Type="http://schemas.openxmlformats.org/officeDocument/2006/relationships/font" Target="fonts/MontserratSemi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font" Target="fonts/MontserratSemiBold-boldItalic.fntdata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f1dadfe98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f1dadfe9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f1dadfe98_2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f1dadfe98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f1dadfe98_2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f1dadfe98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f1dadfe98_1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f1dadfe9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f1dadfe98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f1dadfe9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f20c10c9f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f20c10c9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f20c10c9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f20c10c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ef8f052c2_0_27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ef8f052c2_0_2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ef8f052c2_1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ef8f052c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ef8f052c2_0_27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ef8f052c2_0_2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ef8f052c2_0_27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ef8f052c2_0_2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13200" y="2571750"/>
            <a:ext cx="70521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Incubate-IND</a:t>
            </a:r>
            <a:endParaRPr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Code Innovation Series:</a:t>
            </a:r>
            <a:endParaRPr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KS Institute of </a:t>
            </a:r>
            <a:r>
              <a:rPr lang="en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Technology</a:t>
            </a:r>
            <a:endParaRPr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5" name="Google Shape;55;p13"/>
          <p:cNvSpPr txBox="1"/>
          <p:nvPr>
            <p:ph idx="4294967295" type="subTitle"/>
          </p:nvPr>
        </p:nvSpPr>
        <p:spPr>
          <a:xfrm>
            <a:off x="213200" y="4351650"/>
            <a:ext cx="58410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28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Team : The Trojan Squad</a:t>
            </a:r>
            <a:endParaRPr sz="128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lang="en" sz="128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Members : Ashwini J, Kruthika S Vasisht, Nikitha M, Srividya H R</a:t>
            </a:r>
            <a:r>
              <a:rPr lang="en" sz="118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sz="118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76000" y="1017725"/>
            <a:ext cx="4459500" cy="3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Nunito"/>
              <a:buChar char="➢"/>
            </a:pPr>
            <a:r>
              <a:rPr b="1" lang="en" sz="1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PATIENTS</a:t>
            </a:r>
            <a:endParaRPr b="1" sz="1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Patients can view their medical records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Update basic test results such as BP, Sugar, Pulse rate, O</a:t>
            </a:r>
            <a:r>
              <a:rPr baseline="-25000"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Saturation rate, etc)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Chat with the Experts. Patients can request for diet charts from experts and experts do so by examining their medical history.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Patients will have access to minimal information of the doctors from various hospitals.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Users of the </a:t>
            </a:r>
            <a:r>
              <a:rPr b="1"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system </a:t>
            </a:r>
            <a:endParaRPr b="1"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-2175275" y="246450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76000" y="1017725"/>
            <a:ext cx="4459500" cy="33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Nunito"/>
              <a:buChar char="➢"/>
            </a:pPr>
            <a:r>
              <a:rPr b="1" lang="en" sz="1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DOCTORS</a:t>
            </a:r>
            <a:endParaRPr b="1" sz="1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Nunito"/>
              <a:buChar char="○"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Can access and modify(update or delete) patient data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Can also sign in as an expert whose duty is to suggest best medical aids to their patients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	</a:t>
            </a:r>
            <a:endParaRPr b="1" sz="1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Users of the system </a:t>
            </a:r>
            <a:r>
              <a:rPr b="1" lang="en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contd...</a:t>
            </a:r>
            <a:endParaRPr b="1" sz="1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-2175275" y="246450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76000" y="1096350"/>
            <a:ext cx="4459500" cy="33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Nunito"/>
              <a:buChar char="➢"/>
            </a:pPr>
            <a:r>
              <a:rPr b="1" lang="en" sz="1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EXPERTS</a:t>
            </a:r>
            <a:endParaRPr b="1" sz="1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They are doctors who have an additional functionality, that is to suggest their patients the best medical aids possible.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They can provide diet charts to the patients on their request.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Users of the system </a:t>
            </a:r>
            <a:r>
              <a:rPr b="1" lang="en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contd...</a:t>
            </a:r>
            <a:endParaRPr b="1" sz="1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-2152825" y="235225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355575"/>
            <a:ext cx="4483800" cy="3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Nunito"/>
              <a:buChar char="➢"/>
            </a:pPr>
            <a:r>
              <a:rPr b="1" lang="en" sz="1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HOSPITAL </a:t>
            </a:r>
            <a:endParaRPr b="1" sz="1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View , access and update patient records by adding/removing reports on latest developments in patient’s health as suggested by the doctor.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Laboratories can upload scanning report and other medical reports of the patients to the database.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Hospital administration can view the list of patients and can also add new patients who haven’t enrolled into this system.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Users of the system </a:t>
            </a:r>
            <a:r>
              <a:rPr b="1" lang="en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contd...</a:t>
            </a:r>
            <a:endParaRPr b="1" sz="1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710400"/>
            <a:ext cx="3579900" cy="44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➢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Front End 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HTML5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CSS3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Bootstrap 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JavaScript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➢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Back End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PHP [ XAMPP ]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Python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➢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Database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MySQL 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➢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Server Deployment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XAMPP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➢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Text Editors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Visual Studio Code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Atom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1977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</a:t>
            </a:r>
            <a:r>
              <a:rPr b="1"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Tech stack</a:t>
            </a:r>
            <a:r>
              <a:rPr b="1"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85625" y="931775"/>
            <a:ext cx="3675600" cy="4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 ultimate goal of a patient centered information exchange system is to make the patient the pivot of the system.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Every development in the patients health or any medical procedure that is performed by any medic must be the decision of the patients </a:t>
            </a: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themselves</a:t>
            </a: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or patient’s medical proxy.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Doctors should help and guide their patients to choose the best treatment in their best interest.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385625" y="192875"/>
            <a:ext cx="391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OUTLINE...</a:t>
            </a:r>
            <a:endParaRPr b="1"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93700" y="2207425"/>
            <a:ext cx="4124700" cy="83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 sz="4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99500" y="1707550"/>
            <a:ext cx="4402200" cy="23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➢"/>
            </a:pPr>
            <a:r>
              <a:rPr b="0" lang="en" sz="1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India is a hotbed of tech innovations and startups</a:t>
            </a:r>
            <a:r>
              <a:rPr b="0" lang="en" sz="1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0" lang="en" sz="1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across the world. Tech-equipped medical devices and the development of top-notch technology for critical ailments </a:t>
            </a:r>
            <a:r>
              <a:rPr b="0" lang="en" sz="1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such</a:t>
            </a:r>
            <a:endParaRPr b="0" sz="1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99491" y="560475"/>
            <a:ext cx="521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Domain : HealthTech</a:t>
            </a:r>
            <a:endParaRPr b="1"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738825" y="3318550"/>
            <a:ext cx="753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as </a:t>
            </a: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heart diseases, diabetes, and cancer are already bringing laurels to   Indian health-tech startups.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-792950" y="2012975"/>
            <a:ext cx="6300900" cy="22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b="1" lang="en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nabling a </a:t>
            </a:r>
            <a:endParaRPr b="1" sz="2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Patient-centered </a:t>
            </a:r>
            <a:endParaRPr b="1" sz="2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information exchange</a:t>
            </a:r>
            <a:endParaRPr b="1" sz="2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system (PCIES)</a:t>
            </a:r>
            <a:endParaRPr b="1" sz="2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21450" y="601275"/>
            <a:ext cx="567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 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24450" y="139275"/>
            <a:ext cx="5857800" cy="11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About the Problem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6"/>
          <p:cNvSpPr txBox="1"/>
          <p:nvPr>
            <p:ph idx="4294967295" type="subTitle"/>
          </p:nvPr>
        </p:nvSpPr>
        <p:spPr>
          <a:xfrm>
            <a:off x="263750" y="1324850"/>
            <a:ext cx="4026000" cy="18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358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3"/>
              <a:buFont typeface="Nunito"/>
              <a:buChar char="➢"/>
            </a:pPr>
            <a:r>
              <a:rPr lang="en" sz="1602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Patient-centered information systems augment traditional approaches to health information management with specific functions designed to support patient participation in health care decision making and treatment activities. </a:t>
            </a:r>
            <a:endParaRPr sz="1602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just">
              <a:spcBef>
                <a:spcPts val="1000"/>
              </a:spcBef>
              <a:spcAft>
                <a:spcPts val="1000"/>
              </a:spcAft>
              <a:buSzPts val="523"/>
              <a:buNone/>
            </a:pPr>
            <a:r>
              <a:t/>
            </a:r>
            <a:endParaRPr sz="1202">
              <a:solidFill>
                <a:srgbClr val="FFFFFF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263750" y="3533875"/>
            <a:ext cx="7926300" cy="12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➢"/>
            </a:pPr>
            <a:r>
              <a:rPr lang="en" sz="1602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In addition to computer-based record systems, patient-centered information systems must include functionality that support communication between clinician and patient, and that provide information and peer support in a timely fashion to the patient.</a:t>
            </a:r>
            <a:r>
              <a:rPr lang="en" sz="1502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96725" y="118800"/>
            <a:ext cx="5857800" cy="11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About the Problem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7"/>
          <p:cNvSpPr txBox="1"/>
          <p:nvPr>
            <p:ph idx="4294967295" type="subTitle"/>
          </p:nvPr>
        </p:nvSpPr>
        <p:spPr>
          <a:xfrm>
            <a:off x="300350" y="1261500"/>
            <a:ext cx="4397400" cy="26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358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3"/>
              <a:buChar char="➢"/>
            </a:pPr>
            <a:r>
              <a:rPr lang="en" sz="1602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Current progress in information systems demonstrates the existence and feasibility of consumer health inform</a:t>
            </a:r>
            <a:r>
              <a:rPr lang="en" sz="1602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atics, patient/doctor access to computerized clinical records, and technical and organizational solutions to integrating computerized patient information systems</a:t>
            </a:r>
            <a:r>
              <a:rPr lang="en" sz="1602">
                <a:solidFill>
                  <a:srgbClr val="FFFFFF"/>
                </a:solidFill>
              </a:rPr>
              <a:t>. </a:t>
            </a:r>
            <a:endParaRPr sz="1602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1000"/>
              </a:spcBef>
              <a:spcAft>
                <a:spcPts val="1000"/>
              </a:spcAft>
              <a:buSzPts val="523"/>
              <a:buNone/>
            </a:pPr>
            <a:r>
              <a:t/>
            </a:r>
            <a:endParaRPr sz="1202">
              <a:solidFill>
                <a:srgbClr val="FFFFFF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257475" y="3814800"/>
            <a:ext cx="76443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➢"/>
            </a:pPr>
            <a:r>
              <a:rPr lang="en" sz="1602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We are now proposing a model of patient-centered system that incorporates all those components, and provides a vision of the future</a:t>
            </a:r>
            <a:r>
              <a:rPr lang="en" sz="1202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234275" y="114925"/>
            <a:ext cx="5009100" cy="8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More about PCIES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318000" y="954875"/>
            <a:ext cx="5009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➢"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 purpose of this model is to serve as a conceptual framework that identifies specific components and linkages that will engage the patient's perspective in the design of a health information system. </a:t>
            </a:r>
            <a:endParaRPr b="1"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270450" y="2314500"/>
            <a:ext cx="5104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➢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It includes the static communication of a patient's medical record as well as the dynamic communication generated through e-mail. It also indicates the feature of two-way data flow between the center and the surroundings.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318000" y="3680550"/>
            <a:ext cx="8833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➢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Patient-centered systems will enable patients to actively participate in decisions about their own health through self-help, self-care, and disease management activities, </a:t>
            </a: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while health professionals at all the stages can use this system as a powerful clinical support tool to facilitate patient-centered care.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ctrTitle"/>
          </p:nvPr>
        </p:nvSpPr>
        <p:spPr>
          <a:xfrm>
            <a:off x="-57600" y="1496025"/>
            <a:ext cx="4629600" cy="18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OUR SOLUTION</a:t>
            </a:r>
            <a:endParaRPr b="1" sz="3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</a:t>
            </a:r>
            <a:r>
              <a:rPr b="1" lang="en" sz="3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3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THIS</a:t>
            </a:r>
            <a:endParaRPr b="1" sz="3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PROBLEM...</a:t>
            </a:r>
            <a:endParaRPr b="1" sz="3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Features of the system </a:t>
            </a:r>
            <a:endParaRPr b="1"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272250" y="1602450"/>
            <a:ext cx="39999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➢"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To provide a systematic storage for patient medical information, easily accessible to patients and doctors.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311700" y="3569325"/>
            <a:ext cx="3921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➢"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Provide the facility to communicate with an expert through a secure chat room.</a:t>
            </a:r>
            <a:endParaRPr sz="1600"/>
          </a:p>
        </p:txBody>
      </p:sp>
      <p:sp>
        <p:nvSpPr>
          <p:cNvPr id="103" name="Google Shape;103;p20"/>
          <p:cNvSpPr txBox="1"/>
          <p:nvPr/>
        </p:nvSpPr>
        <p:spPr>
          <a:xfrm>
            <a:off x="311700" y="2573025"/>
            <a:ext cx="36423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➢"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Enable the patients to view and modify their information on the system.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017725"/>
            <a:ext cx="3535200" cy="20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➢"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To enable sharing of medical information of an individual, on the permission of either themselves or their medical proxy, within a network of hospitals.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Features of the system </a:t>
            </a:r>
            <a:endParaRPr b="1"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279000" y="2758550"/>
            <a:ext cx="36006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➢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Provide a flexible and structured UI to access any functionality of the PCIES.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➢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 progress in health(wrt basic test results) of the patients will be represented in the form of graphs.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-2175275" y="246450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