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y rudresh" userId="74a5d9b4d86dbd4f" providerId="LiveId" clId="{9C44E472-749B-45F4-AD03-DCC443A03A6F}"/>
    <pc:docChg chg="custSel modSld">
      <pc:chgData name="sujay rudresh" userId="74a5d9b4d86dbd4f" providerId="LiveId" clId="{9C44E472-749B-45F4-AD03-DCC443A03A6F}" dt="2021-04-15T08:52:17.332" v="62" actId="1076"/>
      <pc:docMkLst>
        <pc:docMk/>
      </pc:docMkLst>
      <pc:sldChg chg="modSp mod">
        <pc:chgData name="sujay rudresh" userId="74a5d9b4d86dbd4f" providerId="LiveId" clId="{9C44E472-749B-45F4-AD03-DCC443A03A6F}" dt="2021-04-15T08:52:09.611" v="61" actId="20577"/>
        <pc:sldMkLst>
          <pc:docMk/>
          <pc:sldMk cId="2878146113" sldId="256"/>
        </pc:sldMkLst>
        <pc:spChg chg="mod">
          <ac:chgData name="sujay rudresh" userId="74a5d9b4d86dbd4f" providerId="LiveId" clId="{9C44E472-749B-45F4-AD03-DCC443A03A6F}" dt="2021-04-15T08:52:09.611" v="61" actId="20577"/>
          <ac:spMkLst>
            <pc:docMk/>
            <pc:sldMk cId="2878146113" sldId="256"/>
            <ac:spMk id="3" creationId="{AB323BC5-6A8B-4B4D-9AC5-4E51D1AD56A7}"/>
          </ac:spMkLst>
        </pc:spChg>
      </pc:sldChg>
      <pc:sldChg chg="modSp mod">
        <pc:chgData name="sujay rudresh" userId="74a5d9b4d86dbd4f" providerId="LiveId" clId="{9C44E472-749B-45F4-AD03-DCC443A03A6F}" dt="2021-04-15T08:52:17.332" v="62" actId="1076"/>
        <pc:sldMkLst>
          <pc:docMk/>
          <pc:sldMk cId="597246592" sldId="260"/>
        </pc:sldMkLst>
        <pc:spChg chg="mod">
          <ac:chgData name="sujay rudresh" userId="74a5d9b4d86dbd4f" providerId="LiveId" clId="{9C44E472-749B-45F4-AD03-DCC443A03A6F}" dt="2021-04-15T08:52:17.332" v="62" actId="1076"/>
          <ac:spMkLst>
            <pc:docMk/>
            <pc:sldMk cId="597246592" sldId="260"/>
            <ac:spMk id="5" creationId="{3606D7F9-335E-4A60-A024-39657870B073}"/>
          </ac:spMkLst>
        </pc:spChg>
        <pc:cxnChg chg="mod">
          <ac:chgData name="sujay rudresh" userId="74a5d9b4d86dbd4f" providerId="LiveId" clId="{9C44E472-749B-45F4-AD03-DCC443A03A6F}" dt="2021-04-15T08:52:17.332" v="62" actId="1076"/>
          <ac:cxnSpMkLst>
            <pc:docMk/>
            <pc:sldMk cId="597246592" sldId="260"/>
            <ac:cxnSpMk id="10" creationId="{2EA8961D-B2F6-43CF-8CE0-AF8A08D12CE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68D3-63A7-4A8E-BBBB-B907AAD76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25A24D-A155-4F87-B029-D77674CCE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38BE63-FDB1-400D-BEB0-0A24D03095BB}"/>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5" name="Footer Placeholder 4">
            <a:extLst>
              <a:ext uri="{FF2B5EF4-FFF2-40B4-BE49-F238E27FC236}">
                <a16:creationId xmlns:a16="http://schemas.microsoft.com/office/drawing/2014/main" id="{11C872F0-B9A7-4131-9A13-7044FB166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2ED3E-A7BC-4748-97C3-D68F71E44DEC}"/>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389829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2B46-868A-48DC-BBD4-BB7B6D386B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09DD5-0829-49F5-9C65-472DCA067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836FC-20F6-421D-94DF-005D710C5480}"/>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5" name="Footer Placeholder 4">
            <a:extLst>
              <a:ext uri="{FF2B5EF4-FFF2-40B4-BE49-F238E27FC236}">
                <a16:creationId xmlns:a16="http://schemas.microsoft.com/office/drawing/2014/main" id="{BF877638-43DD-43CF-850C-5970902A8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BF7A4-32CF-41F8-B6A2-B1C5C234B014}"/>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189088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29F7D-DDB7-464F-A35B-DD3CE9CAD6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69A20-C4CA-4F1E-99F1-B1169D2EFC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405CBC-9F21-4DF9-A421-955A39D3B6D5}"/>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5" name="Footer Placeholder 4">
            <a:extLst>
              <a:ext uri="{FF2B5EF4-FFF2-40B4-BE49-F238E27FC236}">
                <a16:creationId xmlns:a16="http://schemas.microsoft.com/office/drawing/2014/main" id="{E49AB205-6F60-41AD-859E-54CA73A14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59CA5-EF17-4E80-A4D1-EE45E2BE05AE}"/>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30859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B913-B7D6-4C02-ACCA-043CD38E8F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A67E40-A31A-449C-BB8C-ED0544E32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02A0B-A1FB-46F0-A54B-ABB059B75248}"/>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5" name="Footer Placeholder 4">
            <a:extLst>
              <a:ext uri="{FF2B5EF4-FFF2-40B4-BE49-F238E27FC236}">
                <a16:creationId xmlns:a16="http://schemas.microsoft.com/office/drawing/2014/main" id="{B1A08195-047C-485A-A91F-62C48F0EF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486AF-7F5B-42DD-9B8F-025731ACE484}"/>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9170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7146-0A1E-4F44-941B-9123EA079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A2F849-F7B2-4175-A17A-74119CF8D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AD4431-3E75-4B8C-9D57-E5DEC2015DEA}"/>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5" name="Footer Placeholder 4">
            <a:extLst>
              <a:ext uri="{FF2B5EF4-FFF2-40B4-BE49-F238E27FC236}">
                <a16:creationId xmlns:a16="http://schemas.microsoft.com/office/drawing/2014/main" id="{A70591EC-1FB7-4579-BD36-C0FA8BDA9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806ED-7661-46B4-BCB6-D44CBE8C892D}"/>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265524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83E-D77D-461E-9DD4-6274F62844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2D1C26-5EF1-4F2A-AA4C-4CB534B179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5EA5DD-3DAF-4F9A-86B7-C018CD12E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574813-ABD8-456B-B42A-818F21577B94}"/>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6" name="Footer Placeholder 5">
            <a:extLst>
              <a:ext uri="{FF2B5EF4-FFF2-40B4-BE49-F238E27FC236}">
                <a16:creationId xmlns:a16="http://schemas.microsoft.com/office/drawing/2014/main" id="{BB1735D5-FB8C-493B-87F0-B8F774084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FFDB8-1B7E-462F-A562-ECAAB9DF7919}"/>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33940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7F71-8937-4920-9A1A-06FE436756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0C80F-2E9C-409E-A0B4-DDD4601E3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EC0D8-82E8-406A-ABB5-472FF3F37A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FBB091-FAFD-406C-AFA9-8E0FF3867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3417C-E71C-4B31-8F01-F5E49F3034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7E0AF6-3D96-4A8A-9CF1-E813F5A34553}"/>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8" name="Footer Placeholder 7">
            <a:extLst>
              <a:ext uri="{FF2B5EF4-FFF2-40B4-BE49-F238E27FC236}">
                <a16:creationId xmlns:a16="http://schemas.microsoft.com/office/drawing/2014/main" id="{81FFBE24-FC63-4552-9D40-34F142592C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47E95C-48BE-4823-9490-2695951B9D8B}"/>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395718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88FB-C328-4646-A0AA-B6A89DA60B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6C64AE-C2C0-46AD-98CC-69A530F90716}"/>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4" name="Footer Placeholder 3">
            <a:extLst>
              <a:ext uri="{FF2B5EF4-FFF2-40B4-BE49-F238E27FC236}">
                <a16:creationId xmlns:a16="http://schemas.microsoft.com/office/drawing/2014/main" id="{759667C2-EFB0-4BBA-99AC-3C4DCB1809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662049-12FA-4398-92D1-554C51C8F5AC}"/>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4723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79C60-CB80-4CAB-A3E5-30BC5FBD91FA}"/>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3" name="Footer Placeholder 2">
            <a:extLst>
              <a:ext uri="{FF2B5EF4-FFF2-40B4-BE49-F238E27FC236}">
                <a16:creationId xmlns:a16="http://schemas.microsoft.com/office/drawing/2014/main" id="{9DCCDAD6-9BBF-4556-96FC-BAE4AA0BB4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EAA090-C5AB-4EAC-8C13-93E4D61F3BBD}"/>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246685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E601-3C6A-499B-AC41-18347BAF3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CCB8F2-3211-43B3-9988-B88EA6AFC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C35DE9-1F59-4A78-85BD-B23A3BCA5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5475B-7B2A-40F1-A44F-4D37D56FDE94}"/>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6" name="Footer Placeholder 5">
            <a:extLst>
              <a:ext uri="{FF2B5EF4-FFF2-40B4-BE49-F238E27FC236}">
                <a16:creationId xmlns:a16="http://schemas.microsoft.com/office/drawing/2014/main" id="{63421353-F386-4CB7-86EF-4C1BFB39DE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420978-D1B0-4924-96A0-CCD50E3AC35E}"/>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376615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BC2E-627E-4D6C-9FCD-3B79D69A3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6DE00C-5272-4882-ACEF-2A300D714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AE3991-8A8D-4A32-914E-EE5B4C38F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BDFA8-4CE3-48D0-BB06-12A7A3C93424}"/>
              </a:ext>
            </a:extLst>
          </p:cNvPr>
          <p:cNvSpPr>
            <a:spLocks noGrp="1"/>
          </p:cNvSpPr>
          <p:nvPr>
            <p:ph type="dt" sz="half" idx="10"/>
          </p:nvPr>
        </p:nvSpPr>
        <p:spPr/>
        <p:txBody>
          <a:bodyPr/>
          <a:lstStyle/>
          <a:p>
            <a:fld id="{E1B9B36A-7BAF-46A1-A412-04F333741210}" type="datetimeFigureOut">
              <a:rPr lang="en-IN" smtClean="0"/>
              <a:t>15-04-2021</a:t>
            </a:fld>
            <a:endParaRPr lang="en-IN"/>
          </a:p>
        </p:txBody>
      </p:sp>
      <p:sp>
        <p:nvSpPr>
          <p:cNvPr id="6" name="Footer Placeholder 5">
            <a:extLst>
              <a:ext uri="{FF2B5EF4-FFF2-40B4-BE49-F238E27FC236}">
                <a16:creationId xmlns:a16="http://schemas.microsoft.com/office/drawing/2014/main" id="{9EDA0C54-1827-4117-B0CD-A7211D599F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082B5-60AE-4CD8-B7D4-47E68C1B1640}"/>
              </a:ext>
            </a:extLst>
          </p:cNvPr>
          <p:cNvSpPr>
            <a:spLocks noGrp="1"/>
          </p:cNvSpPr>
          <p:nvPr>
            <p:ph type="sldNum" sz="quarter" idx="12"/>
          </p:nvPr>
        </p:nvSpPr>
        <p:spPr/>
        <p:txBody>
          <a:bodyPr/>
          <a:lstStyle/>
          <a:p>
            <a:fld id="{2BAD62A6-3AA3-47E9-BD14-BBE93CEABA77}" type="slidenum">
              <a:rPr lang="en-IN" smtClean="0"/>
              <a:t>‹#›</a:t>
            </a:fld>
            <a:endParaRPr lang="en-IN"/>
          </a:p>
        </p:txBody>
      </p:sp>
    </p:spTree>
    <p:extLst>
      <p:ext uri="{BB962C8B-B14F-4D97-AF65-F5344CB8AC3E}">
        <p14:creationId xmlns:p14="http://schemas.microsoft.com/office/powerpoint/2010/main" val="157659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AA10A-D67C-4AB8-A61F-8F422EF54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4432D-9F71-4613-A41D-889DCE6AC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4F952-3035-41FD-9CE3-695EECAB6F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9B36A-7BAF-46A1-A412-04F333741210}" type="datetimeFigureOut">
              <a:rPr lang="en-IN" smtClean="0"/>
              <a:t>15-04-2021</a:t>
            </a:fld>
            <a:endParaRPr lang="en-IN"/>
          </a:p>
        </p:txBody>
      </p:sp>
      <p:sp>
        <p:nvSpPr>
          <p:cNvPr id="5" name="Footer Placeholder 4">
            <a:extLst>
              <a:ext uri="{FF2B5EF4-FFF2-40B4-BE49-F238E27FC236}">
                <a16:creationId xmlns:a16="http://schemas.microsoft.com/office/drawing/2014/main" id="{D52C2C52-B05D-4EFA-AEED-DB482F95D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6C840B-C768-4754-912E-7657D8A93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D62A6-3AA3-47E9-BD14-BBE93CEABA77}" type="slidenum">
              <a:rPr lang="en-IN" smtClean="0"/>
              <a:t>‹#›</a:t>
            </a:fld>
            <a:endParaRPr lang="en-IN"/>
          </a:p>
        </p:txBody>
      </p:sp>
    </p:spTree>
    <p:extLst>
      <p:ext uri="{BB962C8B-B14F-4D97-AF65-F5344CB8AC3E}">
        <p14:creationId xmlns:p14="http://schemas.microsoft.com/office/powerpoint/2010/main" val="3366949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A582-A151-4C05-80FA-C2CA2B46FE0C}"/>
              </a:ext>
            </a:extLst>
          </p:cNvPr>
          <p:cNvSpPr>
            <a:spLocks noGrp="1"/>
          </p:cNvSpPr>
          <p:nvPr>
            <p:ph type="ctrTitle"/>
          </p:nvPr>
        </p:nvSpPr>
        <p:spPr>
          <a:xfrm>
            <a:off x="1127760" y="833119"/>
            <a:ext cx="9215120" cy="1183323"/>
          </a:xfrm>
          <a:ln>
            <a:solidFill>
              <a:schemeClr val="accent1"/>
            </a:solidFill>
          </a:ln>
        </p:spPr>
        <p:txBody>
          <a:bodyPr/>
          <a:lstStyle/>
          <a:p>
            <a:r>
              <a:rPr lang="en-IN" dirty="0" err="1"/>
              <a:t>MediAssist</a:t>
            </a:r>
            <a:endParaRPr lang="en-IN" dirty="0"/>
          </a:p>
        </p:txBody>
      </p:sp>
      <p:sp>
        <p:nvSpPr>
          <p:cNvPr id="3" name="Subtitle 2">
            <a:extLst>
              <a:ext uri="{FF2B5EF4-FFF2-40B4-BE49-F238E27FC236}">
                <a16:creationId xmlns:a16="http://schemas.microsoft.com/office/drawing/2014/main" id="{AB323BC5-6A8B-4B4D-9AC5-4E51D1AD56A7}"/>
              </a:ext>
            </a:extLst>
          </p:cNvPr>
          <p:cNvSpPr>
            <a:spLocks noGrp="1"/>
          </p:cNvSpPr>
          <p:nvPr>
            <p:ph type="subTitle" idx="1"/>
          </p:nvPr>
        </p:nvSpPr>
        <p:spPr>
          <a:xfrm>
            <a:off x="711200" y="2641600"/>
            <a:ext cx="9956800" cy="2616200"/>
          </a:xfrm>
        </p:spPr>
        <p:txBody>
          <a:bodyPr>
            <a:normAutofit lnSpcReduction="10000"/>
          </a:bodyPr>
          <a:lstStyle/>
          <a:p>
            <a:r>
              <a:rPr lang="en-IN" sz="3200" dirty="0"/>
              <a:t>Topic: Enabling</a:t>
            </a:r>
            <a:r>
              <a:rPr lang="en-IN" sz="3200" b="0" i="0" dirty="0">
                <a:solidFill>
                  <a:srgbClr val="212529"/>
                </a:solidFill>
                <a:effectLst/>
                <a:latin typeface="Poppins"/>
              </a:rPr>
              <a:t> a patient-</a:t>
            </a:r>
            <a:r>
              <a:rPr lang="en-IN" sz="3200" dirty="0" err="1">
                <a:solidFill>
                  <a:srgbClr val="212529"/>
                </a:solidFill>
                <a:latin typeface="Poppins"/>
              </a:rPr>
              <a:t>C</a:t>
            </a:r>
            <a:r>
              <a:rPr lang="en-IN" sz="3200" b="0" i="0" dirty="0" err="1">
                <a:solidFill>
                  <a:srgbClr val="212529"/>
                </a:solidFill>
                <a:effectLst/>
                <a:latin typeface="Poppins"/>
              </a:rPr>
              <a:t>entered</a:t>
            </a:r>
            <a:r>
              <a:rPr lang="en-IN" sz="3200" b="0" i="0" dirty="0">
                <a:solidFill>
                  <a:srgbClr val="212529"/>
                </a:solidFill>
                <a:effectLst/>
                <a:latin typeface="Poppins"/>
              </a:rPr>
              <a:t> information exchange system.</a:t>
            </a:r>
          </a:p>
          <a:p>
            <a:pPr algn="l"/>
            <a:r>
              <a:rPr lang="en-IN" dirty="0">
                <a:solidFill>
                  <a:srgbClr val="212529"/>
                </a:solidFill>
                <a:latin typeface="Poppins"/>
              </a:rPr>
              <a:t>Team Members :</a:t>
            </a:r>
          </a:p>
          <a:p>
            <a:pPr algn="l"/>
            <a:r>
              <a:rPr lang="en-IN" dirty="0">
                <a:solidFill>
                  <a:srgbClr val="212529"/>
                </a:solidFill>
                <a:latin typeface="Poppins"/>
              </a:rPr>
              <a:t>1.Somashekar (ECE 1KS18EC090)</a:t>
            </a:r>
          </a:p>
          <a:p>
            <a:pPr algn="l"/>
            <a:r>
              <a:rPr lang="en-IN" dirty="0">
                <a:solidFill>
                  <a:srgbClr val="212529"/>
                </a:solidFill>
                <a:latin typeface="Poppins"/>
              </a:rPr>
              <a:t>2.Sudheer  (ECE 1KS18EC091)</a:t>
            </a:r>
          </a:p>
          <a:p>
            <a:pPr algn="l"/>
            <a:r>
              <a:rPr lang="en-IN" dirty="0">
                <a:solidFill>
                  <a:srgbClr val="212529"/>
                </a:solidFill>
                <a:latin typeface="Poppins"/>
              </a:rPr>
              <a:t>3. </a:t>
            </a:r>
            <a:r>
              <a:rPr lang="en-IN" dirty="0" err="1">
                <a:solidFill>
                  <a:srgbClr val="212529"/>
                </a:solidFill>
                <a:latin typeface="Poppins"/>
              </a:rPr>
              <a:t>Sujay.R</a:t>
            </a:r>
            <a:r>
              <a:rPr lang="en-IN" dirty="0">
                <a:solidFill>
                  <a:srgbClr val="212529"/>
                </a:solidFill>
                <a:latin typeface="Poppins"/>
              </a:rPr>
              <a:t> (ECE 1KS18EC092)</a:t>
            </a:r>
          </a:p>
          <a:p>
            <a:endParaRPr lang="en-IN" dirty="0">
              <a:solidFill>
                <a:srgbClr val="212529"/>
              </a:solidFill>
              <a:latin typeface="Poppins"/>
            </a:endParaRPr>
          </a:p>
        </p:txBody>
      </p:sp>
    </p:spTree>
    <p:extLst>
      <p:ext uri="{BB962C8B-B14F-4D97-AF65-F5344CB8AC3E}">
        <p14:creationId xmlns:p14="http://schemas.microsoft.com/office/powerpoint/2010/main" val="287814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A904-E7D4-496F-8451-CD6B320F3E7E}"/>
              </a:ext>
            </a:extLst>
          </p:cNvPr>
          <p:cNvSpPr>
            <a:spLocks noGrp="1"/>
          </p:cNvSpPr>
          <p:nvPr>
            <p:ph type="title"/>
          </p:nvPr>
        </p:nvSpPr>
        <p:spPr/>
        <p:txBody>
          <a:bodyPr>
            <a:normAutofit/>
          </a:bodyPr>
          <a:lstStyle/>
          <a:p>
            <a:pPr algn="ctr"/>
            <a:r>
              <a:rPr lang="en-IN" sz="5400" dirty="0"/>
              <a:t>ABSTRACT</a:t>
            </a:r>
          </a:p>
        </p:txBody>
      </p:sp>
      <p:sp>
        <p:nvSpPr>
          <p:cNvPr id="3" name="Content Placeholder 2">
            <a:extLst>
              <a:ext uri="{FF2B5EF4-FFF2-40B4-BE49-F238E27FC236}">
                <a16:creationId xmlns:a16="http://schemas.microsoft.com/office/drawing/2014/main" id="{F0C2CBFB-C7B5-4E59-A0DC-A1A28529CFC9}"/>
              </a:ext>
            </a:extLst>
          </p:cNvPr>
          <p:cNvSpPr>
            <a:spLocks noGrp="1"/>
          </p:cNvSpPr>
          <p:nvPr>
            <p:ph idx="1"/>
          </p:nvPr>
        </p:nvSpPr>
        <p:spPr>
          <a:xfrm>
            <a:off x="800100" y="1402079"/>
            <a:ext cx="10591800" cy="4256723"/>
          </a:xfrm>
        </p:spPr>
        <p:txBody>
          <a:bodyPr/>
          <a:lstStyle/>
          <a:p>
            <a:pPr marL="0" indent="0" algn="ctr">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The purpose of the project entitled as “</a:t>
            </a:r>
            <a:r>
              <a:rPr lang="en-IN" sz="2400" dirty="0">
                <a:solidFill>
                  <a:schemeClr val="accent1">
                    <a:lumMod val="50000"/>
                  </a:schemeClr>
                </a:solidFill>
                <a:latin typeface="Poppins"/>
                <a:ea typeface="Calibri" panose="020F0502020204030204" pitchFamily="34" charset="0"/>
                <a:cs typeface="Times New Roman" panose="02020603050405020304" pitchFamily="18" charset="0"/>
              </a:rPr>
              <a:t>P</a:t>
            </a:r>
            <a:r>
              <a:rPr lang="en-IN" sz="2400" b="0" i="0" dirty="0">
                <a:solidFill>
                  <a:schemeClr val="accent1">
                    <a:lumMod val="50000"/>
                  </a:schemeClr>
                </a:solidFill>
                <a:effectLst/>
                <a:latin typeface="Poppins"/>
              </a:rPr>
              <a:t>atient-</a:t>
            </a:r>
            <a:r>
              <a:rPr lang="en-IN" sz="2400" dirty="0" err="1">
                <a:solidFill>
                  <a:schemeClr val="accent1">
                    <a:lumMod val="50000"/>
                  </a:schemeClr>
                </a:solidFill>
                <a:latin typeface="Poppins"/>
              </a:rPr>
              <a:t>C</a:t>
            </a:r>
            <a:r>
              <a:rPr lang="en-IN" sz="2400" b="0" i="0" dirty="0" err="1">
                <a:solidFill>
                  <a:schemeClr val="accent1">
                    <a:lumMod val="50000"/>
                  </a:schemeClr>
                </a:solidFill>
                <a:effectLst/>
                <a:latin typeface="Poppins"/>
              </a:rPr>
              <a:t>entered</a:t>
            </a:r>
            <a:r>
              <a:rPr lang="en-IN" sz="2400" b="0" i="0" dirty="0">
                <a:solidFill>
                  <a:schemeClr val="accent1">
                    <a:lumMod val="50000"/>
                  </a:schemeClr>
                </a:solidFill>
                <a:effectLst/>
                <a:latin typeface="Poppins"/>
              </a:rPr>
              <a:t> Information </a:t>
            </a:r>
            <a:r>
              <a:rPr lang="en-IN" sz="2400" dirty="0">
                <a:solidFill>
                  <a:schemeClr val="accent1">
                    <a:lumMod val="50000"/>
                  </a:schemeClr>
                </a:solidFill>
                <a:latin typeface="Poppins"/>
              </a:rPr>
              <a:t>E</a:t>
            </a:r>
            <a:r>
              <a:rPr lang="en-IN" sz="2400" b="0" i="0" dirty="0">
                <a:solidFill>
                  <a:schemeClr val="accent1">
                    <a:lumMod val="50000"/>
                  </a:schemeClr>
                </a:solidFill>
                <a:effectLst/>
                <a:latin typeface="Poppins"/>
              </a:rPr>
              <a:t>xchange </a:t>
            </a:r>
            <a:r>
              <a:rPr lang="en-IN" sz="2400" dirty="0">
                <a:solidFill>
                  <a:schemeClr val="accent1">
                    <a:lumMod val="50000"/>
                  </a:schemeClr>
                </a:solidFill>
                <a:latin typeface="Poppins"/>
              </a:rPr>
              <a:t>S</a:t>
            </a:r>
            <a:r>
              <a:rPr lang="en-IN" sz="2400" b="0" i="0" dirty="0">
                <a:solidFill>
                  <a:schemeClr val="accent1">
                    <a:lumMod val="50000"/>
                  </a:schemeClr>
                </a:solidFill>
                <a:effectLst/>
                <a:latin typeface="Poppins"/>
              </a:rPr>
              <a:t>ystem.</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to computerize the Front Office Management of Hospital to develop software which is user friendly simple, fast, and cost – effective.</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It deals with the collection of patient’s information, diagnosis details, etc.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The main function of the system is register and store patient details and doctor details and retrieve these details as and when required, and also to manipulate these details meaningfully System input contains patient details, diagnosis details, while system output is to get these details on to the screen.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400" dirty="0"/>
          </a:p>
        </p:txBody>
      </p:sp>
    </p:spTree>
    <p:extLst>
      <p:ext uri="{BB962C8B-B14F-4D97-AF65-F5344CB8AC3E}">
        <p14:creationId xmlns:p14="http://schemas.microsoft.com/office/powerpoint/2010/main" val="355511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7A8A-5D8A-42B6-A7C4-AD46A224BE00}"/>
              </a:ext>
            </a:extLst>
          </p:cNvPr>
          <p:cNvSpPr>
            <a:spLocks noGrp="1"/>
          </p:cNvSpPr>
          <p:nvPr>
            <p:ph type="title"/>
          </p:nvPr>
        </p:nvSpPr>
        <p:spPr>
          <a:xfrm>
            <a:off x="640080" y="497840"/>
            <a:ext cx="10718800" cy="161544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 FOR PRESENT PROJECT: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1099F68-3772-43FA-8605-C2C72A82FB22}"/>
              </a:ext>
            </a:extLst>
          </p:cNvPr>
          <p:cNvSpPr>
            <a:spLocks noGrp="1"/>
          </p:cNvSpPr>
          <p:nvPr>
            <p:ph idx="1"/>
          </p:nvPr>
        </p:nvSpPr>
        <p:spPr>
          <a:xfrm>
            <a:off x="736600" y="2333625"/>
            <a:ext cx="10515600" cy="4148455"/>
          </a:xfrm>
        </p:spPr>
        <p:txBody>
          <a:bodyPr/>
          <a:lstStyle/>
          <a:p>
            <a:pPr algn="just">
              <a:lnSpc>
                <a:spcPct val="115000"/>
              </a:lnSpc>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FRONT END                    :   </a:t>
            </a:r>
            <a:r>
              <a:rPr lang="en-US" sz="1800" dirty="0" err="1">
                <a:effectLst/>
                <a:latin typeface="Arial Black" panose="020B0A04020102020204" pitchFamily="34" charset="0"/>
                <a:ea typeface="Calibri" panose="020F0502020204030204" pitchFamily="34" charset="0"/>
                <a:cs typeface="Times New Roman" panose="02020603050405020304" pitchFamily="18" charset="0"/>
              </a:rPr>
              <a:t>Html</a:t>
            </a:r>
            <a:r>
              <a:rPr lang="en-US" sz="1800" dirty="0" err="1">
                <a:latin typeface="Arial Black" panose="020B0A04020102020204" pitchFamily="34" charset="0"/>
                <a:ea typeface="Calibri" panose="020F0502020204030204" pitchFamily="34" charset="0"/>
                <a:cs typeface="Times New Roman" panose="02020603050405020304" pitchFamily="18" charset="0"/>
              </a:rPr>
              <a:t>,CSS</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OPERATING SYSTEM     :   Ubuntu/</a:t>
            </a:r>
            <a:r>
              <a:rPr lang="en-US" sz="1800" dirty="0" err="1">
                <a:effectLst/>
                <a:latin typeface="Arial Black" panose="020B0A04020102020204" pitchFamily="34" charset="0"/>
                <a:ea typeface="Calibri" panose="020F0502020204030204" pitchFamily="34" charset="0"/>
                <a:cs typeface="Times New Roman" panose="02020603050405020304" pitchFamily="18" charset="0"/>
              </a:rPr>
              <a:t>linux</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SERVER SIDE SCRIPT   :     Php</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DATABASE                      :     </a:t>
            </a:r>
            <a:r>
              <a:rPr lang="en-US" sz="1800" dirty="0" err="1">
                <a:effectLst/>
                <a:latin typeface="Arial Black" panose="020B0A04020102020204" pitchFamily="34" charset="0"/>
                <a:ea typeface="Calibri" panose="020F0502020204030204" pitchFamily="34" charset="0"/>
                <a:cs typeface="Times New Roman" panose="02020603050405020304" pitchFamily="18" charset="0"/>
              </a:rPr>
              <a:t>Mysql</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107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EF39-43F1-465A-B1E7-D4D9E9280A8D}"/>
              </a:ext>
            </a:extLst>
          </p:cNvPr>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pPr algn="ctr"/>
            <a:r>
              <a:rPr lang="en-IN" dirty="0">
                <a:solidFill>
                  <a:schemeClr val="accent1">
                    <a:lumMod val="50000"/>
                  </a:schemeClr>
                </a:solidFill>
              </a:rPr>
              <a:t>LAMP STACK </a:t>
            </a:r>
          </a:p>
        </p:txBody>
      </p:sp>
      <p:pic>
        <p:nvPicPr>
          <p:cNvPr id="1026" name="Picture 2" descr="How to install LAMP stack on Ubuntu - How to Ubuntu - DYclassroom | Have  fun learning :-)">
            <a:extLst>
              <a:ext uri="{FF2B5EF4-FFF2-40B4-BE49-F238E27FC236}">
                <a16:creationId xmlns:a16="http://schemas.microsoft.com/office/drawing/2014/main" id="{72B866FC-1CB7-4A21-8D6F-5A0D0733B3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01094"/>
            <a:ext cx="10515600" cy="320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07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EC7A-2E7A-4CF0-82D5-3A40F4AF730C}"/>
              </a:ext>
            </a:extLst>
          </p:cNvPr>
          <p:cNvSpPr>
            <a:spLocks noGrp="1"/>
          </p:cNvSpPr>
          <p:nvPr>
            <p:ph type="title"/>
          </p:nvPr>
        </p:nvSpPr>
        <p:spPr/>
        <p:txBody>
          <a:bodyPr>
            <a:normAutofit fontScale="90000"/>
          </a:bodyPr>
          <a:lstStyle/>
          <a:p>
            <a:pPr algn="ctr"/>
            <a:br>
              <a:rPr lang="en-US"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Deployement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diagram: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AF4413F-862E-4D7C-8BA1-B34AB8C5327D}"/>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44769EFB-D92A-4013-927D-E8C3FBC338D6}"/>
              </a:ext>
            </a:extLst>
          </p:cNvPr>
          <p:cNvSpPr/>
          <p:nvPr/>
        </p:nvSpPr>
        <p:spPr>
          <a:xfrm>
            <a:off x="4617720" y="4090035"/>
            <a:ext cx="2956560" cy="200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sp>
        <p:nvSpPr>
          <p:cNvPr id="5" name="Oval 4">
            <a:extLst>
              <a:ext uri="{FF2B5EF4-FFF2-40B4-BE49-F238E27FC236}">
                <a16:creationId xmlns:a16="http://schemas.microsoft.com/office/drawing/2014/main" id="{3606D7F9-335E-4A60-A024-39657870B073}"/>
              </a:ext>
            </a:extLst>
          </p:cNvPr>
          <p:cNvSpPr/>
          <p:nvPr/>
        </p:nvSpPr>
        <p:spPr>
          <a:xfrm>
            <a:off x="7251702" y="1445111"/>
            <a:ext cx="3149600" cy="2090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MySql</a:t>
            </a:r>
            <a:r>
              <a:rPr lang="en-IN" dirty="0"/>
              <a:t> </a:t>
            </a:r>
            <a:r>
              <a:rPr lang="en-IN" dirty="0" err="1"/>
              <a:t>DataBase</a:t>
            </a:r>
            <a:r>
              <a:rPr lang="en-IN" dirty="0"/>
              <a:t> </a:t>
            </a:r>
          </a:p>
        </p:txBody>
      </p:sp>
      <p:sp>
        <p:nvSpPr>
          <p:cNvPr id="6" name="Oval 5">
            <a:extLst>
              <a:ext uri="{FF2B5EF4-FFF2-40B4-BE49-F238E27FC236}">
                <a16:creationId xmlns:a16="http://schemas.microsoft.com/office/drawing/2014/main" id="{449A9EA2-6AA8-46AA-B161-0A6F517DB3D5}"/>
              </a:ext>
            </a:extLst>
          </p:cNvPr>
          <p:cNvSpPr/>
          <p:nvPr/>
        </p:nvSpPr>
        <p:spPr>
          <a:xfrm>
            <a:off x="1173480" y="1679813"/>
            <a:ext cx="3444240" cy="2173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Desktop Client</a:t>
            </a:r>
          </a:p>
        </p:txBody>
      </p:sp>
      <p:cxnSp>
        <p:nvCxnSpPr>
          <p:cNvPr id="8" name="Straight Connector 7">
            <a:extLst>
              <a:ext uri="{FF2B5EF4-FFF2-40B4-BE49-F238E27FC236}">
                <a16:creationId xmlns:a16="http://schemas.microsoft.com/office/drawing/2014/main" id="{D357E7AC-55AF-456B-80DD-D2D05E2776D5}"/>
              </a:ext>
            </a:extLst>
          </p:cNvPr>
          <p:cNvCxnSpPr>
            <a:stCxn id="6" idx="5"/>
            <a:endCxn id="4" idx="1"/>
          </p:cNvCxnSpPr>
          <p:nvPr/>
        </p:nvCxnSpPr>
        <p:spPr>
          <a:xfrm>
            <a:off x="4113323" y="3535372"/>
            <a:ext cx="937375" cy="848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EA8961D-B2F6-43CF-8CE0-AF8A08D12CEB}"/>
              </a:ext>
            </a:extLst>
          </p:cNvPr>
          <p:cNvCxnSpPr>
            <a:cxnSpLocks/>
            <a:stCxn id="5" idx="4"/>
            <a:endCxn id="4" idx="7"/>
          </p:cNvCxnSpPr>
          <p:nvPr/>
        </p:nvCxnSpPr>
        <p:spPr>
          <a:xfrm flipH="1">
            <a:off x="7141302" y="3535372"/>
            <a:ext cx="1685200" cy="8485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24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F91C-C3DF-4217-93A2-E4AFDFB9D7A0}"/>
              </a:ext>
            </a:extLst>
          </p:cNvPr>
          <p:cNvSpPr>
            <a:spLocks noGrp="1"/>
          </p:cNvSpPr>
          <p:nvPr>
            <p:ph type="title"/>
          </p:nvPr>
        </p:nvSpPr>
        <p:spPr/>
        <p:txBody>
          <a:bodyPr/>
          <a:lstStyle/>
          <a:p>
            <a:pPr algn="ctr"/>
            <a:r>
              <a:rPr lang="en-IN" dirty="0"/>
              <a:t>DATABASE </a:t>
            </a:r>
          </a:p>
        </p:txBody>
      </p:sp>
      <p:sp>
        <p:nvSpPr>
          <p:cNvPr id="3" name="Content Placeholder 2">
            <a:extLst>
              <a:ext uri="{FF2B5EF4-FFF2-40B4-BE49-F238E27FC236}">
                <a16:creationId xmlns:a16="http://schemas.microsoft.com/office/drawing/2014/main" id="{0DBAD523-18ED-4AA8-B3B3-0291F3F76F52}"/>
              </a:ext>
            </a:extLst>
          </p:cNvPr>
          <p:cNvSpPr>
            <a:spLocks noGrp="1"/>
          </p:cNvSpPr>
          <p:nvPr>
            <p:ph idx="1"/>
          </p:nvPr>
        </p:nvSpPr>
        <p:spPr/>
        <p:txBody>
          <a:bodyPr/>
          <a:lstStyle/>
          <a:p>
            <a:r>
              <a:rPr lang="en-US" dirty="0"/>
              <a:t>1</a:t>
            </a:r>
            <a:r>
              <a:rPr lang="en-US" baseline="30000" dirty="0"/>
              <a:t>st</a:t>
            </a:r>
            <a:r>
              <a:rPr lang="en-US" dirty="0"/>
              <a:t> table –</a:t>
            </a:r>
          </a:p>
          <a:p>
            <a:endParaRPr lang="en-US" dirty="0"/>
          </a:p>
          <a:p>
            <a:r>
              <a:rPr lang="en-US" dirty="0"/>
              <a:t>2</a:t>
            </a:r>
            <a:r>
              <a:rPr lang="en-US" baseline="30000" dirty="0"/>
              <a:t>nd</a:t>
            </a:r>
            <a:r>
              <a:rPr lang="en-US" dirty="0"/>
              <a:t> table – </a:t>
            </a:r>
          </a:p>
          <a:p>
            <a:pPr marL="457200" lvl="1" indent="0">
              <a:buNone/>
            </a:pPr>
            <a:r>
              <a:rPr lang="en-US" sz="1050" dirty="0"/>
              <a:t>(within 1</a:t>
            </a:r>
            <a:r>
              <a:rPr lang="en-US" sz="1050" baseline="30000" dirty="0"/>
              <a:t>st</a:t>
            </a:r>
            <a:r>
              <a:rPr lang="en-US" sz="1050" dirty="0"/>
              <a:t> table)</a:t>
            </a:r>
          </a:p>
          <a:p>
            <a:pPr marL="457200" lvl="1" indent="0">
              <a:buNone/>
            </a:pPr>
            <a:endParaRPr lang="en-US" sz="1050" dirty="0"/>
          </a:p>
          <a:p>
            <a:r>
              <a:rPr lang="en-US" dirty="0"/>
              <a:t>3</a:t>
            </a:r>
            <a:r>
              <a:rPr lang="en-US" baseline="30000" dirty="0"/>
              <a:t>rd</a:t>
            </a:r>
            <a:r>
              <a:rPr lang="en-US" dirty="0"/>
              <a:t> table – </a:t>
            </a:r>
          </a:p>
          <a:p>
            <a:pPr marL="457200" lvl="1" indent="0">
              <a:buNone/>
            </a:pPr>
            <a:r>
              <a:rPr lang="en-US" sz="1050" dirty="0"/>
              <a:t>(within history in 2</a:t>
            </a:r>
            <a:r>
              <a:rPr lang="en-US" sz="1050" baseline="30000" dirty="0"/>
              <a:t>nd</a:t>
            </a:r>
            <a:r>
              <a:rPr lang="en-US" sz="1050" dirty="0"/>
              <a:t> table)</a:t>
            </a:r>
          </a:p>
          <a:p>
            <a:pPr marL="0" indent="0">
              <a:buNone/>
            </a:pPr>
            <a:r>
              <a:rPr lang="en-US" dirty="0"/>
              <a:t> </a:t>
            </a:r>
            <a:endParaRPr lang="en-IN" dirty="0"/>
          </a:p>
        </p:txBody>
      </p:sp>
      <p:graphicFrame>
        <p:nvGraphicFramePr>
          <p:cNvPr id="7" name="Table 7">
            <a:extLst>
              <a:ext uri="{FF2B5EF4-FFF2-40B4-BE49-F238E27FC236}">
                <a16:creationId xmlns:a16="http://schemas.microsoft.com/office/drawing/2014/main" id="{43586DF9-CBFF-4595-889F-C59A458501BA}"/>
              </a:ext>
            </a:extLst>
          </p:cNvPr>
          <p:cNvGraphicFramePr>
            <a:graphicFrameLocks noGrp="1"/>
          </p:cNvGraphicFramePr>
          <p:nvPr>
            <p:extLst>
              <p:ext uri="{D42A27DB-BD31-4B8C-83A1-F6EECF244321}">
                <p14:modId xmlns:p14="http://schemas.microsoft.com/office/powerpoint/2010/main" val="2514541939"/>
              </p:ext>
            </p:extLst>
          </p:nvPr>
        </p:nvGraphicFramePr>
        <p:xfrm>
          <a:off x="2862511" y="1694576"/>
          <a:ext cx="6502400" cy="73779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1121326"/>
                    </a:ext>
                  </a:extLst>
                </a:gridCol>
                <a:gridCol w="1625600">
                  <a:extLst>
                    <a:ext uri="{9D8B030D-6E8A-4147-A177-3AD203B41FA5}">
                      <a16:colId xmlns:a16="http://schemas.microsoft.com/office/drawing/2014/main" val="1945421619"/>
                    </a:ext>
                  </a:extLst>
                </a:gridCol>
                <a:gridCol w="1625600">
                  <a:extLst>
                    <a:ext uri="{9D8B030D-6E8A-4147-A177-3AD203B41FA5}">
                      <a16:colId xmlns:a16="http://schemas.microsoft.com/office/drawing/2014/main" val="103189130"/>
                    </a:ext>
                  </a:extLst>
                </a:gridCol>
                <a:gridCol w="1625600">
                  <a:extLst>
                    <a:ext uri="{9D8B030D-6E8A-4147-A177-3AD203B41FA5}">
                      <a16:colId xmlns:a16="http://schemas.microsoft.com/office/drawing/2014/main" val="4095983710"/>
                    </a:ext>
                  </a:extLst>
                </a:gridCol>
              </a:tblGrid>
              <a:tr h="366952">
                <a:tc>
                  <a:txBody>
                    <a:bodyPr/>
                    <a:lstStyle/>
                    <a:p>
                      <a:r>
                        <a:rPr lang="en-US" dirty="0"/>
                        <a:t>Patient ID </a:t>
                      </a:r>
                      <a:endParaRPr lang="en-IN" dirty="0"/>
                    </a:p>
                  </a:txBody>
                  <a:tcPr/>
                </a:tc>
                <a:tc>
                  <a:txBody>
                    <a:bodyPr/>
                    <a:lstStyle/>
                    <a:p>
                      <a:r>
                        <a:rPr lang="en-US" dirty="0"/>
                        <a:t>Patient Name </a:t>
                      </a:r>
                      <a:endParaRPr lang="en-IN" dirty="0"/>
                    </a:p>
                  </a:txBody>
                  <a:tcPr/>
                </a:tc>
                <a:tc>
                  <a:txBody>
                    <a:bodyPr/>
                    <a:lstStyle/>
                    <a:p>
                      <a:r>
                        <a:rPr lang="en-US" dirty="0"/>
                        <a:t>Age</a:t>
                      </a:r>
                      <a:endParaRPr lang="en-IN" dirty="0"/>
                    </a:p>
                  </a:txBody>
                  <a:tcPr/>
                </a:tc>
                <a:tc>
                  <a:txBody>
                    <a:bodyPr/>
                    <a:lstStyle/>
                    <a:p>
                      <a:r>
                        <a:rPr lang="en-US" dirty="0"/>
                        <a:t>Gender</a:t>
                      </a:r>
                      <a:endParaRPr lang="en-IN" dirty="0"/>
                    </a:p>
                  </a:txBody>
                  <a:tcPr/>
                </a:tc>
                <a:extLst>
                  <a:ext uri="{0D108BD9-81ED-4DB2-BD59-A6C34878D82A}">
                    <a16:rowId xmlns:a16="http://schemas.microsoft.com/office/drawing/2014/main" val="41887046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35561794"/>
                  </a:ext>
                </a:extLst>
              </a:tr>
            </a:tbl>
          </a:graphicData>
        </a:graphic>
      </p:graphicFrame>
      <p:graphicFrame>
        <p:nvGraphicFramePr>
          <p:cNvPr id="8" name="Table 8">
            <a:extLst>
              <a:ext uri="{FF2B5EF4-FFF2-40B4-BE49-F238E27FC236}">
                <a16:creationId xmlns:a16="http://schemas.microsoft.com/office/drawing/2014/main" id="{4B5ECF66-32CA-430E-B4D3-D2D3EB1CDC1E}"/>
              </a:ext>
            </a:extLst>
          </p:cNvPr>
          <p:cNvGraphicFramePr>
            <a:graphicFrameLocks noGrp="1"/>
          </p:cNvGraphicFramePr>
          <p:nvPr>
            <p:extLst>
              <p:ext uri="{D42A27DB-BD31-4B8C-83A1-F6EECF244321}">
                <p14:modId xmlns:p14="http://schemas.microsoft.com/office/powerpoint/2010/main" val="347392757"/>
              </p:ext>
            </p:extLst>
          </p:nvPr>
        </p:nvGraphicFramePr>
        <p:xfrm>
          <a:off x="2963178" y="2821305"/>
          <a:ext cx="8128002" cy="10109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86728479"/>
                    </a:ext>
                  </a:extLst>
                </a:gridCol>
                <a:gridCol w="1354667">
                  <a:extLst>
                    <a:ext uri="{9D8B030D-6E8A-4147-A177-3AD203B41FA5}">
                      <a16:colId xmlns:a16="http://schemas.microsoft.com/office/drawing/2014/main" val="604703602"/>
                    </a:ext>
                  </a:extLst>
                </a:gridCol>
                <a:gridCol w="1354667">
                  <a:extLst>
                    <a:ext uri="{9D8B030D-6E8A-4147-A177-3AD203B41FA5}">
                      <a16:colId xmlns:a16="http://schemas.microsoft.com/office/drawing/2014/main" val="945578051"/>
                    </a:ext>
                  </a:extLst>
                </a:gridCol>
                <a:gridCol w="1354667">
                  <a:extLst>
                    <a:ext uri="{9D8B030D-6E8A-4147-A177-3AD203B41FA5}">
                      <a16:colId xmlns:a16="http://schemas.microsoft.com/office/drawing/2014/main" val="3986595006"/>
                    </a:ext>
                  </a:extLst>
                </a:gridCol>
                <a:gridCol w="1354667">
                  <a:extLst>
                    <a:ext uri="{9D8B030D-6E8A-4147-A177-3AD203B41FA5}">
                      <a16:colId xmlns:a16="http://schemas.microsoft.com/office/drawing/2014/main" val="1883607681"/>
                    </a:ext>
                  </a:extLst>
                </a:gridCol>
                <a:gridCol w="1354667">
                  <a:extLst>
                    <a:ext uri="{9D8B030D-6E8A-4147-A177-3AD203B41FA5}">
                      <a16:colId xmlns:a16="http://schemas.microsoft.com/office/drawing/2014/main" val="3518260617"/>
                    </a:ext>
                  </a:extLst>
                </a:gridCol>
              </a:tblGrid>
              <a:tr h="370840">
                <a:tc>
                  <a:txBody>
                    <a:bodyPr/>
                    <a:lstStyle/>
                    <a:p>
                      <a:r>
                        <a:rPr lang="en-US" dirty="0"/>
                        <a:t>Department admitted to</a:t>
                      </a:r>
                      <a:endParaRPr lang="en-IN" dirty="0"/>
                    </a:p>
                  </a:txBody>
                  <a:tcPr/>
                </a:tc>
                <a:tc>
                  <a:txBody>
                    <a:bodyPr/>
                    <a:lstStyle/>
                    <a:p>
                      <a:r>
                        <a:rPr lang="en-US" dirty="0"/>
                        <a:t>Date of admission</a:t>
                      </a:r>
                      <a:endParaRPr lang="en-IN" dirty="0"/>
                    </a:p>
                  </a:txBody>
                  <a:tcPr/>
                </a:tc>
                <a:tc>
                  <a:txBody>
                    <a:bodyPr/>
                    <a:lstStyle/>
                    <a:p>
                      <a:r>
                        <a:rPr lang="en-US" dirty="0"/>
                        <a:t>Status of patient</a:t>
                      </a:r>
                      <a:endParaRPr lang="en-IN" dirty="0"/>
                    </a:p>
                  </a:txBody>
                  <a:tcPr/>
                </a:tc>
                <a:tc>
                  <a:txBody>
                    <a:bodyPr/>
                    <a:lstStyle/>
                    <a:p>
                      <a:r>
                        <a:rPr lang="en-US" dirty="0"/>
                        <a:t>Consulting Doctor</a:t>
                      </a:r>
                      <a:endParaRPr lang="en-IN" dirty="0"/>
                    </a:p>
                  </a:txBody>
                  <a:tcPr/>
                </a:tc>
                <a:tc>
                  <a:txBody>
                    <a:bodyPr/>
                    <a:lstStyle/>
                    <a:p>
                      <a:r>
                        <a:rPr lang="en-US" dirty="0"/>
                        <a:t>Ailments</a:t>
                      </a:r>
                      <a:endParaRPr lang="en-IN" dirty="0"/>
                    </a:p>
                  </a:txBody>
                  <a:tcPr/>
                </a:tc>
                <a:tc>
                  <a:txBody>
                    <a:bodyPr/>
                    <a:lstStyle/>
                    <a:p>
                      <a:r>
                        <a:rPr lang="en-US" dirty="0"/>
                        <a:t>History </a:t>
                      </a:r>
                      <a:endParaRPr lang="en-IN" dirty="0"/>
                    </a:p>
                  </a:txBody>
                  <a:tcPr/>
                </a:tc>
                <a:extLst>
                  <a:ext uri="{0D108BD9-81ED-4DB2-BD59-A6C34878D82A}">
                    <a16:rowId xmlns:a16="http://schemas.microsoft.com/office/drawing/2014/main" val="189183804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108411427"/>
                  </a:ext>
                </a:extLst>
              </a:tr>
            </a:tbl>
          </a:graphicData>
        </a:graphic>
      </p:graphicFrame>
      <p:graphicFrame>
        <p:nvGraphicFramePr>
          <p:cNvPr id="9" name="Table 9">
            <a:extLst>
              <a:ext uri="{FF2B5EF4-FFF2-40B4-BE49-F238E27FC236}">
                <a16:creationId xmlns:a16="http://schemas.microsoft.com/office/drawing/2014/main" id="{0FEAD818-38A2-49E5-91B9-4D2CF1783A6E}"/>
              </a:ext>
            </a:extLst>
          </p:cNvPr>
          <p:cNvGraphicFramePr>
            <a:graphicFrameLocks noGrp="1"/>
          </p:cNvGraphicFramePr>
          <p:nvPr>
            <p:extLst>
              <p:ext uri="{D42A27DB-BD31-4B8C-83A1-F6EECF244321}">
                <p14:modId xmlns:p14="http://schemas.microsoft.com/office/powerpoint/2010/main" val="1333716628"/>
              </p:ext>
            </p:extLst>
          </p:nvPr>
        </p:nvGraphicFramePr>
        <p:xfrm>
          <a:off x="2963181" y="3967162"/>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06933410"/>
                    </a:ext>
                  </a:extLst>
                </a:gridCol>
                <a:gridCol w="2709333">
                  <a:extLst>
                    <a:ext uri="{9D8B030D-6E8A-4147-A177-3AD203B41FA5}">
                      <a16:colId xmlns:a16="http://schemas.microsoft.com/office/drawing/2014/main" val="1207363345"/>
                    </a:ext>
                  </a:extLst>
                </a:gridCol>
                <a:gridCol w="2709333">
                  <a:extLst>
                    <a:ext uri="{9D8B030D-6E8A-4147-A177-3AD203B41FA5}">
                      <a16:colId xmlns:a16="http://schemas.microsoft.com/office/drawing/2014/main" val="207435976"/>
                    </a:ext>
                  </a:extLst>
                </a:gridCol>
              </a:tblGrid>
              <a:tr h="370840">
                <a:tc>
                  <a:txBody>
                    <a:bodyPr/>
                    <a:lstStyle/>
                    <a:p>
                      <a:r>
                        <a:rPr lang="en-US" dirty="0"/>
                        <a:t>Date of Consult</a:t>
                      </a:r>
                      <a:endParaRPr lang="en-IN" dirty="0"/>
                    </a:p>
                  </a:txBody>
                  <a:tcPr/>
                </a:tc>
                <a:tc>
                  <a:txBody>
                    <a:bodyPr/>
                    <a:lstStyle/>
                    <a:p>
                      <a:r>
                        <a:rPr lang="en-US" dirty="0"/>
                        <a:t>Medicines administered</a:t>
                      </a:r>
                      <a:endParaRPr lang="en-IN" dirty="0"/>
                    </a:p>
                  </a:txBody>
                  <a:tcPr/>
                </a:tc>
                <a:tc>
                  <a:txBody>
                    <a:bodyPr/>
                    <a:lstStyle/>
                    <a:p>
                      <a:r>
                        <a:rPr lang="en-US" dirty="0"/>
                        <a:t>Doctor’s feedback</a:t>
                      </a:r>
                      <a:endParaRPr lang="en-IN" dirty="0"/>
                    </a:p>
                  </a:txBody>
                  <a:tcPr/>
                </a:tc>
                <a:extLst>
                  <a:ext uri="{0D108BD9-81ED-4DB2-BD59-A6C34878D82A}">
                    <a16:rowId xmlns:a16="http://schemas.microsoft.com/office/drawing/2014/main" val="883182569"/>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04564559"/>
                  </a:ext>
                </a:extLst>
              </a:tr>
            </a:tbl>
          </a:graphicData>
        </a:graphic>
      </p:graphicFrame>
    </p:spTree>
    <p:extLst>
      <p:ext uri="{BB962C8B-B14F-4D97-AF65-F5344CB8AC3E}">
        <p14:creationId xmlns:p14="http://schemas.microsoft.com/office/powerpoint/2010/main" val="234750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231</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Calibri Light</vt:lpstr>
      <vt:lpstr>Poppins</vt:lpstr>
      <vt:lpstr>Times New Roman</vt:lpstr>
      <vt:lpstr>Office Theme</vt:lpstr>
      <vt:lpstr>MediAssist</vt:lpstr>
      <vt:lpstr>ABSTRACT</vt:lpstr>
      <vt:lpstr>SOFTWARE REQUIREMENTS FOR PRESENT PROJECT: </vt:lpstr>
      <vt:lpstr>LAMP STACK </vt:lpstr>
      <vt:lpstr> Deployement diagram: </vt:lpstr>
      <vt:lpstr>DATABASE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MediAssist</dc:title>
  <dc:creator>sujay rudresh</dc:creator>
  <cp:lastModifiedBy>Somashekar Meda</cp:lastModifiedBy>
  <cp:revision>5</cp:revision>
  <dcterms:created xsi:type="dcterms:W3CDTF">2021-04-15T08:37:19Z</dcterms:created>
  <dcterms:modified xsi:type="dcterms:W3CDTF">2021-04-15T09:10:14Z</dcterms:modified>
</cp:coreProperties>
</file>