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434"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354" y="1122363"/>
            <a:ext cx="7872046"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281354" y="3602038"/>
            <a:ext cx="787204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4/15/2021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isease" TargetMode="External"/><Relationship Id="rId2" Type="http://schemas.openxmlformats.org/officeDocument/2006/relationships/hyperlink" Target="https://en.wikipedia.org/wiki/Chatbot" TargetMode="External"/><Relationship Id="rId1" Type="http://schemas.openxmlformats.org/officeDocument/2006/relationships/slideLayout" Target="../slideLayouts/slideLayout2.xml"/><Relationship Id="rId5" Type="http://schemas.openxmlformats.org/officeDocument/2006/relationships/hyperlink" Target="https://www.youtube.com/playlist?list=PLQVvvaa0QuDdc2k5dwtDTyT9aCja0on8j" TargetMode="External"/><Relationship Id="rId4" Type="http://schemas.openxmlformats.org/officeDocument/2006/relationships/hyperlink" Target="https://data-flair.training/blogs/python-chatbot-projec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YouTube+Spam+Colle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185" y="887901"/>
            <a:ext cx="7872046" cy="2387600"/>
          </a:xfrm>
        </p:spPr>
        <p:txBody>
          <a:bodyPr/>
          <a:lstStyle/>
          <a:p>
            <a:r>
              <a:rPr lang="en-US" dirty="0"/>
              <a:t>Health-Care Chat Bot</a:t>
            </a:r>
          </a:p>
        </p:txBody>
      </p:sp>
      <p:sp>
        <p:nvSpPr>
          <p:cNvPr id="3" name="Subtitle 2"/>
          <p:cNvSpPr>
            <a:spLocks noGrp="1"/>
          </p:cNvSpPr>
          <p:nvPr>
            <p:ph type="subTitle" idx="1"/>
          </p:nvPr>
        </p:nvSpPr>
        <p:spPr>
          <a:xfrm>
            <a:off x="281354" y="3602038"/>
            <a:ext cx="7872046" cy="2189162"/>
          </a:xfrm>
        </p:spPr>
        <p:txBody>
          <a:bodyPr>
            <a:normAutofit/>
          </a:bodyPr>
          <a:lstStyle/>
          <a:p>
            <a:r>
              <a:rPr lang="en-US" b="1" dirty="0"/>
              <a:t>(Personal medical assistant)</a:t>
            </a:r>
          </a:p>
        </p:txBody>
      </p:sp>
    </p:spTree>
    <p:extLst>
      <p:ext uri="{BB962C8B-B14F-4D97-AF65-F5344CB8AC3E}">
        <p14:creationId xmlns:p14="http://schemas.microsoft.com/office/powerpoint/2010/main" val="7209288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3"/>
            <a:ext cx="10515600" cy="968990"/>
          </a:xfrm>
        </p:spPr>
        <p:txBody>
          <a:bodyPr/>
          <a:lstStyle/>
          <a:p>
            <a:r>
              <a:rPr lang="en-US" dirty="0"/>
              <a:t>Result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007" r="16716" b="50574"/>
          <a:stretch/>
        </p:blipFill>
        <p:spPr>
          <a:xfrm>
            <a:off x="2770495" y="1037230"/>
            <a:ext cx="6683224" cy="2802157"/>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960" r="17096" b="50000"/>
          <a:stretch/>
        </p:blipFill>
        <p:spPr>
          <a:xfrm>
            <a:off x="2770495" y="3825740"/>
            <a:ext cx="6632812" cy="2827544"/>
          </a:xfrm>
          <a:prstGeom prst="rect">
            <a:avLst/>
          </a:prstGeom>
        </p:spPr>
      </p:pic>
    </p:spTree>
    <p:extLst>
      <p:ext uri="{BB962C8B-B14F-4D97-AF65-F5344CB8AC3E}">
        <p14:creationId xmlns:p14="http://schemas.microsoft.com/office/powerpoint/2010/main" val="1066243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a:t>
            </a:r>
          </a:p>
        </p:txBody>
      </p:sp>
      <p:sp>
        <p:nvSpPr>
          <p:cNvPr id="3" name="Content Placeholder 2"/>
          <p:cNvSpPr>
            <a:spLocks noGrp="1"/>
          </p:cNvSpPr>
          <p:nvPr>
            <p:ph idx="1"/>
          </p:nvPr>
        </p:nvSpPr>
        <p:spPr/>
        <p:txBody>
          <a:bodyPr/>
          <a:lstStyle/>
          <a:p>
            <a:r>
              <a:rPr lang="en-US" dirty="0"/>
              <a:t>We can conclude that this system giving the accurate result. As we are using large dataset which will ensures the better performance. </a:t>
            </a:r>
          </a:p>
          <a:p>
            <a:r>
              <a:rPr lang="en-US" dirty="0"/>
              <a:t>Thus we build up a system which is useful for people or hospitals to help the users to freely ask medical doubts and concerns over text. System will get output for the disease. User can get related answer displayed on software and refer it for analysis</a:t>
            </a:r>
          </a:p>
          <a:p>
            <a:endParaRPr lang="en-US" dirty="0"/>
          </a:p>
        </p:txBody>
      </p:sp>
    </p:spTree>
    <p:extLst>
      <p:ext uri="{BB962C8B-B14F-4D97-AF65-F5344CB8AC3E}">
        <p14:creationId xmlns:p14="http://schemas.microsoft.com/office/powerpoint/2010/main" val="1455259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Accessible anytime:</a:t>
            </a:r>
            <a:endParaRPr lang="en-US" dirty="0"/>
          </a:p>
          <a:p>
            <a:pPr marL="0" indent="0">
              <a:buNone/>
            </a:pPr>
            <a:r>
              <a:rPr lang="en-US" dirty="0"/>
              <a:t> </a:t>
            </a:r>
          </a:p>
          <a:p>
            <a:r>
              <a:rPr lang="en-US" dirty="0"/>
              <a:t>I’m sure most of you are always kept on hold while operators connect you to a customer care executive. On an average people spend around 7 minutes until they are assigned to a person. Gone are the frustrating days of waiting in a queue for the next available operative. They are replacing live chat and other forms of slower contact methods such as emails and phone calls. Since chat bots are basically virtual robots they never get tired and continue to obey your command. They will continue to operate every day throughout the year without requiring to take a break</a:t>
            </a:r>
          </a:p>
          <a:p>
            <a:pPr marL="0" indent="0">
              <a:buNone/>
            </a:pPr>
            <a:endParaRPr lang="en-US" dirty="0"/>
          </a:p>
          <a:p>
            <a:pPr marL="0" indent="0">
              <a:buNone/>
            </a:pPr>
            <a:r>
              <a:rPr lang="en-US" b="1" dirty="0"/>
              <a:t>2. Handling Capacity:</a:t>
            </a:r>
            <a:endParaRPr lang="en-US" dirty="0"/>
          </a:p>
          <a:p>
            <a:pPr marL="0" indent="0">
              <a:buNone/>
            </a:pPr>
            <a:r>
              <a:rPr lang="en-US" dirty="0"/>
              <a:t> </a:t>
            </a:r>
          </a:p>
          <a:p>
            <a:r>
              <a:rPr lang="en-US" dirty="0"/>
              <a:t>Unlike humans who can only communicate with one human at a time, chat bots can simultaneously have conversations with thousands of people. No matter what time of the day it is or how many people are contacting you, every single one of them will be answered immediately</a:t>
            </a:r>
          </a:p>
        </p:txBody>
      </p:sp>
    </p:spTree>
    <p:extLst>
      <p:ext uri="{BB962C8B-B14F-4D97-AF65-F5344CB8AC3E}">
        <p14:creationId xmlns:p14="http://schemas.microsoft.com/office/powerpoint/2010/main" val="376519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a:xfrm>
            <a:off x="838200" y="1535723"/>
            <a:ext cx="10515600" cy="4641240"/>
          </a:xfrm>
        </p:spPr>
        <p:txBody>
          <a:bodyPr>
            <a:normAutofit fontScale="55000" lnSpcReduction="20000"/>
          </a:bodyPr>
          <a:lstStyle/>
          <a:p>
            <a:pPr marL="0" indent="0">
              <a:buNone/>
            </a:pPr>
            <a:r>
              <a:rPr lang="en-US" b="1" dirty="0"/>
              <a:t>1. Omni-capable</a:t>
            </a:r>
            <a:endParaRPr lang="en-US" dirty="0"/>
          </a:p>
          <a:p>
            <a:r>
              <a:rPr lang="en-US" dirty="0"/>
              <a:t>The chat bot converses seamlessly across multiple digital channels and retains data and context for a seamless experience. In best cases, even passing that information to a live agent if needed.</a:t>
            </a:r>
          </a:p>
          <a:p>
            <a:pPr marL="0" indent="0">
              <a:buNone/>
            </a:pPr>
            <a:r>
              <a:rPr lang="en-US" b="1" dirty="0"/>
              <a:t>2. Free to Explore</a:t>
            </a:r>
            <a:endParaRPr lang="en-US" dirty="0"/>
          </a:p>
          <a:p>
            <a:r>
              <a:rPr lang="en-US" dirty="0"/>
              <a:t>The chat bot can reach, consume, and process vast amounts of data– both structured and unstructured–to surface insights from any source - to gather relevant data to solve customer issues quickly.</a:t>
            </a:r>
          </a:p>
          <a:p>
            <a:pPr marL="0" indent="0">
              <a:buNone/>
            </a:pPr>
            <a:r>
              <a:rPr lang="en-US" b="1" dirty="0"/>
              <a:t>3. Autonomous Reasoning</a:t>
            </a:r>
            <a:endParaRPr lang="en-US" dirty="0"/>
          </a:p>
          <a:p>
            <a:r>
              <a:rPr lang="en-US" dirty="0"/>
              <a:t>The chat bot can perform complex reasoning without human intervention. For example, a great Service </a:t>
            </a:r>
            <a:r>
              <a:rPr lang="en-US" dirty="0" err="1"/>
              <a:t>chatbot</a:t>
            </a:r>
            <a:r>
              <a:rPr lang="en-US" dirty="0"/>
              <a:t> should be able to infer solutions based on relevant case histories.</a:t>
            </a:r>
          </a:p>
          <a:p>
            <a:pPr marL="0" indent="0">
              <a:buNone/>
            </a:pPr>
            <a:r>
              <a:rPr lang="en-US" b="1" dirty="0"/>
              <a:t>4. Pre-Trained</a:t>
            </a:r>
            <a:endParaRPr lang="en-US" dirty="0"/>
          </a:p>
          <a:p>
            <a:r>
              <a:rPr lang="en-US" dirty="0"/>
              <a:t>The chat bot is pre-trained to understand brand-specific or industry-specific knowledge and terms. Even better, it’s pre-configured to resolve common customer requests of a particular industry.</a:t>
            </a:r>
          </a:p>
          <a:p>
            <a:pPr marL="0" indent="0">
              <a:buNone/>
            </a:pPr>
            <a:r>
              <a:rPr lang="en-US" b="1" dirty="0"/>
              <a:t>5. Register/Log-in</a:t>
            </a:r>
            <a:endParaRPr lang="en-US" dirty="0"/>
          </a:p>
          <a:p>
            <a:r>
              <a:rPr lang="en-US" dirty="0"/>
              <a:t>To access this chat bot and individual needs to register and then use the registration ID to log in to access the features.</a:t>
            </a:r>
          </a:p>
          <a:p>
            <a:pPr marL="0" indent="0">
              <a:buNone/>
            </a:pPr>
            <a:r>
              <a:rPr lang="en-US" b="1" dirty="0"/>
              <a:t>6. User Interface</a:t>
            </a:r>
            <a:endParaRPr lang="en-US" dirty="0"/>
          </a:p>
          <a:p>
            <a:r>
              <a:rPr lang="en-US" dirty="0"/>
              <a:t>A user friendly interface which is engaging and easy to access.</a:t>
            </a:r>
          </a:p>
          <a:p>
            <a:endParaRPr lang="en-US" dirty="0"/>
          </a:p>
        </p:txBody>
      </p:sp>
    </p:spTree>
    <p:extLst>
      <p:ext uri="{BB962C8B-B14F-4D97-AF65-F5344CB8AC3E}">
        <p14:creationId xmlns:p14="http://schemas.microsoft.com/office/powerpoint/2010/main" val="1851890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fontScale="85000" lnSpcReduction="20000"/>
          </a:bodyPr>
          <a:lstStyle/>
          <a:p>
            <a:r>
              <a:rPr lang="en-US" dirty="0"/>
              <a:t>Complex Interface – </a:t>
            </a:r>
            <a:r>
              <a:rPr lang="en-US" dirty="0" err="1"/>
              <a:t>Chatbots</a:t>
            </a:r>
            <a:r>
              <a:rPr lang="en-US" dirty="0"/>
              <a:t> are often seen to be complicated and require a lot of time to understand user’s requirement. It is also the poor processing which is not able to filter results in time that can annoy people.</a:t>
            </a:r>
          </a:p>
          <a:p>
            <a:r>
              <a:rPr lang="en-US" dirty="0"/>
              <a:t>Inability to Understand – Due to fixed programs, </a:t>
            </a:r>
            <a:r>
              <a:rPr lang="en-US" dirty="0" err="1"/>
              <a:t>chatbots</a:t>
            </a:r>
            <a:r>
              <a:rPr lang="en-US" dirty="0"/>
              <a:t> can be stuck if an unsaved query is presented in front of them. This can lead to customer dissatisfaction and result in loss. It is also the multiple messaging that can be taxing for users and deteriorate the overall experience on the website.</a:t>
            </a:r>
          </a:p>
          <a:p>
            <a:r>
              <a:rPr lang="en-US" dirty="0"/>
              <a:t>Time-Consuming – </a:t>
            </a:r>
            <a:r>
              <a:rPr lang="en-US" dirty="0" err="1"/>
              <a:t>Chatbots</a:t>
            </a:r>
            <a:r>
              <a:rPr lang="en-US" dirty="0"/>
              <a:t> are installed with the motive to speed-up the response and improve customer interaction. However, due to limited data-availability and time required for self-updating, this process appears more time-taking and expensive. Therefore, in place of attending several customers at a time, </a:t>
            </a:r>
            <a:r>
              <a:rPr lang="en-US" dirty="0" err="1"/>
              <a:t>chatbots</a:t>
            </a:r>
            <a:r>
              <a:rPr lang="en-US" dirty="0"/>
              <a:t> appear                confused about how to communicate with people.</a:t>
            </a:r>
          </a:p>
          <a:p>
            <a:endParaRPr lang="en-US" dirty="0"/>
          </a:p>
        </p:txBody>
      </p:sp>
    </p:spTree>
    <p:extLst>
      <p:ext uri="{BB962C8B-B14F-4D97-AF65-F5344CB8AC3E}">
        <p14:creationId xmlns:p14="http://schemas.microsoft.com/office/powerpoint/2010/main" val="4247424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fontScale="92500" lnSpcReduction="10000"/>
          </a:bodyPr>
          <a:lstStyle/>
          <a:p>
            <a:r>
              <a:rPr lang="en-US" dirty="0"/>
              <a:t>Zero decision-making – Chat bots are known for being infamous because of their inability to make decisions. A similar situation has landed big companies like Microsoft etc. in trouble when their chat bot went on making a racist rant. Therefore, it is critical to ensure proper programing of your chat bot to prevent any such incident which can hamper your brand.</a:t>
            </a:r>
          </a:p>
          <a:p>
            <a:r>
              <a:rPr lang="en-US" dirty="0"/>
              <a:t>Poor Memory – Chat bots are not able to memorize the past conversation which forces the user to type the same thing again &amp; again. This can be cumbersome for the customer and annoy them because of the effort required. Thus, it is important to                  be careful while designing chat bots and make sure that the program is able to comprehend user queries and respond accordingly.</a:t>
            </a:r>
          </a:p>
          <a:p>
            <a:endParaRPr lang="en-US" dirty="0"/>
          </a:p>
        </p:txBody>
      </p:sp>
    </p:spTree>
    <p:extLst>
      <p:ext uri="{BB962C8B-B14F-4D97-AF65-F5344CB8AC3E}">
        <p14:creationId xmlns:p14="http://schemas.microsoft.com/office/powerpoint/2010/main" val="2573726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Future Scope</a:t>
            </a:r>
          </a:p>
        </p:txBody>
      </p:sp>
      <p:sp>
        <p:nvSpPr>
          <p:cNvPr id="3" name="Content Placeholder 2"/>
          <p:cNvSpPr>
            <a:spLocks noGrp="1"/>
          </p:cNvSpPr>
          <p:nvPr>
            <p:ph idx="1"/>
          </p:nvPr>
        </p:nvSpPr>
        <p:spPr/>
        <p:txBody>
          <a:bodyPr/>
          <a:lstStyle/>
          <a:p>
            <a:r>
              <a:rPr lang="en-US" dirty="0"/>
              <a:t>Chat bots are a thing of the future which is yet to uncover its potential but with its rising popularity and craze among companies, they are bound to stay here for long. Machine learning has changed the way companies were communicating with their customers. With new platforms to build various types of chat bots being introduced, it is of great excitement to witness the growth of a new domain in technology while surpassing the previous threshold.</a:t>
            </a:r>
          </a:p>
        </p:txBody>
      </p:sp>
    </p:spTree>
    <p:extLst>
      <p:ext uri="{BB962C8B-B14F-4D97-AF65-F5344CB8AC3E}">
        <p14:creationId xmlns:p14="http://schemas.microsoft.com/office/powerpoint/2010/main" val="48393406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tooltip="https://en.wikipedia.org/wiki/Chatbot"/>
              </a:rPr>
              <a:t>https://en.wikipedia.org/wiki/Chatbot</a:t>
            </a:r>
            <a:r>
              <a:rPr lang="en-US" dirty="0"/>
              <a:t> </a:t>
            </a:r>
            <a:r>
              <a:rPr lang="en-US" dirty="0">
                <a:hlinkClick r:id="rId3" tooltip="https://en.wikipedia.org/wiki/Disease"/>
              </a:rPr>
              <a:t>https://en.wikipedia.org/wiki/Disease</a:t>
            </a:r>
            <a:r>
              <a:rPr lang="en-US" dirty="0"/>
              <a:t> </a:t>
            </a:r>
          </a:p>
          <a:p>
            <a:r>
              <a:rPr lang="en-US" dirty="0">
                <a:hlinkClick r:id="rId4" tooltip="https://data-flair.training/blogs/python-chatbot-project/"/>
              </a:rPr>
              <a:t>https://data-flair.training/blogs/python-chatbot-project/</a:t>
            </a:r>
            <a:r>
              <a:rPr lang="en-US" dirty="0"/>
              <a:t> </a:t>
            </a:r>
          </a:p>
          <a:p>
            <a:r>
              <a:rPr lang="en-US" dirty="0">
                <a:hlinkClick r:id="rId5" tooltip="https://www.youtube.com/playlist?list=PLQVvvaa0QuDdc2k5dwtDTyT9aCja0on8j"/>
              </a:rPr>
              <a:t>https://www.youtube.com/playlist?list=PLQVvvaa0QuDdc2k5dwtDTyT9aCja0on8j</a:t>
            </a:r>
            <a:endParaRPr lang="en-US" dirty="0"/>
          </a:p>
        </p:txBody>
      </p:sp>
    </p:spTree>
    <p:extLst>
      <p:ext uri="{BB962C8B-B14F-4D97-AF65-F5344CB8AC3E}">
        <p14:creationId xmlns:p14="http://schemas.microsoft.com/office/powerpoint/2010/main" val="264800089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A8A44-BA88-4E87-AC5A-1AAF39745051}"/>
              </a:ext>
            </a:extLst>
          </p:cNvPr>
          <p:cNvSpPr>
            <a:spLocks noGrp="1"/>
          </p:cNvSpPr>
          <p:nvPr>
            <p:ph idx="1"/>
          </p:nvPr>
        </p:nvSpPr>
        <p:spPr/>
        <p:txBody>
          <a:bodyPr/>
          <a:lstStyle/>
          <a:p>
            <a:pPr marL="0" indent="0" algn="ctr">
              <a:buNone/>
            </a:pPr>
            <a:r>
              <a:rPr lang="en-IN" dirty="0"/>
              <a:t>Team Details:</a:t>
            </a:r>
          </a:p>
          <a:p>
            <a:pPr marL="0" indent="0" algn="ctr">
              <a:buNone/>
            </a:pPr>
            <a:r>
              <a:rPr lang="en-IN" dirty="0"/>
              <a:t> </a:t>
            </a:r>
          </a:p>
          <a:p>
            <a:r>
              <a:rPr lang="en-IN" dirty="0"/>
              <a:t>Shashank Mishra (Team Leader)</a:t>
            </a:r>
          </a:p>
          <a:p>
            <a:r>
              <a:rPr lang="en-IN" dirty="0"/>
              <a:t>Sudhanshu Joshi </a:t>
            </a:r>
          </a:p>
          <a:p>
            <a:r>
              <a:rPr lang="en-IN" dirty="0" err="1"/>
              <a:t>Shewani</a:t>
            </a:r>
            <a:r>
              <a:rPr lang="en-IN" dirty="0"/>
              <a:t> </a:t>
            </a:r>
            <a:r>
              <a:rPr lang="en-IN" dirty="0" err="1"/>
              <a:t>Chib</a:t>
            </a:r>
            <a:endParaRPr lang="en-IN" dirty="0"/>
          </a:p>
          <a:p>
            <a:r>
              <a:rPr lang="en-IN" dirty="0"/>
              <a:t>Sandeep Kumar    </a:t>
            </a:r>
          </a:p>
        </p:txBody>
      </p:sp>
    </p:spTree>
    <p:extLst>
      <p:ext uri="{BB962C8B-B14F-4D97-AF65-F5344CB8AC3E}">
        <p14:creationId xmlns:p14="http://schemas.microsoft.com/office/powerpoint/2010/main" val="427758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880488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r>
              <a:rPr lang="en-US" dirty="0"/>
              <a:t>Problem Statement</a:t>
            </a:r>
          </a:p>
          <a:p>
            <a:r>
              <a:rPr lang="en-US" dirty="0"/>
              <a:t>Process Model</a:t>
            </a:r>
          </a:p>
          <a:p>
            <a:r>
              <a:rPr lang="en-US" dirty="0"/>
              <a:t>Implementation Technology</a:t>
            </a:r>
          </a:p>
          <a:p>
            <a:r>
              <a:rPr lang="en-US" dirty="0"/>
              <a:t>Result</a:t>
            </a:r>
          </a:p>
          <a:p>
            <a:r>
              <a:rPr lang="en-US" dirty="0"/>
              <a:t>Advantages and Limitations</a:t>
            </a:r>
          </a:p>
          <a:p>
            <a:r>
              <a:rPr lang="en-US" dirty="0"/>
              <a:t>Conclusion and Future Scope</a:t>
            </a:r>
          </a:p>
          <a:p>
            <a:r>
              <a:rPr lang="en-US" dirty="0"/>
              <a:t>References</a:t>
            </a:r>
          </a:p>
        </p:txBody>
      </p:sp>
    </p:spTree>
    <p:extLst>
      <p:ext uri="{BB962C8B-B14F-4D97-AF65-F5344CB8AC3E}">
        <p14:creationId xmlns:p14="http://schemas.microsoft.com/office/powerpoint/2010/main" val="58051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269631" y="1789611"/>
            <a:ext cx="11084169" cy="4387352"/>
          </a:xfrm>
        </p:spPr>
        <p:txBody>
          <a:bodyPr>
            <a:normAutofit/>
          </a:bodyPr>
          <a:lstStyle/>
          <a:p>
            <a:r>
              <a:rPr lang="en-US" sz="1800" dirty="0"/>
              <a:t>Through chat bots one can communicate with text or voice interface and get reply through artificial intelligence. Typically, a chat bot will communicate with a real person. Chat bots are used in applications such as ecommerce customer service, call centers and Internet gaming. Chat bots are programs built to automatically engage with received messages. </a:t>
            </a:r>
          </a:p>
          <a:p>
            <a:r>
              <a:rPr lang="en-US" sz="1800" dirty="0"/>
              <a:t>Chat bots can be programmed to respond the same way each time, to respond differently to messages containing certain keywords and even to use machine learning to adapt their responses to fit the situation. A developing number of hospitals, nursing homes, and even private centers, presently utilize online Chat bots for human services on their sites. These bots connect with potential patients visiting the site, helping them discover specialists, booking their appointments, and getting them access to the correct treatment. </a:t>
            </a:r>
          </a:p>
          <a:p>
            <a:r>
              <a:rPr lang="en-US" sz="1800" dirty="0"/>
              <a:t>An ML model has to be created wherein we could give any text input and on the basis of training data it must analyze the symptoms. A Supervised Logistic Regression machine learning algorithm can be implemented to train the model with data sets containing various diseases CSV files.                        The goal is to compare outputs of various models and suggest the best model that can                        be used for symptoms in real-world inputs. Data set contains CSV file having all diseases           compiled together. </a:t>
            </a:r>
          </a:p>
          <a:p>
            <a:endParaRPr lang="en-US" sz="1800" dirty="0"/>
          </a:p>
          <a:p>
            <a:endParaRPr lang="en-US" sz="2000" dirty="0"/>
          </a:p>
        </p:txBody>
      </p:sp>
    </p:spTree>
    <p:extLst>
      <p:ext uri="{BB962C8B-B14F-4D97-AF65-F5344CB8AC3E}">
        <p14:creationId xmlns:p14="http://schemas.microsoft.com/office/powerpoint/2010/main" val="20599713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400" dirty="0"/>
              <a:t>The logistic regression algorithm in ML allows us to process the data efficiently. The goal here is to model the underlying structure or distribution of the data in order to learn more from the training set.</a:t>
            </a:r>
          </a:p>
          <a:p>
            <a:r>
              <a:rPr lang="en-US" sz="2400" dirty="0"/>
              <a:t> In any case, the utilization of artificial intelligence in an industry where individuals’ lives could be in question, still starts misgivings in individuals. It brings up issues about whether the task mentioned above ought to be assigned to human staff. This healthcare chat bot system will help hospitals to provide healthcare support online 24 x 7, it answers deep as well as general questions. It also helps to generate leads and automatically delivers the information of leads to sales.                       By asking the questions in series it helps patients by guiding                what exactly he/she is looking for. </a:t>
            </a:r>
          </a:p>
          <a:p>
            <a:endParaRPr lang="en-US" dirty="0"/>
          </a:p>
          <a:p>
            <a:endParaRPr lang="en-US" dirty="0"/>
          </a:p>
        </p:txBody>
      </p:sp>
    </p:spTree>
    <p:extLst>
      <p:ext uri="{BB962C8B-B14F-4D97-AF65-F5344CB8AC3E}">
        <p14:creationId xmlns:p14="http://schemas.microsoft.com/office/powerpoint/2010/main" val="363558721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472358"/>
            <a:ext cx="6951785" cy="4704605"/>
          </a:xfrm>
        </p:spPr>
      </p:pic>
    </p:spTree>
    <p:extLst>
      <p:ext uri="{BB962C8B-B14F-4D97-AF65-F5344CB8AC3E}">
        <p14:creationId xmlns:p14="http://schemas.microsoft.com/office/powerpoint/2010/main" val="1031452094"/>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Technology</a:t>
            </a:r>
          </a:p>
        </p:txBody>
      </p:sp>
      <p:sp>
        <p:nvSpPr>
          <p:cNvPr id="3" name="Content Placeholder 2"/>
          <p:cNvSpPr>
            <a:spLocks noGrp="1"/>
          </p:cNvSpPr>
          <p:nvPr>
            <p:ph idx="1"/>
          </p:nvPr>
        </p:nvSpPr>
        <p:spPr/>
        <p:txBody>
          <a:bodyPr>
            <a:normAutofit fontScale="92500" lnSpcReduction="20000"/>
          </a:bodyPr>
          <a:lstStyle/>
          <a:p>
            <a:r>
              <a:rPr lang="en-US" u="sng" dirty="0"/>
              <a:t>Hardware Requirement:</a:t>
            </a:r>
            <a:r>
              <a:rPr lang="en-US" dirty="0"/>
              <a:t> </a:t>
            </a:r>
          </a:p>
          <a:p>
            <a:pPr marL="0" indent="0">
              <a:buNone/>
            </a:pPr>
            <a:r>
              <a:rPr lang="en-US" dirty="0"/>
              <a:t>RAM: 512 MB </a:t>
            </a:r>
          </a:p>
          <a:p>
            <a:pPr marL="0" indent="0">
              <a:buNone/>
            </a:pPr>
            <a:r>
              <a:rPr lang="en-US" dirty="0"/>
              <a:t>ROM: 1 GB </a:t>
            </a:r>
          </a:p>
          <a:p>
            <a:pPr marL="0" indent="0">
              <a:buNone/>
            </a:pPr>
            <a:r>
              <a:rPr lang="en-US" dirty="0"/>
              <a:t>Monitor with minimum screen resolution of 1024x768. </a:t>
            </a:r>
          </a:p>
          <a:p>
            <a:r>
              <a:rPr lang="en-US" u="sng" dirty="0"/>
              <a:t>Software Requirement:</a:t>
            </a:r>
            <a:r>
              <a:rPr lang="en-US" dirty="0"/>
              <a:t> </a:t>
            </a:r>
          </a:p>
          <a:p>
            <a:pPr marL="0" indent="0">
              <a:buNone/>
            </a:pPr>
            <a:r>
              <a:rPr lang="en-US" dirty="0"/>
              <a:t>Windows XP &amp; above. </a:t>
            </a:r>
          </a:p>
          <a:p>
            <a:pPr marL="0" indent="0">
              <a:buNone/>
            </a:pPr>
            <a:r>
              <a:rPr lang="en-US" dirty="0" err="1"/>
              <a:t>MacOS</a:t>
            </a:r>
            <a:r>
              <a:rPr lang="en-US" dirty="0"/>
              <a:t> 8.0 &amp; above. </a:t>
            </a:r>
          </a:p>
          <a:p>
            <a:r>
              <a:rPr lang="en-US" u="sng" dirty="0"/>
              <a:t>Browsers:</a:t>
            </a:r>
            <a:r>
              <a:rPr lang="en-US" dirty="0"/>
              <a:t> </a:t>
            </a:r>
          </a:p>
          <a:p>
            <a:pPr marL="0" indent="0">
              <a:buNone/>
            </a:pPr>
            <a:r>
              <a:rPr lang="en-US" dirty="0"/>
              <a:t>Google Chrome, Mozilla Firefox, IE(Internet Explorer),</a:t>
            </a:r>
          </a:p>
          <a:p>
            <a:pPr marL="0" indent="0">
              <a:buNone/>
            </a:pPr>
            <a:r>
              <a:rPr lang="en-US" dirty="0"/>
              <a:t> Microsoft Edge </a:t>
            </a:r>
          </a:p>
          <a:p>
            <a:endParaRPr lang="en-US" dirty="0"/>
          </a:p>
        </p:txBody>
      </p:sp>
    </p:spTree>
    <p:extLst>
      <p:ext uri="{BB962C8B-B14F-4D97-AF65-F5344CB8AC3E}">
        <p14:creationId xmlns:p14="http://schemas.microsoft.com/office/powerpoint/2010/main" val="274962378"/>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Details</a:t>
            </a:r>
          </a:p>
        </p:txBody>
      </p:sp>
      <p:sp>
        <p:nvSpPr>
          <p:cNvPr id="3" name="Content Placeholder 2"/>
          <p:cNvSpPr>
            <a:spLocks noGrp="1"/>
          </p:cNvSpPr>
          <p:nvPr>
            <p:ph idx="1"/>
          </p:nvPr>
        </p:nvSpPr>
        <p:spPr/>
        <p:txBody>
          <a:bodyPr/>
          <a:lstStyle/>
          <a:p>
            <a:r>
              <a:rPr lang="en-US" dirty="0"/>
              <a:t>The data set is collected from </a:t>
            </a:r>
            <a:r>
              <a:rPr lang="en-US" u="sng" dirty="0" err="1">
                <a:hlinkClick r:id="rId2"/>
              </a:rPr>
              <a:t>Kaggle</a:t>
            </a:r>
            <a:r>
              <a:rPr lang="en-US" u="sng" dirty="0">
                <a:hlinkClick r:id="rId2"/>
              </a:rPr>
              <a:t> Machine Learning Repository</a:t>
            </a:r>
            <a:r>
              <a:rPr lang="en-US" dirty="0"/>
              <a:t>. It is a public  set  of diseases collected for doctoral research. It has three datasets composed by numbers of real disease extracted from all the doctors that are among the top doctors in their </a:t>
            </a:r>
            <a:r>
              <a:rPr lang="en-US" dirty="0" err="1"/>
              <a:t>feild</a:t>
            </a:r>
            <a:r>
              <a:rPr lang="en-US" dirty="0"/>
              <a:t>. Thus, it will collect  those diseases and doctors from a dataset according to the symptoms categories such as fatigue, sneezing, cold and others. </a:t>
            </a:r>
          </a:p>
          <a:p>
            <a:endParaRPr lang="en-US" dirty="0"/>
          </a:p>
        </p:txBody>
      </p:sp>
    </p:spTree>
    <p:extLst>
      <p:ext uri="{BB962C8B-B14F-4D97-AF65-F5344CB8AC3E}">
        <p14:creationId xmlns:p14="http://schemas.microsoft.com/office/powerpoint/2010/main" val="7544834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Dataset</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59" t="24697" r="1759" b="9346"/>
          <a:stretch/>
        </p:blipFill>
        <p:spPr bwMode="auto">
          <a:xfrm>
            <a:off x="838200" y="1962211"/>
            <a:ext cx="10515600" cy="404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14116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11" name="Content Placeholder 10"/>
          <p:cNvPicPr>
            <a:picLocks noGrp="1" noChangeAspect="1"/>
          </p:cNvPicPr>
          <p:nvPr>
            <p:ph idx="1"/>
          </p:nvPr>
        </p:nvPicPr>
        <p:blipFill rotWithShape="1">
          <a:blip r:embed="rId2">
            <a:extLst>
              <a:ext uri="{28A0092B-C50C-407E-A947-70E740481C1C}">
                <a14:useLocalDpi xmlns:a14="http://schemas.microsoft.com/office/drawing/2010/main" val="0"/>
              </a:ext>
            </a:extLst>
          </a:blip>
          <a:srcRect l="32221" t="1" r="30706" b="66748"/>
          <a:stretch/>
        </p:blipFill>
        <p:spPr>
          <a:xfrm>
            <a:off x="6237028" y="2101755"/>
            <a:ext cx="5117910" cy="3098042"/>
          </a:xfr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5237" r="27816" b="64071"/>
          <a:stretch/>
        </p:blipFill>
        <p:spPr>
          <a:xfrm>
            <a:off x="750626" y="2101755"/>
            <a:ext cx="4939735" cy="3098042"/>
          </a:xfrm>
          <a:prstGeom prst="rect">
            <a:avLst/>
          </a:prstGeom>
        </p:spPr>
      </p:pic>
    </p:spTree>
    <p:extLst>
      <p:ext uri="{BB962C8B-B14F-4D97-AF65-F5344CB8AC3E}">
        <p14:creationId xmlns:p14="http://schemas.microsoft.com/office/powerpoint/2010/main" val="24634568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M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DA69029-54E6-43A9-AC4D-E3E8039C5322}" vid="{F5AA0D13-3C40-403B-8915-C824C89006E9}"/>
    </a:ext>
  </a:extLst>
</a:theme>
</file>

<file path=docProps/app.xml><?xml version="1.0" encoding="utf-8"?>
<Properties xmlns="http://schemas.openxmlformats.org/officeDocument/2006/extended-properties" xmlns:vt="http://schemas.openxmlformats.org/officeDocument/2006/docPropsVTypes">
  <Template>ML</Template>
  <TotalTime>70</TotalTime>
  <Words>1417</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Trebuchet MS</vt:lpstr>
      <vt:lpstr>ML</vt:lpstr>
      <vt:lpstr>Health-Care Chat Bot</vt:lpstr>
      <vt:lpstr>Index</vt:lpstr>
      <vt:lpstr>Problem statement</vt:lpstr>
      <vt:lpstr>Problem Statement</vt:lpstr>
      <vt:lpstr>Process Model</vt:lpstr>
      <vt:lpstr>Implementation Technology</vt:lpstr>
      <vt:lpstr>Dataset Details</vt:lpstr>
      <vt:lpstr>Testing Dataset</vt:lpstr>
      <vt:lpstr>Result</vt:lpstr>
      <vt:lpstr>Result</vt:lpstr>
      <vt:lpstr>Analysis of Result</vt:lpstr>
      <vt:lpstr>Advantages</vt:lpstr>
      <vt:lpstr>Advantages</vt:lpstr>
      <vt:lpstr>Disadvantages</vt:lpstr>
      <vt:lpstr>Disadvantages</vt:lpstr>
      <vt:lpstr>Conclusion &amp; 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Chat Bot</dc:title>
  <dc:creator>HP</dc:creator>
  <cp:lastModifiedBy>SHASHANK MISHRA</cp:lastModifiedBy>
  <cp:revision>5</cp:revision>
  <dcterms:created xsi:type="dcterms:W3CDTF">2020-05-25T19:36:02Z</dcterms:created>
  <dcterms:modified xsi:type="dcterms:W3CDTF">2021-04-15T04:58:09Z</dcterms:modified>
</cp:coreProperties>
</file>