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9"/>
  </p:notesMasterIdLst>
  <p:sldIdLst>
    <p:sldId id="257" r:id="rId5"/>
    <p:sldId id="273" r:id="rId6"/>
    <p:sldId id="256" r:id="rId7"/>
    <p:sldId id="274" r:id="rId8"/>
    <p:sldId id="275" r:id="rId9"/>
    <p:sldId id="276" r:id="rId10"/>
    <p:sldId id="277"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5CC6D6"/>
    <a:srgbClr val="344529"/>
    <a:srgbClr val="2B3922"/>
    <a:srgbClr val="2E3722"/>
    <a:srgbClr val="FCF7F1"/>
    <a:srgbClr val="B8D233"/>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Kumar" userId="b883691cec6eb901" providerId="LiveId" clId="{7D122D14-5B80-4CD1-9A6E-969B2846B406}"/>
    <pc:docChg chg="undo custSel modSld">
      <pc:chgData name="Chandan Kumar" userId="b883691cec6eb901" providerId="LiveId" clId="{7D122D14-5B80-4CD1-9A6E-969B2846B406}" dt="2021-04-15T08:23:17.773" v="23" actId="14826"/>
      <pc:docMkLst>
        <pc:docMk/>
      </pc:docMkLst>
      <pc:sldChg chg="modSp mod">
        <pc:chgData name="Chandan Kumar" userId="b883691cec6eb901" providerId="LiveId" clId="{7D122D14-5B80-4CD1-9A6E-969B2846B406}" dt="2021-04-15T08:21:48.283" v="14" actId="207"/>
        <pc:sldMkLst>
          <pc:docMk/>
          <pc:sldMk cId="209735893" sldId="256"/>
        </pc:sldMkLst>
        <pc:spChg chg="mod">
          <ac:chgData name="Chandan Kumar" userId="b883691cec6eb901" providerId="LiveId" clId="{7D122D14-5B80-4CD1-9A6E-969B2846B406}" dt="2021-04-15T08:21:48.283" v="14" actId="207"/>
          <ac:spMkLst>
            <pc:docMk/>
            <pc:sldMk cId="209735893" sldId="256"/>
            <ac:spMk id="6" creationId="{4D09B438-F189-4333-B08A-8C1E7A8C1CA7}"/>
          </ac:spMkLst>
        </pc:spChg>
        <pc:picChg chg="mod">
          <ac:chgData name="Chandan Kumar" userId="b883691cec6eb901" providerId="LiveId" clId="{7D122D14-5B80-4CD1-9A6E-969B2846B406}" dt="2021-04-15T08:20:43.685" v="11" actId="14826"/>
          <ac:picMkLst>
            <pc:docMk/>
            <pc:sldMk cId="209735893" sldId="256"/>
            <ac:picMk id="4" creationId="{F2EAECDA-CD9C-460D-B44B-52188F282DBE}"/>
          </ac:picMkLst>
        </pc:picChg>
      </pc:sldChg>
      <pc:sldChg chg="modSp mod">
        <pc:chgData name="Chandan Kumar" userId="b883691cec6eb901" providerId="LiveId" clId="{7D122D14-5B80-4CD1-9A6E-969B2846B406}" dt="2021-04-15T08:21:38.616" v="13" actId="14826"/>
        <pc:sldMkLst>
          <pc:docMk/>
          <pc:sldMk cId="4257789297" sldId="274"/>
        </pc:sldMkLst>
        <pc:spChg chg="mod">
          <ac:chgData name="Chandan Kumar" userId="b883691cec6eb901" providerId="LiveId" clId="{7D122D14-5B80-4CD1-9A6E-969B2846B406}" dt="2021-04-15T08:15:49.668" v="5" actId="207"/>
          <ac:spMkLst>
            <pc:docMk/>
            <pc:sldMk cId="4257789297" sldId="274"/>
            <ac:spMk id="5" creationId="{06F5572C-87AA-484A-90BE-F65D9BB7AA91}"/>
          </ac:spMkLst>
        </pc:spChg>
        <pc:picChg chg="mod">
          <ac:chgData name="Chandan Kumar" userId="b883691cec6eb901" providerId="LiveId" clId="{7D122D14-5B80-4CD1-9A6E-969B2846B406}" dt="2021-04-15T08:21:38.616" v="13" actId="14826"/>
          <ac:picMkLst>
            <pc:docMk/>
            <pc:sldMk cId="4257789297" sldId="274"/>
            <ac:picMk id="2" creationId="{733C2430-092D-40C0-A72D-9946093133A8}"/>
          </ac:picMkLst>
        </pc:picChg>
      </pc:sldChg>
      <pc:sldChg chg="modSp">
        <pc:chgData name="Chandan Kumar" userId="b883691cec6eb901" providerId="LiveId" clId="{7D122D14-5B80-4CD1-9A6E-969B2846B406}" dt="2021-04-15T08:21:55.975" v="15" actId="14826"/>
        <pc:sldMkLst>
          <pc:docMk/>
          <pc:sldMk cId="3264288747" sldId="275"/>
        </pc:sldMkLst>
        <pc:picChg chg="mod">
          <ac:chgData name="Chandan Kumar" userId="b883691cec6eb901" providerId="LiveId" clId="{7D122D14-5B80-4CD1-9A6E-969B2846B406}" dt="2021-04-15T08:21:55.975" v="15" actId="14826"/>
          <ac:picMkLst>
            <pc:docMk/>
            <pc:sldMk cId="3264288747" sldId="275"/>
            <ac:picMk id="2" creationId="{AF6AAD41-46B8-434A-B169-95804519CC90}"/>
          </ac:picMkLst>
        </pc:picChg>
      </pc:sldChg>
      <pc:sldChg chg="modSp">
        <pc:chgData name="Chandan Kumar" userId="b883691cec6eb901" providerId="LiveId" clId="{7D122D14-5B80-4CD1-9A6E-969B2846B406}" dt="2021-04-15T08:22:07.012" v="16" actId="14826"/>
        <pc:sldMkLst>
          <pc:docMk/>
          <pc:sldMk cId="2536627741" sldId="276"/>
        </pc:sldMkLst>
        <pc:picChg chg="mod">
          <ac:chgData name="Chandan Kumar" userId="b883691cec6eb901" providerId="LiveId" clId="{7D122D14-5B80-4CD1-9A6E-969B2846B406}" dt="2021-04-15T08:22:07.012" v="16" actId="14826"/>
          <ac:picMkLst>
            <pc:docMk/>
            <pc:sldMk cId="2536627741" sldId="276"/>
            <ac:picMk id="2" creationId="{3C9DEA92-CB4B-40CB-973A-226FD8456615}"/>
          </ac:picMkLst>
        </pc:picChg>
      </pc:sldChg>
      <pc:sldChg chg="modSp">
        <pc:chgData name="Chandan Kumar" userId="b883691cec6eb901" providerId="LiveId" clId="{7D122D14-5B80-4CD1-9A6E-969B2846B406}" dt="2021-04-15T08:22:17.461" v="17" actId="14826"/>
        <pc:sldMkLst>
          <pc:docMk/>
          <pc:sldMk cId="1146157786" sldId="277"/>
        </pc:sldMkLst>
        <pc:picChg chg="mod">
          <ac:chgData name="Chandan Kumar" userId="b883691cec6eb901" providerId="LiveId" clId="{7D122D14-5B80-4CD1-9A6E-969B2846B406}" dt="2021-04-15T08:22:17.461" v="17" actId="14826"/>
          <ac:picMkLst>
            <pc:docMk/>
            <pc:sldMk cId="1146157786" sldId="277"/>
            <ac:picMk id="2" creationId="{76A40AB5-E2B5-468C-BA78-94FB4CD30808}"/>
          </ac:picMkLst>
        </pc:picChg>
      </pc:sldChg>
      <pc:sldChg chg="modSp">
        <pc:chgData name="Chandan Kumar" userId="b883691cec6eb901" providerId="LiveId" clId="{7D122D14-5B80-4CD1-9A6E-969B2846B406}" dt="2021-04-15T08:22:28.679" v="18" actId="14826"/>
        <pc:sldMkLst>
          <pc:docMk/>
          <pc:sldMk cId="1153775414" sldId="278"/>
        </pc:sldMkLst>
        <pc:picChg chg="mod">
          <ac:chgData name="Chandan Kumar" userId="b883691cec6eb901" providerId="LiveId" clId="{7D122D14-5B80-4CD1-9A6E-969B2846B406}" dt="2021-04-15T08:22:28.679" v="18" actId="14826"/>
          <ac:picMkLst>
            <pc:docMk/>
            <pc:sldMk cId="1153775414" sldId="278"/>
            <ac:picMk id="2" creationId="{B3DD6DB3-4498-4418-B27D-CDC6D54EAD2F}"/>
          </ac:picMkLst>
        </pc:picChg>
      </pc:sldChg>
      <pc:sldChg chg="modSp">
        <pc:chgData name="Chandan Kumar" userId="b883691cec6eb901" providerId="LiveId" clId="{7D122D14-5B80-4CD1-9A6E-969B2846B406}" dt="2021-04-15T08:22:37.702" v="19" actId="14826"/>
        <pc:sldMkLst>
          <pc:docMk/>
          <pc:sldMk cId="3169094374" sldId="279"/>
        </pc:sldMkLst>
        <pc:picChg chg="mod">
          <ac:chgData name="Chandan Kumar" userId="b883691cec6eb901" providerId="LiveId" clId="{7D122D14-5B80-4CD1-9A6E-969B2846B406}" dt="2021-04-15T08:22:37.702" v="19" actId="14826"/>
          <ac:picMkLst>
            <pc:docMk/>
            <pc:sldMk cId="3169094374" sldId="279"/>
            <ac:picMk id="2" creationId="{3607D252-D35A-4A27-88D9-48AE958BDF33}"/>
          </ac:picMkLst>
        </pc:picChg>
      </pc:sldChg>
      <pc:sldChg chg="modSp">
        <pc:chgData name="Chandan Kumar" userId="b883691cec6eb901" providerId="LiveId" clId="{7D122D14-5B80-4CD1-9A6E-969B2846B406}" dt="2021-04-15T08:22:46.791" v="20" actId="14826"/>
        <pc:sldMkLst>
          <pc:docMk/>
          <pc:sldMk cId="3495248215" sldId="280"/>
        </pc:sldMkLst>
        <pc:picChg chg="mod">
          <ac:chgData name="Chandan Kumar" userId="b883691cec6eb901" providerId="LiveId" clId="{7D122D14-5B80-4CD1-9A6E-969B2846B406}" dt="2021-04-15T08:22:46.791" v="20" actId="14826"/>
          <ac:picMkLst>
            <pc:docMk/>
            <pc:sldMk cId="3495248215" sldId="280"/>
            <ac:picMk id="2" creationId="{E414A247-4986-44F1-9257-058950A86DB1}"/>
          </ac:picMkLst>
        </pc:picChg>
      </pc:sldChg>
      <pc:sldChg chg="modSp">
        <pc:chgData name="Chandan Kumar" userId="b883691cec6eb901" providerId="LiveId" clId="{7D122D14-5B80-4CD1-9A6E-969B2846B406}" dt="2021-04-15T08:22:56.513" v="21" actId="14826"/>
        <pc:sldMkLst>
          <pc:docMk/>
          <pc:sldMk cId="3017067210" sldId="281"/>
        </pc:sldMkLst>
        <pc:picChg chg="mod">
          <ac:chgData name="Chandan Kumar" userId="b883691cec6eb901" providerId="LiveId" clId="{7D122D14-5B80-4CD1-9A6E-969B2846B406}" dt="2021-04-15T08:22:56.513" v="21" actId="14826"/>
          <ac:picMkLst>
            <pc:docMk/>
            <pc:sldMk cId="3017067210" sldId="281"/>
            <ac:picMk id="2" creationId="{6D7B809B-407A-4214-85D7-E298F0BD181B}"/>
          </ac:picMkLst>
        </pc:picChg>
      </pc:sldChg>
      <pc:sldChg chg="modSp">
        <pc:chgData name="Chandan Kumar" userId="b883691cec6eb901" providerId="LiveId" clId="{7D122D14-5B80-4CD1-9A6E-969B2846B406}" dt="2021-04-15T08:23:06.198" v="22" actId="14826"/>
        <pc:sldMkLst>
          <pc:docMk/>
          <pc:sldMk cId="1575470046" sldId="282"/>
        </pc:sldMkLst>
        <pc:picChg chg="mod">
          <ac:chgData name="Chandan Kumar" userId="b883691cec6eb901" providerId="LiveId" clId="{7D122D14-5B80-4CD1-9A6E-969B2846B406}" dt="2021-04-15T08:23:06.198" v="22" actId="14826"/>
          <ac:picMkLst>
            <pc:docMk/>
            <pc:sldMk cId="1575470046" sldId="282"/>
            <ac:picMk id="2" creationId="{6EC857BC-535D-4B16-AFA4-68992E706BAB}"/>
          </ac:picMkLst>
        </pc:picChg>
      </pc:sldChg>
      <pc:sldChg chg="modSp">
        <pc:chgData name="Chandan Kumar" userId="b883691cec6eb901" providerId="LiveId" clId="{7D122D14-5B80-4CD1-9A6E-969B2846B406}" dt="2021-04-15T08:23:17.773" v="23" actId="14826"/>
        <pc:sldMkLst>
          <pc:docMk/>
          <pc:sldMk cId="130254776" sldId="283"/>
        </pc:sldMkLst>
        <pc:picChg chg="mod">
          <ac:chgData name="Chandan Kumar" userId="b883691cec6eb901" providerId="LiveId" clId="{7D122D14-5B80-4CD1-9A6E-969B2846B406}" dt="2021-04-15T08:23:17.773" v="23" actId="14826"/>
          <ac:picMkLst>
            <pc:docMk/>
            <pc:sldMk cId="130254776" sldId="283"/>
            <ac:picMk id="2" creationId="{D92B469F-C8CE-43A0-B98F-BDB908AE58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09BC2-4AFF-4534-9141-7594B48E9A86}" type="datetimeFigureOut">
              <a:rPr lang="en-IN" smtClean="0"/>
              <a:t>15-04-2021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392AF-0910-494A-8E56-8E54D05B79AB}" type="slidenum">
              <a:rPr lang="en-IN" smtClean="0"/>
              <a:t>‹#›</a:t>
            </a:fld>
            <a:endParaRPr lang="en-IN"/>
          </a:p>
        </p:txBody>
      </p:sp>
    </p:spTree>
    <p:extLst>
      <p:ext uri="{BB962C8B-B14F-4D97-AF65-F5344CB8AC3E}">
        <p14:creationId xmlns:p14="http://schemas.microsoft.com/office/powerpoint/2010/main" val="285097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FA6828-5294-4D31-A309-A59E4E7859CA}"/>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850A2CE-340D-4F6F-A63F-4C76849EE976}"/>
              </a:ext>
            </a:extLst>
          </p:cNvPr>
          <p:cNvSpPr txBox="1"/>
          <p:nvPr/>
        </p:nvSpPr>
        <p:spPr>
          <a:xfrm>
            <a:off x="3763861" y="4647501"/>
            <a:ext cx="4664277" cy="1846659"/>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  Welcome!!</a:t>
            </a:r>
          </a:p>
          <a:p>
            <a:endParaRPr lang="en-US" sz="24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To The World Of EdTech</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246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4A247-4986-44F1-9257-058950A86DB1}"/>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12E668E5-53AE-4C11-B736-92F9340F94F9}"/>
              </a:ext>
            </a:extLst>
          </p:cNvPr>
          <p:cNvSpPr txBox="1"/>
          <p:nvPr/>
        </p:nvSpPr>
        <p:spPr>
          <a:xfrm>
            <a:off x="1048623" y="651317"/>
            <a:ext cx="9345335"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i="0" dirty="0">
                <a:effectLst/>
                <a:latin typeface="Arial" panose="020B0604020202020204" pitchFamily="34" charset="0"/>
                <a:cs typeface="Arial" panose="020B0604020202020204" pitchFamily="34" charset="0"/>
              </a:rPr>
              <a:t>Designing e-learning Courses For Different Generations</a:t>
            </a:r>
          </a:p>
        </p:txBody>
      </p:sp>
      <p:sp>
        <p:nvSpPr>
          <p:cNvPr id="4" name="TextBox 3">
            <a:extLst>
              <a:ext uri="{FF2B5EF4-FFF2-40B4-BE49-F238E27FC236}">
                <a16:creationId xmlns:a16="http://schemas.microsoft.com/office/drawing/2014/main" id="{50907016-8107-40F1-9964-160153A172A6}"/>
              </a:ext>
            </a:extLst>
          </p:cNvPr>
          <p:cNvSpPr txBox="1"/>
          <p:nvPr/>
        </p:nvSpPr>
        <p:spPr>
          <a:xfrm>
            <a:off x="1736520" y="1779687"/>
            <a:ext cx="9882232" cy="4524315"/>
          </a:xfrm>
          <a:prstGeom prst="rect">
            <a:avLst/>
          </a:prstGeom>
          <a:noFill/>
        </p:spPr>
        <p:txBody>
          <a:bodyPr wrap="square" rtlCol="0">
            <a:spAutoFit/>
          </a:bodyPr>
          <a:lstStyle/>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Learning content isn’t one-size fits all. </a:t>
            </a:r>
            <a:r>
              <a:rPr lang="en-US" dirty="0">
                <a:solidFill>
                  <a:srgbClr val="FF0000"/>
                </a:solidFill>
                <a:latin typeface="Arial" panose="020B0604020202020204" pitchFamily="34" charset="0"/>
                <a:cs typeface="Arial" panose="020B0604020202020204" pitchFamily="34" charset="0"/>
              </a:rPr>
              <a:t>Our </a:t>
            </a:r>
            <a:r>
              <a:rPr lang="en-US" b="0" i="0" dirty="0">
                <a:solidFill>
                  <a:srgbClr val="FF0000"/>
                </a:solidFill>
                <a:effectLst/>
                <a:latin typeface="Arial" panose="020B0604020202020204" pitchFamily="34" charset="0"/>
                <a:cs typeface="Arial" panose="020B0604020202020204" pitchFamily="34" charset="0"/>
              </a:rPr>
              <a:t>audience is now comprised of four different generations – Baby Boomers, Gen X, Millennials and Gen Z, which can make it challenging to create generic e-learning experiences for all since each generations has its own unique traits and needs.</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Overcome this by learning as much as we can about our learner’s goals, preferences and backgrounds through surveys or using a learning platforms that collects data on behavior, which we can then analyze.</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Use our new, in-depth data to create learner personas that allow us to customize the learning experience based on the experience level and tech-savviness of each learning group.</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Artificial Intelligence (AI) can bring automated and personalized learning to life by enabling our learning experience to be truly responsive to our learners’ needs. An AI-powered platform will adapt intelligently to users’ requests and allow them to take control of their own learning.</a:t>
            </a:r>
          </a:p>
          <a:p>
            <a:pPr marL="285750" indent="-285750" algn="just">
              <a:buFont typeface="Wingdings" panose="05000000000000000000" pitchFamily="2" charset="2"/>
              <a:buChar char="ü"/>
            </a:pP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24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7B809B-407A-4214-85D7-E298F0BD181B}"/>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5729BB00-9A45-4573-B978-20429E9663D3}"/>
              </a:ext>
            </a:extLst>
          </p:cNvPr>
          <p:cNvSpPr txBox="1"/>
          <p:nvPr/>
        </p:nvSpPr>
        <p:spPr>
          <a:xfrm>
            <a:off x="1031846" y="897622"/>
            <a:ext cx="8665827" cy="477054"/>
          </a:xfrm>
          <a:prstGeom prst="rect">
            <a:avLst/>
          </a:prstGeom>
          <a:noFill/>
        </p:spPr>
        <p:txBody>
          <a:bodyPr wrap="square" rtlCol="0">
            <a:spAutoFit/>
          </a:bodyPr>
          <a:lstStyle/>
          <a:p>
            <a:pPr marL="342900" indent="-342900">
              <a:buFont typeface="Wingdings" panose="05000000000000000000" pitchFamily="2" charset="2"/>
              <a:buChar char="Ø"/>
            </a:pPr>
            <a:r>
              <a:rPr lang="en-IN" sz="2500" i="0" dirty="0">
                <a:effectLst/>
                <a:latin typeface="Arial" panose="020B0604020202020204" pitchFamily="34" charset="0"/>
                <a:cs typeface="Arial" panose="020B0604020202020204" pitchFamily="34" charset="0"/>
              </a:rPr>
              <a:t>Balancing Tight e-learning Budgets</a:t>
            </a:r>
          </a:p>
        </p:txBody>
      </p:sp>
      <p:sp>
        <p:nvSpPr>
          <p:cNvPr id="4" name="TextBox 3">
            <a:extLst>
              <a:ext uri="{FF2B5EF4-FFF2-40B4-BE49-F238E27FC236}">
                <a16:creationId xmlns:a16="http://schemas.microsoft.com/office/drawing/2014/main" id="{F8C7E0F3-C4A3-4D09-8143-540EFD26DA60}"/>
              </a:ext>
            </a:extLst>
          </p:cNvPr>
          <p:cNvSpPr txBox="1"/>
          <p:nvPr/>
        </p:nvSpPr>
        <p:spPr>
          <a:xfrm>
            <a:off x="1778466" y="2147582"/>
            <a:ext cx="9261446"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Not all e-learning projects are going to come with unlimited e-learning budgets. In fact, most will be restricted to limited financial resources and </a:t>
            </a:r>
            <a:r>
              <a:rPr lang="en-US" dirty="0">
                <a:solidFill>
                  <a:srgbClr val="FF0000"/>
                </a:solidFill>
                <a:latin typeface="Arial" panose="020B0604020202020204" pitchFamily="34" charset="0"/>
                <a:cs typeface="Arial" panose="020B0604020202020204" pitchFamily="34" charset="0"/>
              </a:rPr>
              <a:t>we</a:t>
            </a:r>
            <a:r>
              <a:rPr lang="en-US" b="0" i="0" dirty="0">
                <a:solidFill>
                  <a:srgbClr val="FF0000"/>
                </a:solidFill>
                <a:effectLst/>
                <a:latin typeface="Arial" panose="020B0604020202020204" pitchFamily="34" charset="0"/>
                <a:cs typeface="Arial" panose="020B0604020202020204" pitchFamily="34" charset="0"/>
              </a:rPr>
              <a:t>’ll have to get creative to work with what </a:t>
            </a:r>
            <a:r>
              <a:rPr lang="en-US" dirty="0">
                <a:solidFill>
                  <a:srgbClr val="FF0000"/>
                </a:solidFill>
                <a:latin typeface="Arial" panose="020B0604020202020204" pitchFamily="34" charset="0"/>
                <a:cs typeface="Arial" panose="020B0604020202020204" pitchFamily="34" charset="0"/>
              </a:rPr>
              <a:t>we</a:t>
            </a:r>
            <a:r>
              <a:rPr lang="en-US" b="0" i="0" dirty="0">
                <a:solidFill>
                  <a:srgbClr val="FF0000"/>
                </a:solidFill>
                <a:effectLst/>
                <a:latin typeface="Arial" panose="020B0604020202020204" pitchFamily="34" charset="0"/>
                <a:cs typeface="Arial" panose="020B0604020202020204" pitchFamily="34" charset="0"/>
              </a:rPr>
              <a:t>’ve got. </a:t>
            </a:r>
          </a:p>
          <a:p>
            <a:pPr marL="285750" indent="-285750" algn="just">
              <a:buFont typeface="Wingdings" panose="05000000000000000000" pitchFamily="2" charset="2"/>
              <a:buChar char="ü"/>
            </a:pPr>
            <a:endParaRPr lang="en-US"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Before starting any e-learning project, draft detailed budget that includes any and all expenses. Make sure to have a realistic estimate of what the e-learning project is going to require before we turn in our proposal. </a:t>
            </a:r>
          </a:p>
          <a:p>
            <a:pPr marL="285750" indent="-285750" algn="just">
              <a:buFont typeface="Wingdings" panose="05000000000000000000" pitchFamily="2" charset="2"/>
              <a:buChar char="ü"/>
            </a:pPr>
            <a:endParaRPr lang="en-US"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Otherwise, we may have to dig into our profit margin to deliver an e-learning product that lives up to expectations.</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06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C857BC-535D-4B16-AFA4-68992E706BAB}"/>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5C44271F-B286-4771-93F5-439F3DB1066A}"/>
              </a:ext>
            </a:extLst>
          </p:cNvPr>
          <p:cNvSpPr txBox="1"/>
          <p:nvPr/>
        </p:nvSpPr>
        <p:spPr>
          <a:xfrm>
            <a:off x="928382" y="755009"/>
            <a:ext cx="10335236"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i="0" dirty="0">
                <a:effectLst/>
                <a:latin typeface="Arial" panose="020B0604020202020204" pitchFamily="34" charset="0"/>
                <a:cs typeface="Arial" panose="020B0604020202020204" pitchFamily="34" charset="0"/>
              </a:rPr>
              <a:t>Finding The Perfect e-learning Authoring Tool or Learning Platform</a:t>
            </a:r>
          </a:p>
        </p:txBody>
      </p:sp>
      <p:sp>
        <p:nvSpPr>
          <p:cNvPr id="4" name="TextBox 3">
            <a:extLst>
              <a:ext uri="{FF2B5EF4-FFF2-40B4-BE49-F238E27FC236}">
                <a16:creationId xmlns:a16="http://schemas.microsoft.com/office/drawing/2014/main" id="{609A3A24-089B-428A-A976-6AA7554899D6}"/>
              </a:ext>
            </a:extLst>
          </p:cNvPr>
          <p:cNvSpPr txBox="1"/>
          <p:nvPr/>
        </p:nvSpPr>
        <p:spPr>
          <a:xfrm>
            <a:off x="2013358" y="1602297"/>
            <a:ext cx="9336947" cy="4801314"/>
          </a:xfrm>
          <a:prstGeom prst="rect">
            <a:avLst/>
          </a:prstGeom>
          <a:noFill/>
        </p:spPr>
        <p:txBody>
          <a:bodyPr wrap="square" rtlCol="0">
            <a:spAutoFit/>
          </a:bodyPr>
          <a:lstStyle/>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If we’ve had to choose a new e-learning authoring tool or Learning Management System in the past, then we already know how challenging the selection process can be. There are so many e-learning authoring tools and learning platforms to choose from and so little time. It’s wise to narrow down our list of must-have features and then take full advantage of free demos and trials. Doing so helps us choose the tool that’s just right for the needs of our learners and our e-learning development team.</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Fortunately, the pros by far outweigh the cons when it comes to being an e-learning professional. There is the potential for big returns in engagement, productivity, efficiency and innovation when e-learning is done well – and the right technology is used to support your objectives.</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How do we ensure e-learning and development programs are aligned to help achieve our organizational goals?</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Uncover the key e-learning trends we can’t ignore for our learning strategy in Docebo’s latest e-learning Trends report.</a:t>
            </a:r>
          </a:p>
        </p:txBody>
      </p:sp>
    </p:spTree>
    <p:extLst>
      <p:ext uri="{BB962C8B-B14F-4D97-AF65-F5344CB8AC3E}">
        <p14:creationId xmlns:p14="http://schemas.microsoft.com/office/powerpoint/2010/main" val="157547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2B469F-C8CE-43A0-B98F-BDB908AE5878}"/>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CCA2A0E9-1C82-43F6-B715-8B662E584121}"/>
              </a:ext>
            </a:extLst>
          </p:cNvPr>
          <p:cNvSpPr txBox="1"/>
          <p:nvPr/>
        </p:nvSpPr>
        <p:spPr>
          <a:xfrm>
            <a:off x="1098958" y="909646"/>
            <a:ext cx="9009776"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u="none" strike="noStrike" baseline="0" dirty="0">
                <a:latin typeface="Arial" panose="020B0604020202020204" pitchFamily="34" charset="0"/>
                <a:cs typeface="Arial" panose="020B0604020202020204" pitchFamily="34" charset="0"/>
              </a:rPr>
              <a:t>Apps That Aid College Students</a:t>
            </a:r>
            <a:endParaRPr lang="en-IN" sz="25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A95A1C-A81D-400B-B903-F0FCB9408B18}"/>
              </a:ext>
            </a:extLst>
          </p:cNvPr>
          <p:cNvSpPr txBox="1"/>
          <p:nvPr/>
        </p:nvSpPr>
        <p:spPr>
          <a:xfrm>
            <a:off x="1996580" y="2296346"/>
            <a:ext cx="9009776"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If </a:t>
            </a:r>
            <a:r>
              <a:rPr lang="en-US" dirty="0">
                <a:solidFill>
                  <a:srgbClr val="FF0000"/>
                </a:solidFill>
                <a:latin typeface="Arial" panose="020B0604020202020204" pitchFamily="34" charset="0"/>
                <a:cs typeface="Arial" panose="020B0604020202020204" pitchFamily="34" charset="0"/>
              </a:rPr>
              <a:t>we</a:t>
            </a:r>
            <a:r>
              <a:rPr lang="en-US" sz="1800" b="0" i="0" u="none" strike="noStrike" baseline="0" dirty="0">
                <a:solidFill>
                  <a:srgbClr val="FF0000"/>
                </a:solidFill>
                <a:latin typeface="Arial" panose="020B0604020202020204" pitchFamily="34" charset="0"/>
                <a:cs typeface="Arial" panose="020B0604020202020204" pitchFamily="34" charset="0"/>
              </a:rPr>
              <a:t>’re hosting a college hackathon, this idea will be beneficial for our students. College students juggle many problems. This includes finding an internship or a job, organizing their life around their schoolwork, and navigating student loan debt.</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More colleges are also optimizing online schooling. Apps can help students organize their assignments, set deadlines, and help them keep track of their grades.</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Most modern college students are tech-efficient. As tech professionals, we can collaborate with other college students to create an app that will help students improve their college experience.</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5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791F3-5B3E-4761-8ACC-B1E900B8A27E}"/>
              </a:ext>
            </a:extLst>
          </p:cNvPr>
          <p:cNvPicPr>
            <a:picLocks noChangeAspect="1"/>
          </p:cNvPicPr>
          <p:nvPr/>
        </p:nvPicPr>
        <p:blipFill>
          <a:blip r:embed="rId2"/>
          <a:stretch>
            <a:fillRect/>
          </a:stretch>
        </p:blipFill>
        <p:spPr>
          <a:xfrm>
            <a:off x="0" y="0"/>
            <a:ext cx="12189204" cy="6858000"/>
          </a:xfrm>
          <a:prstGeom prst="rect">
            <a:avLst/>
          </a:prstGeom>
        </p:spPr>
      </p:pic>
      <p:sp>
        <p:nvSpPr>
          <p:cNvPr id="4" name="TextBox 3">
            <a:extLst>
              <a:ext uri="{FF2B5EF4-FFF2-40B4-BE49-F238E27FC236}">
                <a16:creationId xmlns:a16="http://schemas.microsoft.com/office/drawing/2014/main" id="{1A919D6F-2D03-4DBD-BA21-8B629A1A946E}"/>
              </a:ext>
            </a:extLst>
          </p:cNvPr>
          <p:cNvSpPr txBox="1"/>
          <p:nvPr/>
        </p:nvSpPr>
        <p:spPr>
          <a:xfrm>
            <a:off x="3464653" y="5142451"/>
            <a:ext cx="5259897" cy="1107996"/>
          </a:xfrm>
          <a:prstGeom prst="rect">
            <a:avLst/>
          </a:prstGeom>
          <a:noFill/>
        </p:spPr>
        <p:txBody>
          <a:bodyPr wrap="square" rtlCol="0">
            <a:spAutoFit/>
          </a:bodyPr>
          <a:lstStyle/>
          <a:p>
            <a:r>
              <a:rPr lang="en-US" sz="6600" dirty="0"/>
              <a:t>Thank you!!!     </a:t>
            </a:r>
            <a:endParaRPr lang="en-IN" sz="6600" dirty="0"/>
          </a:p>
        </p:txBody>
      </p:sp>
    </p:spTree>
    <p:extLst>
      <p:ext uri="{BB962C8B-B14F-4D97-AF65-F5344CB8AC3E}">
        <p14:creationId xmlns:p14="http://schemas.microsoft.com/office/powerpoint/2010/main" val="381653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89440B-F11A-4251-A5E9-2F04A3492748}"/>
              </a:ext>
            </a:extLst>
          </p:cNvPr>
          <p:cNvSpPr/>
          <p:nvPr/>
        </p:nvSpPr>
        <p:spPr>
          <a:xfrm>
            <a:off x="469783" y="476528"/>
            <a:ext cx="11266416" cy="1855496"/>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r>
              <a:rPr lang="en-US" altLang="ko-KR" dirty="0"/>
              <a:t>			</a:t>
            </a:r>
            <a:r>
              <a:rPr lang="en-US" altLang="ko-KR" sz="6400" dirty="0"/>
              <a:t>Our Team Layout </a:t>
            </a:r>
            <a:r>
              <a:rPr lang="en-US" altLang="ko-KR" dirty="0"/>
              <a:t> </a:t>
            </a:r>
          </a:p>
          <a:p>
            <a:r>
              <a:rPr lang="en-US" altLang="ko-KR" dirty="0"/>
              <a:t>				</a:t>
            </a:r>
            <a:r>
              <a:rPr lang="en-US" altLang="ko-KR" sz="3500" dirty="0"/>
              <a:t>Team Name : </a:t>
            </a:r>
            <a:r>
              <a:rPr lang="en-US" altLang="ko-KR" sz="3500" b="1" i="1" dirty="0">
                <a:solidFill>
                  <a:srgbClr val="5CC6D6"/>
                </a:solidFill>
              </a:rPr>
              <a:t>Pioneer</a:t>
            </a:r>
            <a:endParaRPr lang="ko-KR" altLang="en-US" sz="3500" b="1" i="1" dirty="0">
              <a:solidFill>
                <a:srgbClr val="5CC6D6"/>
              </a:solidFill>
            </a:endParaRPr>
          </a:p>
        </p:txBody>
      </p:sp>
      <p:grpSp>
        <p:nvGrpSpPr>
          <p:cNvPr id="5" name="Group 4">
            <a:extLst>
              <a:ext uri="{FF2B5EF4-FFF2-40B4-BE49-F238E27FC236}">
                <a16:creationId xmlns:a16="http://schemas.microsoft.com/office/drawing/2014/main" id="{FBC2AE56-45E5-4802-BF6C-0CB6254C7E45}"/>
              </a:ext>
            </a:extLst>
          </p:cNvPr>
          <p:cNvGrpSpPr/>
          <p:nvPr/>
        </p:nvGrpSpPr>
        <p:grpSpPr>
          <a:xfrm>
            <a:off x="601032" y="5136640"/>
            <a:ext cx="2251226" cy="1244827"/>
            <a:chOff x="3779911" y="3796668"/>
            <a:chExt cx="1608001" cy="789580"/>
          </a:xfrm>
        </p:grpSpPr>
        <p:sp>
          <p:nvSpPr>
            <p:cNvPr id="6" name="Text Placeholder 17">
              <a:extLst>
                <a:ext uri="{FF2B5EF4-FFF2-40B4-BE49-F238E27FC236}">
                  <a16:creationId xmlns:a16="http://schemas.microsoft.com/office/drawing/2014/main" id="{AA30BC8B-7805-4FD7-97C7-9D6B5896F1C9}"/>
                </a:ext>
              </a:extLst>
            </p:cNvPr>
            <p:cNvSpPr txBox="1">
              <a:spLocks/>
            </p:cNvSpPr>
            <p:nvPr/>
          </p:nvSpPr>
          <p:spPr>
            <a:xfrm>
              <a:off x="3779911" y="3796668"/>
              <a:ext cx="1608001" cy="450654"/>
            </a:xfrm>
            <a:prstGeom prst="rect">
              <a:avLst/>
            </a:prstGeom>
            <a:solidFill>
              <a:srgbClr val="7030A0"/>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a:solidFill>
                    <a:schemeClr val="bg1"/>
                  </a:solidFill>
                  <a:cs typeface="Arial" pitchFamily="34" charset="0"/>
                </a:rPr>
                <a:t>Amaravathi . M</a:t>
              </a:r>
            </a:p>
            <a:p>
              <a:pPr marL="0" indent="0" algn="ctr">
                <a:buNone/>
              </a:pPr>
              <a:r>
                <a:rPr lang="en-US" sz="2000" b="1">
                  <a:solidFill>
                    <a:schemeClr val="bg1"/>
                  </a:solidFill>
                  <a:cs typeface="Arial" pitchFamily="34" charset="0"/>
                </a:rPr>
                <a:t>1KS18CS002</a:t>
              </a:r>
              <a:endParaRPr lang="en-US" sz="2000" b="1" dirty="0">
                <a:solidFill>
                  <a:schemeClr val="bg1"/>
                </a:solidFill>
                <a:cs typeface="Arial" pitchFamily="34" charset="0"/>
              </a:endParaRPr>
            </a:p>
          </p:txBody>
        </p:sp>
        <p:sp>
          <p:nvSpPr>
            <p:cNvPr id="7" name="Text Placeholder 18">
              <a:extLst>
                <a:ext uri="{FF2B5EF4-FFF2-40B4-BE49-F238E27FC236}">
                  <a16:creationId xmlns:a16="http://schemas.microsoft.com/office/drawing/2014/main" id="{3FFE6DD1-4FAA-4C74-9633-881A356BC8F3}"/>
                </a:ext>
              </a:extLst>
            </p:cNvPr>
            <p:cNvSpPr txBox="1">
              <a:spLocks/>
            </p:cNvSpPr>
            <p:nvPr/>
          </p:nvSpPr>
          <p:spPr>
            <a:xfrm>
              <a:off x="3779911" y="4336668"/>
              <a:ext cx="1608001"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accent2"/>
                  </a:solidFill>
                  <a:cs typeface="Arial" pitchFamily="34" charset="0"/>
                </a:rPr>
                <a:t>Programmer</a:t>
              </a:r>
            </a:p>
          </p:txBody>
        </p:sp>
        <p:sp>
          <p:nvSpPr>
            <p:cNvPr id="8" name="TextBox 7">
              <a:extLst>
                <a:ext uri="{FF2B5EF4-FFF2-40B4-BE49-F238E27FC236}">
                  <a16:creationId xmlns:a16="http://schemas.microsoft.com/office/drawing/2014/main" id="{A005CFC3-F3F1-47A7-980F-E4282E5C015E}"/>
                </a:ext>
              </a:extLst>
            </p:cNvPr>
            <p:cNvSpPr txBox="1"/>
            <p:nvPr/>
          </p:nvSpPr>
          <p:spPr>
            <a:xfrm>
              <a:off x="3779911" y="4207542"/>
              <a:ext cx="1608001" cy="253916"/>
            </a:xfrm>
            <a:prstGeom prst="rect">
              <a:avLst/>
            </a:prstGeom>
            <a:noFill/>
          </p:spPr>
          <p:txBody>
            <a:bodyPr wrap="square" rtlCol="0" anchor="ctr">
              <a:spAutoFit/>
            </a:bodyPr>
            <a:lstStyle/>
            <a:p>
              <a:pPr algn="ctr"/>
              <a:endParaRPr lang="ko-KR" altLang="en-US" sz="1600"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9D8AE276-40E2-43A4-A2BE-6933076C07B2}"/>
              </a:ext>
            </a:extLst>
          </p:cNvPr>
          <p:cNvGrpSpPr/>
          <p:nvPr/>
        </p:nvGrpSpPr>
        <p:grpSpPr>
          <a:xfrm>
            <a:off x="9301814" y="5136644"/>
            <a:ext cx="2251226" cy="1244828"/>
            <a:chOff x="3779911" y="3796668"/>
            <a:chExt cx="1608001" cy="789580"/>
          </a:xfrm>
        </p:grpSpPr>
        <p:sp>
          <p:nvSpPr>
            <p:cNvPr id="11" name="Text Placeholder 17">
              <a:extLst>
                <a:ext uri="{FF2B5EF4-FFF2-40B4-BE49-F238E27FC236}">
                  <a16:creationId xmlns:a16="http://schemas.microsoft.com/office/drawing/2014/main" id="{4E3455EF-34EF-4E1B-A8AA-84CD08BB0EC8}"/>
                </a:ext>
              </a:extLst>
            </p:cNvPr>
            <p:cNvSpPr txBox="1">
              <a:spLocks/>
            </p:cNvSpPr>
            <p:nvPr/>
          </p:nvSpPr>
          <p:spPr>
            <a:xfrm>
              <a:off x="3779911" y="3796668"/>
              <a:ext cx="1608001" cy="450651"/>
            </a:xfrm>
            <a:prstGeom prst="rect">
              <a:avLst/>
            </a:prstGeom>
            <a:solidFill>
              <a:srgbClr val="7030A0"/>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bg1"/>
                  </a:solidFill>
                  <a:cs typeface="Arial" pitchFamily="34" charset="0"/>
                </a:rPr>
                <a:t>Nandini J K</a:t>
              </a:r>
            </a:p>
            <a:p>
              <a:pPr marL="0" indent="0" algn="ctr">
                <a:buNone/>
              </a:pPr>
              <a:r>
                <a:rPr lang="en-US" sz="2000" b="1">
                  <a:solidFill>
                    <a:schemeClr val="bg1"/>
                  </a:solidFill>
                  <a:cs typeface="Arial" pitchFamily="34" charset="0"/>
                </a:rPr>
                <a:t>1KS18CS056</a:t>
              </a:r>
              <a:endParaRPr lang="en-US" sz="2000" b="1" dirty="0">
                <a:solidFill>
                  <a:schemeClr val="bg1"/>
                </a:solidFill>
                <a:cs typeface="Arial" pitchFamily="34" charset="0"/>
              </a:endParaRPr>
            </a:p>
          </p:txBody>
        </p:sp>
        <p:sp>
          <p:nvSpPr>
            <p:cNvPr id="12" name="Text Placeholder 18">
              <a:extLst>
                <a:ext uri="{FF2B5EF4-FFF2-40B4-BE49-F238E27FC236}">
                  <a16:creationId xmlns:a16="http://schemas.microsoft.com/office/drawing/2014/main" id="{575E1F22-AB94-4033-A0D3-7225DD56EA75}"/>
                </a:ext>
              </a:extLst>
            </p:cNvPr>
            <p:cNvSpPr txBox="1">
              <a:spLocks/>
            </p:cNvSpPr>
            <p:nvPr/>
          </p:nvSpPr>
          <p:spPr>
            <a:xfrm>
              <a:off x="3779911" y="4336668"/>
              <a:ext cx="1608001"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accent2"/>
                  </a:solidFill>
                  <a:cs typeface="Arial" pitchFamily="34" charset="0"/>
                </a:rPr>
                <a:t>Programmer</a:t>
              </a:r>
            </a:p>
          </p:txBody>
        </p:sp>
        <p:sp>
          <p:nvSpPr>
            <p:cNvPr id="13" name="TextBox 12">
              <a:extLst>
                <a:ext uri="{FF2B5EF4-FFF2-40B4-BE49-F238E27FC236}">
                  <a16:creationId xmlns:a16="http://schemas.microsoft.com/office/drawing/2014/main" id="{E3738E2A-D0E4-4FA2-B8ED-FA0A914DA38A}"/>
                </a:ext>
              </a:extLst>
            </p:cNvPr>
            <p:cNvSpPr txBox="1"/>
            <p:nvPr/>
          </p:nvSpPr>
          <p:spPr>
            <a:xfrm>
              <a:off x="3779911" y="4207542"/>
              <a:ext cx="1608001" cy="253916"/>
            </a:xfrm>
            <a:prstGeom prst="rect">
              <a:avLst/>
            </a:prstGeom>
            <a:noFill/>
          </p:spPr>
          <p:txBody>
            <a:bodyPr wrap="square" rtlCol="0" anchor="ctr">
              <a:spAutoFit/>
            </a:bodyPr>
            <a:lstStyle/>
            <a:p>
              <a:pPr algn="ctr"/>
              <a:endParaRPr lang="ko-KR" altLang="en-US" sz="16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18D6C609-0A95-483D-9546-DF27E158F319}"/>
              </a:ext>
            </a:extLst>
          </p:cNvPr>
          <p:cNvGrpSpPr/>
          <p:nvPr/>
        </p:nvGrpSpPr>
        <p:grpSpPr>
          <a:xfrm>
            <a:off x="6467732" y="5136644"/>
            <a:ext cx="2251226" cy="1244828"/>
            <a:chOff x="3779911" y="3796668"/>
            <a:chExt cx="1608001" cy="789580"/>
          </a:xfrm>
        </p:grpSpPr>
        <p:sp>
          <p:nvSpPr>
            <p:cNvPr id="16" name="Text Placeholder 17">
              <a:extLst>
                <a:ext uri="{FF2B5EF4-FFF2-40B4-BE49-F238E27FC236}">
                  <a16:creationId xmlns:a16="http://schemas.microsoft.com/office/drawing/2014/main" id="{49707240-425C-42DB-96D0-A8963BE544F4}"/>
                </a:ext>
              </a:extLst>
            </p:cNvPr>
            <p:cNvSpPr txBox="1">
              <a:spLocks/>
            </p:cNvSpPr>
            <p:nvPr/>
          </p:nvSpPr>
          <p:spPr>
            <a:xfrm>
              <a:off x="3779911" y="3796668"/>
              <a:ext cx="1608001" cy="450651"/>
            </a:xfrm>
            <a:prstGeom prst="rect">
              <a:avLst/>
            </a:prstGeom>
            <a:solidFill>
              <a:srgbClr val="7030A0"/>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bg1"/>
                  </a:solidFill>
                  <a:cs typeface="Arial" pitchFamily="34" charset="0"/>
                </a:rPr>
                <a:t>Likhitha . N</a:t>
              </a:r>
            </a:p>
            <a:p>
              <a:pPr marL="0" indent="0" algn="ctr">
                <a:buNone/>
              </a:pPr>
              <a:r>
                <a:rPr lang="en-US" sz="2000" b="1" dirty="0">
                  <a:solidFill>
                    <a:schemeClr val="bg1"/>
                  </a:solidFill>
                  <a:cs typeface="Arial" pitchFamily="34" charset="0"/>
                </a:rPr>
                <a:t>1KS18CS039</a:t>
              </a:r>
            </a:p>
          </p:txBody>
        </p:sp>
        <p:sp>
          <p:nvSpPr>
            <p:cNvPr id="17" name="Text Placeholder 18">
              <a:extLst>
                <a:ext uri="{FF2B5EF4-FFF2-40B4-BE49-F238E27FC236}">
                  <a16:creationId xmlns:a16="http://schemas.microsoft.com/office/drawing/2014/main" id="{38FBBBD1-FFDF-4872-9AE2-CF8230EFA376}"/>
                </a:ext>
              </a:extLst>
            </p:cNvPr>
            <p:cNvSpPr txBox="1">
              <a:spLocks/>
            </p:cNvSpPr>
            <p:nvPr/>
          </p:nvSpPr>
          <p:spPr>
            <a:xfrm>
              <a:off x="3779911" y="4336668"/>
              <a:ext cx="1608001"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accent2"/>
                  </a:solidFill>
                  <a:cs typeface="Arial" pitchFamily="34" charset="0"/>
                </a:rPr>
                <a:t>Programmer</a:t>
              </a:r>
            </a:p>
          </p:txBody>
        </p:sp>
        <p:sp>
          <p:nvSpPr>
            <p:cNvPr id="18" name="TextBox 17">
              <a:extLst>
                <a:ext uri="{FF2B5EF4-FFF2-40B4-BE49-F238E27FC236}">
                  <a16:creationId xmlns:a16="http://schemas.microsoft.com/office/drawing/2014/main" id="{75BC7D50-2DEE-490B-9B8E-346EED6E969D}"/>
                </a:ext>
              </a:extLst>
            </p:cNvPr>
            <p:cNvSpPr txBox="1"/>
            <p:nvPr/>
          </p:nvSpPr>
          <p:spPr>
            <a:xfrm>
              <a:off x="3779911" y="4207542"/>
              <a:ext cx="1608001" cy="253916"/>
            </a:xfrm>
            <a:prstGeom prst="rect">
              <a:avLst/>
            </a:prstGeom>
            <a:noFill/>
          </p:spPr>
          <p:txBody>
            <a:bodyPr wrap="square" rtlCol="0" anchor="ctr">
              <a:spAutoFit/>
            </a:bodyPr>
            <a:lstStyle/>
            <a:p>
              <a:pPr algn="ctr"/>
              <a:endParaRPr lang="ko-KR" altLang="en-US" sz="1600"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2077491D-1D56-4F80-97F7-C0BE9EE8D2C9}"/>
              </a:ext>
            </a:extLst>
          </p:cNvPr>
          <p:cNvGrpSpPr/>
          <p:nvPr/>
        </p:nvGrpSpPr>
        <p:grpSpPr>
          <a:xfrm>
            <a:off x="3534382" y="5136644"/>
            <a:ext cx="2251226" cy="1244828"/>
            <a:chOff x="3779911" y="3796668"/>
            <a:chExt cx="1608001" cy="789580"/>
          </a:xfrm>
        </p:grpSpPr>
        <p:sp>
          <p:nvSpPr>
            <p:cNvPr id="21" name="Text Placeholder 17">
              <a:extLst>
                <a:ext uri="{FF2B5EF4-FFF2-40B4-BE49-F238E27FC236}">
                  <a16:creationId xmlns:a16="http://schemas.microsoft.com/office/drawing/2014/main" id="{F65A331A-0412-4BF7-A31B-96D991262F7B}"/>
                </a:ext>
              </a:extLst>
            </p:cNvPr>
            <p:cNvSpPr txBox="1">
              <a:spLocks/>
            </p:cNvSpPr>
            <p:nvPr/>
          </p:nvSpPr>
          <p:spPr>
            <a:xfrm>
              <a:off x="3779911" y="3796668"/>
              <a:ext cx="1608001" cy="450651"/>
            </a:xfrm>
            <a:prstGeom prst="rect">
              <a:avLst/>
            </a:prstGeom>
            <a:solidFill>
              <a:srgbClr val="7030A0"/>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bg1"/>
                  </a:solidFill>
                  <a:cs typeface="Arial" pitchFamily="34" charset="0"/>
                </a:rPr>
                <a:t>Chandan Kumar</a:t>
              </a:r>
            </a:p>
            <a:p>
              <a:pPr marL="0" indent="0" algn="ctr">
                <a:buNone/>
              </a:pPr>
              <a:r>
                <a:rPr lang="en-US" sz="2000" b="1" dirty="0">
                  <a:solidFill>
                    <a:schemeClr val="bg1"/>
                  </a:solidFill>
                  <a:cs typeface="Arial" pitchFamily="34" charset="0"/>
                </a:rPr>
                <a:t>1KS18CS016</a:t>
              </a:r>
            </a:p>
          </p:txBody>
        </p:sp>
        <p:sp>
          <p:nvSpPr>
            <p:cNvPr id="22" name="Text Placeholder 18">
              <a:extLst>
                <a:ext uri="{FF2B5EF4-FFF2-40B4-BE49-F238E27FC236}">
                  <a16:creationId xmlns:a16="http://schemas.microsoft.com/office/drawing/2014/main" id="{18C75372-1CE6-4FB8-A1A1-8BB135A27C17}"/>
                </a:ext>
              </a:extLst>
            </p:cNvPr>
            <p:cNvSpPr txBox="1">
              <a:spLocks/>
            </p:cNvSpPr>
            <p:nvPr/>
          </p:nvSpPr>
          <p:spPr>
            <a:xfrm>
              <a:off x="3779911" y="4336668"/>
              <a:ext cx="1608001"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accent2"/>
                  </a:solidFill>
                  <a:cs typeface="Arial" pitchFamily="34" charset="0"/>
                </a:rPr>
                <a:t>Programmer</a:t>
              </a:r>
            </a:p>
          </p:txBody>
        </p:sp>
        <p:sp>
          <p:nvSpPr>
            <p:cNvPr id="23" name="TextBox 22">
              <a:extLst>
                <a:ext uri="{FF2B5EF4-FFF2-40B4-BE49-F238E27FC236}">
                  <a16:creationId xmlns:a16="http://schemas.microsoft.com/office/drawing/2014/main" id="{269FC25A-0854-4E68-8BD9-B1CD25EE1CDF}"/>
                </a:ext>
              </a:extLst>
            </p:cNvPr>
            <p:cNvSpPr txBox="1"/>
            <p:nvPr/>
          </p:nvSpPr>
          <p:spPr>
            <a:xfrm>
              <a:off x="3779911" y="4207542"/>
              <a:ext cx="1608001" cy="253916"/>
            </a:xfrm>
            <a:prstGeom prst="rect">
              <a:avLst/>
            </a:prstGeom>
            <a:noFill/>
          </p:spPr>
          <p:txBody>
            <a:bodyPr wrap="square" rtlCol="0" anchor="ctr">
              <a:spAutoFit/>
            </a:bodyPr>
            <a:lstStyle/>
            <a:p>
              <a:pPr algn="ctr"/>
              <a:endParaRPr lang="ko-KR" altLang="en-US" sz="1600" dirty="0">
                <a:solidFill>
                  <a:schemeClr val="bg1"/>
                </a:solidFill>
                <a:cs typeface="Arial" pitchFamily="34" charset="0"/>
              </a:endParaRPr>
            </a:p>
          </p:txBody>
        </p:sp>
      </p:grpSp>
      <p:pic>
        <p:nvPicPr>
          <p:cNvPr id="28" name="Picture 27">
            <a:extLst>
              <a:ext uri="{FF2B5EF4-FFF2-40B4-BE49-F238E27FC236}">
                <a16:creationId xmlns:a16="http://schemas.microsoft.com/office/drawing/2014/main" id="{D33B0088-2168-4AC2-9409-CECB98DD74B7}"/>
              </a:ext>
            </a:extLst>
          </p:cNvPr>
          <p:cNvPicPr>
            <a:picLocks noChangeAspect="1"/>
          </p:cNvPicPr>
          <p:nvPr/>
        </p:nvPicPr>
        <p:blipFill>
          <a:blip r:embed="rId2"/>
          <a:stretch>
            <a:fillRect/>
          </a:stretch>
        </p:blipFill>
        <p:spPr>
          <a:xfrm>
            <a:off x="601032" y="2473108"/>
            <a:ext cx="2289154" cy="2224946"/>
          </a:xfrm>
          <a:prstGeom prst="rect">
            <a:avLst/>
          </a:prstGeom>
        </p:spPr>
      </p:pic>
      <p:pic>
        <p:nvPicPr>
          <p:cNvPr id="29" name="Picture 28">
            <a:extLst>
              <a:ext uri="{FF2B5EF4-FFF2-40B4-BE49-F238E27FC236}">
                <a16:creationId xmlns:a16="http://schemas.microsoft.com/office/drawing/2014/main" id="{948598C2-3148-4E3A-96DE-5839619DEF0D}"/>
              </a:ext>
            </a:extLst>
          </p:cNvPr>
          <p:cNvPicPr>
            <a:picLocks noChangeAspect="1"/>
          </p:cNvPicPr>
          <p:nvPr/>
        </p:nvPicPr>
        <p:blipFill>
          <a:blip r:embed="rId2"/>
          <a:stretch>
            <a:fillRect/>
          </a:stretch>
        </p:blipFill>
        <p:spPr>
          <a:xfrm>
            <a:off x="9301814" y="2473108"/>
            <a:ext cx="2289154" cy="2224946"/>
          </a:xfrm>
          <a:prstGeom prst="rect">
            <a:avLst/>
          </a:prstGeom>
        </p:spPr>
      </p:pic>
      <p:pic>
        <p:nvPicPr>
          <p:cNvPr id="30" name="Picture 29">
            <a:extLst>
              <a:ext uri="{FF2B5EF4-FFF2-40B4-BE49-F238E27FC236}">
                <a16:creationId xmlns:a16="http://schemas.microsoft.com/office/drawing/2014/main" id="{A4FFE412-7353-4344-9DA1-9D801B350E7B}"/>
              </a:ext>
            </a:extLst>
          </p:cNvPr>
          <p:cNvPicPr>
            <a:picLocks noChangeAspect="1"/>
          </p:cNvPicPr>
          <p:nvPr/>
        </p:nvPicPr>
        <p:blipFill>
          <a:blip r:embed="rId2"/>
          <a:stretch>
            <a:fillRect/>
          </a:stretch>
        </p:blipFill>
        <p:spPr>
          <a:xfrm>
            <a:off x="6467732" y="2473956"/>
            <a:ext cx="2289154" cy="2224946"/>
          </a:xfrm>
          <a:prstGeom prst="rect">
            <a:avLst/>
          </a:prstGeom>
        </p:spPr>
      </p:pic>
      <p:pic>
        <p:nvPicPr>
          <p:cNvPr id="32" name="Picture 31">
            <a:extLst>
              <a:ext uri="{FF2B5EF4-FFF2-40B4-BE49-F238E27FC236}">
                <a16:creationId xmlns:a16="http://schemas.microsoft.com/office/drawing/2014/main" id="{B47C8489-CB54-4784-9906-8694CEB9CC91}"/>
              </a:ext>
            </a:extLst>
          </p:cNvPr>
          <p:cNvPicPr>
            <a:picLocks noChangeAspect="1"/>
          </p:cNvPicPr>
          <p:nvPr/>
        </p:nvPicPr>
        <p:blipFill>
          <a:blip r:embed="rId3"/>
          <a:stretch>
            <a:fillRect/>
          </a:stretch>
        </p:blipFill>
        <p:spPr>
          <a:xfrm>
            <a:off x="3534382" y="2472889"/>
            <a:ext cx="2251226" cy="2224946"/>
          </a:xfrm>
          <a:prstGeom prst="rect">
            <a:avLst/>
          </a:prstGeom>
        </p:spPr>
      </p:pic>
    </p:spTree>
    <p:extLst>
      <p:ext uri="{BB962C8B-B14F-4D97-AF65-F5344CB8AC3E}">
        <p14:creationId xmlns:p14="http://schemas.microsoft.com/office/powerpoint/2010/main" val="31709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AECDA-CD9C-460D-B44B-52188F282DBE}"/>
              </a:ext>
            </a:extLst>
          </p:cNvPr>
          <p:cNvPicPr>
            <a:picLocks noChangeAspect="1"/>
          </p:cNvPicPr>
          <p:nvPr/>
        </p:nvPicPr>
        <p:blipFill>
          <a:blip r:embed="rId2"/>
          <a:src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4F998FC4-7CA4-4560-B174-50A68EE09687}"/>
              </a:ext>
            </a:extLst>
          </p:cNvPr>
          <p:cNvSpPr txBox="1"/>
          <p:nvPr/>
        </p:nvSpPr>
        <p:spPr>
          <a:xfrm>
            <a:off x="3358392" y="1060574"/>
            <a:ext cx="5475213" cy="784830"/>
          </a:xfrm>
          <a:prstGeom prst="rect">
            <a:avLst/>
          </a:prstGeom>
          <a:noFill/>
        </p:spPr>
        <p:txBody>
          <a:bodyPr wrap="square" rtlCol="0">
            <a:spAutoFit/>
          </a:bodyPr>
          <a:lstStyle/>
          <a:p>
            <a:r>
              <a:rPr lang="en-IN" sz="4500" b="1" i="0" u="none" strike="noStrike" baseline="0" dirty="0">
                <a:latin typeface="FuturaLTHeavy"/>
              </a:rPr>
              <a:t>EdTech Hackathon </a:t>
            </a:r>
            <a:endParaRPr lang="en-IN" sz="4500" dirty="0"/>
          </a:p>
        </p:txBody>
      </p:sp>
      <p:sp>
        <p:nvSpPr>
          <p:cNvPr id="6" name="TextBox 5">
            <a:extLst>
              <a:ext uri="{FF2B5EF4-FFF2-40B4-BE49-F238E27FC236}">
                <a16:creationId xmlns:a16="http://schemas.microsoft.com/office/drawing/2014/main" id="{4D09B438-F189-4333-B08A-8C1E7A8C1CA7}"/>
              </a:ext>
            </a:extLst>
          </p:cNvPr>
          <p:cNvSpPr txBox="1"/>
          <p:nvPr/>
        </p:nvSpPr>
        <p:spPr>
          <a:xfrm>
            <a:off x="1515610" y="2640741"/>
            <a:ext cx="9160778" cy="2554545"/>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0" i="0" u="none" strike="noStrike" baseline="0" dirty="0">
                <a:solidFill>
                  <a:srgbClr val="FF0000"/>
                </a:solidFill>
                <a:latin typeface="Arial" panose="020B0604020202020204" pitchFamily="34" charset="0"/>
                <a:cs typeface="Arial" panose="020B0604020202020204" pitchFamily="34" charset="0"/>
              </a:rPr>
              <a:t>Education is becoming boring both for the Teachers and the students day by day.</a:t>
            </a:r>
          </a:p>
          <a:p>
            <a:pPr marL="285750" indent="-285750" algn="just">
              <a:buFont typeface="Wingdings" panose="05000000000000000000" pitchFamily="2" charset="2"/>
              <a:buChar char="q"/>
            </a:pPr>
            <a:endParaRPr lang="en-US" sz="20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2000" b="0" i="0" u="none" strike="noStrike" baseline="0" dirty="0">
                <a:solidFill>
                  <a:srgbClr val="FF0000"/>
                </a:solidFill>
                <a:latin typeface="Arial" panose="020B0604020202020204" pitchFamily="34" charset="0"/>
                <a:cs typeface="Arial" panose="020B0604020202020204" pitchFamily="34" charset="0"/>
              </a:rPr>
              <a:t>The education system continues to face multiple challenges in terms of the quality and delivery of education.</a:t>
            </a:r>
          </a:p>
          <a:p>
            <a:pPr marL="285750" indent="-285750" algn="just">
              <a:buFont typeface="Wingdings" panose="05000000000000000000" pitchFamily="2" charset="2"/>
              <a:buChar char="q"/>
            </a:pPr>
            <a:endParaRPr lang="en-US" sz="20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2000" b="0" i="0" u="none" strike="noStrike" baseline="0" dirty="0">
                <a:solidFill>
                  <a:srgbClr val="FF0000"/>
                </a:solidFill>
                <a:latin typeface="Arial" panose="020B0604020202020204" pitchFamily="34" charset="0"/>
                <a:cs typeface="Arial" panose="020B0604020202020204" pitchFamily="34" charset="0"/>
              </a:rPr>
              <a:t>Tech-based solutions can bridge the gap in learning and streamline the education system. </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7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3C2430-092D-40C0-A72D-9946093133A8}"/>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5B11991F-0B00-42FE-B00E-1F8D33C77819}"/>
              </a:ext>
            </a:extLst>
          </p:cNvPr>
          <p:cNvSpPr txBox="1"/>
          <p:nvPr/>
        </p:nvSpPr>
        <p:spPr>
          <a:xfrm>
            <a:off x="847289" y="721453"/>
            <a:ext cx="7533313" cy="553998"/>
          </a:xfrm>
          <a:prstGeom prst="rect">
            <a:avLst/>
          </a:prstGeom>
          <a:noFill/>
        </p:spPr>
        <p:txBody>
          <a:bodyPr wrap="square" rtlCol="0">
            <a:spAutoFit/>
          </a:bodyPr>
          <a:lstStyle/>
          <a:p>
            <a:r>
              <a:rPr lang="en-US" sz="3000" b="0" i="0" u="none" strike="noStrike" baseline="0" dirty="0">
                <a:latin typeface="Arial" panose="020B0604020202020204" pitchFamily="34" charset="0"/>
                <a:cs typeface="Arial" panose="020B0604020202020204" pitchFamily="34" charset="0"/>
              </a:rPr>
              <a:t>Here are a few EdTech ideas:</a:t>
            </a:r>
            <a:endParaRPr lang="en-IN" sz="3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7DE91EC-FC4B-46EE-AD6E-0A754BB3CF0E}"/>
              </a:ext>
            </a:extLst>
          </p:cNvPr>
          <p:cNvSpPr txBox="1"/>
          <p:nvPr/>
        </p:nvSpPr>
        <p:spPr>
          <a:xfrm>
            <a:off x="1317072" y="1629526"/>
            <a:ext cx="8439325" cy="477054"/>
          </a:xfrm>
          <a:prstGeom prst="rect">
            <a:avLst/>
          </a:prstGeom>
          <a:noFill/>
        </p:spPr>
        <p:txBody>
          <a:bodyPr wrap="square" rtlCol="0">
            <a:spAutoFit/>
          </a:bodyPr>
          <a:lstStyle/>
          <a:p>
            <a:pPr marL="285750" indent="-285750">
              <a:buFont typeface="Wingdings" panose="05000000000000000000" pitchFamily="2" charset="2"/>
              <a:buChar char="Ø"/>
            </a:pPr>
            <a:r>
              <a:rPr lang="en-US" sz="2500" dirty="0">
                <a:latin typeface="Arial" panose="020B0604020202020204" pitchFamily="34" charset="0"/>
                <a:cs typeface="Arial" panose="020B0604020202020204" pitchFamily="34" charset="0"/>
              </a:rPr>
              <a:t>Pre-Handed Notes</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6F5572C-87AA-484A-90BE-F65D9BB7AA91}"/>
              </a:ext>
            </a:extLst>
          </p:cNvPr>
          <p:cNvSpPr txBox="1"/>
          <p:nvPr/>
        </p:nvSpPr>
        <p:spPr>
          <a:xfrm>
            <a:off x="2046914" y="2533475"/>
            <a:ext cx="9110444"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Bringing up an app that students have all their notes pre-handled to them in their phones/tab.</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Typically seeing a big book in front discourages one from reading, but students are more inclined to using their phones to read and study as they are attracted to it.</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In India, Teachers spend 80%-90% of classroom time reading out loud or Writing on the board their notes, and students copy them.</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But what about if these notes are pre handled? Students will use 90-100%of classroom time doing the actual learning.</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7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6AAD41-46B8-434A-B169-95804519CC90}"/>
              </a:ext>
            </a:extLst>
          </p:cNvPr>
          <p:cNvPicPr>
            <a:picLocks noChangeAspect="1"/>
          </p:cNvPicPr>
          <p:nvPr/>
        </p:nvPicPr>
        <p:blipFill>
          <a:blip r:embed="rId2"/>
          <a:srcRect/>
          <a:stretch/>
        </p:blipFill>
        <p:spPr>
          <a:xfrm>
            <a:off x="0" y="25479"/>
            <a:ext cx="12192000" cy="6857999"/>
          </a:xfrm>
          <a:prstGeom prst="rect">
            <a:avLst/>
          </a:prstGeom>
        </p:spPr>
      </p:pic>
      <p:sp>
        <p:nvSpPr>
          <p:cNvPr id="4" name="TextBox 3">
            <a:extLst>
              <a:ext uri="{FF2B5EF4-FFF2-40B4-BE49-F238E27FC236}">
                <a16:creationId xmlns:a16="http://schemas.microsoft.com/office/drawing/2014/main" id="{F9C2BCE4-7847-4428-86CB-98061E3FB4F8}"/>
              </a:ext>
            </a:extLst>
          </p:cNvPr>
          <p:cNvSpPr txBox="1"/>
          <p:nvPr/>
        </p:nvSpPr>
        <p:spPr>
          <a:xfrm>
            <a:off x="1057014" y="1133073"/>
            <a:ext cx="7768205"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i="0" u="none" strike="noStrike" baseline="0" dirty="0">
                <a:latin typeface="Arial" panose="020B0604020202020204" pitchFamily="34" charset="0"/>
                <a:cs typeface="Arial" panose="020B0604020202020204" pitchFamily="34" charset="0"/>
              </a:rPr>
              <a:t>Raise classroom behavior issues in real-time</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A3C689-00E1-4FB4-9B63-91A02395935B}"/>
              </a:ext>
            </a:extLst>
          </p:cNvPr>
          <p:cNvSpPr txBox="1"/>
          <p:nvPr/>
        </p:nvSpPr>
        <p:spPr>
          <a:xfrm>
            <a:off x="1895912" y="2567031"/>
            <a:ext cx="9664117" cy="2585323"/>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Develop a referral process platform that helps teachers to raise and escalate major behavior issues in the classroom in real-time.</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The platform would work like a classroom management tool that will help teachers to share real- time information on their student’s classroom behaviors with students, other teachers, parents, and administrators.</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The system should record all assessments made by the teachers for future reference and annual evaluations.</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8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9DEA92-CB4B-40CB-973A-226FD8456615}"/>
              </a:ext>
            </a:extLst>
          </p:cNvPr>
          <p:cNvPicPr>
            <a:picLocks noChangeAspect="1"/>
          </p:cNvPicPr>
          <p:nvPr/>
        </p:nvPicPr>
        <p:blipFill>
          <a:blip r:embed="rId2"/>
          <a:src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E0D4C22A-356F-47A8-8245-71AF2F85556B}"/>
              </a:ext>
            </a:extLst>
          </p:cNvPr>
          <p:cNvSpPr txBox="1"/>
          <p:nvPr/>
        </p:nvSpPr>
        <p:spPr>
          <a:xfrm>
            <a:off x="638961" y="914400"/>
            <a:ext cx="10612073" cy="477054"/>
          </a:xfrm>
          <a:prstGeom prst="rect">
            <a:avLst/>
          </a:prstGeom>
          <a:noFill/>
        </p:spPr>
        <p:txBody>
          <a:bodyPr wrap="square" rtlCol="0">
            <a:spAutoFit/>
          </a:bodyPr>
          <a:lstStyle/>
          <a:p>
            <a:pPr marL="342900" indent="-342900" algn="l">
              <a:buFont typeface="Wingdings" panose="05000000000000000000" pitchFamily="2" charset="2"/>
              <a:buChar char="Ø"/>
            </a:pPr>
            <a:r>
              <a:rPr lang="en-US" sz="2500" i="0" dirty="0">
                <a:effectLst/>
                <a:latin typeface="Arial" panose="020B0604020202020204" pitchFamily="34" charset="0"/>
                <a:cs typeface="Arial" panose="020B0604020202020204" pitchFamily="34" charset="0"/>
              </a:rPr>
              <a:t>Transforming Dull Subject Matter Into Amazing e-learning Experiences</a:t>
            </a:r>
          </a:p>
        </p:txBody>
      </p:sp>
      <p:sp>
        <p:nvSpPr>
          <p:cNvPr id="7" name="TextBox 6">
            <a:extLst>
              <a:ext uri="{FF2B5EF4-FFF2-40B4-BE49-F238E27FC236}">
                <a16:creationId xmlns:a16="http://schemas.microsoft.com/office/drawing/2014/main" id="{771E59A3-9770-46B4-BFAC-6D67B7F92D3E}"/>
              </a:ext>
            </a:extLst>
          </p:cNvPr>
          <p:cNvSpPr txBox="1"/>
          <p:nvPr/>
        </p:nvSpPr>
        <p:spPr>
          <a:xfrm>
            <a:off x="1628862" y="2414911"/>
            <a:ext cx="9781563" cy="3139321"/>
          </a:xfrm>
          <a:prstGeom prst="rect">
            <a:avLst/>
          </a:prstGeom>
          <a:noFill/>
        </p:spPr>
        <p:txBody>
          <a:bodyPr wrap="square" rtlCol="0">
            <a:spAutoFit/>
          </a:bodyPr>
          <a:lstStyle/>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Dry and dull subject matter is the bane of every e-learning professional’s existence. We have to use a healthy dose of innovation, creativity, and every resource we can get our hands on to transform it into something engaging and exciting.</a:t>
            </a:r>
          </a:p>
          <a:p>
            <a:pPr marL="285750" indent="-285750" algn="just" fontAlgn="base">
              <a:buFont typeface="Wingdings" panose="05000000000000000000" pitchFamily="2" charset="2"/>
              <a:buChar char="ü"/>
            </a:pPr>
            <a:endParaRPr lang="en-US" u="sng" dirty="0">
              <a:solidFill>
                <a:srgbClr val="FF0000"/>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dirty="0">
                <a:solidFill>
                  <a:srgbClr val="FF0000"/>
                </a:solidFill>
                <a:latin typeface="Arial" panose="020B0604020202020204" pitchFamily="34" charset="0"/>
                <a:cs typeface="Arial" panose="020B0604020202020204" pitchFamily="34" charset="0"/>
              </a:rPr>
              <a:t>Social Learning </a:t>
            </a:r>
            <a:r>
              <a:rPr lang="en-US" b="0" i="0" dirty="0">
                <a:solidFill>
                  <a:srgbClr val="FF0000"/>
                </a:solidFill>
                <a:effectLst/>
                <a:latin typeface="Arial" panose="020B0604020202020204" pitchFamily="34" charset="0"/>
                <a:cs typeface="Arial" panose="020B0604020202020204" pitchFamily="34" charset="0"/>
              </a:rPr>
              <a:t>tools enable learners to ask questions and get answers directly from other users and internal subject-matter experts and then share this knowledge across the organization.</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Handing some control over to our learners and encouraging them to generate their own learning content is a major mindset shift, but it can produce valuable results.</a:t>
            </a:r>
          </a:p>
          <a:p>
            <a:pPr marL="285750" indent="-285750" algn="just">
              <a:buFont typeface="Wingdings" panose="05000000000000000000" pitchFamily="2" charset="2"/>
              <a:buChar char="ü"/>
            </a:pP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62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A40AB5-E2B5-468C-BA78-94FB4CD30808}"/>
              </a:ext>
            </a:extLst>
          </p:cNvPr>
          <p:cNvPicPr>
            <a:picLocks noChangeAspect="1"/>
          </p:cNvPicPr>
          <p:nvPr/>
        </p:nvPicPr>
        <p:blipFill>
          <a:blip r:embed="rId2"/>
          <a:src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0F58EB9B-970A-4F7F-8A12-F5DD979ACB0C}"/>
              </a:ext>
            </a:extLst>
          </p:cNvPr>
          <p:cNvSpPr txBox="1"/>
          <p:nvPr/>
        </p:nvSpPr>
        <p:spPr>
          <a:xfrm>
            <a:off x="931178" y="771787"/>
            <a:ext cx="9781563"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i="0" dirty="0">
                <a:effectLst/>
                <a:latin typeface="Arial" panose="020B0604020202020204" pitchFamily="34" charset="0"/>
                <a:cs typeface="Arial" panose="020B0604020202020204" pitchFamily="34" charset="0"/>
              </a:rPr>
              <a:t>Lack Of Learner Motivation And Engagement</a:t>
            </a:r>
          </a:p>
        </p:txBody>
      </p:sp>
      <p:sp>
        <p:nvSpPr>
          <p:cNvPr id="6" name="TextBox 5">
            <a:extLst>
              <a:ext uri="{FF2B5EF4-FFF2-40B4-BE49-F238E27FC236}">
                <a16:creationId xmlns:a16="http://schemas.microsoft.com/office/drawing/2014/main" id="{8AF7F35E-65FE-41BD-9150-F2C5DC89485A}"/>
              </a:ext>
            </a:extLst>
          </p:cNvPr>
          <p:cNvSpPr txBox="1"/>
          <p:nvPr/>
        </p:nvSpPr>
        <p:spPr>
          <a:xfrm>
            <a:off x="1661020" y="2135536"/>
            <a:ext cx="9781563" cy="3416320"/>
          </a:xfrm>
          <a:prstGeom prst="rect">
            <a:avLst/>
          </a:prstGeom>
          <a:noFill/>
        </p:spPr>
        <p:txBody>
          <a:bodyPr wrap="square" rtlCol="0">
            <a:spAutoFit/>
          </a:bodyPr>
          <a:lstStyle/>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Unfortunately, not every online learner is going to be 100% committed to the e-learning experience. They may be distracted, busy, or simply unmotivated. We live in an age where attention is at a premium and learners have access to more information than they can consume. All of these hurdles prevent them from actively engaging with learning programs.</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To counteract this, we must provide them with an interactive and immersive e-learning course that includes their interests and aligns with their goals. They have to see the value in the e-learning course if we want them to actively participate.</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As a start, three key ways to drive engagement are; microlearning, gamification, building hype for upcoming content</a:t>
            </a:r>
          </a:p>
          <a:p>
            <a:pPr marL="285750" indent="-285750" algn="just">
              <a:buFont typeface="Wingdings" panose="05000000000000000000" pitchFamily="2" charset="2"/>
              <a:buChar char="ü"/>
            </a:pP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615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DD6DB3-4498-4418-B27D-CDC6D54EAD2F}"/>
              </a:ext>
            </a:extLst>
          </p:cNvPr>
          <p:cNvPicPr>
            <a:picLocks noChangeAspect="1"/>
          </p:cNvPicPr>
          <p:nvPr/>
        </p:nvPicPr>
        <p:blipFill>
          <a:blip r:embed="rId2"/>
          <a:srcRect/>
          <a:stretch/>
        </p:blipFill>
        <p:spPr>
          <a:xfrm>
            <a:off x="-4196" y="0"/>
            <a:ext cx="12192000" cy="6858000"/>
          </a:xfrm>
          <a:prstGeom prst="rect">
            <a:avLst/>
          </a:prstGeom>
        </p:spPr>
      </p:pic>
      <p:sp>
        <p:nvSpPr>
          <p:cNvPr id="3" name="TextBox 2">
            <a:extLst>
              <a:ext uri="{FF2B5EF4-FFF2-40B4-BE49-F238E27FC236}">
                <a16:creationId xmlns:a16="http://schemas.microsoft.com/office/drawing/2014/main" id="{3CD44529-DE02-4B81-B6B7-C88CDE9632F8}"/>
              </a:ext>
            </a:extLst>
          </p:cNvPr>
          <p:cNvSpPr txBox="1"/>
          <p:nvPr/>
        </p:nvSpPr>
        <p:spPr>
          <a:xfrm>
            <a:off x="1073791" y="880844"/>
            <a:ext cx="7717871" cy="477054"/>
          </a:xfrm>
          <a:prstGeom prst="rect">
            <a:avLst/>
          </a:prstGeom>
          <a:noFill/>
        </p:spPr>
        <p:txBody>
          <a:bodyPr wrap="square" rtlCol="0">
            <a:spAutoFit/>
          </a:bodyPr>
          <a:lstStyle/>
          <a:p>
            <a:pPr marL="342900" indent="-342900">
              <a:buFont typeface="Wingdings" panose="05000000000000000000" pitchFamily="2" charset="2"/>
              <a:buChar char="Ø"/>
            </a:pPr>
            <a:r>
              <a:rPr lang="en-IN" sz="2500" i="0" u="none" strike="noStrike" baseline="0" dirty="0">
                <a:latin typeface="Arial" panose="020B0604020202020204" pitchFamily="34" charset="0"/>
                <a:cs typeface="Arial" panose="020B0604020202020204" pitchFamily="34" charset="0"/>
              </a:rPr>
              <a:t>Smart Tutor</a:t>
            </a:r>
            <a:endParaRPr lang="en-IN" sz="25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541FE2F-BB14-4BBF-AA9D-908E23BB35A0}"/>
              </a:ext>
            </a:extLst>
          </p:cNvPr>
          <p:cNvSpPr txBox="1"/>
          <p:nvPr/>
        </p:nvSpPr>
        <p:spPr>
          <a:xfrm>
            <a:off x="1686186" y="1984290"/>
            <a:ext cx="9982899" cy="4247317"/>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Smart tutors are becoming more popular. These are apps designed to help students in many problem areas. These include language, specific subjects such as math, and can even help better engage a student in school.</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Smart tutor apps are also designed for students of all ages.</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Pre-K level smart tutor apps can help users learn new words and other core learning skills. These apps are designed to make learning fun for younger students, offering activities and puzzles.</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For older students, tutor apps focus on improving specific skills, offering activities and quizzes to improve their understanding of different subjects.</a:t>
            </a:r>
          </a:p>
          <a:p>
            <a:pPr marL="285750" indent="-285750" algn="just">
              <a:buFont typeface="Wingdings" panose="05000000000000000000" pitchFamily="2" charset="2"/>
              <a:buChar char="ü"/>
            </a:pPr>
            <a:endParaRPr lang="en-US" sz="1800" b="0" i="0" u="none" strike="noStrike" baseline="0" dirty="0">
              <a:solidFill>
                <a:srgbClr val="FF000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800" b="0" i="0" u="none" strike="noStrike" baseline="0" dirty="0">
                <a:solidFill>
                  <a:srgbClr val="FF0000"/>
                </a:solidFill>
                <a:latin typeface="Arial" panose="020B0604020202020204" pitchFamily="34" charset="0"/>
                <a:cs typeface="Arial" panose="020B0604020202020204" pitchFamily="34" charset="0"/>
              </a:rPr>
              <a:t>As tech professionals, you can help create smart tutor apps, troubleshoot any issues, and collaborate on inventive ways to improve learning skills.</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77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07D252-D35A-4A27-88D9-48AE958BDF33}"/>
              </a:ext>
            </a:extLst>
          </p:cNvPr>
          <p:cNvPicPr>
            <a:picLocks noChangeAspect="1"/>
          </p:cNvPicPr>
          <p:nvPr/>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000ABDE7-D7AA-446C-87BC-884ECECF0E4E}"/>
              </a:ext>
            </a:extLst>
          </p:cNvPr>
          <p:cNvSpPr txBox="1"/>
          <p:nvPr/>
        </p:nvSpPr>
        <p:spPr>
          <a:xfrm>
            <a:off x="998290" y="889233"/>
            <a:ext cx="8363824" cy="477054"/>
          </a:xfrm>
          <a:prstGeom prst="rect">
            <a:avLst/>
          </a:prstGeom>
          <a:noFill/>
        </p:spPr>
        <p:txBody>
          <a:bodyPr wrap="square" rtlCol="0">
            <a:spAutoFit/>
          </a:bodyPr>
          <a:lstStyle/>
          <a:p>
            <a:pPr marL="342900" indent="-342900">
              <a:buFont typeface="Wingdings" panose="05000000000000000000" pitchFamily="2" charset="2"/>
              <a:buChar char="Ø"/>
            </a:pPr>
            <a:r>
              <a:rPr lang="en-US" sz="2500" i="0" dirty="0">
                <a:effectLst/>
                <a:latin typeface="Arial" panose="020B0604020202020204" pitchFamily="34" charset="0"/>
                <a:cs typeface="Arial" panose="020B0604020202020204" pitchFamily="34" charset="0"/>
              </a:rPr>
              <a:t>Staying Up-To-Date With Modern Tech</a:t>
            </a:r>
          </a:p>
        </p:txBody>
      </p:sp>
      <p:sp>
        <p:nvSpPr>
          <p:cNvPr id="4" name="TextBox 3">
            <a:extLst>
              <a:ext uri="{FF2B5EF4-FFF2-40B4-BE49-F238E27FC236}">
                <a16:creationId xmlns:a16="http://schemas.microsoft.com/office/drawing/2014/main" id="{DA728B45-C673-4331-8B24-556E2DD109E8}"/>
              </a:ext>
            </a:extLst>
          </p:cNvPr>
          <p:cNvSpPr txBox="1"/>
          <p:nvPr/>
        </p:nvSpPr>
        <p:spPr>
          <a:xfrm>
            <a:off x="1946246" y="2356187"/>
            <a:ext cx="9504726" cy="2585323"/>
          </a:xfrm>
          <a:prstGeom prst="rect">
            <a:avLst/>
          </a:prstGeom>
          <a:noFill/>
        </p:spPr>
        <p:txBody>
          <a:bodyPr wrap="square" rtlCol="0">
            <a:spAutoFit/>
          </a:bodyPr>
          <a:lstStyle/>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Every year welcomes new tech tools, gadgets, and software that we can use to improve e-learning delivery. But which technology is really worth the investment?</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Attend tech conferences, e-learning events, and trade shows. </a:t>
            </a:r>
          </a:p>
          <a:p>
            <a:pPr marL="285750" indent="-285750" algn="just" fontAlgn="base">
              <a:buFont typeface="Wingdings" panose="05000000000000000000" pitchFamily="2" charset="2"/>
              <a:buChar char="ü"/>
            </a:pPr>
            <a:endParaRPr lang="en-US" b="0" i="0" dirty="0">
              <a:solidFill>
                <a:srgbClr val="FF0000"/>
              </a:solidFill>
              <a:effectLst/>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Read articles, blogs, reviews and even case studies related to these technologies.</a:t>
            </a:r>
          </a:p>
          <a:p>
            <a:pPr marL="285750" indent="-285750" algn="just" fontAlgn="base">
              <a:buFont typeface="Wingdings" panose="05000000000000000000" pitchFamily="2" charset="2"/>
              <a:buChar char="ü"/>
            </a:pPr>
            <a:endParaRPr lang="en-US" dirty="0">
              <a:solidFill>
                <a:srgbClr val="FF0000"/>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ü"/>
            </a:pPr>
            <a:r>
              <a:rPr lang="en-US" b="0" i="0" dirty="0">
                <a:solidFill>
                  <a:srgbClr val="FF0000"/>
                </a:solidFill>
                <a:effectLst/>
                <a:latin typeface="Arial" panose="020B0604020202020204" pitchFamily="34" charset="0"/>
                <a:cs typeface="Arial" panose="020B0604020202020204" pitchFamily="34" charset="0"/>
              </a:rPr>
              <a:t>Doing so keeps you up-to-date with what is being developed and, most importantly, helps you determine whether these modern e-learning tools suit your needs.</a:t>
            </a:r>
          </a:p>
        </p:txBody>
      </p:sp>
    </p:spTree>
    <p:extLst>
      <p:ext uri="{BB962C8B-B14F-4D97-AF65-F5344CB8AC3E}">
        <p14:creationId xmlns:p14="http://schemas.microsoft.com/office/powerpoint/2010/main" val="3169094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{CB2039C6-54B1-4FED-928E-654008650F9B}tf78438558_win32</Template>
  <TotalTime>168</TotalTime>
  <Words>1319</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FuturaLTHeavy</vt:lpstr>
      <vt:lpstr>Garamond</vt:lpstr>
      <vt:lpstr>Wingdings</vt:lpstr>
      <vt:lpstr>SavonVTI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Kumar</dc:creator>
  <cp:lastModifiedBy>Chandan Kumar</cp:lastModifiedBy>
  <cp:revision>16</cp:revision>
  <dcterms:created xsi:type="dcterms:W3CDTF">2021-04-09T03:15:05Z</dcterms:created>
  <dcterms:modified xsi:type="dcterms:W3CDTF">2021-04-15T08:25:04Z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