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swald Regular"/>
      <p:regular r:id="rId15"/>
      <p:bold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Regular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font" Target="fonts/OswaldRegular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e8a9cbcf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e8a9cbcf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e8a9cbc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e8a9cbc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d2ed7d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d2ed7d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e8a9cbc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e8a9cbc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8a9cbcf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8a9cbc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f6a1996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f6a1996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f6a1996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f6a1996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f6a1996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f6a1996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341550" y="3158300"/>
            <a:ext cx="8539200" cy="17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67">
                <a:latin typeface="Oswald Regular"/>
                <a:ea typeface="Oswald Regular"/>
                <a:cs typeface="Oswald Regular"/>
                <a:sym typeface="Oswald Regular"/>
              </a:rPr>
              <a:t>TEAM  CODEZILLAS</a:t>
            </a:r>
            <a:endParaRPr sz="6267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67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67">
                <a:latin typeface="Oswald Regular"/>
                <a:ea typeface="Oswald Regular"/>
                <a:cs typeface="Oswald Regular"/>
                <a:sym typeface="Oswald Regular"/>
              </a:rPr>
              <a:t>TOPIC :  EDUCATION</a:t>
            </a:r>
            <a:endParaRPr sz="6267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90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27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349675" y="439900"/>
            <a:ext cx="8448600" cy="43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Proposal……………………………………………………..3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Key Features of our website……………………………….4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Grades  based Learning content ………………………….4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Login/Register section……………………………………...5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Assessment………………………………………………….5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Mentorship………………………………………………….6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Feedback…………………………………………………….6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Tools used to create the website…………………………….7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72225"/>
            <a:ext cx="7658400" cy="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E-LEARNING PLATFORM TO ACCOMMODATE DIFFERENT LEARNER NEEDS :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293275" y="1522750"/>
            <a:ext cx="86625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Our E-learning </a:t>
            </a:r>
            <a:r>
              <a:rPr b="1" i="1" lang="en-GB" sz="2000" u="sng">
                <a:latin typeface="Times New Roman"/>
                <a:ea typeface="Times New Roman"/>
                <a:cs typeface="Times New Roman"/>
                <a:sym typeface="Times New Roman"/>
              </a:rPr>
              <a:t>interactive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platform mainly focuses on learners with the following disabilities: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9144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Times New Roman"/>
              <a:buChar char="●"/>
            </a:pPr>
            <a:r>
              <a:rPr b="1" i="1" lang="en-GB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Dyslexia</a:t>
            </a:r>
            <a:endParaRPr b="1" i="1"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Times New Roman"/>
              <a:buChar char="●"/>
            </a:pPr>
            <a:r>
              <a:rPr b="1" i="1" lang="en-GB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Autism</a:t>
            </a:r>
            <a:endParaRPr b="1" i="1"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Times New Roman"/>
              <a:buChar char="●"/>
            </a:pPr>
            <a:r>
              <a:rPr b="1" i="1" lang="en-GB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 Syndrome</a:t>
            </a:r>
            <a:endParaRPr b="1" i="1"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       The best way to train these kids is through a method called as </a:t>
            </a:r>
            <a:r>
              <a:rPr b="1" i="1" lang="en-GB" sz="2000" u="sng">
                <a:latin typeface="Times New Roman"/>
                <a:ea typeface="Times New Roman"/>
                <a:cs typeface="Times New Roman"/>
                <a:sym typeface="Times New Roman"/>
              </a:rPr>
              <a:t>Augmentative and Alternative Communication (AAC)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, which we have incorporated in our website. The website is </a:t>
            </a:r>
            <a:r>
              <a:rPr b="1" i="1" lang="en-GB" sz="2000" u="sng">
                <a:latin typeface="Times New Roman"/>
                <a:ea typeface="Times New Roman"/>
                <a:cs typeface="Times New Roman"/>
                <a:sym typeface="Times New Roman"/>
              </a:rPr>
              <a:t>designed with creative and contrasting color pallets.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4950" y="2515350"/>
            <a:ext cx="5869050" cy="269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950" y="0"/>
            <a:ext cx="5869050" cy="25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" y="0"/>
            <a:ext cx="327496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50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our website: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252025"/>
            <a:ext cx="75006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Grades : We have divided the learning content based on two different age groups.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Grade - Ⅰ  : Age (7-11) - These set of students are taught by </a:t>
            </a:r>
            <a:r>
              <a:rPr b="1" i="1" lang="en-GB" sz="2000" u="sng">
                <a:latin typeface="Times New Roman"/>
                <a:ea typeface="Times New Roman"/>
                <a:cs typeface="Times New Roman"/>
                <a:sym typeface="Times New Roman"/>
              </a:rPr>
              <a:t>flashcards with audios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which includes: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     1.Alphabets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            2.Numbers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Grade - ⅠⅠ : Age (12-15) - These set of students are taught </a:t>
            </a:r>
            <a:r>
              <a:rPr b="1" i="1" lang="en-GB" sz="2000" u="sng">
                <a:latin typeface="Times New Roman"/>
                <a:ea typeface="Times New Roman"/>
                <a:cs typeface="Times New Roman"/>
                <a:sym typeface="Times New Roman"/>
              </a:rPr>
              <a:t>shapes, words, gestures and expressions. </a:t>
            </a:r>
            <a:endParaRPr b="1" i="1" sz="2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135175" y="140650"/>
            <a:ext cx="7528800" cy="46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Login/Register: The register and login page is setup in the homepage. We’ve </a:t>
            </a:r>
            <a:r>
              <a:rPr b="1" i="1" lang="en-GB" sz="6400" u="sng">
                <a:latin typeface="Times New Roman"/>
                <a:ea typeface="Times New Roman"/>
                <a:cs typeface="Times New Roman"/>
                <a:sym typeface="Times New Roman"/>
              </a:rPr>
              <a:t>incorporated backend to store the pupil and their parent’s credentials to monitor the </a:t>
            </a:r>
            <a:r>
              <a:rPr b="1" i="1" lang="en-GB" sz="6400" u="sng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b="1" i="1" lang="en-GB" sz="6400" u="sng">
                <a:latin typeface="Times New Roman"/>
                <a:ea typeface="Times New Roman"/>
                <a:cs typeface="Times New Roman"/>
                <a:sym typeface="Times New Roman"/>
              </a:rPr>
              <a:t> of the pupil.</a:t>
            </a:r>
            <a:endParaRPr b="1" i="1" sz="6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Assessment 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6400" u="sng">
                <a:latin typeface="Times New Roman"/>
                <a:ea typeface="Times New Roman"/>
                <a:cs typeface="Times New Roman"/>
                <a:sym typeface="Times New Roman"/>
              </a:rPr>
              <a:t>Interactive games and quiz</a:t>
            </a: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 have been designed to improve their knowledge and test their learning.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Such as the </a:t>
            </a: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following: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Drag and Drop: The </a:t>
            </a:r>
            <a:r>
              <a:rPr b="1" i="1" lang="en-GB" sz="6400" u="sng">
                <a:latin typeface="Times New Roman"/>
                <a:ea typeface="Times New Roman"/>
                <a:cs typeface="Times New Roman"/>
                <a:sym typeface="Times New Roman"/>
              </a:rPr>
              <a:t>recognition of the image</a:t>
            </a: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 should be done and has to be </a:t>
            </a:r>
            <a:r>
              <a:rPr b="1" i="1" lang="en-GB" sz="6400" u="sng">
                <a:latin typeface="Times New Roman"/>
                <a:ea typeface="Times New Roman"/>
                <a:cs typeface="Times New Roman"/>
                <a:sym typeface="Times New Roman"/>
              </a:rPr>
              <a:t>dragged and dropped on the corresponding word.</a:t>
            </a:r>
            <a:endParaRPr b="1" i="1" sz="6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Scrambled words: The letters in a word will be scrambled hence, the same has </a:t>
            </a:r>
            <a:r>
              <a:rPr b="1" i="1" lang="en-GB" sz="6400" u="sng">
                <a:latin typeface="Times New Roman"/>
                <a:ea typeface="Times New Roman"/>
                <a:cs typeface="Times New Roman"/>
                <a:sym typeface="Times New Roman"/>
              </a:rPr>
              <a:t>to be arranged in the correct order to obtain a </a:t>
            </a:r>
            <a:r>
              <a:rPr b="1" i="1" lang="en-GB" sz="6400" u="sng">
                <a:latin typeface="Times New Roman"/>
                <a:ea typeface="Times New Roman"/>
                <a:cs typeface="Times New Roman"/>
                <a:sym typeface="Times New Roman"/>
              </a:rPr>
              <a:t>meaningful</a:t>
            </a:r>
            <a:r>
              <a:rPr b="1" i="1" lang="en-GB" sz="6400" u="sng">
                <a:latin typeface="Times New Roman"/>
                <a:ea typeface="Times New Roman"/>
                <a:cs typeface="Times New Roman"/>
                <a:sym typeface="Times New Roman"/>
              </a:rPr>
              <a:t> word.</a:t>
            </a:r>
            <a:endParaRPr b="1" i="1" sz="6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Pictionary: The picture will be displayed, the same </a:t>
            </a:r>
            <a:r>
              <a:rPr b="1" i="1" lang="en-GB" sz="6400" u="sng">
                <a:latin typeface="Times New Roman"/>
                <a:ea typeface="Times New Roman"/>
                <a:cs typeface="Times New Roman"/>
                <a:sym typeface="Times New Roman"/>
              </a:rPr>
              <a:t>should be visualized by the pupil and the relevant word/phrase</a:t>
            </a: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 has to be mentioned beside the </a:t>
            </a: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respective images.</a:t>
            </a:r>
            <a:endParaRPr sz="6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90425"/>
            <a:ext cx="7472700" cy="49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Performance analysis:  This section includes </a:t>
            </a:r>
            <a:r>
              <a:rPr b="1" i="1" lang="en-GB" sz="2000" u="sng">
                <a:latin typeface="Times New Roman"/>
                <a:ea typeface="Times New Roman"/>
                <a:cs typeface="Times New Roman"/>
                <a:sym typeface="Times New Roman"/>
              </a:rPr>
              <a:t>graphical/statistical representation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, where the parents can keep track of their children's performance in </a:t>
            </a:r>
            <a:r>
              <a:rPr b="1" i="1" lang="en-GB" sz="2000" u="sng">
                <a:latin typeface="Times New Roman"/>
                <a:ea typeface="Times New Roman"/>
                <a:cs typeface="Times New Roman"/>
                <a:sym typeface="Times New Roman"/>
              </a:rPr>
              <a:t>various sections of a subject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Mentorship:  The  parents can </a:t>
            </a:r>
            <a:r>
              <a:rPr b="1" i="1" lang="en-GB" sz="2000" u="sng">
                <a:latin typeface="Times New Roman"/>
                <a:ea typeface="Times New Roman"/>
                <a:cs typeface="Times New Roman"/>
                <a:sym typeface="Times New Roman"/>
              </a:rPr>
              <a:t>schedule a meeting with the pupil’s mentor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for online classes or for the </a:t>
            </a:r>
            <a:r>
              <a:rPr b="1" i="1" lang="en-GB" sz="2000" u="sng">
                <a:latin typeface="Times New Roman"/>
                <a:ea typeface="Times New Roman"/>
                <a:cs typeface="Times New Roman"/>
                <a:sym typeface="Times New Roman"/>
              </a:rPr>
              <a:t>counselling  sessions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for their children , the </a:t>
            </a:r>
            <a:r>
              <a:rPr b="1" i="1" lang="en-GB" sz="2000" u="sng">
                <a:latin typeface="Times New Roman"/>
                <a:ea typeface="Times New Roman"/>
                <a:cs typeface="Times New Roman"/>
                <a:sym typeface="Times New Roman"/>
              </a:rPr>
              <a:t>recorded sessions will be available on the same portal.</a:t>
            </a:r>
            <a:endParaRPr b="1" i="1" sz="2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Feedback: Parents can give feedback from the portal, stating </a:t>
            </a:r>
            <a:r>
              <a:rPr b="1" i="1" lang="en-GB" sz="2000" u="sng">
                <a:latin typeface="Times New Roman"/>
                <a:ea typeface="Times New Roman"/>
                <a:cs typeface="Times New Roman"/>
                <a:sym typeface="Times New Roman"/>
              </a:rPr>
              <a:t>what sections he/she feels is not student friendly, or any such issues regarding the functionality of the platform, etc.. </a:t>
            </a:r>
            <a:endParaRPr b="1" i="1" sz="2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247475" y="510350"/>
            <a:ext cx="7548600" cy="43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Tools used to create the website: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HTML          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CSS             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JavaScript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PHP               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MySQL                       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1297500" y="2201500"/>
            <a:ext cx="7038900" cy="22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