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sldIdLst>
    <p:sldId id="260" r:id="rId2"/>
    <p:sldId id="267" r:id="rId3"/>
    <p:sldId id="259" r:id="rId4"/>
    <p:sldId id="272" r:id="rId5"/>
    <p:sldId id="269" r:id="rId6"/>
    <p:sldId id="270" r:id="rId7"/>
    <p:sldId id="283" r:id="rId8"/>
    <p:sldId id="285" r:id="rId9"/>
    <p:sldId id="286" r:id="rId10"/>
    <p:sldId id="278" r:id="rId11"/>
    <p:sldId id="291" r:id="rId12"/>
    <p:sldId id="293" r:id="rId13"/>
    <p:sldId id="288" r:id="rId14"/>
    <p:sldId id="289" r:id="rId15"/>
    <p:sldId id="287" r:id="rId16"/>
    <p:sldId id="290" r:id="rId17"/>
    <p:sldId id="279" r:id="rId18"/>
    <p:sldId id="294" r:id="rId19"/>
    <p:sldId id="295" r:id="rId20"/>
    <p:sldId id="302" r:id="rId21"/>
    <p:sldId id="303" r:id="rId22"/>
    <p:sldId id="304" r:id="rId23"/>
    <p:sldId id="309" r:id="rId24"/>
    <p:sldId id="308" r:id="rId25"/>
    <p:sldId id="313" r:id="rId26"/>
    <p:sldId id="311" r:id="rId27"/>
    <p:sldId id="310" r:id="rId28"/>
    <p:sldId id="312" r:id="rId29"/>
    <p:sldId id="314" r:id="rId30"/>
    <p:sldId id="305" r:id="rId31"/>
    <p:sldId id="315" r:id="rId32"/>
    <p:sldId id="306" r:id="rId33"/>
    <p:sldId id="307" r:id="rId34"/>
    <p:sldId id="298" r:id="rId35"/>
    <p:sldId id="299" r:id="rId36"/>
    <p:sldId id="300" r:id="rId37"/>
    <p:sldId id="301" r:id="rId38"/>
    <p:sldId id="297" r:id="rId39"/>
    <p:sldId id="280" r:id="rId40"/>
    <p:sldId id="281" r:id="rId41"/>
    <p:sldId id="274" r:id="rId42"/>
    <p:sldId id="275" r:id="rId43"/>
    <p:sldId id="276" r:id="rId44"/>
    <p:sldId id="277" r:id="rId45"/>
    <p:sldId id="318" r:id="rId46"/>
    <p:sldId id="319" r:id="rId47"/>
    <p:sldId id="320" r:id="rId48"/>
    <p:sldId id="321" r:id="rId49"/>
    <p:sldId id="271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8BB15-8026-484E-9AB9-7CC0E57E820C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5EC38-B2FA-49F0-92FB-E51142D9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1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- Click góc</a:t>
            </a:r>
            <a:r>
              <a:rPr lang="en-US" baseline="0" smtClean="0"/>
              <a:t> dưới bên phải để chuyển trang !!!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5EC38-B2FA-49F0-92FB-E51142D973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75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5EC38-B2FA-49F0-92FB-E51142D973A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30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01D4-9EAB-4292-AD83-DA4DC302EB0F}" type="datetime1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A524-CD33-4B81-8C6A-B1B4BD7A2699}" type="datetime1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0BA5-1F2A-4349-9A81-D74F8CBC7C07}" type="datetime1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8EEE-0167-472C-B5A2-C445F36B3329}" type="datetime1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7337-ECE8-4DA7-A308-DB26573C1AA7}" type="datetime1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01B7-A08C-448C-B6F1-7A96A62F4201}" type="datetime1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DE96-6273-4FA7-806B-43363339A383}" type="datetime1">
              <a:rPr lang="en-US" smtClean="0"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7B00-66DB-414A-852E-B8EB0771A95B}" type="datetime1">
              <a:rPr lang="en-US" smtClean="0"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139F-7E66-4746-BE36-9ABB513D81C7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49CE-D172-43BB-8943-942C6976F968}" type="datetime1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BFAA-0A2B-46FA-B420-E43D71A66703}" type="datetime1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DA649-2C29-4B75-93F1-DA886670DFD3}" type="datetime1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ter.im/ksis-group/chat" TargetMode="External"/><Relationship Id="rId2" Type="http://schemas.openxmlformats.org/officeDocument/2006/relationships/hyperlink" Target="https://github.com/ks-i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groups/kmasouth.is/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1" y="3276600"/>
            <a:ext cx="8229600" cy="609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b="1" smtClean="0">
                <a:solidFill>
                  <a:srgbClr val="CC0000"/>
                </a:solidFill>
              </a:rPr>
              <a:t>CUỘC HỌP THÀNH VIÊN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61211" y="4114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Tháng 09 năm 2016</a:t>
            </a:r>
            <a:endParaRPr lang="en-US" sz="2400"/>
          </a:p>
        </p:txBody>
      </p:sp>
      <p:pic>
        <p:nvPicPr>
          <p:cNvPr id="1026" name="Picture 2" descr="D:\Dropbox\SFT\Meet_up_01\test65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150" y="990600"/>
            <a:ext cx="1830842" cy="1830842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hlinkClick r:id="rId4" action="ppaction://hlinksldjump"/>
          </p:cNvPr>
          <p:cNvSpPr txBox="1"/>
          <p:nvPr/>
        </p:nvSpPr>
        <p:spPr>
          <a:xfrm>
            <a:off x="8330418" y="5977375"/>
            <a:ext cx="602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chemeClr val="bg1"/>
                </a:solidFill>
              </a:rPr>
              <a:t>.</a:t>
            </a:r>
            <a:endParaRPr lang="en-US" sz="3600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74471" y="5862935"/>
            <a:ext cx="38862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rgbClr val="FF0000"/>
                </a:solidFill>
              </a:rPr>
              <a:t>Lưu ý: 8h30 bắt đầu ! </a:t>
            </a:r>
          </a:p>
        </p:txBody>
      </p:sp>
    </p:spTree>
    <p:extLst>
      <p:ext uri="{BB962C8B-B14F-4D97-AF65-F5344CB8AC3E}">
        <p14:creationId xmlns:p14="http://schemas.microsoft.com/office/powerpoint/2010/main" val="117210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954416" y="228600"/>
            <a:ext cx="7358063" cy="67084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altLang="en-US" b="1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Helvetica" charset="0"/>
              </a:rPr>
              <a:t>Giới thiệu nhóm</a:t>
            </a:r>
            <a:endParaRPr lang="en-US" altLang="en-US" b="1">
              <a:solidFill>
                <a:srgbClr val="CC0000"/>
              </a:solidFill>
              <a:latin typeface="+mn-lt"/>
              <a:ea typeface="+mn-ea"/>
              <a:cs typeface="+mn-cs"/>
              <a:sym typeface="Helvetica" charset="0"/>
            </a:endParaRPr>
          </a:p>
        </p:txBody>
      </p:sp>
      <p:sp>
        <p:nvSpPr>
          <p:cNvPr id="5" name="Rectangle 2"/>
          <p:cNvSpPr>
            <a:spLocks/>
          </p:cNvSpPr>
          <p:nvPr/>
        </p:nvSpPr>
        <p:spPr bwMode="auto">
          <a:xfrm>
            <a:off x="685799" y="1219200"/>
            <a:ext cx="7895299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marL="328613" indent="-328613"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318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318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318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318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marL="285750" indent="-285750">
              <a:spcBef>
                <a:spcPts val="2180"/>
              </a:spcBef>
              <a:buSzPct val="75000"/>
              <a:buFont typeface="Arial" pitchFamily="34" charset="0"/>
              <a:buChar char="•"/>
            </a:pPr>
            <a:r>
              <a:rPr lang="en-US" altLang="en-US" sz="2800" smtClean="0"/>
              <a:t>Tên gọi: </a:t>
            </a:r>
            <a:r>
              <a:rPr lang="en-US" altLang="en-US" sz="2600" b="1" smtClean="0">
                <a:solidFill>
                  <a:srgbClr val="FF0000"/>
                </a:solidFill>
              </a:rPr>
              <a:t>KMA South Information Security Group</a:t>
            </a:r>
          </a:p>
          <a:p>
            <a:pPr marL="285750" indent="-285750">
              <a:spcBef>
                <a:spcPts val="2180"/>
              </a:spcBef>
              <a:buSzPct val="75000"/>
              <a:buFont typeface="Arial" pitchFamily="34" charset="0"/>
              <a:buChar char="•"/>
            </a:pPr>
            <a:r>
              <a:rPr lang="en-US" altLang="en-US" sz="2800" smtClean="0"/>
              <a:t>Tên viết tắ</a:t>
            </a:r>
            <a:r>
              <a:rPr lang="en-US" altLang="en-US" sz="2800" smtClean="0">
                <a:solidFill>
                  <a:schemeClr val="tx1"/>
                </a:solidFill>
              </a:rPr>
              <a:t>t: </a:t>
            </a:r>
            <a:r>
              <a:rPr lang="en-US" altLang="en-US" sz="2800" b="1" smtClean="0">
                <a:solidFill>
                  <a:srgbClr val="00B0F0"/>
                </a:solidFill>
              </a:rPr>
              <a:t>KS.IS-Group</a:t>
            </a:r>
            <a:r>
              <a:rPr lang="en-US" altLang="en-US" sz="2800" smtClean="0"/>
              <a:t> hoặc </a:t>
            </a:r>
            <a:r>
              <a:rPr lang="en-US" altLang="en-US" sz="2800" b="1" smtClean="0">
                <a:solidFill>
                  <a:srgbClr val="00B0F0"/>
                </a:solidFill>
              </a:rPr>
              <a:t>KS.IS</a:t>
            </a:r>
          </a:p>
          <a:p>
            <a:pPr marL="285750" indent="-285750">
              <a:spcBef>
                <a:spcPts val="2180"/>
              </a:spcBef>
              <a:buSzPct val="75000"/>
              <a:buFont typeface="Arial" pitchFamily="34" charset="0"/>
              <a:buChar char="•"/>
            </a:pPr>
            <a:r>
              <a:rPr lang="en-US" altLang="en-US" sz="2800" smtClean="0"/>
              <a:t>Ngày thành lập: </a:t>
            </a:r>
            <a:r>
              <a:rPr lang="en-US" altLang="en-US" sz="2800" b="1" smtClean="0">
                <a:solidFill>
                  <a:srgbClr val="00B050"/>
                </a:solidFill>
              </a:rPr>
              <a:t>12/12/2013</a:t>
            </a:r>
          </a:p>
          <a:p>
            <a:pPr marL="285750" indent="-285750">
              <a:spcBef>
                <a:spcPts val="2180"/>
              </a:spcBef>
              <a:buSzPct val="75000"/>
              <a:buFont typeface="Arial" pitchFamily="34" charset="0"/>
              <a:buChar char="•"/>
            </a:pPr>
            <a:r>
              <a:rPr lang="en-US" altLang="en-US" sz="2800" smtClean="0"/>
              <a:t>Người sáng lập: </a:t>
            </a:r>
          </a:p>
          <a:p>
            <a:pPr marL="871537" lvl="2" indent="-285750">
              <a:spcBef>
                <a:spcPts val="2180"/>
              </a:spcBef>
              <a:buSzPct val="75000"/>
              <a:buFont typeface="Arial" pitchFamily="34" charset="0"/>
              <a:buChar char="•"/>
            </a:pPr>
            <a:r>
              <a:rPr lang="en-US" altLang="en-US" sz="1800" smtClean="0"/>
              <a:t>Hardw0rk </a:t>
            </a:r>
            <a:r>
              <a:rPr lang="en-US" altLang="en-US" sz="1800"/>
              <a:t>(Van Toan </a:t>
            </a:r>
            <a:r>
              <a:rPr lang="en-US" altLang="en-US" sz="1800" smtClean="0"/>
              <a:t>Ha) - AT9D</a:t>
            </a:r>
          </a:p>
          <a:p>
            <a:pPr marL="871537" lvl="2" indent="-285750">
              <a:spcBef>
                <a:spcPts val="2180"/>
              </a:spcBef>
              <a:buSzPct val="75000"/>
              <a:buFont typeface="Arial" pitchFamily="34" charset="0"/>
              <a:buChar char="•"/>
            </a:pPr>
            <a:r>
              <a:rPr lang="en-US" altLang="en-US" sz="1800" smtClean="0"/>
              <a:t>SilverShooter </a:t>
            </a:r>
            <a:r>
              <a:rPr lang="en-US" altLang="en-US" sz="1800"/>
              <a:t>(Le </a:t>
            </a:r>
            <a:r>
              <a:rPr lang="en-US" altLang="en-US" sz="1800" smtClean="0"/>
              <a:t>An) - AT9D</a:t>
            </a:r>
          </a:p>
          <a:p>
            <a:pPr marL="871537" lvl="2" indent="-285750">
              <a:spcBef>
                <a:spcPts val="2180"/>
              </a:spcBef>
              <a:buSzPct val="75000"/>
              <a:buFont typeface="Arial" pitchFamily="34" charset="0"/>
              <a:buChar char="•"/>
            </a:pPr>
            <a:r>
              <a:rPr lang="en-US" altLang="en-US" sz="1800" smtClean="0"/>
              <a:t>BinhPham </a:t>
            </a:r>
            <a:r>
              <a:rPr lang="en-US" altLang="en-US" sz="1800"/>
              <a:t>(Binh </a:t>
            </a:r>
            <a:r>
              <a:rPr lang="en-US" altLang="en-US" sz="1800" smtClean="0"/>
              <a:t>Pham) - AT9D</a:t>
            </a:r>
          </a:p>
          <a:p>
            <a:pPr marL="871537" lvl="2" indent="-285750">
              <a:spcBef>
                <a:spcPts val="2180"/>
              </a:spcBef>
              <a:buSzPct val="75000"/>
              <a:buFont typeface="Arial" pitchFamily="34" charset="0"/>
              <a:buChar char="•"/>
            </a:pPr>
            <a:r>
              <a:rPr lang="en-US" altLang="en-US" sz="1800" smtClean="0"/>
              <a:t>TamVu </a:t>
            </a:r>
            <a:r>
              <a:rPr lang="en-US" altLang="en-US" sz="1800"/>
              <a:t>(Tam Quang Vu</a:t>
            </a:r>
            <a:r>
              <a:rPr lang="en-US" altLang="en-US" sz="1800" smtClean="0"/>
              <a:t>) - AT9D</a:t>
            </a:r>
            <a:endParaRPr lang="en-US" altLang="en-US"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6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954416" y="228600"/>
            <a:ext cx="7358063" cy="67084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altLang="en-US" b="1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Helvetica" charset="0"/>
              </a:rPr>
              <a:t>Giới thiệu nhóm</a:t>
            </a:r>
            <a:endParaRPr lang="en-US" altLang="en-US" b="1">
              <a:solidFill>
                <a:srgbClr val="CC0000"/>
              </a:solidFill>
              <a:latin typeface="+mn-lt"/>
              <a:ea typeface="+mn-ea"/>
              <a:cs typeface="+mn-cs"/>
              <a:sym typeface="Helvetica" charset="0"/>
            </a:endParaRPr>
          </a:p>
        </p:txBody>
      </p:sp>
      <p:sp>
        <p:nvSpPr>
          <p:cNvPr id="5" name="Rectangle 2"/>
          <p:cNvSpPr>
            <a:spLocks/>
          </p:cNvSpPr>
          <p:nvPr/>
        </p:nvSpPr>
        <p:spPr bwMode="auto">
          <a:xfrm>
            <a:off x="685799" y="1219200"/>
            <a:ext cx="7895299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marL="328613" indent="-328613"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318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318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318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318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marL="285750" indent="-285750">
              <a:spcBef>
                <a:spcPts val="2180"/>
              </a:spcBef>
              <a:buSzPct val="75000"/>
              <a:buFont typeface="Arial" pitchFamily="34" charset="0"/>
              <a:buChar char="•"/>
            </a:pPr>
            <a:r>
              <a:rPr lang="en-US" altLang="en-US" sz="2400" b="1" smtClean="0"/>
              <a:t>Mục tiêu hoạt động:</a:t>
            </a:r>
          </a:p>
          <a:p>
            <a:pPr marL="871537" lvl="2" indent="-285750">
              <a:spcBef>
                <a:spcPts val="2180"/>
              </a:spcBef>
              <a:buSzPct val="75000"/>
              <a:buFont typeface="Arial" pitchFamily="34" charset="0"/>
              <a:buChar char="•"/>
            </a:pPr>
            <a:r>
              <a:rPr lang="en-US" altLang="en-US" sz="2400" smtClean="0"/>
              <a:t>Tạo môi trường học tập và chia sẻ.</a:t>
            </a:r>
            <a:endParaRPr lang="en-US" altLang="en-US" sz="2400"/>
          </a:p>
          <a:p>
            <a:pPr marL="871537" lvl="2" indent="-285750">
              <a:spcBef>
                <a:spcPts val="2180"/>
              </a:spcBef>
              <a:buSzPct val="75000"/>
              <a:buFont typeface="Arial" pitchFamily="34" charset="0"/>
              <a:buChar char="•"/>
            </a:pPr>
            <a:r>
              <a:rPr lang="en-US" altLang="en-US" sz="2400" smtClean="0"/>
              <a:t>Định hướng học tập.</a:t>
            </a:r>
          </a:p>
          <a:p>
            <a:pPr marL="871537" lvl="2" indent="-285750">
              <a:spcBef>
                <a:spcPts val="2180"/>
              </a:spcBef>
              <a:buSzPct val="75000"/>
              <a:buFont typeface="Arial" pitchFamily="34" charset="0"/>
              <a:buChar char="•"/>
            </a:pPr>
            <a:r>
              <a:rPr lang="en-US" altLang="en-US" sz="2400" smtClean="0"/>
              <a:t>Training kiến thức cơ bản.</a:t>
            </a:r>
          </a:p>
          <a:p>
            <a:pPr marL="871537" lvl="2" indent="-285750">
              <a:spcBef>
                <a:spcPts val="2180"/>
              </a:spcBef>
              <a:buSzPct val="75000"/>
              <a:buFont typeface="Arial" pitchFamily="34" charset="0"/>
              <a:buChar char="•"/>
            </a:pPr>
            <a:r>
              <a:rPr lang="en-US" altLang="en-US" sz="2400" smtClean="0"/>
              <a:t>Định hướng nghề nghiệp.</a:t>
            </a:r>
          </a:p>
          <a:p>
            <a:pPr marL="871537" lvl="2" indent="-285750">
              <a:spcBef>
                <a:spcPts val="2180"/>
              </a:spcBef>
              <a:buSzPct val="75000"/>
              <a:buFont typeface="Arial" pitchFamily="34" charset="0"/>
              <a:buChar char="•"/>
            </a:pPr>
            <a:r>
              <a:rPr lang="en-US" altLang="en-US" sz="2400" smtClean="0"/>
              <a:t>Kinh nghiệm thực tế.</a:t>
            </a:r>
          </a:p>
          <a:p>
            <a:pPr marL="871537" lvl="2" indent="-285750">
              <a:spcBef>
                <a:spcPts val="2180"/>
              </a:spcBef>
              <a:buSzPct val="75000"/>
              <a:buFont typeface="Arial" pitchFamily="34" charset="0"/>
              <a:buChar char="•"/>
            </a:pPr>
            <a:endParaRPr lang="en-US" altLang="en-US" sz="2400" smtClean="0"/>
          </a:p>
          <a:p>
            <a:pPr marL="871537" lvl="2" indent="-285750">
              <a:spcBef>
                <a:spcPts val="2180"/>
              </a:spcBef>
              <a:buSzPct val="75000"/>
              <a:buFont typeface="Arial" pitchFamily="34" charset="0"/>
              <a:buChar char="•"/>
            </a:pPr>
            <a:endParaRPr lang="en-US" altLang="en-US" sz="24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7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954416" y="228600"/>
            <a:ext cx="7358063" cy="67084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altLang="en-US" b="1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Helvetica" charset="0"/>
              </a:rPr>
              <a:t>Giới thiệu nhóm</a:t>
            </a:r>
            <a:endParaRPr lang="en-US" altLang="en-US" b="1">
              <a:solidFill>
                <a:srgbClr val="CC0000"/>
              </a:solidFill>
              <a:latin typeface="+mn-lt"/>
              <a:ea typeface="+mn-ea"/>
              <a:cs typeface="+mn-cs"/>
              <a:sym typeface="Helvetica" charset="0"/>
            </a:endParaRPr>
          </a:p>
        </p:txBody>
      </p:sp>
      <p:sp>
        <p:nvSpPr>
          <p:cNvPr id="5" name="Rectangle 2"/>
          <p:cNvSpPr>
            <a:spLocks/>
          </p:cNvSpPr>
          <p:nvPr/>
        </p:nvSpPr>
        <p:spPr bwMode="auto">
          <a:xfrm>
            <a:off x="685799" y="1219200"/>
            <a:ext cx="7895299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marL="328613" indent="-328613"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318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318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318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318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marL="285750" indent="-285750">
              <a:spcBef>
                <a:spcPts val="2180"/>
              </a:spcBef>
              <a:buSzPct val="75000"/>
              <a:buFont typeface="Arial" pitchFamily="34" charset="0"/>
              <a:buChar char="•"/>
            </a:pPr>
            <a:r>
              <a:rPr lang="en-US" altLang="en-US" sz="2400" b="1" smtClean="0"/>
              <a:t>Tôn chỉ:</a:t>
            </a:r>
          </a:p>
          <a:p>
            <a:pPr marL="871537" lvl="2" indent="-285750">
              <a:spcBef>
                <a:spcPts val="2180"/>
              </a:spcBef>
              <a:buSzPct val="75000"/>
              <a:buFont typeface="Arial" pitchFamily="34" charset="0"/>
              <a:buChar char="•"/>
            </a:pPr>
            <a:r>
              <a:rPr lang="en-US" altLang="en-US" sz="2400" smtClean="0"/>
              <a:t>Lấy chia sẻ làm mục tiêu để phấn đấu, phát triển bản thân.</a:t>
            </a:r>
          </a:p>
          <a:p>
            <a:pPr marL="871537" lvl="2" indent="-285750">
              <a:spcBef>
                <a:spcPts val="2180"/>
              </a:spcBef>
              <a:buSzPct val="75000"/>
              <a:buFont typeface="Arial" pitchFamily="34" charset="0"/>
              <a:buChar char="•"/>
            </a:pPr>
            <a:r>
              <a:rPr lang="en-US" altLang="en-US" sz="2400" smtClean="0"/>
              <a:t>Phi lợi nhuận.</a:t>
            </a:r>
          </a:p>
          <a:p>
            <a:pPr marL="871537" lvl="2" indent="-285750">
              <a:spcBef>
                <a:spcPts val="2180"/>
              </a:spcBef>
              <a:buSzPct val="75000"/>
              <a:buFont typeface="Arial" pitchFamily="34" charset="0"/>
              <a:buChar char="•"/>
            </a:pPr>
            <a:r>
              <a:rPr lang="en-US" altLang="en-US" sz="2400" smtClean="0"/>
              <a:t>Tự do.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7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3558" y="6248400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xSecurity 2012</a:t>
            </a:r>
            <a:endParaRPr lang="en-US"/>
          </a:p>
        </p:txBody>
      </p:sp>
      <p:pic>
        <p:nvPicPr>
          <p:cNvPr id="2050" name="Picture 2" descr="E:\mnt\data\Dropbox\ksis\SFT_Data\Archives\11081439_798836770185528_3019578630584978672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0"/>
            <a:ext cx="4857404" cy="687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05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074" name="Picture 2" descr="E:\mnt\data\Dropbox\ksis\SFT_Data\Archives\11084296_798836746852197_900298963558400674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-69272"/>
            <a:ext cx="4953000" cy="692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3558" y="6248400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xSecurity 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4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>
          <a:xfrm>
            <a:off x="954416" y="228600"/>
            <a:ext cx="7358063" cy="67084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altLang="en-US" b="1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Helvetica" charset="0"/>
              </a:rPr>
              <a:t>Ngày thành lập</a:t>
            </a:r>
            <a:endParaRPr lang="en-US" altLang="en-US" b="1">
              <a:solidFill>
                <a:srgbClr val="CC0000"/>
              </a:solidFill>
              <a:latin typeface="+mn-lt"/>
              <a:ea typeface="+mn-ea"/>
              <a:cs typeface="+mn-cs"/>
              <a:sym typeface="Helvetica" charset="0"/>
            </a:endParaRPr>
          </a:p>
        </p:txBody>
      </p:sp>
      <p:pic>
        <p:nvPicPr>
          <p:cNvPr id="1028" name="Picture 4" descr="E:\mnt\data\Dropbox\ksis\SFT_Data\Archives\1_S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56533"/>
            <a:ext cx="5229225" cy="306705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E:\mnt\data\Dropbox\ksis\SFT_Data\Archives\2_SF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190750"/>
            <a:ext cx="5229225" cy="306705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mnt\data\Dropbox\ksis\SFT_Data\Archives\1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324225"/>
            <a:ext cx="4810125" cy="284797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4648200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SFT 2013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62200" y="541020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SFT2 2014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0" y="6324600"/>
            <a:ext cx="1150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KS.IS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4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2819400"/>
            <a:ext cx="7358063" cy="67084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altLang="en-US" b="1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Helvetica" charset="0"/>
              </a:rPr>
              <a:t>Lịch sử hoạt động</a:t>
            </a:r>
            <a:endParaRPr lang="en-US" altLang="en-US" b="1">
              <a:solidFill>
                <a:srgbClr val="CC0000"/>
              </a:solidFill>
              <a:latin typeface="+mn-lt"/>
              <a:ea typeface="+mn-ea"/>
              <a:cs typeface="+mn-cs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98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954416" y="228600"/>
            <a:ext cx="7358063" cy="67084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altLang="en-US" b="1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Helvetica" charset="0"/>
              </a:rPr>
              <a:t>Lịch sử hoạt động</a:t>
            </a:r>
            <a:endParaRPr lang="en-US" altLang="en-US" b="1">
              <a:solidFill>
                <a:srgbClr val="CC0000"/>
              </a:solidFill>
              <a:latin typeface="+mn-lt"/>
              <a:ea typeface="+mn-ea"/>
              <a:cs typeface="+mn-cs"/>
              <a:sym typeface="Helvetica" charset="0"/>
            </a:endParaRPr>
          </a:p>
        </p:txBody>
      </p:sp>
      <p:sp>
        <p:nvSpPr>
          <p:cNvPr id="5" name="Rectangle 2"/>
          <p:cNvSpPr>
            <a:spLocks/>
          </p:cNvSpPr>
          <p:nvPr/>
        </p:nvSpPr>
        <p:spPr bwMode="auto">
          <a:xfrm>
            <a:off x="685799" y="1219200"/>
            <a:ext cx="7895299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marL="328613" indent="-328613"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318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318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318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318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marL="457200" indent="-457200">
              <a:spcBef>
                <a:spcPts val="2180"/>
              </a:spcBef>
              <a:buSzPct val="75000"/>
              <a:buFont typeface="Arial" pitchFamily="34" charset="0"/>
              <a:buChar char="•"/>
            </a:pPr>
            <a:r>
              <a:rPr lang="en-US" altLang="en-US" sz="4000">
                <a:solidFill>
                  <a:srgbClr val="FF0000"/>
                </a:solidFill>
              </a:rPr>
              <a:t>2</a:t>
            </a:r>
            <a:r>
              <a:rPr lang="en-US" altLang="en-US" sz="2800" smtClean="0"/>
              <a:t> cuộc thi Quốc gia Sinh viên với ATTT, vòng sơ khảo khu vực Phía Nam.</a:t>
            </a:r>
          </a:p>
          <a:p>
            <a:pPr marL="457200" indent="-457200">
              <a:spcBef>
                <a:spcPts val="2180"/>
              </a:spcBef>
              <a:buSzPct val="75000"/>
              <a:buFont typeface="Arial" pitchFamily="34" charset="0"/>
              <a:buChar char="•"/>
            </a:pPr>
            <a:r>
              <a:rPr lang="en-US" altLang="en-US" sz="4000">
                <a:solidFill>
                  <a:srgbClr val="FF0000"/>
                </a:solidFill>
              </a:rPr>
              <a:t>3</a:t>
            </a:r>
            <a:r>
              <a:rPr lang="en-US" altLang="en-US" sz="2800" smtClean="0"/>
              <a:t> cuộc thi CTF cấp Học viện.</a:t>
            </a:r>
          </a:p>
          <a:p>
            <a:pPr marL="457200" indent="-457200">
              <a:spcBef>
                <a:spcPts val="2180"/>
              </a:spcBef>
              <a:buSzPct val="75000"/>
              <a:buFont typeface="Arial" pitchFamily="34" charset="0"/>
              <a:buChar char="•"/>
            </a:pPr>
            <a:r>
              <a:rPr lang="en-US" altLang="en-US" sz="4000" smtClean="0">
                <a:solidFill>
                  <a:srgbClr val="FF0000"/>
                </a:solidFill>
              </a:rPr>
              <a:t>1</a:t>
            </a:r>
            <a:r>
              <a:rPr lang="en-US" altLang="en-US" sz="2800" smtClean="0"/>
              <a:t> khóa CTF Training.</a:t>
            </a:r>
          </a:p>
          <a:p>
            <a:pPr marL="457200" indent="-457200">
              <a:spcBef>
                <a:spcPts val="2180"/>
              </a:spcBef>
              <a:buSzPct val="75000"/>
              <a:buFont typeface="Arial" pitchFamily="34" charset="0"/>
              <a:buChar char="•"/>
            </a:pPr>
            <a:r>
              <a:rPr lang="en-US" altLang="en-US" sz="4000" smtClean="0">
                <a:solidFill>
                  <a:srgbClr val="FF0000"/>
                </a:solidFill>
              </a:rPr>
              <a:t>3</a:t>
            </a:r>
            <a:r>
              <a:rPr lang="en-US" altLang="en-US" sz="2800" smtClean="0"/>
              <a:t> cuộc thi SFT CTF.</a:t>
            </a:r>
          </a:p>
          <a:p>
            <a:pPr marL="457200" indent="-457200">
              <a:spcBef>
                <a:spcPts val="2180"/>
              </a:spcBef>
              <a:buSzPct val="75000"/>
              <a:buFont typeface="Arial" pitchFamily="34" charset="0"/>
              <a:buChar char="•"/>
            </a:pPr>
            <a:r>
              <a:rPr lang="en-US" altLang="en-US" sz="4000">
                <a:solidFill>
                  <a:srgbClr val="FF0000"/>
                </a:solidFill>
              </a:rPr>
              <a:t>3</a:t>
            </a:r>
            <a:r>
              <a:rPr lang="en-US" altLang="en-US" sz="1800"/>
              <a:t> </a:t>
            </a:r>
            <a:r>
              <a:rPr lang="en-US" altLang="en-US" sz="2800" smtClean="0"/>
              <a:t>hội thảo meetup.</a:t>
            </a:r>
          </a:p>
          <a:p>
            <a:pPr marL="457200" indent="-457200">
              <a:spcBef>
                <a:spcPts val="2180"/>
              </a:spcBef>
              <a:buSzPct val="75000"/>
              <a:buFont typeface="Arial" pitchFamily="34" charset="0"/>
              <a:buChar char="•"/>
            </a:pPr>
            <a:r>
              <a:rPr lang="en-US" altLang="en-US" sz="4000">
                <a:solidFill>
                  <a:srgbClr val="FF0000"/>
                </a:solidFill>
              </a:rPr>
              <a:t>3</a:t>
            </a:r>
            <a:r>
              <a:rPr lang="en-US" altLang="en-US" sz="2800"/>
              <a:t> khóa học CCNA</a:t>
            </a:r>
            <a:r>
              <a:rPr lang="en-US" altLang="en-US" sz="2800" smtClean="0"/>
              <a:t>.</a:t>
            </a:r>
            <a:endParaRPr lang="en-US" alt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6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954416" y="228600"/>
            <a:ext cx="7358063" cy="67084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altLang="en-US" b="1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Helvetica" charset="0"/>
              </a:rPr>
              <a:t>Lịch sử hoạt động</a:t>
            </a:r>
            <a:endParaRPr lang="en-US" altLang="en-US" b="1">
              <a:solidFill>
                <a:srgbClr val="CC0000"/>
              </a:solidFill>
              <a:latin typeface="+mn-lt"/>
              <a:ea typeface="+mn-ea"/>
              <a:cs typeface="+mn-cs"/>
              <a:sym typeface="Helvetica" charset="0"/>
            </a:endParaRPr>
          </a:p>
        </p:txBody>
      </p:sp>
      <p:pic>
        <p:nvPicPr>
          <p:cNvPr id="4098" name="Picture 2" descr="E:\home\hardwork\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6934200" cy="492978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74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122" name="Picture 2" descr="E:\home\hardwork\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42" y="1905000"/>
            <a:ext cx="7322862" cy="392906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>
          <a:xfrm>
            <a:off x="954416" y="228600"/>
            <a:ext cx="7358063" cy="67084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altLang="en-US" b="1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Helvetica" charset="0"/>
              </a:rPr>
              <a:t>Lịch sử hoạt động</a:t>
            </a:r>
            <a:endParaRPr lang="en-US" altLang="en-US" b="1">
              <a:solidFill>
                <a:srgbClr val="CC0000"/>
              </a:solidFill>
              <a:latin typeface="+mn-lt"/>
              <a:ea typeface="+mn-ea"/>
              <a:cs typeface="+mn-cs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6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37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146" name="Picture 2" descr="E:\home\hardwork\Downloads\12080252_1690519497837429_6776986580665761618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95" y="1981200"/>
            <a:ext cx="8610600" cy="35145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>
          <a:xfrm>
            <a:off x="954416" y="228600"/>
            <a:ext cx="7358063" cy="67084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altLang="en-US" b="1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Helvetica" charset="0"/>
              </a:rPr>
              <a:t>Meetup Lần 1</a:t>
            </a:r>
            <a:endParaRPr lang="en-US" altLang="en-US" b="1">
              <a:solidFill>
                <a:srgbClr val="CC0000"/>
              </a:solidFill>
              <a:latin typeface="+mn-lt"/>
              <a:ea typeface="+mn-ea"/>
              <a:cs typeface="+mn-cs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71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170" name="Picture 2" descr="E:\home\hardwork\Downloads\11046214_1705864569636255_6746466111671846069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13" y="2438400"/>
            <a:ext cx="8022876" cy="296400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>
          <a:xfrm>
            <a:off x="954416" y="228600"/>
            <a:ext cx="7358063" cy="67084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altLang="en-US" b="1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Helvetica" charset="0"/>
              </a:rPr>
              <a:t>Meetup Lần 2</a:t>
            </a:r>
            <a:endParaRPr lang="en-US" altLang="en-US" b="1">
              <a:solidFill>
                <a:srgbClr val="CC0000"/>
              </a:solidFill>
              <a:latin typeface="+mn-lt"/>
              <a:ea typeface="+mn-ea"/>
              <a:cs typeface="+mn-cs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23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2819400"/>
            <a:ext cx="7358063" cy="67084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altLang="en-US" b="1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Helvetica" charset="0"/>
              </a:rPr>
              <a:t>Hình ảnh Meetup 2</a:t>
            </a:r>
            <a:endParaRPr lang="en-US" altLang="en-US" b="1">
              <a:solidFill>
                <a:srgbClr val="CC0000"/>
              </a:solidFill>
              <a:latin typeface="+mn-lt"/>
              <a:ea typeface="+mn-ea"/>
              <a:cs typeface="+mn-cs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57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1266" name="Picture 2" descr="E:\mnt\data\Dropbox\ksis\Meet_up_02\pictures\IMG_122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599"/>
            <a:ext cx="8229600" cy="614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1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242" name="Picture 2" descr="E:\mnt\data\Dropbox\ksis\Meet_up_02\pictures\IMG_12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382000" cy="626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43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2819400"/>
            <a:ext cx="7358063" cy="67084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altLang="en-US" b="1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Helvetica" charset="0"/>
              </a:rPr>
              <a:t>Hình ảnh Meetup 3</a:t>
            </a:r>
            <a:endParaRPr lang="en-US" altLang="en-US" b="1">
              <a:solidFill>
                <a:srgbClr val="CC0000"/>
              </a:solidFill>
              <a:latin typeface="+mn-lt"/>
              <a:ea typeface="+mn-ea"/>
              <a:cs typeface="+mn-cs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20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3314" name="Picture 2" descr="E:\mnt\data\Dropbox\ksis\Meet_up_03\pictures\IMG_183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8382000" cy="626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84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4338" name="Picture 2" descr="E:\mnt\data\Dropbox\ksis\Meet_up_03\pictures\IMG_184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8305800" cy="620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8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2291" name="Picture 3" descr="E:\mnt\data\Dropbox\ksis\Meet_up_03\pictures\IMG_185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8229600" cy="614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2819400"/>
            <a:ext cx="7358063" cy="67084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altLang="en-US" b="1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Helvetica" charset="0"/>
              </a:rPr>
              <a:t>Hình ảnh SVATTT 2014</a:t>
            </a:r>
            <a:endParaRPr lang="en-US" altLang="en-US" b="1">
              <a:solidFill>
                <a:srgbClr val="CC0000"/>
              </a:solidFill>
              <a:latin typeface="+mn-lt"/>
              <a:ea typeface="+mn-ea"/>
              <a:cs typeface="+mn-cs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27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954416" y="228600"/>
            <a:ext cx="7358063" cy="67084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altLang="en-US" b="1">
                <a:solidFill>
                  <a:srgbClr val="CC0000"/>
                </a:solidFill>
                <a:latin typeface="+mn-lt"/>
                <a:ea typeface="+mn-ea"/>
                <a:cs typeface="+mn-cs"/>
                <a:sym typeface="Helvetica" charset="0"/>
              </a:rPr>
              <a:t>Chương trình</a:t>
            </a:r>
          </a:p>
        </p:txBody>
      </p:sp>
      <p:sp>
        <p:nvSpPr>
          <p:cNvPr id="6146" name="Rectangle 2"/>
          <p:cNvSpPr>
            <a:spLocks/>
          </p:cNvSpPr>
          <p:nvPr/>
        </p:nvSpPr>
        <p:spPr bwMode="auto">
          <a:xfrm>
            <a:off x="685799" y="1066800"/>
            <a:ext cx="7895299" cy="5334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marL="328613" indent="-328613"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318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318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318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318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>
              <a:spcBef>
                <a:spcPts val="2180"/>
              </a:spcBef>
              <a:buSzPct val="75000"/>
              <a:buFontTx/>
              <a:buChar char="•"/>
            </a:pPr>
            <a:r>
              <a:rPr lang="en-US" altLang="en-US" sz="1800" smtClean="0"/>
              <a:t>Lý do cuộc họp và chương trình - 5’</a:t>
            </a:r>
            <a:endParaRPr lang="en-US" altLang="en-US" sz="1800" b="1" smtClean="0"/>
          </a:p>
          <a:p>
            <a:pPr>
              <a:spcBef>
                <a:spcPts val="2180"/>
              </a:spcBef>
              <a:buSzPct val="75000"/>
              <a:buFontTx/>
              <a:buChar char="•"/>
            </a:pPr>
            <a:r>
              <a:rPr lang="en-US" altLang="en-US" sz="1800" smtClean="0">
                <a:latin typeface="Helvetica" charset="0"/>
                <a:cs typeface="Helvetica" charset="0"/>
                <a:sym typeface="Helvetica" charset="0"/>
              </a:rPr>
              <a:t>Điểm danh </a:t>
            </a:r>
            <a:r>
              <a:rPr lang="en-US" altLang="en-US" sz="1800">
                <a:latin typeface="Helvetica" charset="0"/>
                <a:cs typeface="Helvetica" charset="0"/>
                <a:sym typeface="Helvetica" charset="0"/>
              </a:rPr>
              <a:t>- </a:t>
            </a:r>
            <a:r>
              <a:rPr lang="en-US" altLang="en-US" sz="1800" smtClean="0">
                <a:latin typeface="Helvetica" charset="0"/>
                <a:cs typeface="Helvetica" charset="0"/>
                <a:sym typeface="Helvetica" charset="0"/>
              </a:rPr>
              <a:t>10’</a:t>
            </a:r>
            <a:endParaRPr lang="en-US" altLang="en-US" sz="1800" smtClean="0"/>
          </a:p>
          <a:p>
            <a:pPr>
              <a:spcBef>
                <a:spcPts val="2180"/>
              </a:spcBef>
              <a:buSzPct val="75000"/>
              <a:buFontTx/>
              <a:buChar char="•"/>
            </a:pPr>
            <a:r>
              <a:rPr lang="en-US" altLang="en-US" sz="1800" b="1" smtClean="0">
                <a:latin typeface="Helvetica" charset="0"/>
                <a:ea typeface="Helvetica" charset="0"/>
                <a:cs typeface="Helvetica" charset="0"/>
                <a:sym typeface="Helvetica" charset="0"/>
              </a:rPr>
              <a:t>Giới thiệu về nguồn gốc của nhóm - 15’</a:t>
            </a:r>
          </a:p>
          <a:p>
            <a:pPr>
              <a:spcBef>
                <a:spcPts val="2180"/>
              </a:spcBef>
              <a:buSzPct val="75000"/>
              <a:buFontTx/>
              <a:buChar char="•"/>
            </a:pPr>
            <a:r>
              <a:rPr lang="en-US" altLang="en-US" sz="1800" b="1" smtClean="0"/>
              <a:t>Lịch sử hoạt động - 15’</a:t>
            </a:r>
          </a:p>
          <a:p>
            <a:pPr>
              <a:spcBef>
                <a:spcPts val="2180"/>
              </a:spcBef>
              <a:buSzPct val="75000"/>
              <a:buFontTx/>
              <a:buChar char="•"/>
            </a:pPr>
            <a:r>
              <a:rPr lang="en-US" altLang="en-US" sz="1800" b="1" smtClean="0"/>
              <a:t>Danh sách thành viên tích cực - 10’</a:t>
            </a:r>
          </a:p>
          <a:p>
            <a:pPr>
              <a:spcBef>
                <a:spcPts val="2180"/>
              </a:spcBef>
              <a:buSzPct val="75000"/>
              <a:buFontTx/>
              <a:buChar char="•"/>
            </a:pPr>
            <a:r>
              <a:rPr lang="en-US" altLang="en-US" sz="1800" b="1" smtClean="0">
                <a:latin typeface="Helvetica" charset="0"/>
                <a:ea typeface="Helvetica" charset="0"/>
                <a:cs typeface="Helvetica" charset="0"/>
                <a:sym typeface="Helvetica" charset="0"/>
              </a:rPr>
              <a:t>Kế hoạch giai đoạn tiếp theo - 50’ </a:t>
            </a:r>
            <a:r>
              <a:rPr lang="en-US" altLang="en-US" sz="1800" smtClean="0">
                <a:latin typeface="Helvetica" charset="0"/>
                <a:ea typeface="Helvetica" charset="0"/>
                <a:cs typeface="Helvetica" charset="0"/>
                <a:sym typeface="Helvetica" charset="0"/>
              </a:rPr>
              <a:t>(có giải lao giữa buổi)</a:t>
            </a:r>
            <a:endParaRPr lang="en-US" altLang="en-US" sz="1800">
              <a:ea typeface="Helvetica" charset="0"/>
              <a:cs typeface="Helvetica" charset="0"/>
            </a:endParaRPr>
          </a:p>
          <a:p>
            <a:pPr lvl="1">
              <a:spcBef>
                <a:spcPts val="2180"/>
              </a:spcBef>
              <a:buSzPct val="75000"/>
              <a:buFontTx/>
              <a:buChar char="•"/>
            </a:pPr>
            <a:r>
              <a:rPr lang="en-US" altLang="en-US" sz="1800" b="1" smtClean="0">
                <a:latin typeface="Helvetica" charset="0"/>
                <a:ea typeface="Helvetica" charset="0"/>
                <a:cs typeface="Helvetica" charset="0"/>
                <a:sym typeface="Helvetica" charset="0"/>
              </a:rPr>
              <a:t>    Mô hình hoạt động</a:t>
            </a:r>
          </a:p>
          <a:p>
            <a:pPr lvl="1">
              <a:spcBef>
                <a:spcPts val="2180"/>
              </a:spcBef>
              <a:buSzPct val="75000"/>
              <a:buFontTx/>
              <a:buChar char="•"/>
            </a:pPr>
            <a:r>
              <a:rPr lang="en-US" altLang="en-US" sz="1800" b="1" smtClean="0">
                <a:latin typeface="Helvetica" charset="0"/>
                <a:ea typeface="Helvetica" charset="0"/>
                <a:cs typeface="Helvetica" charset="0"/>
                <a:sym typeface="Helvetica" charset="0"/>
              </a:rPr>
              <a:t>    Tổ chức nhân sự</a:t>
            </a:r>
          </a:p>
          <a:p>
            <a:pPr>
              <a:spcBef>
                <a:spcPts val="2180"/>
              </a:spcBef>
              <a:buSzPct val="75000"/>
              <a:buFontTx/>
              <a:buChar char="•"/>
            </a:pPr>
            <a:r>
              <a:rPr lang="en-US" altLang="en-US" sz="1800" smtClean="0">
                <a:latin typeface="Helvetica" charset="0"/>
                <a:cs typeface="Helvetica" charset="0"/>
                <a:sym typeface="Helvetica" charset="0"/>
              </a:rPr>
              <a:t>Một số quy định nhóm, quy trình - 20’</a:t>
            </a:r>
          </a:p>
          <a:p>
            <a:pPr>
              <a:spcBef>
                <a:spcPts val="2180"/>
              </a:spcBef>
              <a:buSzPct val="75000"/>
              <a:buFontTx/>
              <a:buChar char="•"/>
            </a:pPr>
            <a:r>
              <a:rPr lang="en-US" altLang="en-US" sz="1800" smtClean="0">
                <a:latin typeface="Helvetica" charset="0"/>
                <a:cs typeface="Helvetica" charset="0"/>
                <a:sym typeface="Helvetica" charset="0"/>
              </a:rPr>
              <a:t>Thu quỹ nhóm - 10’</a:t>
            </a:r>
            <a:endParaRPr lang="en-US" altLang="en-US" sz="18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5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8194" name="Picture 2" descr="E:\mnt\data\Dropbox\ksis\SFT_Data\Archives\1512333_1563029427253104_5968084689648859213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822960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2819400"/>
            <a:ext cx="7358063" cy="67084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altLang="en-US" b="1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Helvetica" charset="0"/>
              </a:rPr>
              <a:t>Hình ảnh KMACTF2015</a:t>
            </a:r>
            <a:endParaRPr lang="en-US" altLang="en-US" b="1">
              <a:solidFill>
                <a:srgbClr val="CC0000"/>
              </a:solidFill>
              <a:latin typeface="+mn-lt"/>
              <a:ea typeface="+mn-ea"/>
              <a:cs typeface="+mn-cs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05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9218" name="Picture 2" descr="E:\mnt\data\Dropbox\ksis\SFT_Data\Archives\final_sc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874031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17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3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2819400"/>
            <a:ext cx="7358063" cy="67084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altLang="en-US" b="1" smtClean="0">
                <a:solidFill>
                  <a:srgbClr val="00B0F0"/>
                </a:solidFill>
                <a:latin typeface="+mn-lt"/>
                <a:ea typeface="+mn-ea"/>
                <a:cs typeface="+mn-cs"/>
                <a:sym typeface="Helvetica" charset="0"/>
              </a:rPr>
              <a:t>Hall Of Frame</a:t>
            </a:r>
            <a:endParaRPr lang="en-US" altLang="en-US" b="1">
              <a:solidFill>
                <a:srgbClr val="00B0F0"/>
              </a:solidFill>
              <a:latin typeface="+mn-lt"/>
              <a:ea typeface="+mn-ea"/>
              <a:cs typeface="+mn-cs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5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2819400"/>
            <a:ext cx="7358063" cy="67084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altLang="en-US" b="1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Helvetica" charset="0"/>
              </a:rPr>
              <a:t>Thành viên tích cực</a:t>
            </a:r>
            <a:endParaRPr lang="en-US" altLang="en-US" b="1">
              <a:solidFill>
                <a:srgbClr val="CC0000"/>
              </a:solidFill>
              <a:latin typeface="+mn-lt"/>
              <a:ea typeface="+mn-ea"/>
              <a:cs typeface="+mn-cs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93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Lê Phạm Thiên Hồng Ân - AT9D</a:t>
            </a:r>
          </a:p>
          <a:p>
            <a:r>
              <a:rPr lang="en-US" smtClean="0"/>
              <a:t>Đỗ Đình Huân - AT9D</a:t>
            </a:r>
          </a:p>
          <a:p>
            <a:r>
              <a:rPr lang="en-US" smtClean="0"/>
              <a:t>Vũ Quang Tâm - AT9D</a:t>
            </a:r>
          </a:p>
          <a:p>
            <a:r>
              <a:rPr lang="en-US" smtClean="0"/>
              <a:t>Phạm Trung Tính - AT10E</a:t>
            </a:r>
          </a:p>
          <a:p>
            <a:r>
              <a:rPr lang="en-US" smtClean="0"/>
              <a:t>Lê Nguyễn Hồng Quang - AT10E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954416" y="228600"/>
            <a:ext cx="7358063" cy="67084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altLang="en-US" b="1" smtClean="0">
                <a:solidFill>
                  <a:srgbClr val="FFC000"/>
                </a:solidFill>
                <a:latin typeface="+mn-lt"/>
                <a:ea typeface="+mn-ea"/>
                <a:cs typeface="+mn-cs"/>
                <a:sym typeface="Helvetica" charset="0"/>
              </a:rPr>
              <a:t>Bảng Vàng</a:t>
            </a:r>
            <a:endParaRPr lang="en-US" altLang="en-US" b="1">
              <a:solidFill>
                <a:srgbClr val="FFC000"/>
              </a:solidFill>
              <a:latin typeface="+mn-lt"/>
              <a:ea typeface="+mn-ea"/>
              <a:cs typeface="+mn-cs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24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Lê Trường An - AT10E</a:t>
            </a:r>
          </a:p>
          <a:p>
            <a:r>
              <a:rPr lang="vi-VN"/>
              <a:t>Dương Tuấn Thông - </a:t>
            </a:r>
            <a:r>
              <a:rPr lang="vi-VN" smtClean="0"/>
              <a:t>AT10E</a:t>
            </a:r>
            <a:endParaRPr lang="en-US" smtClean="0"/>
          </a:p>
          <a:p>
            <a:r>
              <a:rPr lang="en-US" smtClean="0"/>
              <a:t>Lâm Phát Đạt - AT11E</a:t>
            </a:r>
          </a:p>
          <a:p>
            <a:r>
              <a:rPr lang="en-US" smtClean="0"/>
              <a:t>Nguyễn Văn Thành - AT11E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>
          <a:xfrm>
            <a:off x="954416" y="228600"/>
            <a:ext cx="7358063" cy="67084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altLang="en-US" b="1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  <a:sym typeface="Helvetica" charset="0"/>
              </a:rPr>
              <a:t>Bảng Bạc</a:t>
            </a:r>
            <a:endParaRPr lang="en-US" altLang="en-US" b="1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cs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41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914400" y="2819400"/>
            <a:ext cx="7358063" cy="670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b="1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Helvetica" charset="0"/>
              </a:rPr>
              <a:t>Kế hoạch hoạt động</a:t>
            </a:r>
            <a:endParaRPr lang="en-US" altLang="en-US" b="1">
              <a:solidFill>
                <a:srgbClr val="CC0000"/>
              </a:solidFill>
              <a:latin typeface="+mn-lt"/>
              <a:ea typeface="+mn-ea"/>
              <a:cs typeface="+mn-cs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60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954416" y="228600"/>
            <a:ext cx="7358063" cy="67084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altLang="en-US" b="1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Helvetica" charset="0"/>
              </a:rPr>
              <a:t>Kế hoạch hoạt động</a:t>
            </a:r>
            <a:endParaRPr lang="en-US" altLang="en-US" b="1">
              <a:solidFill>
                <a:srgbClr val="CC0000"/>
              </a:solidFill>
              <a:latin typeface="+mn-lt"/>
              <a:ea typeface="+mn-ea"/>
              <a:cs typeface="+mn-cs"/>
              <a:sym typeface="Helvetic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15362" name="Picture 2" descr="E:\home\hardwork\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12" y="1393298"/>
            <a:ext cx="9178012" cy="485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16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2819400"/>
            <a:ext cx="7358063" cy="67084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altLang="en-US" b="1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Helvetica" charset="0"/>
              </a:rPr>
              <a:t>Lý do cuộc họp</a:t>
            </a:r>
            <a:endParaRPr lang="en-US" altLang="en-US" b="1">
              <a:solidFill>
                <a:srgbClr val="CC0000"/>
              </a:solidFill>
              <a:latin typeface="+mn-lt"/>
              <a:ea typeface="+mn-ea"/>
              <a:cs typeface="+mn-cs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52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/>
          </p:cNvSpPr>
          <p:nvPr/>
        </p:nvSpPr>
        <p:spPr bwMode="auto">
          <a:xfrm>
            <a:off x="685799" y="1219200"/>
            <a:ext cx="7895299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marL="328613" indent="-328613"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318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318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318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318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marL="285750" indent="-285750">
              <a:spcBef>
                <a:spcPts val="2180"/>
              </a:spcBef>
              <a:buSzPct val="75000"/>
              <a:buFont typeface="Arial" pitchFamily="34" charset="0"/>
              <a:buChar char="•"/>
            </a:pPr>
            <a:r>
              <a:rPr lang="en-US" altLang="en-US" sz="2400" b="1" smtClean="0"/>
              <a:t>Công cụ hoạt động:</a:t>
            </a:r>
          </a:p>
          <a:p>
            <a:pPr marL="871537" lvl="2" indent="-285750">
              <a:spcBef>
                <a:spcPts val="2180"/>
              </a:spcBef>
              <a:buSzPct val="75000"/>
              <a:buFont typeface="Arial" pitchFamily="34" charset="0"/>
              <a:buChar char="•"/>
            </a:pPr>
            <a:r>
              <a:rPr lang="en-US" altLang="en-US" sz="2400" smtClean="0">
                <a:solidFill>
                  <a:srgbClr val="FF0000"/>
                </a:solidFill>
              </a:rPr>
              <a:t>Facebook Group</a:t>
            </a:r>
            <a:r>
              <a:rPr lang="en-US" altLang="en-US" sz="2400" smtClean="0"/>
              <a:t>: thông báo, chia sẻ bài đăng định hướng/học tập, tham khảo ý kiến.</a:t>
            </a:r>
          </a:p>
          <a:p>
            <a:pPr marL="871537" lvl="2" indent="-285750">
              <a:spcBef>
                <a:spcPts val="2180"/>
              </a:spcBef>
              <a:buSzPct val="75000"/>
              <a:buFont typeface="Arial" pitchFamily="34" charset="0"/>
              <a:buChar char="•"/>
            </a:pPr>
            <a:r>
              <a:rPr lang="en-US" altLang="en-US" sz="2400" smtClean="0">
                <a:solidFill>
                  <a:srgbClr val="FF0000"/>
                </a:solidFill>
              </a:rPr>
              <a:t>Gitter chatroom</a:t>
            </a:r>
            <a:r>
              <a:rPr lang="en-US" altLang="en-US" sz="2400" smtClean="0"/>
              <a:t>: trò chuyện, hỏi đáp.</a:t>
            </a:r>
          </a:p>
          <a:p>
            <a:pPr marL="871537" lvl="2" indent="-285750">
              <a:spcBef>
                <a:spcPts val="2180"/>
              </a:spcBef>
              <a:buSzPct val="75000"/>
              <a:buFont typeface="Arial" pitchFamily="34" charset="0"/>
              <a:buChar char="•"/>
            </a:pPr>
            <a:r>
              <a:rPr lang="en-US" altLang="en-US" sz="2400" smtClean="0">
                <a:solidFill>
                  <a:srgbClr val="FF0000"/>
                </a:solidFill>
              </a:rPr>
              <a:t>Github</a:t>
            </a:r>
            <a:r>
              <a:rPr lang="en-US" altLang="en-US" sz="2400" smtClean="0"/>
              <a:t>: lưu trữ tài liệu, mã nguồn, báo cáo.</a:t>
            </a:r>
          </a:p>
          <a:p>
            <a:pPr marL="871537" lvl="2" indent="-285750">
              <a:spcBef>
                <a:spcPts val="2180"/>
              </a:spcBef>
              <a:buSzPct val="75000"/>
              <a:buFont typeface="Arial" pitchFamily="34" charset="0"/>
              <a:buChar char="•"/>
            </a:pPr>
            <a:r>
              <a:rPr lang="en-US" altLang="en-US" sz="2400" smtClean="0">
                <a:solidFill>
                  <a:srgbClr val="FF0000"/>
                </a:solidFill>
              </a:rPr>
              <a:t>Trello</a:t>
            </a:r>
            <a:r>
              <a:rPr lang="en-US" altLang="en-US" sz="2400" smtClean="0"/>
              <a:t>: giao và nhận Task, báo cáo, nhận xét.</a:t>
            </a:r>
          </a:p>
          <a:p>
            <a:pPr marL="871537" lvl="2" indent="-285750">
              <a:spcBef>
                <a:spcPts val="2180"/>
              </a:spcBef>
              <a:buSzPct val="75000"/>
              <a:buFont typeface="Arial" pitchFamily="34" charset="0"/>
              <a:buChar char="•"/>
            </a:pPr>
            <a:r>
              <a:rPr lang="en-US" altLang="en-US" sz="2400" smtClean="0">
                <a:solidFill>
                  <a:srgbClr val="FF0000"/>
                </a:solidFill>
              </a:rPr>
              <a:t>Youtube</a:t>
            </a:r>
            <a:r>
              <a:rPr lang="en-US" altLang="en-US" sz="2400" smtClean="0"/>
              <a:t>: upload tutorial, hướng dẫn.</a:t>
            </a:r>
          </a:p>
          <a:p>
            <a:pPr marL="871537" lvl="2" indent="-285750">
              <a:spcBef>
                <a:spcPts val="2180"/>
              </a:spcBef>
              <a:buSzPct val="75000"/>
              <a:buFont typeface="Arial" pitchFamily="34" charset="0"/>
              <a:buChar char="•"/>
            </a:pPr>
            <a:r>
              <a:rPr lang="en-US" altLang="en-US" sz="2400" smtClean="0">
                <a:solidFill>
                  <a:srgbClr val="FF0000"/>
                </a:solidFill>
              </a:rPr>
              <a:t>Gmail</a:t>
            </a:r>
            <a:r>
              <a:rPr lang="en-US" altLang="en-US" sz="2400" smtClean="0"/>
              <a:t>: nhận tài liệu, trao đổi các vấn đề khác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>
          <a:xfrm>
            <a:off x="954416" y="228600"/>
            <a:ext cx="7358063" cy="67084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altLang="en-US" b="1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Helvetica" charset="0"/>
              </a:rPr>
              <a:t>Kế hoạch hoạt động</a:t>
            </a:r>
            <a:endParaRPr lang="en-US" altLang="en-US" b="1">
              <a:solidFill>
                <a:srgbClr val="CC0000"/>
              </a:solidFill>
              <a:latin typeface="+mn-lt"/>
              <a:ea typeface="+mn-ea"/>
              <a:cs typeface="+mn-cs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16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2819400"/>
            <a:ext cx="7358063" cy="67084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altLang="en-US" b="1" smtClean="0">
                <a:solidFill>
                  <a:srgbClr val="00B0F0"/>
                </a:solidFill>
                <a:latin typeface="+mn-lt"/>
                <a:ea typeface="+mn-ea"/>
                <a:cs typeface="+mn-cs"/>
                <a:sym typeface="Helvetica" charset="0"/>
              </a:rPr>
              <a:t>Demo</a:t>
            </a:r>
            <a:endParaRPr lang="en-US" altLang="en-US" b="1">
              <a:solidFill>
                <a:srgbClr val="00B0F0"/>
              </a:solidFill>
              <a:latin typeface="+mn-lt"/>
              <a:ea typeface="+mn-ea"/>
              <a:cs typeface="+mn-cs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90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954416" y="228600"/>
            <a:ext cx="7358063" cy="67084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altLang="en-US" b="1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Helvetica" charset="0"/>
              </a:rPr>
              <a:t>Các yêu cầu tuyển dụng</a:t>
            </a:r>
            <a:endParaRPr lang="en-US" altLang="en-US" b="1">
              <a:solidFill>
                <a:srgbClr val="CC0000"/>
              </a:solidFill>
              <a:latin typeface="+mn-lt"/>
              <a:ea typeface="+mn-ea"/>
              <a:cs typeface="+mn-cs"/>
              <a:sym typeface="Helvetica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5799" y="1219200"/>
            <a:ext cx="7895299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marL="328613" indent="-328613"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318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318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318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318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marL="285750" indent="-285750">
              <a:spcBef>
                <a:spcPts val="2180"/>
              </a:spcBef>
              <a:buSzPct val="75000"/>
              <a:buFont typeface="Arial" pitchFamily="34" charset="0"/>
              <a:buChar char="•"/>
            </a:pPr>
            <a:r>
              <a:rPr lang="en-US" altLang="en-US" sz="3200" smtClean="0"/>
              <a:t>Tích cực, nhiệt tình</a:t>
            </a:r>
          </a:p>
          <a:p>
            <a:pPr marL="285750" indent="-285750">
              <a:spcBef>
                <a:spcPts val="2180"/>
              </a:spcBef>
              <a:buSzPct val="75000"/>
              <a:buFont typeface="Arial" pitchFamily="34" charset="0"/>
              <a:buChar char="•"/>
            </a:pPr>
            <a:r>
              <a:rPr lang="en-US" altLang="en-US" sz="3200" smtClean="0"/>
              <a:t>Không chơi game</a:t>
            </a:r>
          </a:p>
          <a:p>
            <a:pPr marL="285750" indent="-285750">
              <a:spcBef>
                <a:spcPts val="2180"/>
              </a:spcBef>
              <a:buSzPct val="75000"/>
              <a:buFont typeface="Arial" pitchFamily="34" charset="0"/>
              <a:buChar char="•"/>
            </a:pPr>
            <a:r>
              <a:rPr lang="en-US" altLang="en-US" sz="3200" smtClean="0"/>
              <a:t>Có tối thiểu </a:t>
            </a:r>
            <a:r>
              <a:rPr lang="en-US" altLang="en-US" sz="3200" smtClean="0"/>
              <a:t>2h/ngày-AT12</a:t>
            </a:r>
            <a:r>
              <a:rPr lang="en-US" altLang="en-US" sz="3200" smtClean="0"/>
              <a:t>, </a:t>
            </a:r>
            <a:r>
              <a:rPr lang="en-US" altLang="en-US" sz="3200" smtClean="0"/>
              <a:t>4h/ngày-AT11 (sắp xếp theo TKB, tối thiểu 3 ngày/tuần)</a:t>
            </a:r>
            <a:endParaRPr lang="en-US" altLang="en-US" sz="3200" smtClean="0"/>
          </a:p>
          <a:p>
            <a:pPr marL="285750" indent="-285750">
              <a:spcBef>
                <a:spcPts val="2180"/>
              </a:spcBef>
              <a:buSzPct val="75000"/>
              <a:buFont typeface="Arial" pitchFamily="34" charset="0"/>
              <a:buChar char="•"/>
            </a:pPr>
            <a:r>
              <a:rPr lang="en-US" altLang="en-US" sz="3200" smtClean="0"/>
              <a:t>Học ở lớp ở mức </a:t>
            </a:r>
            <a:r>
              <a:rPr lang="en-US" altLang="en-US" sz="3200" smtClean="0"/>
              <a:t>TBK </a:t>
            </a:r>
            <a:r>
              <a:rPr lang="en-US" altLang="en-US" sz="3200" smtClean="0"/>
              <a:t>trở lên</a:t>
            </a:r>
          </a:p>
          <a:p>
            <a:pPr marL="285750" indent="-285750">
              <a:spcBef>
                <a:spcPts val="2180"/>
              </a:spcBef>
              <a:buSzPct val="75000"/>
              <a:buFont typeface="Arial" pitchFamily="34" charset="0"/>
              <a:buChar char="•"/>
            </a:pPr>
            <a:r>
              <a:rPr lang="en-US" altLang="en-US" sz="3200" smtClean="0"/>
              <a:t>Nhận nhiệm vụ Đào tạo lại</a:t>
            </a:r>
          </a:p>
        </p:txBody>
      </p:sp>
    </p:spTree>
    <p:extLst>
      <p:ext uri="{BB962C8B-B14F-4D97-AF65-F5344CB8AC3E}">
        <p14:creationId xmlns:p14="http://schemas.microsoft.com/office/powerpoint/2010/main" val="283794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2819400"/>
            <a:ext cx="7358063" cy="67084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altLang="en-US" b="1" smtClean="0">
                <a:solidFill>
                  <a:srgbClr val="C00000"/>
                </a:solidFill>
                <a:latin typeface="+mn-lt"/>
                <a:ea typeface="+mn-ea"/>
                <a:cs typeface="+mn-cs"/>
                <a:sym typeface="Helvetica" charset="0"/>
              </a:rPr>
              <a:t>Một số quy định, quy trình</a:t>
            </a:r>
            <a:endParaRPr lang="en-US" altLang="en-US" b="1">
              <a:solidFill>
                <a:srgbClr val="C00000"/>
              </a:solidFill>
              <a:latin typeface="+mn-lt"/>
              <a:ea typeface="+mn-ea"/>
              <a:cs typeface="+mn-cs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49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954416" y="228600"/>
            <a:ext cx="7358063" cy="67084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altLang="en-US" b="1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Helvetica" charset="0"/>
              </a:rPr>
              <a:t>Quy định, quy trình</a:t>
            </a:r>
            <a:endParaRPr lang="en-US" altLang="en-US" b="1">
              <a:solidFill>
                <a:srgbClr val="CC0000"/>
              </a:solidFill>
              <a:latin typeface="+mn-lt"/>
              <a:ea typeface="+mn-ea"/>
              <a:cs typeface="+mn-cs"/>
              <a:sym typeface="Helvetica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5799" y="914400"/>
            <a:ext cx="7895299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marL="328613" indent="-328613"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318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318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318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318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marL="285750" indent="-285750">
              <a:spcBef>
                <a:spcPts val="2180"/>
              </a:spcBef>
              <a:buSzPct val="75000"/>
              <a:buFont typeface="Arial" pitchFamily="34" charset="0"/>
              <a:buChar char="•"/>
            </a:pPr>
            <a:r>
              <a:rPr lang="en-US" altLang="en-US" sz="2800" smtClean="0"/>
              <a:t>Đối với các Team đã phân công: áp dụng theo quy định của Team đó.</a:t>
            </a:r>
          </a:p>
          <a:p>
            <a:pPr marL="285750" indent="-285750">
              <a:spcBef>
                <a:spcPts val="2180"/>
              </a:spcBef>
              <a:buSzPct val="75000"/>
              <a:buFont typeface="Arial" pitchFamily="34" charset="0"/>
              <a:buChar char="•"/>
            </a:pPr>
            <a:r>
              <a:rPr lang="en-US" altLang="en-US" sz="2800" smtClean="0"/>
              <a:t>Đối với hoạt động chung:</a:t>
            </a:r>
          </a:p>
          <a:p>
            <a:pPr marL="871537" lvl="2" indent="-285750">
              <a:spcBef>
                <a:spcPts val="2180"/>
              </a:spcBef>
              <a:buSzPct val="75000"/>
              <a:buFont typeface="Arial" pitchFamily="34" charset="0"/>
              <a:buChar char="•"/>
            </a:pPr>
            <a:r>
              <a:rPr lang="en-US" altLang="en-US" sz="2800" smtClean="0"/>
              <a:t>Đi muộn: 10k/lần.</a:t>
            </a:r>
          </a:p>
          <a:p>
            <a:pPr marL="871537" lvl="2" indent="-285750">
              <a:spcBef>
                <a:spcPts val="2180"/>
              </a:spcBef>
              <a:buSzPct val="75000"/>
              <a:buFont typeface="Arial" pitchFamily="34" charset="0"/>
              <a:buChar char="•"/>
            </a:pPr>
            <a:r>
              <a:rPr lang="en-US" altLang="en-US" sz="2800" smtClean="0"/>
              <a:t>Vắng: 20k/lần. Vắng nhiều lần thì sẽ bị loại khỏi nhóm.</a:t>
            </a:r>
          </a:p>
          <a:p>
            <a:pPr marL="414337" lvl="1" indent="-285750">
              <a:spcBef>
                <a:spcPts val="2180"/>
              </a:spcBef>
              <a:buSzPct val="75000"/>
              <a:buFont typeface="Arial" pitchFamily="34" charset="0"/>
              <a:buChar char="•"/>
            </a:pPr>
            <a:r>
              <a:rPr lang="en-US" altLang="en-US" sz="2800" smtClean="0"/>
              <a:t>Quỹ nhóm: 20k. Đóng 6 tháng 1 lần. Trong 6 tháng đầu, rời khỏi nhóm sẽ được trả lại tiền đã đóng. Sau 6 tháng sẽ không được trả lại.</a:t>
            </a:r>
          </a:p>
        </p:txBody>
      </p:sp>
    </p:spTree>
    <p:extLst>
      <p:ext uri="{BB962C8B-B14F-4D97-AF65-F5344CB8AC3E}">
        <p14:creationId xmlns:p14="http://schemas.microsoft.com/office/powerpoint/2010/main" val="47978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954416" y="228600"/>
            <a:ext cx="7358063" cy="67084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altLang="en-US" b="1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Helvetica" charset="0"/>
              </a:rPr>
              <a:t>Quy định, quy trình</a:t>
            </a:r>
            <a:endParaRPr lang="en-US" altLang="en-US" b="1">
              <a:solidFill>
                <a:srgbClr val="CC0000"/>
              </a:solidFill>
              <a:latin typeface="+mn-lt"/>
              <a:ea typeface="+mn-ea"/>
              <a:cs typeface="+mn-cs"/>
              <a:sym typeface="Helvetica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5799" y="1219200"/>
            <a:ext cx="7895299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marL="328613" indent="-328613"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318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318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318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318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marL="285750" indent="-285750">
              <a:spcBef>
                <a:spcPts val="2180"/>
              </a:spcBef>
              <a:buSzPct val="75000"/>
              <a:buFont typeface="Arial" pitchFamily="34" charset="0"/>
              <a:buChar char="•"/>
            </a:pPr>
            <a:r>
              <a:rPr lang="en-US" altLang="en-US" sz="3200" b="1" smtClean="0"/>
              <a:t>Các quy trình áp dụng:</a:t>
            </a:r>
            <a:endParaRPr lang="en-US" altLang="en-US" sz="3200" b="1"/>
          </a:p>
          <a:p>
            <a:pPr marL="871537" lvl="2" indent="-285750">
              <a:spcBef>
                <a:spcPts val="2180"/>
              </a:spcBef>
              <a:buSzPct val="75000"/>
              <a:buFont typeface="Arial" pitchFamily="34" charset="0"/>
              <a:buChar char="•"/>
            </a:pPr>
            <a:r>
              <a:rPr lang="en-US" altLang="en-US" sz="3200" smtClean="0"/>
              <a:t>Quy trình tổ chức meetup.</a:t>
            </a:r>
          </a:p>
          <a:p>
            <a:pPr marL="871537" lvl="2" indent="-285750">
              <a:spcBef>
                <a:spcPts val="2180"/>
              </a:spcBef>
              <a:buSzPct val="75000"/>
              <a:buFont typeface="Arial" pitchFamily="34" charset="0"/>
              <a:buChar char="•"/>
            </a:pPr>
            <a:r>
              <a:rPr lang="en-US" altLang="en-US" sz="3200" smtClean="0"/>
              <a:t>Quy trình tổ chức CTF.</a:t>
            </a:r>
          </a:p>
          <a:p>
            <a:pPr marL="871537" lvl="2" indent="-285750">
              <a:spcBef>
                <a:spcPts val="2180"/>
              </a:spcBef>
              <a:buSzPct val="75000"/>
              <a:buFont typeface="Arial" pitchFamily="34" charset="0"/>
              <a:buChar char="•"/>
            </a:pPr>
            <a:r>
              <a:rPr lang="en-US" altLang="en-US" sz="3200" smtClean="0"/>
              <a:t>Quy trình tổ chức CCNA.</a:t>
            </a:r>
          </a:p>
          <a:p>
            <a:pPr marL="871537" lvl="2" indent="-285750">
              <a:spcBef>
                <a:spcPts val="2180"/>
              </a:spcBef>
              <a:buSzPct val="75000"/>
              <a:buFont typeface="Arial" pitchFamily="34" charset="0"/>
              <a:buChar char="•"/>
            </a:pPr>
            <a:r>
              <a:rPr lang="en-US" altLang="en-US" sz="3200" smtClean="0"/>
              <a:t>Quy trình lưu nhật ký hoạt động nhóm.</a:t>
            </a:r>
          </a:p>
          <a:p>
            <a:pPr marL="871537" lvl="2" indent="-285750">
              <a:spcBef>
                <a:spcPts val="2180"/>
              </a:spcBef>
              <a:buSzPct val="75000"/>
              <a:buFont typeface="Arial" pitchFamily="34" charset="0"/>
              <a:buChar char="•"/>
            </a:pPr>
            <a:r>
              <a:rPr lang="en-US" altLang="en-US" sz="3200" smtClean="0"/>
              <a:t>Quy trình hoạt động nhóm (giành cho các nhóm nhỏ).</a:t>
            </a:r>
          </a:p>
        </p:txBody>
      </p:sp>
    </p:spTree>
    <p:extLst>
      <p:ext uri="{BB962C8B-B14F-4D97-AF65-F5344CB8AC3E}">
        <p14:creationId xmlns:p14="http://schemas.microsoft.com/office/powerpoint/2010/main" val="9118943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2819400"/>
            <a:ext cx="7358063" cy="67084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altLang="en-US" b="1" smtClean="0">
                <a:solidFill>
                  <a:srgbClr val="C00000"/>
                </a:solidFill>
                <a:latin typeface="+mn-lt"/>
                <a:ea typeface="+mn-ea"/>
                <a:cs typeface="+mn-cs"/>
                <a:sym typeface="Helvetica" charset="0"/>
              </a:rPr>
              <a:t>Các liên kết của nhóm</a:t>
            </a:r>
            <a:endParaRPr lang="en-US" altLang="en-US" b="1">
              <a:solidFill>
                <a:srgbClr val="C00000"/>
              </a:solidFill>
              <a:latin typeface="+mn-lt"/>
              <a:ea typeface="+mn-ea"/>
              <a:cs typeface="+mn-cs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89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Rectangle 2"/>
          <p:cNvSpPr>
            <a:spLocks/>
          </p:cNvSpPr>
          <p:nvPr/>
        </p:nvSpPr>
        <p:spPr bwMode="auto">
          <a:xfrm>
            <a:off x="685799" y="1219200"/>
            <a:ext cx="7895299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marL="328613" indent="-328613"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318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318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318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318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marL="285750" indent="-285750">
              <a:spcBef>
                <a:spcPts val="2180"/>
              </a:spcBef>
              <a:buSzPct val="75000"/>
              <a:buFont typeface="Arial" pitchFamily="34" charset="0"/>
              <a:buChar char="•"/>
            </a:pPr>
            <a:r>
              <a:rPr lang="en-US" altLang="en-US" sz="3200"/>
              <a:t>Toàn bộ nhật ký hoạt động, lưu trữ tại Github: </a:t>
            </a:r>
            <a:r>
              <a:rPr lang="en-US" altLang="en-US" sz="3200">
                <a:hlinkClick r:id="rId2"/>
              </a:rPr>
              <a:t>https</a:t>
            </a:r>
            <a:r>
              <a:rPr lang="en-US" altLang="en-US" sz="3200">
                <a:hlinkClick r:id="rId2"/>
              </a:rPr>
              <a:t>://</a:t>
            </a:r>
            <a:r>
              <a:rPr lang="en-US" altLang="en-US" sz="3200" smtClean="0">
                <a:hlinkClick r:id="rId2"/>
              </a:rPr>
              <a:t>github.com/ks-is</a:t>
            </a:r>
            <a:r>
              <a:rPr lang="en-US" altLang="en-US" sz="3200" smtClean="0"/>
              <a:t> </a:t>
            </a:r>
          </a:p>
          <a:p>
            <a:pPr marL="285750" indent="-285750">
              <a:spcBef>
                <a:spcPts val="2180"/>
              </a:spcBef>
              <a:buSzPct val="75000"/>
              <a:buFont typeface="Arial" pitchFamily="34" charset="0"/>
              <a:buChar char="•"/>
            </a:pPr>
            <a:r>
              <a:rPr lang="en-US" altLang="en-US" sz="3200"/>
              <a:t>Gitter chatroom: </a:t>
            </a:r>
            <a:r>
              <a:rPr lang="en-US" altLang="en-US" sz="3200">
                <a:hlinkClick r:id="rId3"/>
              </a:rPr>
              <a:t>https</a:t>
            </a:r>
            <a:r>
              <a:rPr lang="en-US" altLang="en-US" sz="3200">
                <a:hlinkClick r:id="rId3"/>
              </a:rPr>
              <a:t>://</a:t>
            </a:r>
            <a:r>
              <a:rPr lang="en-US" altLang="en-US" sz="3200" smtClean="0">
                <a:hlinkClick r:id="rId3"/>
              </a:rPr>
              <a:t>gitter.im/ksis-group/chat</a:t>
            </a:r>
            <a:r>
              <a:rPr lang="en-US" altLang="en-US" sz="3200" smtClean="0"/>
              <a:t> </a:t>
            </a:r>
          </a:p>
          <a:p>
            <a:pPr marL="285750" indent="-285750">
              <a:spcBef>
                <a:spcPts val="2180"/>
              </a:spcBef>
              <a:buSzPct val="75000"/>
              <a:buFont typeface="Arial" pitchFamily="34" charset="0"/>
              <a:buChar char="•"/>
            </a:pPr>
            <a:r>
              <a:rPr lang="en-US" altLang="en-US" sz="3200"/>
              <a:t>Facebook: </a:t>
            </a:r>
            <a:r>
              <a:rPr lang="en-US" altLang="en-US" sz="3200">
                <a:hlinkClick r:id="rId4"/>
              </a:rPr>
              <a:t>https://</a:t>
            </a:r>
            <a:r>
              <a:rPr lang="en-US" altLang="en-US" sz="3200">
                <a:hlinkClick r:id="rId4"/>
              </a:rPr>
              <a:t>www.facebook.com/groups/kmasouth.is</a:t>
            </a:r>
            <a:r>
              <a:rPr lang="en-US" altLang="en-US" sz="3200" smtClean="0">
                <a:hlinkClick r:id="rId4"/>
              </a:rPr>
              <a:t>/</a:t>
            </a:r>
            <a:r>
              <a:rPr lang="en-US" altLang="en-US" sz="3200" smtClean="0"/>
              <a:t> </a:t>
            </a:r>
          </a:p>
          <a:p>
            <a:pPr marL="285750" indent="-285750">
              <a:spcBef>
                <a:spcPts val="2180"/>
              </a:spcBef>
              <a:buSzPct val="75000"/>
              <a:buFont typeface="Arial" pitchFamily="34" charset="0"/>
              <a:buChar char="•"/>
            </a:pPr>
            <a:endParaRPr lang="en-US" altLang="en-US" sz="3200"/>
          </a:p>
        </p:txBody>
      </p:sp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>
          <a:xfrm>
            <a:off x="954416" y="228600"/>
            <a:ext cx="7358063" cy="67084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altLang="en-US" b="1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Helvetica" charset="0"/>
              </a:rPr>
              <a:t>Các liên kết của nhóm</a:t>
            </a:r>
            <a:endParaRPr lang="en-US" altLang="en-US" b="1">
              <a:solidFill>
                <a:srgbClr val="CC0000"/>
              </a:solidFill>
              <a:latin typeface="+mn-lt"/>
              <a:ea typeface="+mn-ea"/>
              <a:cs typeface="+mn-cs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4300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889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2910557"/>
            <a:ext cx="7358063" cy="67084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altLang="en-US" b="1" smtClean="0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 charset="0"/>
              </a:rPr>
              <a:t>Thank you !</a:t>
            </a:r>
            <a:endParaRPr lang="en-US" altLang="en-US" b="1">
              <a:solidFill>
                <a:srgbClr val="00B050"/>
              </a:solidFill>
              <a:latin typeface="+mn-lt"/>
              <a:ea typeface="+mn-ea"/>
              <a:cs typeface="+mn-cs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01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954416" y="228600"/>
            <a:ext cx="7358063" cy="67084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altLang="en-US" b="1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Helvetica" charset="0"/>
              </a:rPr>
              <a:t>Lý do cuộc họp</a:t>
            </a:r>
            <a:endParaRPr lang="en-US" altLang="en-US" b="1">
              <a:solidFill>
                <a:srgbClr val="CC0000"/>
              </a:solidFill>
              <a:latin typeface="+mn-lt"/>
              <a:ea typeface="+mn-ea"/>
              <a:cs typeface="+mn-cs"/>
              <a:sym typeface="Helvetica" charset="0"/>
            </a:endParaRPr>
          </a:p>
        </p:txBody>
      </p:sp>
      <p:sp>
        <p:nvSpPr>
          <p:cNvPr id="5" name="Rectangle 2"/>
          <p:cNvSpPr>
            <a:spLocks/>
          </p:cNvSpPr>
          <p:nvPr/>
        </p:nvSpPr>
        <p:spPr bwMode="auto">
          <a:xfrm>
            <a:off x="685799" y="1219200"/>
            <a:ext cx="7895299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marL="328613" indent="-328613"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defTabSz="4318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defTabSz="4318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defTabSz="4318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defTabSz="4318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defTabSz="4318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marL="285750" indent="-285750">
              <a:spcBef>
                <a:spcPts val="2180"/>
              </a:spcBef>
              <a:buSzPct val="75000"/>
              <a:buFont typeface="Arial" pitchFamily="34" charset="0"/>
              <a:buChar char="•"/>
            </a:pPr>
            <a:r>
              <a:rPr lang="en-US" altLang="en-US" sz="2800" smtClean="0"/>
              <a:t>Phổ biến thông tin về nhóm</a:t>
            </a:r>
          </a:p>
          <a:p>
            <a:pPr marL="285750" indent="-285750">
              <a:spcBef>
                <a:spcPts val="2180"/>
              </a:spcBef>
              <a:buSzPct val="75000"/>
              <a:buFont typeface="Arial" pitchFamily="34" charset="0"/>
              <a:buChar char="•"/>
            </a:pPr>
            <a:r>
              <a:rPr lang="en-US" altLang="en-US" sz="2800" smtClean="0"/>
              <a:t>Phổ biến cách thức hoạt động trong giai đoạn tiếp theo</a:t>
            </a:r>
          </a:p>
          <a:p>
            <a:pPr marL="285750" indent="-285750">
              <a:spcBef>
                <a:spcPts val="2180"/>
              </a:spcBef>
              <a:buSzPct val="75000"/>
              <a:buFont typeface="Arial" pitchFamily="34" charset="0"/>
              <a:buChar char="•"/>
            </a:pPr>
            <a:r>
              <a:rPr lang="en-US" altLang="en-US" sz="2800" smtClean="0"/>
              <a:t>Phổ biến các quy định, quy trình</a:t>
            </a:r>
          </a:p>
          <a:p>
            <a:pPr marL="285750" indent="-285750">
              <a:spcBef>
                <a:spcPts val="2180"/>
              </a:spcBef>
              <a:buSzPct val="75000"/>
              <a:buFont typeface="Arial" pitchFamily="34" charset="0"/>
              <a:buChar char="•"/>
            </a:pPr>
            <a:r>
              <a:rPr lang="en-US" altLang="en-US" sz="2800" smtClean="0"/>
              <a:t>Tuyển thêm thành viên</a:t>
            </a:r>
          </a:p>
          <a:p>
            <a:pPr marL="285750" indent="-285750">
              <a:spcBef>
                <a:spcPts val="2180"/>
              </a:spcBef>
              <a:buSzPct val="75000"/>
              <a:buFont typeface="Arial" pitchFamily="34" charset="0"/>
              <a:buChar char="•"/>
            </a:pPr>
            <a:r>
              <a:rPr lang="en-US" altLang="en-US" sz="2800" smtClean="0"/>
              <a:t>Thu quỹ nhóm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3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2819400"/>
            <a:ext cx="7358063" cy="67084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altLang="en-US" b="1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Helvetica" charset="0"/>
              </a:rPr>
              <a:t>Điểm danh</a:t>
            </a:r>
            <a:endParaRPr lang="en-US" altLang="en-US" b="1">
              <a:solidFill>
                <a:srgbClr val="CC0000"/>
              </a:solidFill>
              <a:latin typeface="+mn-lt"/>
              <a:ea typeface="+mn-ea"/>
              <a:cs typeface="+mn-cs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87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2819400"/>
            <a:ext cx="7358063" cy="67084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altLang="en-US" b="1" smtClean="0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 charset="0"/>
              </a:rPr>
              <a:t>Điểm danh</a:t>
            </a:r>
            <a:endParaRPr lang="en-US" altLang="en-US" b="1">
              <a:solidFill>
                <a:srgbClr val="00B050"/>
              </a:solidFill>
              <a:latin typeface="+mn-lt"/>
              <a:ea typeface="+mn-ea"/>
              <a:cs typeface="+mn-cs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0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2819400"/>
            <a:ext cx="7358063" cy="67084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altLang="en-US" b="1" smtClean="0">
                <a:solidFill>
                  <a:srgbClr val="00B0F0"/>
                </a:solidFill>
                <a:latin typeface="+mn-lt"/>
                <a:ea typeface="+mn-ea"/>
                <a:cs typeface="+mn-cs"/>
                <a:sym typeface="Helvetica" charset="0"/>
              </a:rPr>
              <a:t>Điểm danh</a:t>
            </a:r>
            <a:endParaRPr lang="en-US" altLang="en-US" b="1">
              <a:solidFill>
                <a:srgbClr val="00B0F0"/>
              </a:solidFill>
              <a:latin typeface="+mn-lt"/>
              <a:ea typeface="+mn-ea"/>
              <a:cs typeface="+mn-cs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54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2819400"/>
            <a:ext cx="7358063" cy="67084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altLang="en-US" b="1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Helvetica" charset="0"/>
              </a:rPr>
              <a:t>Giới thiệu nhóm</a:t>
            </a:r>
            <a:endParaRPr lang="en-US" altLang="en-US" b="1">
              <a:solidFill>
                <a:srgbClr val="CC0000"/>
              </a:solidFill>
              <a:latin typeface="+mn-lt"/>
              <a:ea typeface="+mn-ea"/>
              <a:cs typeface="+mn-cs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80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798</Words>
  <Application>Microsoft Office PowerPoint</Application>
  <PresentationFormat>On-screen Show (4:3)</PresentationFormat>
  <Paragraphs>162</Paragraphs>
  <Slides>49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PowerPoint Presentation</vt:lpstr>
      <vt:lpstr>PowerPoint Presentation</vt:lpstr>
      <vt:lpstr>Chương trình</vt:lpstr>
      <vt:lpstr>Lý do cuộc họp</vt:lpstr>
      <vt:lpstr>Lý do cuộc họp</vt:lpstr>
      <vt:lpstr>Điểm danh</vt:lpstr>
      <vt:lpstr>Điểm danh</vt:lpstr>
      <vt:lpstr>Điểm danh</vt:lpstr>
      <vt:lpstr>Giới thiệu nhóm</vt:lpstr>
      <vt:lpstr>Giới thiệu nhóm</vt:lpstr>
      <vt:lpstr>Giới thiệu nhóm</vt:lpstr>
      <vt:lpstr>Giới thiệu nhóm</vt:lpstr>
      <vt:lpstr>PowerPoint Presentation</vt:lpstr>
      <vt:lpstr>PowerPoint Presentation</vt:lpstr>
      <vt:lpstr>Ngày thành lập</vt:lpstr>
      <vt:lpstr>Lịch sử hoạt động</vt:lpstr>
      <vt:lpstr>Lịch sử hoạt động</vt:lpstr>
      <vt:lpstr>Lịch sử hoạt động</vt:lpstr>
      <vt:lpstr>Lịch sử hoạt động</vt:lpstr>
      <vt:lpstr>Meetup Lần 1</vt:lpstr>
      <vt:lpstr>Meetup Lần 2</vt:lpstr>
      <vt:lpstr>Hình ảnh Meetup 2</vt:lpstr>
      <vt:lpstr>PowerPoint Presentation</vt:lpstr>
      <vt:lpstr>PowerPoint Presentation</vt:lpstr>
      <vt:lpstr>Hình ảnh Meetup 3</vt:lpstr>
      <vt:lpstr>PowerPoint Presentation</vt:lpstr>
      <vt:lpstr>PowerPoint Presentation</vt:lpstr>
      <vt:lpstr>PowerPoint Presentation</vt:lpstr>
      <vt:lpstr>Hình ảnh SVATTT 2014</vt:lpstr>
      <vt:lpstr>PowerPoint Presentation</vt:lpstr>
      <vt:lpstr>Hình ảnh KMACTF2015</vt:lpstr>
      <vt:lpstr>PowerPoint Presentation</vt:lpstr>
      <vt:lpstr>PowerPoint Presentation</vt:lpstr>
      <vt:lpstr>Hall Of Frame</vt:lpstr>
      <vt:lpstr>Thành viên tích cực</vt:lpstr>
      <vt:lpstr>Bảng Vàng</vt:lpstr>
      <vt:lpstr>Bảng Bạc</vt:lpstr>
      <vt:lpstr>PowerPoint Presentation</vt:lpstr>
      <vt:lpstr>Kế hoạch hoạt động</vt:lpstr>
      <vt:lpstr>Kế hoạch hoạt động</vt:lpstr>
      <vt:lpstr>Demo</vt:lpstr>
      <vt:lpstr>Các yêu cầu tuyển dụng</vt:lpstr>
      <vt:lpstr>Một số quy định, quy trình</vt:lpstr>
      <vt:lpstr>Quy định, quy trình</vt:lpstr>
      <vt:lpstr>Quy định, quy trình</vt:lpstr>
      <vt:lpstr>Các liên kết của nhóm</vt:lpstr>
      <vt:lpstr>Các liên kết của nhóm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SFT Hardworking</dc:creator>
  <cp:lastModifiedBy>Hardw0rk</cp:lastModifiedBy>
  <cp:revision>55</cp:revision>
  <dcterms:created xsi:type="dcterms:W3CDTF">2006-08-16T00:00:00Z</dcterms:created>
  <dcterms:modified xsi:type="dcterms:W3CDTF">2016-09-18T12:54:09Z</dcterms:modified>
</cp:coreProperties>
</file>