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77" r:id="rId14"/>
    <p:sldId id="268" r:id="rId15"/>
    <p:sldId id="270" r:id="rId16"/>
    <p:sldId id="271" r:id="rId17"/>
    <p:sldId id="269"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1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8AE002D-B6E8-46A0-8835-E2E5D36FA689}" type="datetimeFigureOut">
              <a:rPr lang="en-US" smtClean="0"/>
              <a:t>12/6/2015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7A9A3EF-2F00-4EA5-9E3E-7AFC92B86F5D}"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AE002D-B6E8-46A0-8835-E2E5D36FA689}"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9A3EF-2F00-4EA5-9E3E-7AFC92B86F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7A9A3EF-2F00-4EA5-9E3E-7AFC92B86F5D}"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AE002D-B6E8-46A0-8835-E2E5D36FA689}"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8AE002D-B6E8-46A0-8835-E2E5D36FA689}"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7A9A3EF-2F00-4EA5-9E3E-7AFC92B86F5D}"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8AE002D-B6E8-46A0-8835-E2E5D36FA689}" type="datetimeFigureOut">
              <a:rPr lang="en-US" smtClean="0"/>
              <a:t>12/6/2015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7A9A3EF-2F00-4EA5-9E3E-7AFC92B86F5D}"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8AE002D-B6E8-46A0-8835-E2E5D36FA689}"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9A3EF-2F00-4EA5-9E3E-7AFC92B86F5D}"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8AE002D-B6E8-46A0-8835-E2E5D36FA689}" type="datetimeFigureOut">
              <a:rPr lang="en-US" smtClean="0"/>
              <a:t>12/6/2015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7A9A3EF-2F00-4EA5-9E3E-7AFC92B86F5D}"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AE002D-B6E8-46A0-8835-E2E5D36FA689}"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7A9A3EF-2F00-4EA5-9E3E-7AFC92B86F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8AE002D-B6E8-46A0-8835-E2E5D36FA689}"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7A9A3EF-2F00-4EA5-9E3E-7AFC92B86F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7A9A3EF-2F00-4EA5-9E3E-7AFC92B86F5D}"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8AE002D-B6E8-46A0-8835-E2E5D36FA689}" type="datetimeFigureOut">
              <a:rPr lang="en-US" smtClean="0"/>
              <a:t>12/6/2015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7A9A3EF-2F00-4EA5-9E3E-7AFC92B86F5D}"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8AE002D-B6E8-46A0-8835-E2E5D36FA689}" type="datetimeFigureOut">
              <a:rPr lang="en-US" smtClean="0"/>
              <a:t>12/6/2015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8AE002D-B6E8-46A0-8835-E2E5D36FA689}" type="datetimeFigureOut">
              <a:rPr lang="en-US" smtClean="0"/>
              <a:t>12/6/2015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7A9A3EF-2F00-4EA5-9E3E-7AFC92B86F5D}"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s-is/meetup/issues/1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rumkin.com/tools/cipher/playfair.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vi.wikipedia.org/wiki/%C4%90i%E1%BB%87n_b%C3%A1o" TargetMode="External"/><Relationship Id="rId2" Type="http://schemas.openxmlformats.org/officeDocument/2006/relationships/hyperlink" Target="https://vi.wikipedia.org/w/index.php?title=M%C3%A3_h%C3%B3a_k%C3%BD_t%E1%BB%B1&amp;action=edit&amp;redlink=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dcode.fr/atbash-mirror-ciph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dcode.fr/polybius-ciph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s-is/meetup/issues/1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dcode.fr/caesar-box-ciph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2819400"/>
            <a:ext cx="6400800" cy="1752600"/>
          </a:xfrm>
        </p:spPr>
        <p:txBody>
          <a:bodyPr/>
          <a:lstStyle/>
          <a:p>
            <a:pPr marL="457200" indent="-457200" algn="l">
              <a:buFont typeface="Arial" pitchFamily="34" charset="0"/>
              <a:buChar char="•"/>
            </a:pPr>
            <a:r>
              <a:rPr lang="en-US" dirty="0" err="1" smtClean="0"/>
              <a:t>Người</a:t>
            </a:r>
            <a:r>
              <a:rPr lang="en-US" dirty="0" smtClean="0"/>
              <a:t> </a:t>
            </a:r>
            <a:r>
              <a:rPr lang="en-US" dirty="0" err="1" smtClean="0"/>
              <a:t>thuyết</a:t>
            </a:r>
            <a:r>
              <a:rPr lang="en-US" dirty="0" smtClean="0"/>
              <a:t> </a:t>
            </a:r>
            <a:r>
              <a:rPr lang="en-US" dirty="0" err="1" smtClean="0"/>
              <a:t>trình</a:t>
            </a:r>
            <a:r>
              <a:rPr lang="en-US" dirty="0" smtClean="0"/>
              <a:t> : </a:t>
            </a:r>
            <a:r>
              <a:rPr lang="en-US" dirty="0" err="1" smtClean="0"/>
              <a:t>tynKen</a:t>
            </a:r>
            <a:endParaRPr lang="en-US" dirty="0" smtClean="0"/>
          </a:p>
          <a:p>
            <a:pPr marL="457200" indent="-457200" algn="l">
              <a:buFont typeface="Arial" pitchFamily="34" charset="0"/>
              <a:buChar char="•"/>
            </a:pPr>
            <a:r>
              <a:rPr lang="en-US" dirty="0" err="1" smtClean="0"/>
              <a:t>Nội</a:t>
            </a:r>
            <a:r>
              <a:rPr lang="en-US" dirty="0" smtClean="0"/>
              <a:t> dung: </a:t>
            </a:r>
            <a:r>
              <a:rPr lang="en-US" b="1" dirty="0" smtClean="0">
                <a:hlinkClick r:id="rId2"/>
              </a:rPr>
              <a:t>Cryptography</a:t>
            </a:r>
            <a:endParaRPr lang="en-US" b="1" dirty="0" smtClean="0"/>
          </a:p>
          <a:p>
            <a:pPr marL="457200" indent="-457200" algn="l">
              <a:buFont typeface="Arial" pitchFamily="34" charset="0"/>
              <a:buChar char="•"/>
            </a:pPr>
            <a:endParaRPr lang="en-US" dirty="0"/>
          </a:p>
        </p:txBody>
      </p:sp>
      <p:sp>
        <p:nvSpPr>
          <p:cNvPr id="2" name="Title 1"/>
          <p:cNvSpPr>
            <a:spLocks noGrp="1"/>
          </p:cNvSpPr>
          <p:nvPr>
            <p:ph type="ctrTitle"/>
          </p:nvPr>
        </p:nvSpPr>
        <p:spPr>
          <a:xfrm>
            <a:off x="685800" y="685800"/>
            <a:ext cx="7772400" cy="1470025"/>
          </a:xfrm>
        </p:spPr>
        <p:txBody>
          <a:bodyPr>
            <a:normAutofit/>
          </a:bodyPr>
          <a:lstStyle/>
          <a:p>
            <a:r>
              <a:rPr lang="en-US" sz="5400" dirty="0" smtClean="0">
                <a:solidFill>
                  <a:srgbClr val="FF0000"/>
                </a:solidFill>
              </a:rPr>
              <a:t>MEET UP LẦN II</a:t>
            </a:r>
            <a:endParaRPr lang="en-US" sz="5400" dirty="0">
              <a:solidFill>
                <a:srgbClr val="FF0000"/>
              </a:solidFill>
            </a:endParaRPr>
          </a:p>
        </p:txBody>
      </p:sp>
      <p:sp>
        <p:nvSpPr>
          <p:cNvPr id="4" name="TextBox 3"/>
          <p:cNvSpPr txBox="1"/>
          <p:nvPr/>
        </p:nvSpPr>
        <p:spPr>
          <a:xfrm>
            <a:off x="457200" y="228600"/>
            <a:ext cx="2057400" cy="707886"/>
          </a:xfrm>
          <a:prstGeom prst="rect">
            <a:avLst/>
          </a:prstGeom>
          <a:noFill/>
        </p:spPr>
        <p:txBody>
          <a:bodyPr wrap="square" rtlCol="0">
            <a:spAutoFit/>
          </a:bodyPr>
          <a:lstStyle/>
          <a:p>
            <a:r>
              <a:rPr lang="en-US" sz="4000" dirty="0" smtClean="0">
                <a:solidFill>
                  <a:srgbClr val="00B050"/>
                </a:solidFill>
              </a:rPr>
              <a:t>KSIS</a:t>
            </a:r>
            <a:endParaRPr lang="en-US" sz="4000" dirty="0">
              <a:solidFill>
                <a:srgbClr val="00B050"/>
              </a:solidFill>
            </a:endParaRPr>
          </a:p>
        </p:txBody>
      </p:sp>
      <p:sp>
        <p:nvSpPr>
          <p:cNvPr id="5" name="TextBox 4"/>
          <p:cNvSpPr txBox="1"/>
          <p:nvPr/>
        </p:nvSpPr>
        <p:spPr>
          <a:xfrm>
            <a:off x="3048000" y="3362980"/>
            <a:ext cx="4800600" cy="523220"/>
          </a:xfrm>
          <a:prstGeom prst="rect">
            <a:avLst/>
          </a:prstGeom>
          <a:noFill/>
        </p:spPr>
        <p:txBody>
          <a:bodyPr wrap="square" rtlCol="0">
            <a:spAutoFit/>
          </a:bodyPr>
          <a:lstStyle/>
          <a:p>
            <a:r>
              <a:rPr lang="en-US" sz="2800" u="sng" dirty="0" smtClean="0">
                <a:solidFill>
                  <a:srgbClr val="00B050"/>
                </a:solidFill>
              </a:rPr>
              <a:t>Canyouhack.it</a:t>
            </a:r>
            <a:endParaRPr lang="en-US" sz="2800" u="sng" dirty="0">
              <a:solidFill>
                <a:srgbClr val="00B050"/>
              </a:solidFill>
            </a:endParaRPr>
          </a:p>
        </p:txBody>
      </p:sp>
    </p:spTree>
    <p:extLst>
      <p:ext uri="{BB962C8B-B14F-4D97-AF65-F5344CB8AC3E}">
        <p14:creationId xmlns:p14="http://schemas.microsoft.com/office/powerpoint/2010/main" val="2452667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Playfair</a:t>
            </a:r>
            <a:endParaRPr lang="en-US" dirty="0"/>
          </a:p>
        </p:txBody>
      </p:sp>
      <p:sp>
        <p:nvSpPr>
          <p:cNvPr id="3" name="Content Placeholder 2"/>
          <p:cNvSpPr>
            <a:spLocks noGrp="1"/>
          </p:cNvSpPr>
          <p:nvPr>
            <p:ph sz="quarter" idx="1"/>
          </p:nvPr>
        </p:nvSpPr>
        <p:spPr/>
        <p:txBody>
          <a:bodyPr/>
          <a:lstStyle/>
          <a:p>
            <a:pPr algn="just"/>
            <a:r>
              <a:rPr lang="en-US" dirty="0" smtClean="0"/>
              <a:t>S</a:t>
            </a:r>
            <a:r>
              <a:rPr lang="vi-VN" dirty="0" smtClean="0"/>
              <a:t>ử dụng cho các mục đích chiến thuật của Anh</a:t>
            </a:r>
            <a:r>
              <a:rPr lang="en-US" dirty="0" smtClean="0"/>
              <a:t> </a:t>
            </a:r>
            <a:r>
              <a:rPr lang="en-US" dirty="0" err="1" smtClean="0"/>
              <a:t>trong</a:t>
            </a:r>
            <a:r>
              <a:rPr lang="en-US" dirty="0" smtClean="0"/>
              <a:t> </a:t>
            </a:r>
            <a:r>
              <a:rPr lang="en-US" dirty="0" err="1" smtClean="0"/>
              <a:t>Chiến</a:t>
            </a:r>
            <a:r>
              <a:rPr lang="en-US" dirty="0" smtClean="0"/>
              <a:t> </a:t>
            </a:r>
            <a:r>
              <a:rPr lang="en-US" dirty="0" err="1" smtClean="0"/>
              <a:t>tranh</a:t>
            </a:r>
            <a:r>
              <a:rPr lang="en-US" dirty="0" smtClean="0"/>
              <a:t> Boer </a:t>
            </a:r>
            <a:r>
              <a:rPr lang="en-US" dirty="0" err="1" smtClean="0"/>
              <a:t>lần</a:t>
            </a:r>
            <a:r>
              <a:rPr lang="en-US" dirty="0" smtClean="0"/>
              <a:t> </a:t>
            </a:r>
            <a:r>
              <a:rPr lang="en-US" dirty="0" err="1" smtClean="0"/>
              <a:t>thứ</a:t>
            </a:r>
            <a:r>
              <a:rPr lang="en-US" dirty="0" smtClean="0"/>
              <a:t> </a:t>
            </a:r>
            <a:r>
              <a:rPr lang="en-US" dirty="0" err="1" smtClean="0"/>
              <a:t>hai</a:t>
            </a:r>
            <a:r>
              <a:rPr lang="en-US" dirty="0" smtClean="0"/>
              <a:t> </a:t>
            </a:r>
            <a:r>
              <a:rPr lang="en-US" dirty="0" err="1" smtClean="0"/>
              <a:t>và</a:t>
            </a:r>
            <a:r>
              <a:rPr lang="en-US" dirty="0" smtClean="0"/>
              <a:t> </a:t>
            </a:r>
            <a:r>
              <a:rPr lang="en-US" dirty="0" err="1" smtClean="0"/>
              <a:t>trong</a:t>
            </a:r>
            <a:r>
              <a:rPr lang="en-US" dirty="0" smtClean="0"/>
              <a:t> </a:t>
            </a:r>
            <a:r>
              <a:rPr lang="en-US" dirty="0" err="1" smtClean="0"/>
              <a:t>Thế</a:t>
            </a:r>
            <a:r>
              <a:rPr lang="en-US" dirty="0" smtClean="0"/>
              <a:t> </a:t>
            </a:r>
            <a:r>
              <a:rPr lang="en-US" dirty="0" err="1" smtClean="0"/>
              <a:t>chiến</a:t>
            </a:r>
            <a:r>
              <a:rPr lang="en-US" dirty="0" smtClean="0"/>
              <a:t> I.</a:t>
            </a:r>
          </a:p>
          <a:p>
            <a:pPr algn="just"/>
            <a:r>
              <a:rPr lang="vi-VN" dirty="0" smtClean="0"/>
              <a:t>Trong Chiến tranh thế giới thứ hai,Chính phủ New Zealand đã sử dụng nó để liên lạc giữa New Zealand, các quần đảo Chatham, và coastwatchers trong quần đảo Thái Bình Dương</a:t>
            </a:r>
            <a:endParaRPr lang="en-US" dirty="0" smtClean="0"/>
          </a:p>
        </p:txBody>
      </p:sp>
    </p:spTree>
    <p:extLst>
      <p:ext uri="{BB962C8B-B14F-4D97-AF65-F5344CB8AC3E}">
        <p14:creationId xmlns:p14="http://schemas.microsoft.com/office/powerpoint/2010/main" val="1279743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5</a:t>
            </a:r>
            <a:endParaRPr lang="en-US" dirty="0"/>
          </a:p>
        </p:txBody>
      </p:sp>
      <p:sp>
        <p:nvSpPr>
          <p:cNvPr id="3" name="Content Placeholder 2"/>
          <p:cNvSpPr>
            <a:spLocks noGrp="1"/>
          </p:cNvSpPr>
          <p:nvPr>
            <p:ph sz="quarter" idx="1"/>
          </p:nvPr>
        </p:nvSpPr>
        <p:spPr/>
        <p:txBody>
          <a:bodyPr/>
          <a:lstStyle/>
          <a:p>
            <a:pPr algn="just"/>
            <a:r>
              <a:rPr lang="en-GB" dirty="0" smtClean="0"/>
              <a:t>At least he doesn't cheat </a:t>
            </a:r>
          </a:p>
          <a:p>
            <a:pPr marL="0" indent="0" algn="just">
              <a:buNone/>
            </a:pPr>
            <a:r>
              <a:rPr lang="en-GB" dirty="0" smtClean="0"/>
              <a:t>@@(</a:t>
            </a:r>
            <a:r>
              <a:rPr lang="en-GB" dirty="0" err="1" smtClean="0"/>
              <a:t>Cảm</a:t>
            </a:r>
            <a:r>
              <a:rPr lang="en-GB" dirty="0" smtClean="0"/>
              <a:t> </a:t>
            </a:r>
            <a:r>
              <a:rPr lang="en-GB" dirty="0" err="1" smtClean="0"/>
              <a:t>thấy</a:t>
            </a:r>
            <a:r>
              <a:rPr lang="en-GB" dirty="0" smtClean="0"/>
              <a:t> </a:t>
            </a:r>
            <a:r>
              <a:rPr lang="en-GB" dirty="0" err="1" smtClean="0"/>
              <a:t>hoang</a:t>
            </a:r>
            <a:r>
              <a:rPr lang="en-GB" dirty="0" smtClean="0"/>
              <a:t> </a:t>
            </a:r>
            <a:r>
              <a:rPr lang="en-GB" dirty="0" err="1" smtClean="0"/>
              <a:t>mang</a:t>
            </a:r>
            <a:r>
              <a:rPr lang="en-GB" dirty="0" smtClean="0"/>
              <a:t>)</a:t>
            </a:r>
          </a:p>
          <a:p>
            <a:pPr marL="0" indent="0" algn="just">
              <a:buNone/>
            </a:pPr>
            <a:r>
              <a:rPr lang="en-US" dirty="0" err="1" smtClean="0"/>
              <a:t>pk</a:t>
            </a:r>
            <a:r>
              <a:rPr lang="en-US" dirty="0" smtClean="0"/>
              <a:t> </a:t>
            </a:r>
            <a:r>
              <a:rPr lang="en-US" dirty="0" err="1" smtClean="0"/>
              <a:t>dr</a:t>
            </a:r>
            <a:r>
              <a:rPr lang="en-US" dirty="0" smtClean="0"/>
              <a:t> </a:t>
            </a:r>
            <a:r>
              <a:rPr lang="en-US" dirty="0" err="1" smtClean="0"/>
              <a:t>cr</a:t>
            </a:r>
            <a:r>
              <a:rPr lang="en-US" dirty="0" smtClean="0"/>
              <a:t> </a:t>
            </a:r>
            <a:r>
              <a:rPr lang="en-US" dirty="0" err="1" smtClean="0"/>
              <a:t>rx</a:t>
            </a:r>
            <a:r>
              <a:rPr lang="en-US" dirty="0" smtClean="0"/>
              <a:t> </a:t>
            </a:r>
            <a:r>
              <a:rPr lang="en-US" dirty="0" err="1" smtClean="0"/>
              <a:t>lu</a:t>
            </a:r>
            <a:r>
              <a:rPr lang="en-US" dirty="0" smtClean="0"/>
              <a:t> </a:t>
            </a:r>
            <a:r>
              <a:rPr lang="en-US" dirty="0" err="1" smtClean="0"/>
              <a:t>ed</a:t>
            </a:r>
            <a:r>
              <a:rPr lang="en-US" dirty="0" smtClean="0"/>
              <a:t> </a:t>
            </a:r>
            <a:r>
              <a:rPr lang="en-US" dirty="0" err="1" smtClean="0"/>
              <a:t>rc</a:t>
            </a:r>
            <a:r>
              <a:rPr lang="en-US" dirty="0" smtClean="0"/>
              <a:t> </a:t>
            </a:r>
            <a:r>
              <a:rPr lang="en-US" dirty="0" err="1" smtClean="0"/>
              <a:t>af</a:t>
            </a:r>
            <a:r>
              <a:rPr lang="en-US" dirty="0" smtClean="0"/>
              <a:t> mi </a:t>
            </a:r>
            <a:r>
              <a:rPr lang="en-US" dirty="0" err="1" smtClean="0"/>
              <a:t>tr</a:t>
            </a:r>
            <a:r>
              <a:rPr lang="en-US" dirty="0" smtClean="0"/>
              <a:t> he </a:t>
            </a:r>
            <a:r>
              <a:rPr lang="en-US" dirty="0" err="1" smtClean="0"/>
              <a:t>fr</a:t>
            </a:r>
            <a:endParaRPr lang="en-US" dirty="0"/>
          </a:p>
          <a:p>
            <a:pPr algn="just"/>
            <a:r>
              <a:rPr lang="en-US" dirty="0" smtClean="0">
                <a:hlinkClick r:id="rId2"/>
              </a:rPr>
              <a:t>http://rumkin.com/tools/cipher/playfair.php</a:t>
            </a:r>
            <a:endParaRPr lang="en-US" dirty="0" smtClean="0"/>
          </a:p>
          <a:p>
            <a:pPr marL="0" indent="0" algn="just">
              <a:buNone/>
            </a:pPr>
            <a:r>
              <a:rPr lang="en-US" dirty="0" smtClean="0"/>
              <a:t> test : </a:t>
            </a:r>
            <a:r>
              <a:rPr lang="en-US" dirty="0" err="1" smtClean="0"/>
              <a:t>nhập</a:t>
            </a:r>
            <a:r>
              <a:rPr lang="en-US" dirty="0" smtClean="0"/>
              <a:t> key = </a:t>
            </a:r>
            <a:r>
              <a:rPr lang="en-US" dirty="0" err="1" smtClean="0"/>
              <a:t>tên</a:t>
            </a:r>
            <a:r>
              <a:rPr lang="en-US" dirty="0" smtClean="0"/>
              <a:t> </a:t>
            </a:r>
            <a:r>
              <a:rPr lang="en-US" dirty="0" err="1" smtClean="0"/>
              <a:t>mã</a:t>
            </a:r>
            <a:endParaRPr lang="en-US" dirty="0" smtClean="0"/>
          </a:p>
          <a:p>
            <a:pPr marL="0" indent="0" algn="just">
              <a:buNone/>
            </a:pPr>
            <a:r>
              <a:rPr lang="en-US" dirty="0" smtClean="0"/>
              <a:t>-</a:t>
            </a:r>
            <a:r>
              <a:rPr lang="en-US" dirty="0" err="1" smtClean="0"/>
              <a:t>Nếu</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ko</a:t>
            </a:r>
            <a:r>
              <a:rPr lang="en-US" dirty="0" smtClean="0"/>
              <a:t> </a:t>
            </a:r>
            <a:r>
              <a:rPr lang="en-US" dirty="0" err="1" smtClean="0"/>
              <a:t>phải</a:t>
            </a:r>
            <a:r>
              <a:rPr lang="en-US" dirty="0" smtClean="0"/>
              <a:t> </a:t>
            </a:r>
            <a:r>
              <a:rPr lang="en-US" dirty="0" err="1" smtClean="0"/>
              <a:t>thì</a:t>
            </a:r>
            <a:r>
              <a:rPr lang="en-US" dirty="0" smtClean="0"/>
              <a:t> ta </a:t>
            </a:r>
            <a:r>
              <a:rPr lang="en-US" dirty="0" err="1" smtClean="0"/>
              <a:t>phải</a:t>
            </a:r>
            <a:r>
              <a:rPr lang="en-US" dirty="0" smtClean="0"/>
              <a:t> </a:t>
            </a:r>
            <a:r>
              <a:rPr lang="en-US" dirty="0" err="1" smtClean="0"/>
              <a:t>tìm</a:t>
            </a:r>
            <a:r>
              <a:rPr lang="en-US" dirty="0" smtClean="0"/>
              <a:t> </a:t>
            </a:r>
            <a:r>
              <a:rPr lang="en-US" dirty="0" err="1" smtClean="0"/>
              <a:t>ra</a:t>
            </a:r>
            <a:r>
              <a:rPr lang="en-US" dirty="0" smtClean="0"/>
              <a:t> </a:t>
            </a:r>
            <a:r>
              <a:rPr lang="en-US" dirty="0" err="1" smtClean="0"/>
              <a:t>từ</a:t>
            </a:r>
            <a:r>
              <a:rPr lang="en-US" dirty="0" smtClean="0"/>
              <a:t> </a:t>
            </a:r>
            <a:r>
              <a:rPr lang="en-US" dirty="0" err="1" smtClean="0"/>
              <a:t>chốt</a:t>
            </a:r>
            <a:r>
              <a:rPr lang="en-US" dirty="0" smtClean="0"/>
              <a:t> </a:t>
            </a:r>
            <a:r>
              <a:rPr lang="en-US" dirty="0" err="1" smtClean="0"/>
              <a:t>gợi</a:t>
            </a:r>
            <a:r>
              <a:rPr lang="en-US" dirty="0" smtClean="0"/>
              <a:t> ý </a:t>
            </a:r>
            <a:r>
              <a:rPr lang="en-US" dirty="0" err="1" smtClean="0"/>
              <a:t>trong</a:t>
            </a:r>
            <a:r>
              <a:rPr lang="en-US" dirty="0" smtClean="0"/>
              <a:t> </a:t>
            </a:r>
            <a:r>
              <a:rPr lang="en-US" dirty="0" err="1" smtClean="0"/>
              <a:t>đề</a:t>
            </a:r>
            <a:r>
              <a:rPr lang="en-US" dirty="0" smtClean="0"/>
              <a:t> </a:t>
            </a:r>
            <a:r>
              <a:rPr lang="en-US" dirty="0" err="1" smtClean="0"/>
              <a:t>bài</a:t>
            </a:r>
            <a:r>
              <a:rPr lang="en-US" dirty="0" smtClean="0"/>
              <a:t>.</a:t>
            </a:r>
          </a:p>
          <a:p>
            <a:pPr algn="just"/>
            <a:endParaRPr lang="en-US" dirty="0"/>
          </a:p>
        </p:txBody>
      </p:sp>
    </p:spTree>
    <p:extLst>
      <p:ext uri="{BB962C8B-B14F-4D97-AF65-F5344CB8AC3E}">
        <p14:creationId xmlns:p14="http://schemas.microsoft.com/office/powerpoint/2010/main" val="2783722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6</a:t>
            </a:r>
            <a:endParaRPr lang="en-US" dirty="0"/>
          </a:p>
        </p:txBody>
      </p:sp>
      <p:sp>
        <p:nvSpPr>
          <p:cNvPr id="3" name="Content Placeholder 2"/>
          <p:cNvSpPr>
            <a:spLocks noGrp="1"/>
          </p:cNvSpPr>
          <p:nvPr>
            <p:ph sz="quarter" idx="1"/>
          </p:nvPr>
        </p:nvSpPr>
        <p:spPr/>
        <p:txBody>
          <a:bodyPr/>
          <a:lstStyle/>
          <a:p>
            <a:pPr marL="0" indent="0">
              <a:buNone/>
            </a:pPr>
            <a:r>
              <a:rPr lang="en-US" dirty="0" smtClean="0"/>
              <a:t>.- -. . .- ... -.-- --- -. . - .... . .--. .- ... ... .-- --- .-. -.. .. ... -.. --- - -.. .- ... .... -.. .- ... .... -.. --- -</a:t>
            </a:r>
          </a:p>
          <a:p>
            <a:pPr marL="0" indent="0">
              <a:buNone/>
            </a:pPr>
            <a:endParaRPr lang="en-US" dirty="0"/>
          </a:p>
          <a:p>
            <a:pPr marL="0" indent="0">
              <a:buNone/>
            </a:pPr>
            <a:r>
              <a:rPr lang="fr-FR" dirty="0" err="1" smtClean="0"/>
              <a:t>Quá</a:t>
            </a:r>
            <a:r>
              <a:rPr lang="fr-FR" dirty="0" smtClean="0"/>
              <a:t> </a:t>
            </a:r>
            <a:r>
              <a:rPr lang="fr-FR" dirty="0" err="1" smtClean="0"/>
              <a:t>quen</a:t>
            </a:r>
            <a:r>
              <a:rPr lang="fr-FR" dirty="0" smtClean="0"/>
              <a:t> </a:t>
            </a:r>
            <a:r>
              <a:rPr lang="fr-FR" dirty="0" err="1" smtClean="0"/>
              <a:t>thuộc</a:t>
            </a:r>
            <a:r>
              <a:rPr lang="fr-FR" dirty="0" smtClean="0"/>
              <a:t>. </a:t>
            </a:r>
            <a:r>
              <a:rPr lang="fr-FR" dirty="0" err="1" smtClean="0"/>
              <a:t>Morce</a:t>
            </a:r>
            <a:r>
              <a:rPr lang="fr-FR" dirty="0" smtClean="0"/>
              <a:t> code</a:t>
            </a:r>
            <a:endParaRPr lang="en-US" dirty="0"/>
          </a:p>
        </p:txBody>
      </p:sp>
    </p:spTree>
    <p:extLst>
      <p:ext uri="{BB962C8B-B14F-4D97-AF65-F5344CB8AC3E}">
        <p14:creationId xmlns:p14="http://schemas.microsoft.com/office/powerpoint/2010/main" val="1124202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Mã Morse</a:t>
            </a:r>
            <a:endParaRPr lang="en-US" dirty="0"/>
          </a:p>
        </p:txBody>
      </p:sp>
      <p:sp>
        <p:nvSpPr>
          <p:cNvPr id="3" name="Content Placeholder 2"/>
          <p:cNvSpPr>
            <a:spLocks noGrp="1"/>
          </p:cNvSpPr>
          <p:nvPr>
            <p:ph sz="quarter" idx="1"/>
          </p:nvPr>
        </p:nvSpPr>
        <p:spPr/>
        <p:txBody>
          <a:bodyPr/>
          <a:lstStyle/>
          <a:p>
            <a:r>
              <a:rPr lang="vi-VN" b="1" dirty="0"/>
              <a:t>Mã Morse</a:t>
            </a:r>
            <a:r>
              <a:rPr lang="vi-VN" dirty="0"/>
              <a:t> hay </a:t>
            </a:r>
            <a:r>
              <a:rPr lang="vi-VN" b="1" dirty="0"/>
              <a:t>mã Moóc-xơ</a:t>
            </a:r>
            <a:r>
              <a:rPr lang="vi-VN" dirty="0"/>
              <a:t> là một loại </a:t>
            </a:r>
            <a:r>
              <a:rPr lang="vi-VN" dirty="0">
                <a:hlinkClick r:id="rId2" tooltip="Mã hóa ký tự (trang chưa được viết)"/>
              </a:rPr>
              <a:t>mã hóa ký tự</a:t>
            </a:r>
            <a:r>
              <a:rPr lang="vi-VN" dirty="0"/>
              <a:t> dùng để </a:t>
            </a:r>
            <a:r>
              <a:rPr lang="vi-VN" dirty="0" smtClean="0"/>
              <a:t>truyền </a:t>
            </a:r>
            <a:r>
              <a:rPr lang="vi-VN" dirty="0"/>
              <a:t>các thông tin </a:t>
            </a:r>
            <a:r>
              <a:rPr lang="vi-VN" dirty="0">
                <a:hlinkClick r:id="rId3" tooltip="Điện báo"/>
              </a:rPr>
              <a:t>điện </a:t>
            </a:r>
            <a:r>
              <a:rPr lang="vi-VN" dirty="0" smtClean="0">
                <a:hlinkClick r:id="rId3" tooltip="Điện báo"/>
              </a:rPr>
              <a:t>báo</a:t>
            </a:r>
            <a:endParaRPr lang="en-US" dirty="0" smtClean="0"/>
          </a:p>
          <a:p>
            <a:r>
              <a:rPr lang="vi-VN" dirty="0"/>
              <a:t>Vào ngày 6 tháng 1 năm 1838, </a:t>
            </a:r>
            <a:r>
              <a:rPr lang="vi-VN" b="1" dirty="0"/>
              <a:t>hệ thống điện tín</a:t>
            </a:r>
            <a:r>
              <a:rPr lang="vi-VN" dirty="0"/>
              <a:t> sử dụng mã hóa </a:t>
            </a:r>
            <a:r>
              <a:rPr lang="vi-VN" b="1" dirty="0"/>
              <a:t>Morse</a:t>
            </a:r>
            <a:r>
              <a:rPr lang="vi-VN" dirty="0"/>
              <a:t> (hay còn gọi là mã Moóc-xơ) đã được công bố lần đầu tiên tại Morristown, New Jersey</a:t>
            </a:r>
            <a:endParaRPr lang="en-US" dirty="0"/>
          </a:p>
        </p:txBody>
      </p:sp>
    </p:spTree>
    <p:extLst>
      <p:ext uri="{BB962C8B-B14F-4D97-AF65-F5344CB8AC3E}">
        <p14:creationId xmlns:p14="http://schemas.microsoft.com/office/powerpoint/2010/main" val="3742103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7</a:t>
            </a:r>
            <a:endParaRPr lang="en-US" dirty="0"/>
          </a:p>
        </p:txBody>
      </p:sp>
      <p:sp>
        <p:nvSpPr>
          <p:cNvPr id="3" name="Content Placeholder 2"/>
          <p:cNvSpPr>
            <a:spLocks noGrp="1"/>
          </p:cNvSpPr>
          <p:nvPr>
            <p:ph sz="quarter" idx="1"/>
          </p:nvPr>
        </p:nvSpPr>
        <p:spPr/>
        <p:txBody>
          <a:bodyPr/>
          <a:lstStyle/>
          <a:p>
            <a:pPr marL="0" indent="0">
              <a:buNone/>
            </a:pPr>
            <a:r>
              <a:rPr lang="en-US" dirty="0" smtClean="0"/>
              <a:t>84 104 101 32 115 101 99 114 101 116 32 119 111 114 100 32 121 111 117 39 114 101 32 115 101 97 114 99 104 105 110 103 32 102 111 114 32 105 115 32 115 101 99 114 101 116</a:t>
            </a:r>
          </a:p>
          <a:p>
            <a:pPr marL="0" indent="0">
              <a:buNone/>
            </a:pPr>
            <a:endParaRPr lang="en-US" dirty="0"/>
          </a:p>
          <a:p>
            <a:pPr marL="0" indent="0">
              <a:buNone/>
            </a:pPr>
            <a:r>
              <a:rPr lang="en-US" dirty="0" err="1" smtClean="0"/>
              <a:t>Quá</a:t>
            </a:r>
            <a:r>
              <a:rPr lang="en-US" dirty="0" smtClean="0"/>
              <a:t> </a:t>
            </a:r>
            <a:r>
              <a:rPr lang="en-US" dirty="0" err="1" smtClean="0"/>
              <a:t>quen</a:t>
            </a:r>
            <a:r>
              <a:rPr lang="en-US" dirty="0" smtClean="0"/>
              <a:t> </a:t>
            </a:r>
            <a:r>
              <a:rPr lang="en-US" dirty="0" err="1" smtClean="0"/>
              <a:t>thuộc</a:t>
            </a:r>
            <a:endParaRPr lang="en-US" dirty="0" smtClean="0"/>
          </a:p>
          <a:p>
            <a:pPr marL="0" indent="0">
              <a:buNone/>
            </a:pPr>
            <a:r>
              <a:rPr lang="en-US" dirty="0" smtClean="0"/>
              <a:t>Decimal</a:t>
            </a:r>
            <a:endParaRPr lang="en-US" dirty="0"/>
          </a:p>
        </p:txBody>
      </p:sp>
    </p:spTree>
    <p:extLst>
      <p:ext uri="{BB962C8B-B14F-4D97-AF65-F5344CB8AC3E}">
        <p14:creationId xmlns:p14="http://schemas.microsoft.com/office/powerpoint/2010/main" val="4264947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Atbash</a:t>
            </a:r>
            <a:r>
              <a:rPr lang="en-US" dirty="0" smtClean="0"/>
              <a:t> Decoder</a:t>
            </a:r>
            <a:endParaRPr lang="en-US" dirty="0"/>
          </a:p>
        </p:txBody>
      </p:sp>
      <p:sp>
        <p:nvSpPr>
          <p:cNvPr id="3" name="Content Placeholder 2"/>
          <p:cNvSpPr>
            <a:spLocks noGrp="1"/>
          </p:cNvSpPr>
          <p:nvPr>
            <p:ph sz="quarter" idx="1"/>
          </p:nvPr>
        </p:nvSpPr>
        <p:spPr/>
        <p:txBody>
          <a:bodyPr/>
          <a:lstStyle/>
          <a:p>
            <a:pPr algn="just"/>
            <a:r>
              <a:rPr lang="en-US" dirty="0" smtClean="0"/>
              <a:t>L</a:t>
            </a:r>
            <a:r>
              <a:rPr lang="vi-VN" dirty="0" smtClean="0"/>
              <a:t>à một dạng mã thay thế đơn giản cho bảng chữ cái Hebrew. Thuật ngữ atbash bắt đầu bằng chữ đầu tiên trong bảng chữ cái</a:t>
            </a:r>
            <a:r>
              <a:rPr lang="en-US" dirty="0" smtClean="0"/>
              <a:t>.</a:t>
            </a:r>
            <a:endParaRPr lang="en-US" dirty="0"/>
          </a:p>
        </p:txBody>
      </p:sp>
    </p:spTree>
    <p:extLst>
      <p:ext uri="{BB962C8B-B14F-4D97-AF65-F5344CB8AC3E}">
        <p14:creationId xmlns:p14="http://schemas.microsoft.com/office/powerpoint/2010/main" val="3371132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bảng</a:t>
            </a:r>
            <a:r>
              <a:rPr lang="en-US" dirty="0" smtClean="0"/>
              <a:t> </a:t>
            </a:r>
            <a:r>
              <a:rPr lang="en-US" dirty="0" err="1" smtClean="0"/>
              <a:t>mã</a:t>
            </a:r>
            <a:r>
              <a:rPr lang="en-US" dirty="0" smtClean="0"/>
              <a:t> </a:t>
            </a:r>
            <a:r>
              <a:rPr lang="en-US" dirty="0" err="1" smtClean="0"/>
              <a:t>Atbash</a:t>
            </a:r>
            <a:endParaRPr lang="en-US" dirty="0"/>
          </a:p>
        </p:txBody>
      </p:sp>
      <p:sp>
        <p:nvSpPr>
          <p:cNvPr id="3" name="Content Placeholder 2"/>
          <p:cNvSpPr>
            <a:spLocks noGrp="1"/>
          </p:cNvSpPr>
          <p:nvPr>
            <p:ph sz="quarter" idx="1"/>
          </p:nvPr>
        </p:nvSpPr>
        <p:spPr/>
        <p:txBody>
          <a:bodyPr>
            <a:normAutofit/>
          </a:bodyPr>
          <a:lstStyle/>
          <a:p>
            <a:r>
              <a:rPr lang="vi-VN" sz="2400" dirty="0" smtClean="0"/>
              <a:t>Do Thái hiện đại</a:t>
            </a:r>
            <a:r>
              <a:rPr lang="en-US" sz="2400" dirty="0" smtClean="0"/>
              <a:t> :</a:t>
            </a:r>
          </a:p>
          <a:p>
            <a:pPr marL="0" indent="0">
              <a:buNone/>
            </a:pPr>
            <a:r>
              <a:rPr lang="vi-VN" sz="2400" dirty="0" smtClean="0"/>
              <a:t>Bảng chữ cái thường:  </a:t>
            </a:r>
            <a:r>
              <a:rPr lang="he-IL" sz="2400" dirty="0" smtClean="0"/>
              <a:t>אבגדהוזחטיכלמנסעפצקרשת</a:t>
            </a:r>
          </a:p>
          <a:p>
            <a:pPr marL="0" indent="0">
              <a:buNone/>
            </a:pPr>
            <a:r>
              <a:rPr lang="vi-VN" sz="2400" dirty="0" smtClean="0"/>
              <a:t>Bảng chữ cái mật mã: </a:t>
            </a:r>
            <a:r>
              <a:rPr lang="he-IL" sz="2400" dirty="0" smtClean="0"/>
              <a:t>תשרקצפעסנמלכיטחזוהדגבא</a:t>
            </a:r>
            <a:endParaRPr lang="en-US" sz="2400" dirty="0" smtClean="0"/>
          </a:p>
          <a:p>
            <a:r>
              <a:rPr lang="en-US" sz="2400" dirty="0" err="1" smtClean="0">
                <a:latin typeface="Arial" pitchFamily="34" charset="0"/>
                <a:cs typeface="Arial" pitchFamily="34" charset="0"/>
              </a:rPr>
              <a:t>Latinh</a:t>
            </a:r>
            <a:r>
              <a:rPr lang="en-US" sz="2400" dirty="0" smtClean="0">
                <a:latin typeface="Arial" pitchFamily="34" charset="0"/>
                <a:cs typeface="Arial" pitchFamily="34" charset="0"/>
              </a:rPr>
              <a:t>:</a:t>
            </a:r>
          </a:p>
          <a:p>
            <a:pPr marL="0" indent="0">
              <a:buNone/>
            </a:pPr>
            <a:r>
              <a:rPr lang="vi-VN" sz="2400" dirty="0" smtClean="0"/>
              <a:t>Bảng chữ cái thường:  abcdefghijklmnopqrstuvwxyz</a:t>
            </a:r>
          </a:p>
          <a:p>
            <a:pPr marL="0" indent="0">
              <a:buNone/>
            </a:pPr>
            <a:r>
              <a:rPr lang="vi-VN" sz="2400" dirty="0" smtClean="0"/>
              <a:t>Bảng chữ cái mật mã:</a:t>
            </a:r>
            <a:r>
              <a:rPr lang="en-US" sz="2400" dirty="0" smtClean="0"/>
              <a:t> </a:t>
            </a:r>
            <a:r>
              <a:rPr lang="vi-VN" sz="2000" dirty="0" smtClean="0"/>
              <a:t>ZYXWVUTSRQPONMLKJIHGFEDCBA</a:t>
            </a:r>
            <a:endParaRPr lang="en-US" sz="2000" dirty="0" smtClean="0"/>
          </a:p>
          <a:p>
            <a:r>
              <a:rPr lang="en-US" sz="2000" dirty="0" smtClean="0"/>
              <a:t>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a:t>
            </a:r>
          </a:p>
          <a:p>
            <a:pPr marL="0" indent="0">
              <a:buNone/>
            </a:pPr>
            <a:r>
              <a:rPr lang="vi-VN" sz="2000" dirty="0" smtClean="0">
                <a:latin typeface="Arial" pitchFamily="34" charset="0"/>
                <a:cs typeface="Arial" pitchFamily="34" charset="0"/>
              </a:rPr>
              <a:t>15 ký tự đầu:   A|Ă|Â|B|C|D|Đ|E|Ê|G|H|I|K|L|M</a:t>
            </a:r>
          </a:p>
          <a:p>
            <a:pPr marL="0" indent="0">
              <a:buNone/>
            </a:pPr>
            <a:r>
              <a:rPr lang="vi-VN" sz="2000" dirty="0" smtClean="0">
                <a:latin typeface="Arial" pitchFamily="34" charset="0"/>
                <a:cs typeface="Arial" pitchFamily="34" charset="0"/>
              </a:rPr>
              <a:t>15 ký tự cuối:  Y|X|V|Ư|U|T|S|R|Q|P|Ơ|Ô|O|N|M</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502837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8</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vi-VN" sz="2400" dirty="0" smtClean="0"/>
              <a:t>Prove you're not drunk?</a:t>
            </a:r>
          </a:p>
          <a:p>
            <a:pPr marL="0" indent="0" algn="just">
              <a:buNone/>
            </a:pPr>
            <a:r>
              <a:rPr lang="vi-VN" sz="2400" dirty="0" smtClean="0"/>
              <a:t>Dịch vui : Chứng minh bạn không phải là người say rượu?</a:t>
            </a:r>
            <a:endParaRPr lang="en-US" sz="2400" dirty="0" smtClean="0"/>
          </a:p>
          <a:p>
            <a:pPr marL="0" indent="0" algn="just">
              <a:buNone/>
            </a:pPr>
            <a:r>
              <a:rPr lang="en-US" sz="2400" dirty="0" smtClean="0"/>
              <a:t>Challenges: </a:t>
            </a:r>
            <a:r>
              <a:rPr lang="en-US" sz="2400" dirty="0" err="1" smtClean="0"/>
              <a:t>gsv</a:t>
            </a:r>
            <a:r>
              <a:rPr lang="en-US" sz="2400" dirty="0" smtClean="0"/>
              <a:t> </a:t>
            </a:r>
            <a:r>
              <a:rPr lang="en-US" sz="2400" dirty="0" err="1" smtClean="0"/>
              <a:t>kzhh</a:t>
            </a:r>
            <a:r>
              <a:rPr lang="en-US" sz="2400" dirty="0" smtClean="0"/>
              <a:t> </a:t>
            </a:r>
            <a:r>
              <a:rPr lang="en-US" sz="2400" dirty="0" err="1" smtClean="0"/>
              <a:t>blfi</a:t>
            </a:r>
            <a:r>
              <a:rPr lang="en-US" sz="2400" dirty="0" smtClean="0"/>
              <a:t> </a:t>
            </a:r>
            <a:r>
              <a:rPr lang="en-US" sz="2400" dirty="0" err="1" smtClean="0"/>
              <a:t>ollprmt</a:t>
            </a:r>
            <a:r>
              <a:rPr lang="en-US" sz="2400" dirty="0" smtClean="0"/>
              <a:t> </a:t>
            </a:r>
            <a:r>
              <a:rPr lang="en-US" sz="2400" dirty="0" err="1" smtClean="0"/>
              <a:t>uli</a:t>
            </a:r>
            <a:r>
              <a:rPr lang="en-US" sz="2400" dirty="0" smtClean="0"/>
              <a:t> </a:t>
            </a:r>
            <a:r>
              <a:rPr lang="en-US" sz="2400" dirty="0" err="1" smtClean="0"/>
              <a:t>rh</a:t>
            </a:r>
            <a:r>
              <a:rPr lang="en-US" sz="2400" dirty="0" smtClean="0"/>
              <a:t> </a:t>
            </a:r>
            <a:r>
              <a:rPr lang="en-US" sz="2400" dirty="0" err="1" smtClean="0"/>
              <a:t>zoxlslo</a:t>
            </a:r>
            <a:endParaRPr lang="en-US" sz="2400" dirty="0" smtClean="0"/>
          </a:p>
          <a:p>
            <a:pPr marL="0" indent="0" algn="just">
              <a:buNone/>
            </a:pPr>
            <a:r>
              <a:rPr lang="en-US" sz="2400" dirty="0" err="1" smtClean="0"/>
              <a:t>suy</a:t>
            </a:r>
            <a:r>
              <a:rPr lang="en-US" sz="2400" dirty="0" smtClean="0"/>
              <a:t> </a:t>
            </a:r>
            <a:r>
              <a:rPr lang="en-US" sz="2400" dirty="0" err="1" smtClean="0"/>
              <a:t>luận</a:t>
            </a:r>
            <a:r>
              <a:rPr lang="en-US" sz="2400" dirty="0" smtClean="0"/>
              <a:t> logic :</a:t>
            </a:r>
          </a:p>
          <a:p>
            <a:pPr marL="0" indent="0" algn="just">
              <a:buNone/>
            </a:pPr>
            <a:r>
              <a:rPr lang="en-US" sz="2400" dirty="0" err="1" smtClean="0"/>
              <a:t>gsv</a:t>
            </a:r>
            <a:r>
              <a:rPr lang="en-US" sz="2400" dirty="0" smtClean="0"/>
              <a:t> =  the  </a:t>
            </a:r>
          </a:p>
          <a:p>
            <a:pPr marL="0" indent="0" algn="just">
              <a:buNone/>
            </a:pPr>
            <a:r>
              <a:rPr lang="en-US" sz="2400" dirty="0" err="1" smtClean="0"/>
              <a:t>kzhh</a:t>
            </a:r>
            <a:r>
              <a:rPr lang="en-US" sz="2400" dirty="0" smtClean="0"/>
              <a:t> = pass</a:t>
            </a:r>
          </a:p>
          <a:p>
            <a:pPr marL="0" indent="0" algn="just">
              <a:buNone/>
            </a:pPr>
            <a:r>
              <a:rPr lang="en-US" sz="2400" dirty="0" err="1" smtClean="0"/>
              <a:t>Có</a:t>
            </a:r>
            <a:r>
              <a:rPr lang="en-US" sz="2400" dirty="0" smtClean="0"/>
              <a:t> </a:t>
            </a:r>
            <a:r>
              <a:rPr lang="en-US" sz="2400" dirty="0" err="1" smtClean="0"/>
              <a:t>vẽ</a:t>
            </a:r>
            <a:r>
              <a:rPr lang="en-US" sz="2400" dirty="0" smtClean="0"/>
              <a:t> </a:t>
            </a:r>
            <a:r>
              <a:rPr lang="en-US" sz="2400" dirty="0" err="1" smtClean="0"/>
              <a:t>hợp</a:t>
            </a:r>
            <a:r>
              <a:rPr lang="en-US" sz="2400" dirty="0" smtClean="0"/>
              <a:t> </a:t>
            </a:r>
            <a:r>
              <a:rPr lang="en-US" sz="2400" dirty="0" err="1" smtClean="0"/>
              <a:t>lý</a:t>
            </a:r>
            <a:r>
              <a:rPr lang="en-US" sz="2400" dirty="0" smtClean="0"/>
              <a:t> =&gt; </a:t>
            </a:r>
            <a:r>
              <a:rPr lang="en-US" sz="2400" dirty="0" err="1" smtClean="0"/>
              <a:t>Atbash</a:t>
            </a:r>
            <a:r>
              <a:rPr lang="en-US" sz="2400" dirty="0" smtClean="0"/>
              <a:t> Decoder</a:t>
            </a:r>
          </a:p>
          <a:p>
            <a:pPr marL="0" indent="0" algn="just">
              <a:buNone/>
            </a:pPr>
            <a:r>
              <a:rPr lang="en-US" sz="2400" dirty="0" smtClean="0">
                <a:hlinkClick r:id="rId2"/>
              </a:rPr>
              <a:t>http://www.dcode.fr/atbash-mirror-cipher</a:t>
            </a:r>
            <a:endParaRPr lang="en-US" sz="2400" dirty="0" smtClean="0"/>
          </a:p>
          <a:p>
            <a:pPr marL="0" indent="0" algn="just">
              <a:buNone/>
            </a:pPr>
            <a:endParaRPr lang="en-US" sz="2400" dirty="0"/>
          </a:p>
        </p:txBody>
      </p:sp>
    </p:spTree>
    <p:extLst>
      <p:ext uri="{BB962C8B-B14F-4D97-AF65-F5344CB8AC3E}">
        <p14:creationId xmlns:p14="http://schemas.microsoft.com/office/powerpoint/2010/main" val="3291968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9</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GB" sz="2400" dirty="0" smtClean="0">
                <a:latin typeface="Arial" pitchFamily="34" charset="0"/>
                <a:cs typeface="Arial" pitchFamily="34" charset="0"/>
              </a:rPr>
              <a:t>Polly the parrot loves to square dance? (</a:t>
            </a:r>
            <a:r>
              <a:rPr lang="vi-VN" sz="2400" dirty="0" smtClean="0">
                <a:latin typeface="Arial" pitchFamily="34" charset="0"/>
                <a:cs typeface="Arial" pitchFamily="34" charset="0"/>
              </a:rPr>
              <a:t>đếch quan tâm nó là cái j nữa.</a:t>
            </a:r>
            <a:r>
              <a:rPr lang="en-GB" sz="2400" dirty="0" smtClean="0">
                <a:latin typeface="Arial" pitchFamily="34" charset="0"/>
                <a:cs typeface="Arial" pitchFamily="34" charset="0"/>
              </a:rPr>
              <a:t>)</a:t>
            </a:r>
          </a:p>
          <a:p>
            <a:pPr marL="0" indent="0" algn="just">
              <a:buNone/>
            </a:pPr>
            <a:r>
              <a:rPr lang="en-GB" sz="2400" dirty="0" smtClean="0"/>
              <a:t>442315 3511434352344214 2443 442432154411123115</a:t>
            </a:r>
          </a:p>
          <a:p>
            <a:pPr marL="0" indent="0" algn="just">
              <a:buNone/>
            </a:pPr>
            <a:r>
              <a:rPr lang="en-GB" sz="2400" dirty="0" err="1" smtClean="0"/>
              <a:t>Nhận</a:t>
            </a:r>
            <a:r>
              <a:rPr lang="en-GB" sz="2400" dirty="0" smtClean="0"/>
              <a:t> </a:t>
            </a:r>
            <a:r>
              <a:rPr lang="en-GB" sz="2400" dirty="0" err="1" smtClean="0"/>
              <a:t>thấy</a:t>
            </a:r>
            <a:r>
              <a:rPr lang="en-GB" sz="2400" dirty="0" smtClean="0"/>
              <a:t> min =1; max= 5</a:t>
            </a:r>
          </a:p>
          <a:p>
            <a:pPr marL="0" indent="0" algn="just">
              <a:buNone/>
            </a:pPr>
            <a:r>
              <a:rPr lang="en-GB" sz="2400" dirty="0" err="1" smtClean="0"/>
              <a:t>Tạo</a:t>
            </a:r>
            <a:r>
              <a:rPr lang="en-GB" sz="2400" dirty="0" smtClean="0"/>
              <a:t> </a:t>
            </a:r>
            <a:r>
              <a:rPr lang="en-GB" sz="2400" dirty="0" err="1" smtClean="0"/>
              <a:t>thành</a:t>
            </a:r>
            <a:r>
              <a:rPr lang="en-GB" sz="2400" dirty="0" smtClean="0"/>
              <a:t> </a:t>
            </a:r>
            <a:r>
              <a:rPr lang="en-GB" sz="2400" dirty="0" err="1" smtClean="0"/>
              <a:t>các</a:t>
            </a:r>
            <a:r>
              <a:rPr lang="en-GB" sz="2400" dirty="0" smtClean="0"/>
              <a:t> </a:t>
            </a:r>
            <a:r>
              <a:rPr lang="en-GB" sz="2400" dirty="0" err="1" smtClean="0"/>
              <a:t>cặp</a:t>
            </a:r>
            <a:r>
              <a:rPr lang="en-GB" sz="2400" dirty="0" smtClean="0"/>
              <a:t> : </a:t>
            </a:r>
            <a:r>
              <a:rPr lang="en-GB" sz="2400" dirty="0" err="1" smtClean="0"/>
              <a:t>lại</a:t>
            </a:r>
            <a:r>
              <a:rPr lang="en-GB" sz="2400" dirty="0" smtClean="0"/>
              <a:t> </a:t>
            </a:r>
            <a:r>
              <a:rPr lang="en-GB" sz="2400" dirty="0" err="1" smtClean="0"/>
              <a:t>có</a:t>
            </a:r>
            <a:r>
              <a:rPr lang="en-GB" sz="2400" dirty="0" smtClean="0"/>
              <a:t> </a:t>
            </a:r>
            <a:r>
              <a:rPr lang="en-GB" sz="2400" dirty="0" err="1" smtClean="0"/>
              <a:t>khoảng</a:t>
            </a:r>
            <a:r>
              <a:rPr lang="en-GB" sz="2400" dirty="0" smtClean="0"/>
              <a:t> </a:t>
            </a:r>
            <a:r>
              <a:rPr lang="en-GB" sz="2400" dirty="0" err="1" smtClean="0"/>
              <a:t>trắng</a:t>
            </a:r>
            <a:r>
              <a:rPr lang="en-GB" sz="2400" dirty="0" smtClean="0"/>
              <a:t>. </a:t>
            </a:r>
            <a:r>
              <a:rPr lang="en-GB" sz="2400" dirty="0" err="1" smtClean="0"/>
              <a:t>Đoán</a:t>
            </a:r>
            <a:r>
              <a:rPr lang="en-GB" sz="2400" dirty="0" smtClean="0"/>
              <a:t> : 442315 = THE ; 2443 = IS</a:t>
            </a:r>
          </a:p>
          <a:p>
            <a:pPr marL="0" indent="0" algn="just">
              <a:buNone/>
            </a:pPr>
            <a:r>
              <a:rPr lang="fr-FR" sz="2400" dirty="0" smtClean="0"/>
              <a:t>-&gt; </a:t>
            </a:r>
            <a:r>
              <a:rPr lang="fr-FR" sz="2400" dirty="0" err="1" smtClean="0"/>
              <a:t>có</a:t>
            </a:r>
            <a:r>
              <a:rPr lang="fr-FR" sz="2400" dirty="0" smtClean="0"/>
              <a:t> </a:t>
            </a:r>
            <a:r>
              <a:rPr lang="fr-FR" sz="2400" dirty="0" err="1" smtClean="0"/>
              <a:t>thể</a:t>
            </a:r>
            <a:r>
              <a:rPr lang="fr-FR" sz="2400" dirty="0" smtClean="0"/>
              <a:t> là </a:t>
            </a:r>
            <a:r>
              <a:rPr lang="fr-FR" sz="2400" dirty="0" err="1" smtClean="0"/>
              <a:t>Polybius</a:t>
            </a:r>
            <a:r>
              <a:rPr lang="fr-FR" sz="2400" dirty="0" smtClean="0"/>
              <a:t> </a:t>
            </a:r>
            <a:r>
              <a:rPr lang="fr-FR" sz="2400" dirty="0" err="1" smtClean="0"/>
              <a:t>Cipher</a:t>
            </a:r>
            <a:r>
              <a:rPr lang="fr-FR" sz="2400" dirty="0" smtClean="0"/>
              <a:t> </a:t>
            </a:r>
          </a:p>
          <a:p>
            <a:pPr marL="0" indent="0" algn="just">
              <a:buNone/>
            </a:pPr>
            <a:r>
              <a:rPr lang="en-GB" sz="2400" dirty="0" smtClean="0">
                <a:hlinkClick r:id="rId2"/>
              </a:rPr>
              <a:t>http://www.dcode.fr/polybius-cipher</a:t>
            </a:r>
            <a:endParaRPr lang="en-GB" sz="2400" dirty="0" smtClean="0"/>
          </a:p>
          <a:p>
            <a:pPr marL="0" indent="0" algn="just">
              <a:buNone/>
            </a:pPr>
            <a:endParaRPr lang="en-GB" sz="2400" dirty="0" smtClean="0"/>
          </a:p>
        </p:txBody>
      </p:sp>
    </p:spTree>
    <p:extLst>
      <p:ext uri="{BB962C8B-B14F-4D97-AF65-F5344CB8AC3E}">
        <p14:creationId xmlns:p14="http://schemas.microsoft.com/office/powerpoint/2010/main" val="3968638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10</a:t>
            </a:r>
            <a:endParaRPr lang="en-US" dirty="0"/>
          </a:p>
        </p:txBody>
      </p:sp>
      <p:sp>
        <p:nvSpPr>
          <p:cNvPr id="3" name="Content Placeholder 2"/>
          <p:cNvSpPr>
            <a:spLocks noGrp="1"/>
          </p:cNvSpPr>
          <p:nvPr>
            <p:ph sz="quarter" idx="1"/>
          </p:nvPr>
        </p:nvSpPr>
        <p:spPr/>
        <p:txBody>
          <a:bodyPr/>
          <a:lstStyle/>
          <a:p>
            <a:r>
              <a:rPr lang="en-US" dirty="0" err="1" smtClean="0"/>
              <a:t>Cái</a:t>
            </a:r>
            <a:r>
              <a:rPr lang="en-US" dirty="0" smtClean="0"/>
              <a:t> j </a:t>
            </a:r>
            <a:r>
              <a:rPr lang="en-US" dirty="0" err="1" smtClean="0"/>
              <a:t>thế</a:t>
            </a:r>
            <a:r>
              <a:rPr lang="en-US" dirty="0" smtClean="0"/>
              <a:t> </a:t>
            </a:r>
            <a:r>
              <a:rPr lang="en-US" dirty="0" err="1" smtClean="0"/>
              <a:t>này</a:t>
            </a:r>
            <a:r>
              <a:rPr lang="en-US" dirty="0" smtClean="0"/>
              <a:t>: </a:t>
            </a:r>
            <a:r>
              <a:rPr lang="en-US" dirty="0" err="1" smtClean="0"/>
              <a:t>Tra</a:t>
            </a:r>
            <a:r>
              <a:rPr lang="en-US" dirty="0" smtClean="0"/>
              <a:t> </a:t>
            </a:r>
            <a:r>
              <a:rPr lang="en-US" dirty="0" err="1" smtClean="0"/>
              <a:t>google</a:t>
            </a:r>
            <a:r>
              <a:rPr lang="en-US" dirty="0" smtClean="0"/>
              <a:t> </a:t>
            </a:r>
            <a:r>
              <a:rPr lang="en-US" dirty="0" err="1" smtClean="0"/>
              <a:t>ngay</a:t>
            </a:r>
            <a:r>
              <a:rPr lang="en-US" dirty="0" smtClean="0"/>
              <a:t> </a:t>
            </a:r>
            <a:r>
              <a:rPr lang="en-US" dirty="0" err="1" smtClean="0"/>
              <a:t>và</a:t>
            </a:r>
            <a:r>
              <a:rPr lang="en-US" dirty="0" smtClean="0"/>
              <a:t> </a:t>
            </a:r>
            <a:r>
              <a:rPr lang="en-US" dirty="0" err="1" smtClean="0"/>
              <a:t>luôn</a:t>
            </a:r>
            <a:r>
              <a:rPr lang="en-US" dirty="0" smtClean="0"/>
              <a:t>.</a:t>
            </a:r>
          </a:p>
          <a:p>
            <a:pPr marL="0" indent="0">
              <a:buNone/>
            </a:pPr>
            <a:r>
              <a:rPr lang="en-US" dirty="0" smtClean="0"/>
              <a:t>Berlin Clock</a:t>
            </a:r>
          </a:p>
          <a:p>
            <a:pPr marL="0" indent="0">
              <a:buNone/>
            </a:pPr>
            <a:r>
              <a:rPr lang="en-US" dirty="0" err="1" smtClean="0"/>
              <a:t>Tìm</a:t>
            </a:r>
            <a:r>
              <a:rPr lang="en-US" dirty="0" smtClean="0"/>
              <a:t> </a:t>
            </a:r>
            <a:r>
              <a:rPr lang="en-US" dirty="0" err="1" smtClean="0"/>
              <a:t>ra</a:t>
            </a:r>
            <a:r>
              <a:rPr lang="en-US" dirty="0" smtClean="0"/>
              <a:t> </a:t>
            </a:r>
            <a:r>
              <a:rPr lang="en-US" dirty="0" err="1" smtClean="0"/>
              <a:t>quy</a:t>
            </a:r>
            <a:r>
              <a:rPr lang="en-US" dirty="0" smtClean="0"/>
              <a:t> </a:t>
            </a:r>
            <a:r>
              <a:rPr lang="en-US" dirty="0" err="1" smtClean="0"/>
              <a:t>luật</a:t>
            </a:r>
            <a:r>
              <a:rPr lang="en-US" dirty="0" smtClean="0"/>
              <a:t> </a:t>
            </a:r>
            <a:r>
              <a:rPr lang="en-US" dirty="0" err="1" smtClean="0"/>
              <a:t>của</a:t>
            </a:r>
            <a:r>
              <a:rPr lang="en-US" dirty="0" smtClean="0"/>
              <a:t> </a:t>
            </a:r>
            <a:r>
              <a:rPr lang="en-US" dirty="0" err="1" smtClean="0"/>
              <a:t>nó</a:t>
            </a:r>
            <a:r>
              <a:rPr lang="en-US" dirty="0" smtClean="0"/>
              <a:t> . </a:t>
            </a:r>
            <a:r>
              <a:rPr lang="en-US" dirty="0" err="1" smtClean="0"/>
              <a:t>Và</a:t>
            </a:r>
            <a:r>
              <a:rPr lang="en-US" dirty="0" smtClean="0"/>
              <a:t> flag </a:t>
            </a:r>
            <a:r>
              <a:rPr lang="en-US" dirty="0" err="1" smtClean="0"/>
              <a:t>sẽ</a:t>
            </a:r>
            <a:r>
              <a:rPr lang="en-US" dirty="0" smtClean="0"/>
              <a:t> </a:t>
            </a:r>
            <a:r>
              <a:rPr lang="en-US" dirty="0" err="1" smtClean="0"/>
              <a:t>là</a:t>
            </a:r>
            <a:r>
              <a:rPr lang="en-US" dirty="0" smtClean="0"/>
              <a:t> </a:t>
            </a:r>
            <a:r>
              <a:rPr lang="en-US" dirty="0" err="1" smtClean="0"/>
              <a:t>xx:xx</a:t>
            </a:r>
            <a:endParaRPr lang="en-US" dirty="0" smtClean="0"/>
          </a:p>
        </p:txBody>
      </p:sp>
    </p:spTree>
    <p:extLst>
      <p:ext uri="{BB962C8B-B14F-4D97-AF65-F5344CB8AC3E}">
        <p14:creationId xmlns:p14="http://schemas.microsoft.com/office/powerpoint/2010/main" val="3513647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p:txBody>
          <a:bodyPr/>
          <a:lstStyle/>
          <a:p>
            <a:pPr marL="0" indent="0">
              <a:buNone/>
            </a:pPr>
            <a:r>
              <a:rPr lang="en-US" b="1" dirty="0" smtClean="0"/>
              <a:t>1. </a:t>
            </a:r>
            <a:r>
              <a:rPr lang="en-US" b="1" dirty="0" err="1" smtClean="0"/>
              <a:t>Giới</a:t>
            </a:r>
            <a:r>
              <a:rPr lang="en-US" b="1" dirty="0" smtClean="0"/>
              <a:t> </a:t>
            </a:r>
            <a:r>
              <a:rPr lang="en-US" b="1" dirty="0" err="1" smtClean="0"/>
              <a:t>thiệu</a:t>
            </a:r>
            <a:r>
              <a:rPr lang="en-US" b="1" dirty="0" smtClean="0"/>
              <a:t> </a:t>
            </a:r>
            <a:r>
              <a:rPr lang="en-US" b="1" dirty="0" err="1" smtClean="0"/>
              <a:t>bản</a:t>
            </a:r>
            <a:r>
              <a:rPr lang="en-US" b="1" dirty="0" smtClean="0"/>
              <a:t> </a:t>
            </a:r>
            <a:r>
              <a:rPr lang="en-US" b="1" dirty="0" err="1" smtClean="0"/>
              <a:t>thân</a:t>
            </a:r>
            <a:endParaRPr lang="en-US" b="1" dirty="0" smtClean="0"/>
          </a:p>
          <a:p>
            <a:pPr marL="0" indent="0">
              <a:buNone/>
            </a:pPr>
            <a:r>
              <a:rPr lang="vi-VN" b="1" dirty="0"/>
              <a:t>2. </a:t>
            </a:r>
            <a:r>
              <a:rPr lang="vi-VN" b="1" dirty="0">
                <a:latin typeface="+mj-lt"/>
              </a:rPr>
              <a:t>Mảng chơi</a:t>
            </a:r>
          </a:p>
          <a:p>
            <a:pPr marL="0" indent="0">
              <a:buNone/>
            </a:pPr>
            <a:r>
              <a:rPr lang="vi-VN" b="1" dirty="0">
                <a:latin typeface="+mj-lt"/>
              </a:rPr>
              <a:t>3. Canyouhack.it cho ta kĩ năng gì </a:t>
            </a:r>
            <a:r>
              <a:rPr lang="vi-VN" b="1" dirty="0" smtClean="0">
                <a:latin typeface="+mj-lt"/>
              </a:rPr>
              <a:t>?</a:t>
            </a:r>
            <a:endParaRPr lang="en-US" b="1" dirty="0" smtClean="0">
              <a:latin typeface="+mj-lt"/>
            </a:endParaRPr>
          </a:p>
          <a:p>
            <a:pPr marL="0" indent="0">
              <a:buNone/>
            </a:pPr>
            <a:endParaRPr lang="vi-VN" b="1" dirty="0"/>
          </a:p>
          <a:p>
            <a:pPr marL="514350" indent="-514350">
              <a:buAutoNum type="arabicPeriod"/>
            </a:pPr>
            <a:endParaRPr lang="en-US" dirty="0"/>
          </a:p>
        </p:txBody>
      </p:sp>
    </p:spTree>
    <p:extLst>
      <p:ext uri="{BB962C8B-B14F-4D97-AF65-F5344CB8AC3E}">
        <p14:creationId xmlns:p14="http://schemas.microsoft.com/office/powerpoint/2010/main" val="2402839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luật</a:t>
            </a:r>
            <a:r>
              <a:rPr lang="en-US" dirty="0" smtClean="0"/>
              <a:t> </a:t>
            </a:r>
            <a:endParaRPr lang="en-US" dirty="0"/>
          </a:p>
        </p:txBody>
      </p:sp>
      <p:sp>
        <p:nvSpPr>
          <p:cNvPr id="3" name="Content Placeholder 2"/>
          <p:cNvSpPr>
            <a:spLocks noGrp="1"/>
          </p:cNvSpPr>
          <p:nvPr>
            <p:ph sz="quarter" idx="1"/>
          </p:nvPr>
        </p:nvSpPr>
        <p:spPr/>
        <p:txBody>
          <a:bodyPr/>
          <a:lstStyle/>
          <a:p>
            <a:pPr marL="0" indent="0">
              <a:buNone/>
            </a:pPr>
            <a:r>
              <a:rPr lang="vi-VN" dirty="0" smtClean="0"/>
              <a:t>Mỗi tế bào của dòng đầu tiên trong 5 giờ, 5*2=10</a:t>
            </a:r>
          </a:p>
          <a:p>
            <a:pPr marL="0" indent="0">
              <a:buNone/>
            </a:pPr>
            <a:r>
              <a:rPr lang="vi-VN" dirty="0" smtClean="0"/>
              <a:t> một giờ mỗi tế bào của dòng thứ hai, 3 =&gt; h = 10+3=13</a:t>
            </a:r>
          </a:p>
          <a:p>
            <a:pPr marL="0" indent="0">
              <a:buNone/>
            </a:pPr>
            <a:r>
              <a:rPr lang="vi-VN" dirty="0" smtClean="0"/>
              <a:t> thứ ba hàng mỗi 5 phút, 5*3= 15</a:t>
            </a:r>
          </a:p>
          <a:p>
            <a:pPr marL="0" indent="0">
              <a:buNone/>
            </a:pPr>
            <a:r>
              <a:rPr lang="vi-VN" dirty="0" smtClean="0"/>
              <a:t> thứ tư đường không cho một phút 2 =&gt; 15+2=17 </a:t>
            </a:r>
            <a:endParaRPr lang="en-US" dirty="0"/>
          </a:p>
        </p:txBody>
      </p:sp>
    </p:spTree>
    <p:extLst>
      <p:ext uri="{BB962C8B-B14F-4D97-AF65-F5344CB8AC3E}">
        <p14:creationId xmlns:p14="http://schemas.microsoft.com/office/powerpoint/2010/main" val="17956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11</a:t>
            </a:r>
            <a:endParaRPr lang="en-US" dirty="0"/>
          </a:p>
        </p:txBody>
      </p:sp>
      <p:sp>
        <p:nvSpPr>
          <p:cNvPr id="3" name="Content Placeholder 2"/>
          <p:cNvSpPr>
            <a:spLocks noGrp="1"/>
          </p:cNvSpPr>
          <p:nvPr>
            <p:ph sz="quarter" idx="1"/>
          </p:nvPr>
        </p:nvSpPr>
        <p:spPr/>
        <p:txBody>
          <a:bodyPr/>
          <a:lstStyle/>
          <a:p>
            <a:pPr marL="0" indent="0">
              <a:buNone/>
            </a:pPr>
            <a:r>
              <a:rPr lang="en-US" dirty="0" smtClean="0"/>
              <a:t>21 0 7 15 20 0 9 20 0 9 8 1 20 5 13 1 20 8 19</a:t>
            </a:r>
          </a:p>
          <a:p>
            <a:pPr marL="0" indent="0">
              <a:buNone/>
            </a:pPr>
            <a:r>
              <a:rPr lang="en-US" dirty="0" err="1" smtClean="0"/>
              <a:t>Vô</a:t>
            </a:r>
            <a:r>
              <a:rPr lang="en-US" dirty="0" smtClean="0"/>
              <a:t> </a:t>
            </a:r>
            <a:r>
              <a:rPr lang="en-US" dirty="0" err="1" smtClean="0"/>
              <a:t>tình</a:t>
            </a:r>
            <a:r>
              <a:rPr lang="en-US" dirty="0" smtClean="0"/>
              <a:t> </a:t>
            </a:r>
            <a:r>
              <a:rPr lang="en-US" dirty="0" err="1" smtClean="0"/>
              <a:t>quen</a:t>
            </a:r>
            <a:r>
              <a:rPr lang="en-US" dirty="0" smtClean="0"/>
              <a:t> </a:t>
            </a:r>
            <a:r>
              <a:rPr lang="en-US" dirty="0" err="1" smtClean="0"/>
              <a:t>thuộc</a:t>
            </a:r>
            <a:r>
              <a:rPr lang="en-US" dirty="0" smtClean="0"/>
              <a:t>:  21 = u</a:t>
            </a:r>
          </a:p>
          <a:p>
            <a:pPr marL="0" indent="0">
              <a:buNone/>
            </a:pPr>
            <a:r>
              <a:rPr lang="en-US" dirty="0"/>
              <a:t>	</a:t>
            </a:r>
            <a:r>
              <a:rPr lang="en-US" dirty="0" smtClean="0"/>
              <a:t>		       0= “ “</a:t>
            </a:r>
          </a:p>
          <a:p>
            <a:pPr marL="0" indent="0">
              <a:buNone/>
            </a:pPr>
            <a:r>
              <a:rPr lang="en-US" dirty="0" err="1" smtClean="0"/>
              <a:t>Thử</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bảng</a:t>
            </a:r>
            <a:r>
              <a:rPr lang="en-US" dirty="0" smtClean="0"/>
              <a:t> </a:t>
            </a:r>
            <a:r>
              <a:rPr lang="en-US" dirty="0" err="1" smtClean="0"/>
              <a:t>chữ</a:t>
            </a:r>
            <a:r>
              <a:rPr lang="en-US" dirty="0" smtClean="0"/>
              <a:t> </a:t>
            </a:r>
            <a:r>
              <a:rPr lang="en-US" dirty="0" err="1" smtClean="0"/>
              <a:t>cái</a:t>
            </a:r>
            <a:r>
              <a:rPr lang="en-US" dirty="0" smtClean="0"/>
              <a:t>. Ra </a:t>
            </a:r>
            <a:r>
              <a:rPr lang="en-US" dirty="0" err="1" smtClean="0"/>
              <a:t>luôn</a:t>
            </a:r>
            <a:r>
              <a:rPr lang="en-US" dirty="0" smtClean="0"/>
              <a:t> :v</a:t>
            </a:r>
            <a:endParaRPr lang="en-US" dirty="0"/>
          </a:p>
        </p:txBody>
      </p:sp>
    </p:spTree>
    <p:extLst>
      <p:ext uri="{BB962C8B-B14F-4D97-AF65-F5344CB8AC3E}">
        <p14:creationId xmlns:p14="http://schemas.microsoft.com/office/powerpoint/2010/main" val="1940972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CẢM ƠN MỌI NGƯỜI ĐÃ THEO DÕI</a:t>
            </a:r>
            <a:endParaRPr lang="en-US" dirty="0"/>
          </a:p>
        </p:txBody>
      </p:sp>
      <p:sp>
        <p:nvSpPr>
          <p:cNvPr id="3" name="Content Placeholder 2"/>
          <p:cNvSpPr>
            <a:spLocks noGrp="1"/>
          </p:cNvSpPr>
          <p:nvPr>
            <p:ph sz="quarter" idx="1"/>
          </p:nvPr>
        </p:nvSpPr>
        <p:spPr/>
        <p:txBody>
          <a:bodyPr/>
          <a:lstStyle/>
          <a:p>
            <a:r>
              <a:rPr lang="en-US" dirty="0" err="1" smtClean="0"/>
              <a:t>Xin</a:t>
            </a:r>
            <a:r>
              <a:rPr lang="en-US" dirty="0" smtClean="0"/>
              <a:t> </a:t>
            </a:r>
            <a:r>
              <a:rPr lang="en-US" dirty="0" err="1" smtClean="0"/>
              <a:t>phản</a:t>
            </a:r>
            <a:r>
              <a:rPr lang="en-US" dirty="0" smtClean="0"/>
              <a:t> </a:t>
            </a:r>
            <a:r>
              <a:rPr lang="en-US" dirty="0" err="1" smtClean="0"/>
              <a:t>hồi</a:t>
            </a:r>
            <a:r>
              <a:rPr lang="en-US" dirty="0" smtClean="0"/>
              <a:t> :</a:t>
            </a:r>
          </a:p>
          <a:p>
            <a:pPr>
              <a:buFontTx/>
              <a:buChar char="-"/>
            </a:pPr>
            <a:r>
              <a:rPr lang="en-US" dirty="0" smtClean="0"/>
              <a:t>Cho </a:t>
            </a:r>
            <a:r>
              <a:rPr lang="en-US" dirty="0" err="1"/>
              <a:t>nhận</a:t>
            </a:r>
            <a:r>
              <a:rPr lang="en-US" dirty="0"/>
              <a:t> </a:t>
            </a:r>
            <a:r>
              <a:rPr lang="en-US" dirty="0" err="1"/>
              <a:t>xét</a:t>
            </a:r>
            <a:r>
              <a:rPr lang="en-US" dirty="0"/>
              <a:t> </a:t>
            </a:r>
            <a:r>
              <a:rPr lang="en-US" dirty="0" err="1"/>
              <a:t>về</a:t>
            </a:r>
            <a:r>
              <a:rPr lang="en-US" dirty="0"/>
              <a:t> </a:t>
            </a:r>
            <a:r>
              <a:rPr lang="en-US" dirty="0" err="1"/>
              <a:t>bài</a:t>
            </a:r>
            <a:r>
              <a:rPr lang="en-US" dirty="0"/>
              <a:t> </a:t>
            </a:r>
            <a:r>
              <a:rPr lang="en-US" dirty="0" err="1" smtClean="0"/>
              <a:t>nói</a:t>
            </a:r>
            <a:endParaRPr lang="en-US" dirty="0" smtClean="0"/>
          </a:p>
          <a:p>
            <a:pPr>
              <a:buFontTx/>
              <a:buChar char="-"/>
            </a:pPr>
            <a:r>
              <a:rPr lang="en-US" dirty="0" err="1" smtClean="0"/>
              <a:t>Xin</a:t>
            </a:r>
            <a:r>
              <a:rPr lang="en-US" dirty="0" smtClean="0"/>
              <a:t> </a:t>
            </a:r>
            <a:r>
              <a:rPr lang="en-US" dirty="0" err="1" smtClean="0"/>
              <a:t>gạch</a:t>
            </a:r>
            <a:r>
              <a:rPr lang="en-US" dirty="0" smtClean="0"/>
              <a:t> </a:t>
            </a:r>
            <a:r>
              <a:rPr lang="en-US" dirty="0" err="1" smtClean="0"/>
              <a:t>về</a:t>
            </a:r>
            <a:r>
              <a:rPr lang="en-US" dirty="0" smtClean="0"/>
              <a:t> </a:t>
            </a:r>
            <a:r>
              <a:rPr lang="en-US" dirty="0" err="1" smtClean="0"/>
              <a:t>xây</a:t>
            </a:r>
            <a:r>
              <a:rPr lang="en-US" dirty="0" smtClean="0"/>
              <a:t> </a:t>
            </a:r>
            <a:r>
              <a:rPr lang="en-US" dirty="0" err="1" smtClean="0"/>
              <a:t>nhà</a:t>
            </a:r>
            <a:endParaRPr lang="en-US" dirty="0"/>
          </a:p>
          <a:p>
            <a:pPr>
              <a:buFontTx/>
              <a:buChar char="-"/>
            </a:pPr>
            <a:endParaRPr lang="en-US" dirty="0"/>
          </a:p>
          <a:p>
            <a:pPr marL="0" indent="0">
              <a:buNone/>
            </a:pPr>
            <a:endParaRPr lang="en-US" dirty="0"/>
          </a:p>
          <a:p>
            <a:endParaRPr lang="en-US" dirty="0"/>
          </a:p>
        </p:txBody>
      </p:sp>
      <p:sp>
        <p:nvSpPr>
          <p:cNvPr id="4" name="TextBox 3"/>
          <p:cNvSpPr txBox="1"/>
          <p:nvPr/>
        </p:nvSpPr>
        <p:spPr>
          <a:xfrm>
            <a:off x="3657600" y="4572000"/>
            <a:ext cx="5334000" cy="1323439"/>
          </a:xfrm>
          <a:prstGeom prst="rect">
            <a:avLst/>
          </a:prstGeom>
          <a:noFill/>
        </p:spPr>
        <p:txBody>
          <a:bodyPr wrap="square" rtlCol="0">
            <a:spAutoFit/>
          </a:bodyPr>
          <a:lstStyle/>
          <a:p>
            <a:pPr algn="ctr"/>
            <a:r>
              <a:rPr lang="en-US" sz="4000" dirty="0" err="1" smtClean="0">
                <a:solidFill>
                  <a:srgbClr val="00B050"/>
                </a:solidFill>
                <a:effectLst>
                  <a:outerShdw blurRad="38100" dist="38100" dir="2700000" algn="tl">
                    <a:srgbClr val="000000">
                      <a:alpha val="43137"/>
                    </a:srgbClr>
                  </a:outerShdw>
                </a:effectLst>
              </a:rPr>
              <a:t>Chúc</a:t>
            </a:r>
            <a:r>
              <a:rPr lang="en-US" sz="4000" dirty="0" smtClean="0">
                <a:solidFill>
                  <a:srgbClr val="00B050"/>
                </a:solidFill>
                <a:effectLst>
                  <a:outerShdw blurRad="38100" dist="38100" dir="2700000" algn="tl">
                    <a:srgbClr val="000000">
                      <a:alpha val="43137"/>
                    </a:srgbClr>
                  </a:outerShdw>
                </a:effectLst>
              </a:rPr>
              <a:t> </a:t>
            </a:r>
            <a:r>
              <a:rPr lang="en-US" sz="4000" dirty="0" err="1" smtClean="0">
                <a:solidFill>
                  <a:srgbClr val="00B050"/>
                </a:solidFill>
                <a:effectLst>
                  <a:outerShdw blurRad="38100" dist="38100" dir="2700000" algn="tl">
                    <a:srgbClr val="000000">
                      <a:alpha val="43137"/>
                    </a:srgbClr>
                  </a:outerShdw>
                </a:effectLst>
              </a:rPr>
              <a:t>buổi</a:t>
            </a:r>
            <a:r>
              <a:rPr lang="en-US" sz="4000" dirty="0" smtClean="0">
                <a:solidFill>
                  <a:srgbClr val="00B050"/>
                </a:solidFill>
                <a:effectLst>
                  <a:outerShdw blurRad="38100" dist="38100" dir="2700000" algn="tl">
                    <a:srgbClr val="000000">
                      <a:alpha val="43137"/>
                    </a:srgbClr>
                  </a:outerShdw>
                </a:effectLst>
              </a:rPr>
              <a:t> </a:t>
            </a:r>
            <a:r>
              <a:rPr lang="en-US" sz="4000" dirty="0" err="1" smtClean="0">
                <a:solidFill>
                  <a:srgbClr val="00B050"/>
                </a:solidFill>
                <a:effectLst>
                  <a:outerShdw blurRad="38100" dist="38100" dir="2700000" algn="tl">
                    <a:srgbClr val="000000">
                      <a:alpha val="43137"/>
                    </a:srgbClr>
                  </a:outerShdw>
                </a:effectLst>
              </a:rPr>
              <a:t>meetup</a:t>
            </a:r>
            <a:r>
              <a:rPr lang="en-US" sz="4000" dirty="0" smtClean="0">
                <a:solidFill>
                  <a:srgbClr val="00B050"/>
                </a:solidFill>
                <a:effectLst>
                  <a:outerShdw blurRad="38100" dist="38100" dir="2700000" algn="tl">
                    <a:srgbClr val="000000">
                      <a:alpha val="43137"/>
                    </a:srgbClr>
                  </a:outerShdw>
                </a:effectLst>
              </a:rPr>
              <a:t> </a:t>
            </a:r>
            <a:r>
              <a:rPr lang="en-US" sz="4000" dirty="0" err="1" smtClean="0">
                <a:solidFill>
                  <a:srgbClr val="00B050"/>
                </a:solidFill>
                <a:effectLst>
                  <a:outerShdw blurRad="38100" dist="38100" dir="2700000" algn="tl">
                    <a:srgbClr val="000000">
                      <a:alpha val="43137"/>
                    </a:srgbClr>
                  </a:outerShdw>
                </a:effectLst>
              </a:rPr>
              <a:t>thành</a:t>
            </a:r>
            <a:r>
              <a:rPr lang="en-US" sz="4000" dirty="0" smtClean="0">
                <a:solidFill>
                  <a:srgbClr val="00B050"/>
                </a:solidFill>
                <a:effectLst>
                  <a:outerShdw blurRad="38100" dist="38100" dir="2700000" algn="tl">
                    <a:srgbClr val="000000">
                      <a:alpha val="43137"/>
                    </a:srgbClr>
                  </a:outerShdw>
                </a:effectLst>
              </a:rPr>
              <a:t> </a:t>
            </a:r>
            <a:r>
              <a:rPr lang="en-US" sz="4000" dirty="0" err="1" smtClean="0">
                <a:solidFill>
                  <a:srgbClr val="00B050"/>
                </a:solidFill>
                <a:effectLst>
                  <a:outerShdw blurRad="38100" dist="38100" dir="2700000" algn="tl">
                    <a:srgbClr val="000000">
                      <a:alpha val="43137"/>
                    </a:srgbClr>
                  </a:outerShdw>
                </a:effectLst>
              </a:rPr>
              <a:t>công</a:t>
            </a:r>
            <a:r>
              <a:rPr lang="en-US" sz="4000" dirty="0" smtClean="0">
                <a:solidFill>
                  <a:srgbClr val="00B050"/>
                </a:solidFill>
                <a:effectLst>
                  <a:outerShdw blurRad="38100" dist="38100" dir="2700000" algn="tl">
                    <a:srgbClr val="000000">
                      <a:alpha val="43137"/>
                    </a:srgbClr>
                  </a:outerShdw>
                </a:effectLst>
              </a:rPr>
              <a:t> </a:t>
            </a:r>
            <a:r>
              <a:rPr lang="en-US" sz="4000" dirty="0" err="1" smtClean="0">
                <a:solidFill>
                  <a:srgbClr val="00B050"/>
                </a:solidFill>
                <a:effectLst>
                  <a:outerShdw blurRad="38100" dist="38100" dir="2700000" algn="tl">
                    <a:srgbClr val="000000">
                      <a:alpha val="43137"/>
                    </a:srgbClr>
                  </a:outerShdw>
                </a:effectLst>
              </a:rPr>
              <a:t>tốt</a:t>
            </a:r>
            <a:r>
              <a:rPr lang="en-US" sz="4000" dirty="0" smtClean="0">
                <a:solidFill>
                  <a:srgbClr val="00B050"/>
                </a:solidFill>
                <a:effectLst>
                  <a:outerShdw blurRad="38100" dist="38100" dir="2700000" algn="tl">
                    <a:srgbClr val="000000">
                      <a:alpha val="43137"/>
                    </a:srgbClr>
                  </a:outerShdw>
                </a:effectLst>
              </a:rPr>
              <a:t> </a:t>
            </a:r>
            <a:r>
              <a:rPr lang="en-US" sz="4000" dirty="0" err="1" smtClean="0">
                <a:solidFill>
                  <a:srgbClr val="00B050"/>
                </a:solidFill>
                <a:effectLst>
                  <a:outerShdw blurRad="38100" dist="38100" dir="2700000" algn="tl">
                    <a:srgbClr val="000000">
                      <a:alpha val="43137"/>
                    </a:srgbClr>
                  </a:outerShdw>
                </a:effectLst>
              </a:rPr>
              <a:t>đẹp</a:t>
            </a:r>
            <a:endParaRPr lang="en-US" sz="4000"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2674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r>
              <a:rPr lang="vi-VN" b="1" dirty="0"/>
              <a:t>4. Hướng dẫn + Demo các bài </a:t>
            </a:r>
            <a:r>
              <a:rPr lang="en-US" b="1" dirty="0" smtClean="0">
                <a:hlinkClick r:id="rId2"/>
              </a:rPr>
              <a:t>Cryptography</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algn="just"/>
            <a:r>
              <a:rPr lang="en-US" b="1" dirty="0"/>
              <a:t>ROT</a:t>
            </a:r>
            <a:r>
              <a:rPr lang="en-US" dirty="0"/>
              <a:t> </a:t>
            </a:r>
            <a:r>
              <a:rPr lang="en-US" dirty="0" err="1"/>
              <a:t>là</a:t>
            </a:r>
            <a:r>
              <a:rPr lang="en-US" dirty="0"/>
              <a:t> </a:t>
            </a:r>
            <a:r>
              <a:rPr lang="en-US" dirty="0" err="1"/>
              <a:t>gì</a:t>
            </a:r>
            <a:r>
              <a:rPr lang="en-US" dirty="0"/>
              <a:t> </a:t>
            </a:r>
            <a:r>
              <a:rPr lang="en-US" dirty="0" smtClean="0"/>
              <a:t>?</a:t>
            </a:r>
          </a:p>
          <a:p>
            <a:pPr marL="0" indent="0" algn="just">
              <a:buNone/>
            </a:pPr>
            <a:r>
              <a:rPr lang="en-US" dirty="0" smtClean="0"/>
              <a:t>	(</a:t>
            </a:r>
            <a:r>
              <a:rPr lang="en-US" dirty="0" err="1" smtClean="0"/>
              <a:t>Mã</a:t>
            </a:r>
            <a:r>
              <a:rPr lang="en-US" dirty="0" smtClean="0"/>
              <a:t> </a:t>
            </a:r>
            <a:r>
              <a:rPr lang="en-US" dirty="0" err="1" smtClean="0"/>
              <a:t>hóa</a:t>
            </a:r>
            <a:r>
              <a:rPr lang="en-US" dirty="0" smtClean="0"/>
              <a:t> </a:t>
            </a:r>
            <a:r>
              <a:rPr lang="en-US" dirty="0" err="1" smtClean="0"/>
              <a:t>xoay</a:t>
            </a:r>
            <a:r>
              <a:rPr lang="en-US" dirty="0" smtClean="0"/>
              <a:t> </a:t>
            </a:r>
            <a:r>
              <a:rPr lang="en-US" dirty="0" err="1" smtClean="0"/>
              <a:t>vòng</a:t>
            </a:r>
            <a:r>
              <a:rPr lang="en-US" dirty="0" smtClean="0"/>
              <a:t>)</a:t>
            </a:r>
          </a:p>
          <a:p>
            <a:pPr algn="just">
              <a:buFontTx/>
              <a:buChar char="-"/>
            </a:pP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1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xoay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chữ</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cái</a:t>
            </a:r>
            <a:endParaRPr lang="en-US" sz="2400" dirty="0">
              <a:latin typeface="Arial" pitchFamily="34" charset="0"/>
              <a:cs typeface="Arial" pitchFamily="34" charset="0"/>
            </a:endParaRPr>
          </a:p>
          <a:p>
            <a:pPr algn="just"/>
            <a:r>
              <a:rPr lang="en-US" b="1" dirty="0" err="1" smtClean="0"/>
              <a:t>Ứng</a:t>
            </a:r>
            <a:r>
              <a:rPr lang="en-US" b="1" dirty="0" smtClean="0"/>
              <a:t> </a:t>
            </a:r>
            <a:r>
              <a:rPr lang="en-US" b="1" dirty="0" err="1" smtClean="0"/>
              <a:t>Dụng</a:t>
            </a:r>
            <a:endParaRPr lang="en-US" b="1" dirty="0" smtClean="0"/>
          </a:p>
          <a:p>
            <a:pPr algn="just">
              <a:buFontTx/>
              <a:buChar char="-"/>
            </a:pPr>
            <a:r>
              <a:rPr lang="en-US" sz="2400" dirty="0" smtClean="0"/>
              <a:t>Đ</a:t>
            </a:r>
            <a:r>
              <a:rPr lang="vi-VN" sz="2400" dirty="0" smtClean="0"/>
              <a:t>ây là phương pháp mã hóa rất sơ khai, tính bảo mật của nó hầu như không có</a:t>
            </a:r>
            <a:r>
              <a:rPr lang="en-US" sz="2400" dirty="0" smtClean="0"/>
              <a:t>.</a:t>
            </a:r>
          </a:p>
          <a:p>
            <a:pPr marL="0" indent="0" algn="just">
              <a:buNone/>
            </a:pPr>
            <a:r>
              <a:rPr lang="en-US" sz="2400" dirty="0" smtClean="0"/>
              <a:t>=&gt; N</a:t>
            </a:r>
            <a:r>
              <a:rPr lang="vi-VN" sz="2400" dirty="0" smtClean="0"/>
              <a:t>gười ta chỉ sử dụng phương pháp này trong các trò chơi như là đố chử, các bài kiểm tra IQ.</a:t>
            </a:r>
            <a:endParaRPr lang="en-US" sz="2400" dirty="0" smtClean="0"/>
          </a:p>
        </p:txBody>
      </p:sp>
    </p:spTree>
    <p:extLst>
      <p:ext uri="{BB962C8B-B14F-4D97-AF65-F5344CB8AC3E}">
        <p14:creationId xmlns:p14="http://schemas.microsoft.com/office/powerpoint/2010/main" val="1864783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Challenges 1</a:t>
            </a:r>
            <a:endParaRPr lang="en-US" dirty="0"/>
          </a:p>
        </p:txBody>
      </p:sp>
      <p:sp>
        <p:nvSpPr>
          <p:cNvPr id="3" name="Content Placeholder 2"/>
          <p:cNvSpPr>
            <a:spLocks noGrp="1"/>
          </p:cNvSpPr>
          <p:nvPr>
            <p:ph sz="quarter" idx="1"/>
          </p:nvPr>
        </p:nvSpPr>
        <p:spPr/>
        <p:txBody>
          <a:bodyPr/>
          <a:lstStyle/>
          <a:p>
            <a:r>
              <a:rPr lang="en-GB" dirty="0" smtClean="0"/>
              <a:t>He also makes a good salad</a:t>
            </a:r>
          </a:p>
          <a:p>
            <a:r>
              <a:rPr lang="en-US" dirty="0" err="1" smtClean="0"/>
              <a:t>Ông</a:t>
            </a:r>
            <a:r>
              <a:rPr lang="en-US" dirty="0" smtClean="0"/>
              <a:t> </a:t>
            </a:r>
            <a:r>
              <a:rPr lang="en-US" dirty="0" err="1" smtClean="0"/>
              <a:t>cũng</a:t>
            </a:r>
            <a:r>
              <a:rPr lang="en-US" dirty="0" smtClean="0"/>
              <a:t> </a:t>
            </a:r>
            <a:r>
              <a:rPr lang="en-US" dirty="0" err="1" smtClean="0"/>
              <a:t>làm</a:t>
            </a:r>
            <a:r>
              <a:rPr lang="en-US" dirty="0" smtClean="0"/>
              <a:t> </a:t>
            </a:r>
            <a:r>
              <a:rPr lang="en-US" dirty="0" err="1" smtClean="0"/>
              <a:t>cho</a:t>
            </a:r>
            <a:r>
              <a:rPr lang="en-US" dirty="0" smtClean="0"/>
              <a:t> </a:t>
            </a:r>
            <a:r>
              <a:rPr lang="en-US" dirty="0" err="1" smtClean="0"/>
              <a:t>một</a:t>
            </a:r>
            <a:r>
              <a:rPr lang="en-US" dirty="0" smtClean="0"/>
              <a:t> salad </a:t>
            </a:r>
            <a:r>
              <a:rPr lang="en-US" dirty="0" err="1" smtClean="0"/>
              <a:t>tốt</a:t>
            </a:r>
            <a:r>
              <a:rPr lang="en-US" dirty="0" smtClean="0"/>
              <a:t>.</a:t>
            </a:r>
          </a:p>
          <a:p>
            <a:r>
              <a:rPr lang="en-US" smtClean="0"/>
              <a:t>Challenges  : pnrfne</a:t>
            </a:r>
            <a:r>
              <a:rPr lang="en-US" dirty="0" smtClean="0"/>
              <a:t> </a:t>
            </a:r>
            <a:r>
              <a:rPr lang="en-US" dirty="0" err="1"/>
              <a:t>fnynq</a:t>
            </a:r>
            <a:endParaRPr lang="en-US" dirty="0" smtClean="0"/>
          </a:p>
          <a:p>
            <a:r>
              <a:rPr lang="en-US" dirty="0" smtClean="0"/>
              <a:t>salad = </a:t>
            </a:r>
            <a:r>
              <a:rPr lang="en-US" dirty="0" err="1" smtClean="0"/>
              <a:t>fnynq</a:t>
            </a:r>
            <a:endParaRPr lang="en-US" dirty="0" smtClean="0"/>
          </a:p>
          <a:p>
            <a:pPr marL="0" indent="0">
              <a:buNone/>
            </a:pPr>
            <a:r>
              <a:rPr lang="en-US" dirty="0" smtClean="0"/>
              <a:t>=&gt; Key =13</a:t>
            </a:r>
            <a:endParaRPr lang="en-US" dirty="0"/>
          </a:p>
        </p:txBody>
      </p:sp>
    </p:spTree>
    <p:extLst>
      <p:ext uri="{BB962C8B-B14F-4D97-AF65-F5344CB8AC3E}">
        <p14:creationId xmlns:p14="http://schemas.microsoft.com/office/powerpoint/2010/main" val="3100086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2</a:t>
            </a:r>
            <a:endParaRPr lang="en-US" dirty="0"/>
          </a:p>
        </p:txBody>
      </p:sp>
      <p:sp>
        <p:nvSpPr>
          <p:cNvPr id="3" name="Content Placeholder 2"/>
          <p:cNvSpPr>
            <a:spLocks noGrp="1"/>
          </p:cNvSpPr>
          <p:nvPr>
            <p:ph sz="quarter" idx="1"/>
          </p:nvPr>
        </p:nvSpPr>
        <p:spPr/>
        <p:txBody>
          <a:bodyPr/>
          <a:lstStyle/>
          <a:p>
            <a:r>
              <a:rPr lang="vi-VN" dirty="0" smtClean="0"/>
              <a:t>Not K9 But ?</a:t>
            </a:r>
          </a:p>
          <a:p>
            <a:r>
              <a:rPr lang="en-US" dirty="0" smtClean="0"/>
              <a:t>D</a:t>
            </a:r>
            <a:r>
              <a:rPr lang="vi-VN" dirty="0" smtClean="0"/>
              <a:t>ịch : </a:t>
            </a:r>
            <a:r>
              <a:rPr lang="en-US" dirty="0" smtClean="0"/>
              <a:t>K</a:t>
            </a:r>
            <a:r>
              <a:rPr lang="vi-VN" dirty="0" smtClean="0"/>
              <a:t>hông phải K9 nhưng?</a:t>
            </a:r>
            <a:endParaRPr lang="en-US" dirty="0" smtClean="0"/>
          </a:p>
          <a:p>
            <a:r>
              <a:rPr lang="en-GB" dirty="0" err="1"/>
              <a:t>Đ</a:t>
            </a:r>
            <a:r>
              <a:rPr lang="en-GB" dirty="0" err="1" smtClean="0"/>
              <a:t>ặt</a:t>
            </a:r>
            <a:r>
              <a:rPr lang="en-GB" dirty="0" smtClean="0"/>
              <a:t> </a:t>
            </a:r>
            <a:r>
              <a:rPr lang="en-GB" dirty="0" err="1" smtClean="0"/>
              <a:t>ra</a:t>
            </a:r>
            <a:r>
              <a:rPr lang="en-GB" dirty="0" smtClean="0"/>
              <a:t> </a:t>
            </a:r>
            <a:r>
              <a:rPr lang="en-GB" dirty="0" err="1" smtClean="0"/>
              <a:t>nghi</a:t>
            </a:r>
            <a:r>
              <a:rPr lang="en-GB" dirty="0" smtClean="0"/>
              <a:t> </a:t>
            </a:r>
            <a:r>
              <a:rPr lang="en-GB" dirty="0" err="1" smtClean="0"/>
              <a:t>vấn</a:t>
            </a:r>
            <a:r>
              <a:rPr lang="en-GB" dirty="0" smtClean="0"/>
              <a:t>: "what but?“</a:t>
            </a:r>
          </a:p>
          <a:p>
            <a:r>
              <a:rPr lang="en-GB" dirty="0" err="1" smtClean="0"/>
              <a:t>Sử</a:t>
            </a:r>
            <a:r>
              <a:rPr lang="en-GB" dirty="0" smtClean="0"/>
              <a:t> </a:t>
            </a:r>
            <a:r>
              <a:rPr lang="en-GB" dirty="0" err="1" smtClean="0"/>
              <a:t>dụng</a:t>
            </a:r>
            <a:r>
              <a:rPr lang="en-GB" dirty="0" smtClean="0"/>
              <a:t> </a:t>
            </a:r>
            <a:r>
              <a:rPr lang="en-GB" dirty="0" err="1" smtClean="0"/>
              <a:t>công</a:t>
            </a:r>
            <a:r>
              <a:rPr lang="en-GB" dirty="0" smtClean="0"/>
              <a:t> </a:t>
            </a:r>
            <a:r>
              <a:rPr lang="en-GB" dirty="0" err="1" smtClean="0"/>
              <a:t>cụ</a:t>
            </a:r>
            <a:r>
              <a:rPr lang="en-GB" dirty="0" smtClean="0"/>
              <a:t> </a:t>
            </a:r>
            <a:r>
              <a:rPr lang="en-GB" dirty="0" err="1" smtClean="0"/>
              <a:t>hữu</a:t>
            </a:r>
            <a:r>
              <a:rPr lang="en-GB" dirty="0" smtClean="0"/>
              <a:t> </a:t>
            </a:r>
            <a:r>
              <a:rPr lang="en-GB" dirty="0" err="1" smtClean="0"/>
              <a:t>dụng</a:t>
            </a:r>
            <a:r>
              <a:rPr lang="en-GB" dirty="0" smtClean="0"/>
              <a:t> </a:t>
            </a:r>
            <a:r>
              <a:rPr lang="en-GB" dirty="0" err="1" smtClean="0"/>
              <a:t>là</a:t>
            </a:r>
            <a:r>
              <a:rPr lang="en-GB" dirty="0" smtClean="0"/>
              <a:t> </a:t>
            </a:r>
            <a:r>
              <a:rPr lang="en-GB" dirty="0" err="1" smtClean="0"/>
              <a:t>google</a:t>
            </a:r>
            <a:r>
              <a:rPr lang="en-GB" dirty="0" smtClean="0"/>
              <a:t> </a:t>
            </a:r>
            <a:endParaRPr lang="en-US" dirty="0" smtClean="0"/>
          </a:p>
          <a:p>
            <a:r>
              <a:rPr lang="en-US" dirty="0" err="1" smtClean="0"/>
              <a:t>Cái</a:t>
            </a:r>
            <a:r>
              <a:rPr lang="en-US" dirty="0" smtClean="0"/>
              <a:t> </a:t>
            </a:r>
            <a:r>
              <a:rPr lang="en-US" dirty="0" err="1" smtClean="0"/>
              <a:t>kết</a:t>
            </a:r>
            <a:r>
              <a:rPr lang="en-US" dirty="0" smtClean="0"/>
              <a:t> </a:t>
            </a:r>
            <a:r>
              <a:rPr lang="en-US" dirty="0" err="1" smtClean="0"/>
              <a:t>là</a:t>
            </a:r>
            <a:r>
              <a:rPr lang="en-US" dirty="0" smtClean="0"/>
              <a:t> ta </a:t>
            </a:r>
            <a:r>
              <a:rPr lang="en-US" dirty="0" err="1" smtClean="0"/>
              <a:t>thấy</a:t>
            </a:r>
            <a:r>
              <a:rPr lang="en-US" dirty="0" smtClean="0"/>
              <a:t> T9?</a:t>
            </a:r>
          </a:p>
          <a:p>
            <a:r>
              <a:rPr lang="en-GB" dirty="0" smtClean="0"/>
              <a:t>T9 decode</a:t>
            </a:r>
          </a:p>
        </p:txBody>
      </p:sp>
    </p:spTree>
    <p:extLst>
      <p:ext uri="{BB962C8B-B14F-4D97-AF65-F5344CB8AC3E}">
        <p14:creationId xmlns:p14="http://schemas.microsoft.com/office/powerpoint/2010/main" val="679186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Base64 ???</a:t>
            </a:r>
            <a:endParaRPr lang="en-US" dirty="0"/>
          </a:p>
        </p:txBody>
      </p:sp>
      <p:sp>
        <p:nvSpPr>
          <p:cNvPr id="3" name="Content Placeholder 2"/>
          <p:cNvSpPr>
            <a:spLocks noGrp="1"/>
          </p:cNvSpPr>
          <p:nvPr>
            <p:ph sz="quarter" idx="1"/>
          </p:nvPr>
        </p:nvSpPr>
        <p:spPr/>
        <p:txBody>
          <a:bodyPr>
            <a:normAutofit/>
          </a:bodyPr>
          <a:lstStyle/>
          <a:p>
            <a:pPr algn="just"/>
            <a:r>
              <a:rPr lang="vi-VN" sz="2400" dirty="0" smtClean="0"/>
              <a:t>là một chương trình mã hóa chuỗi ký tự bằng cách dùng thay thế các ký tự trong bảng mã ASCII 8 bit thông dụng thành bảng mã 6 bit.</a:t>
            </a:r>
          </a:p>
          <a:p>
            <a:pPr algn="just"/>
            <a:r>
              <a:rPr lang="vi-VN" sz="2400" dirty="0" smtClean="0"/>
              <a:t>Nó thường được sử dụng để mã hóa các tập tin đa phương tiện (hình ảnh, âm thanh, video,…).</a:t>
            </a:r>
          </a:p>
          <a:p>
            <a:pPr algn="just"/>
            <a:r>
              <a:rPr lang="vi-VN" sz="2400" dirty="0" smtClean="0"/>
              <a:t>Ký tự 64 trong Base64 là đại diện cho 64 ký tự trong bãng mã ASCII.</a:t>
            </a:r>
            <a:endParaRPr lang="en-US" sz="2400" dirty="0" smtClean="0"/>
          </a:p>
          <a:p>
            <a:pPr algn="just"/>
            <a:r>
              <a:rPr lang="vi-VN" sz="2400" dirty="0" smtClean="0"/>
              <a:t>ứng dụng : Base64 thường được sử dụng trong việc truyền tải email. Tuy nhiên, ngày nay người ta đã sử dụng nó vào việc truyền tải hình ảnh trên website.</a:t>
            </a:r>
            <a:endParaRPr lang="en-US" sz="2400" dirty="0"/>
          </a:p>
        </p:txBody>
      </p:sp>
    </p:spTree>
    <p:extLst>
      <p:ext uri="{BB962C8B-B14F-4D97-AF65-F5344CB8AC3E}">
        <p14:creationId xmlns:p14="http://schemas.microsoft.com/office/powerpoint/2010/main" val="2473420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3</a:t>
            </a:r>
            <a:endParaRPr lang="en-US" dirty="0"/>
          </a:p>
        </p:txBody>
      </p:sp>
      <p:sp>
        <p:nvSpPr>
          <p:cNvPr id="3" name="Content Placeholder 2"/>
          <p:cNvSpPr>
            <a:spLocks noGrp="1"/>
          </p:cNvSpPr>
          <p:nvPr>
            <p:ph sz="quarter" idx="1"/>
          </p:nvPr>
        </p:nvSpPr>
        <p:spPr/>
        <p:txBody>
          <a:bodyPr/>
          <a:lstStyle/>
          <a:p>
            <a:r>
              <a:rPr lang="en-US" dirty="0" smtClean="0"/>
              <a:t>aGFja2l0cy5kZQ==</a:t>
            </a:r>
          </a:p>
          <a:p>
            <a:pPr marL="0" indent="0">
              <a:buNone/>
            </a:pPr>
            <a:r>
              <a:rPr lang="en-US" dirty="0" err="1" smtClean="0"/>
              <a:t>Nhận</a:t>
            </a:r>
            <a:r>
              <a:rPr lang="en-US" dirty="0" smtClean="0"/>
              <a:t> </a:t>
            </a:r>
            <a:r>
              <a:rPr lang="en-US" dirty="0" err="1" smtClean="0"/>
              <a:t>thấy</a:t>
            </a:r>
            <a:r>
              <a:rPr lang="en-US" dirty="0" smtClean="0"/>
              <a:t> “==“ </a:t>
            </a:r>
            <a:r>
              <a:rPr lang="en-US" dirty="0" err="1" smtClean="0"/>
              <a:t>bóng</a:t>
            </a:r>
            <a:r>
              <a:rPr lang="en-US" dirty="0" smtClean="0"/>
              <a:t> </a:t>
            </a:r>
            <a:r>
              <a:rPr lang="en-US" dirty="0" err="1" smtClean="0"/>
              <a:t>dáng</a:t>
            </a:r>
            <a:r>
              <a:rPr lang="en-US" dirty="0" smtClean="0"/>
              <a:t> </a:t>
            </a:r>
            <a:r>
              <a:rPr lang="en-US" dirty="0" err="1" smtClean="0"/>
              <a:t>của</a:t>
            </a:r>
            <a:r>
              <a:rPr lang="en-US" dirty="0" smtClean="0"/>
              <a:t> base64 </a:t>
            </a:r>
          </a:p>
          <a:p>
            <a:pPr marL="0" indent="0">
              <a:buNone/>
            </a:pPr>
            <a:r>
              <a:rPr lang="en-US" dirty="0" smtClean="0"/>
              <a:t>Decode </a:t>
            </a:r>
            <a:r>
              <a:rPr lang="en-US" dirty="0" err="1" smtClean="0"/>
              <a:t>ra</a:t>
            </a:r>
            <a:r>
              <a:rPr lang="en-US" dirty="0" smtClean="0"/>
              <a:t> ta </a:t>
            </a:r>
            <a:r>
              <a:rPr lang="en-US" dirty="0" err="1" smtClean="0"/>
              <a:t>được</a:t>
            </a:r>
            <a:r>
              <a:rPr lang="en-US" dirty="0" smtClean="0"/>
              <a:t> flag</a:t>
            </a:r>
          </a:p>
        </p:txBody>
      </p:sp>
    </p:spTree>
    <p:extLst>
      <p:ext uri="{BB962C8B-B14F-4D97-AF65-F5344CB8AC3E}">
        <p14:creationId xmlns:p14="http://schemas.microsoft.com/office/powerpoint/2010/main" val="3095641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4</a:t>
            </a:r>
            <a:endParaRPr lang="en-US" dirty="0"/>
          </a:p>
        </p:txBody>
      </p:sp>
      <p:sp>
        <p:nvSpPr>
          <p:cNvPr id="3" name="Content Placeholder 2"/>
          <p:cNvSpPr>
            <a:spLocks noGrp="1"/>
          </p:cNvSpPr>
          <p:nvPr>
            <p:ph sz="quarter" idx="1"/>
          </p:nvPr>
        </p:nvSpPr>
        <p:spPr/>
        <p:txBody>
          <a:bodyPr>
            <a:normAutofit/>
          </a:bodyPr>
          <a:lstStyle/>
          <a:p>
            <a:pPr algn="just"/>
            <a:r>
              <a:rPr lang="vi-VN" sz="2400" dirty="0" smtClean="0"/>
              <a:t>TSDLN ILHSY OGSRE WOOFR OPOUK OAAAR RIRID</a:t>
            </a:r>
          </a:p>
          <a:p>
            <a:pPr algn="just"/>
            <a:r>
              <a:rPr lang="vi-VN" sz="2400" dirty="0" smtClean="0"/>
              <a:t>The grass is always greener on the other side</a:t>
            </a:r>
          </a:p>
          <a:p>
            <a:pPr algn="just"/>
            <a:r>
              <a:rPr lang="en-US" sz="2400" dirty="0" smtClean="0"/>
              <a:t>T</a:t>
            </a:r>
            <a:r>
              <a:rPr lang="vi-VN" sz="2400" dirty="0" smtClean="0"/>
              <a:t>rừu tượng : Cỏ luôn luôn xanh hơn ở phía bên khác</a:t>
            </a:r>
            <a:endParaRPr lang="en-US" sz="2400" dirty="0" smtClean="0"/>
          </a:p>
          <a:p>
            <a:pPr algn="just"/>
            <a:r>
              <a:rPr lang="en-US" sz="2400" dirty="0" smtClean="0"/>
              <a:t>N</a:t>
            </a:r>
            <a:r>
              <a:rPr lang="vi-VN" sz="2400" dirty="0" smtClean="0"/>
              <a:t>hận thấy đc chia ra làm các chuỗi cách nhau , mỗi cụm 5 kí tự , tổng có  35 kí tự.</a:t>
            </a:r>
            <a:endParaRPr lang="en-US" sz="2400" dirty="0" smtClean="0"/>
          </a:p>
          <a:p>
            <a:pPr algn="just"/>
            <a:r>
              <a:rPr lang="vi-VN" sz="2400" dirty="0" smtClean="0"/>
              <a:t>ý tưởng dùng caesar Box Cipher</a:t>
            </a:r>
            <a:endParaRPr lang="en-US" sz="2400" dirty="0" smtClean="0"/>
          </a:p>
          <a:p>
            <a:pPr algn="just"/>
            <a:r>
              <a:rPr lang="en-US" sz="2400" dirty="0" smtClean="0">
                <a:latin typeface="Arial" pitchFamily="34" charset="0"/>
                <a:cs typeface="Arial" pitchFamily="34" charset="0"/>
                <a:hlinkClick r:id="rId2"/>
              </a:rPr>
              <a:t>http://www.dcode.fr/caesar-box-cipher</a:t>
            </a:r>
            <a:endParaRPr lang="en-US" sz="2400" dirty="0" smtClean="0">
              <a:latin typeface="Arial" pitchFamily="34" charset="0"/>
              <a:cs typeface="Arial" pitchFamily="34" charset="0"/>
            </a:endParaRPr>
          </a:p>
          <a:p>
            <a:pPr algn="just"/>
            <a:endParaRPr lang="en-US" sz="2400" dirty="0">
              <a:latin typeface="Arial" pitchFamily="34" charset="0"/>
              <a:cs typeface="Arial" pitchFamily="34" charset="0"/>
            </a:endParaRPr>
          </a:p>
        </p:txBody>
      </p:sp>
    </p:spTree>
    <p:extLst>
      <p:ext uri="{BB962C8B-B14F-4D97-AF65-F5344CB8AC3E}">
        <p14:creationId xmlns:p14="http://schemas.microsoft.com/office/powerpoint/2010/main" val="3172762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Playfair</a:t>
            </a:r>
            <a:r>
              <a:rPr lang="en-US" dirty="0" smtClean="0"/>
              <a:t> </a:t>
            </a:r>
            <a:r>
              <a:rPr lang="en-US" dirty="0" err="1" smtClean="0"/>
              <a:t>mật</a:t>
            </a:r>
            <a:r>
              <a:rPr lang="en-US" dirty="0" smtClean="0"/>
              <a:t> </a:t>
            </a:r>
            <a:r>
              <a:rPr lang="en-US" dirty="0" err="1" smtClean="0"/>
              <a:t>mã</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L</a:t>
            </a:r>
            <a:r>
              <a:rPr lang="vi-VN" dirty="0" smtClean="0"/>
              <a:t>à một mật khẩu đối xứng, là loại đầu tiên của mật mã thay thế hai chữ.</a:t>
            </a:r>
            <a:endParaRPr lang="en-US" dirty="0" smtClean="0"/>
          </a:p>
          <a:p>
            <a:endParaRPr lang="en-US" dirty="0"/>
          </a:p>
        </p:txBody>
      </p:sp>
    </p:spTree>
    <p:extLst>
      <p:ext uri="{BB962C8B-B14F-4D97-AF65-F5344CB8AC3E}">
        <p14:creationId xmlns:p14="http://schemas.microsoft.com/office/powerpoint/2010/main" val="27494785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119</TotalTime>
  <Words>874</Words>
  <Application>Microsoft Office PowerPoint</Application>
  <PresentationFormat>On-screen Show (4:3)</PresentationFormat>
  <Paragraphs>116</Paragraphs>
  <Slides>22</Slides>
  <Notes>0</Notes>
  <HiddenSlides>1</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MEET UP LẦN II</vt:lpstr>
      <vt:lpstr>PowerPoint Presentation</vt:lpstr>
      <vt:lpstr>4. Hướng dẫn + Demo các bài Cryptography </vt:lpstr>
      <vt:lpstr> Challenges 1</vt:lpstr>
      <vt:lpstr>Challenges 2</vt:lpstr>
      <vt:lpstr>Base64 ???</vt:lpstr>
      <vt:lpstr>Challenges 3</vt:lpstr>
      <vt:lpstr>Challenges 4</vt:lpstr>
      <vt:lpstr>Playfair mật mã ??</vt:lpstr>
      <vt:lpstr>Lịch sử ứng dụng Playfair</vt:lpstr>
      <vt:lpstr>Challenges 5</vt:lpstr>
      <vt:lpstr>Challenges 6</vt:lpstr>
      <vt:lpstr>Mã Morse</vt:lpstr>
      <vt:lpstr>Challenges 7</vt:lpstr>
      <vt:lpstr>Atbash Decoder</vt:lpstr>
      <vt:lpstr>Các bảng mã Atbash</vt:lpstr>
      <vt:lpstr>Challenges 8</vt:lpstr>
      <vt:lpstr>Challenges 9</vt:lpstr>
      <vt:lpstr>Challenges 10</vt:lpstr>
      <vt:lpstr>Quy luật </vt:lpstr>
      <vt:lpstr>Challenges 11</vt:lpstr>
      <vt:lpstr>CẢM ƠN MỌI NGƯỜI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UP LẦN II</dc:title>
  <dc:creator>Thành Nguyễn Văn</dc:creator>
  <cp:lastModifiedBy>Thành Nguyễn Văn</cp:lastModifiedBy>
  <cp:revision>12</cp:revision>
  <dcterms:created xsi:type="dcterms:W3CDTF">2015-12-03T06:52:26Z</dcterms:created>
  <dcterms:modified xsi:type="dcterms:W3CDTF">2015-12-06T02:00:24Z</dcterms:modified>
</cp:coreProperties>
</file>