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Lst>
  <p:sldSz cy="6858000" cx="9144000"/>
  <p:notesSz cx="7010400" cy="9296400"/>
  <p:embeddedFontLst>
    <p:embeddedFont>
      <p:font typeface="Garamond"/>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1D14726-7CFB-4EF4-B481-F49F5B35FFA3}">
  <a:tblStyle styleId="{41D14726-7CFB-4EF4-B481-F49F5B35FFA3}"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6" Type="http://schemas.openxmlformats.org/officeDocument/2006/relationships/font" Target="fonts/Garamond-boldItalic.fnt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Garamond-italic.fntdata"/><Relationship Id="rId29" Type="http://schemas.openxmlformats.org/officeDocument/2006/relationships/slide" Target="slides/slide24.xml"/><Relationship Id="rId124" Type="http://schemas.openxmlformats.org/officeDocument/2006/relationships/font" Target="fonts/Garamond-bold.fntdata"/><Relationship Id="rId123" Type="http://schemas.openxmlformats.org/officeDocument/2006/relationships/font" Target="fonts/Garamond-regular.fntdata"/><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3971925" y="8831261"/>
            <a:ext cx="3038475" cy="465137"/>
          </a:xfrm>
          <a:prstGeom prst="rect">
            <a:avLst/>
          </a:prstGeom>
          <a:noFill/>
          <a:ln>
            <a:noFill/>
          </a:ln>
        </p:spPr>
        <p:txBody>
          <a:bodyPr anchorCtr="0" anchor="b" bIns="46575" lIns="93175" rIns="93175" tIns="46575">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p>
        </p:txBody>
      </p:sp>
      <p:sp>
        <p:nvSpPr>
          <p:cNvPr id="4" name="Shape 4"/>
          <p:cNvSpPr txBox="1"/>
          <p:nvPr>
            <p:ph idx="2" type="hdr"/>
          </p:nvPr>
        </p:nvSpPr>
        <p:spPr>
          <a:xfrm>
            <a:off x="0" y="0"/>
            <a:ext cx="3038475" cy="465137"/>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2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Shape 5"/>
          <p:cNvSpPr txBox="1"/>
          <p:nvPr>
            <p:ph idx="10" type="dt"/>
          </p:nvPr>
        </p:nvSpPr>
        <p:spPr>
          <a:xfrm>
            <a:off x="3971925" y="0"/>
            <a:ext cx="3038475" cy="465137"/>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Shape 6"/>
          <p:cNvSpPr/>
          <p:nvPr>
            <p:ph idx="3"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7" name="Shape 7"/>
          <p:cNvSpPr txBox="1"/>
          <p:nvPr>
            <p:ph idx="1" type="body"/>
          </p:nvPr>
        </p:nvSpPr>
        <p:spPr>
          <a:xfrm>
            <a:off x="935037" y="4416425"/>
            <a:ext cx="5140324" cy="4183061"/>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0" y="8831261"/>
            <a:ext cx="3038475" cy="46513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2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Shape 9"/>
          <p:cNvSpPr txBox="1"/>
          <p:nvPr>
            <p:ph idx="4" type="sldNum"/>
          </p:nvPr>
        </p:nvSpPr>
        <p:spPr>
          <a:xfrm>
            <a:off x="3971925" y="8831261"/>
            <a:ext cx="3038475" cy="465137"/>
          </a:xfrm>
          <a:prstGeom prst="rect">
            <a:avLst/>
          </a:prstGeom>
          <a:noFill/>
          <a:ln>
            <a:noFill/>
          </a:ln>
        </p:spPr>
        <p:txBody>
          <a:bodyPr anchorCtr="0" anchor="b" bIns="46575" lIns="93175" rIns="93175" tIns="46575">
            <a:noAutofit/>
          </a:bodyPr>
          <a:lstStyle/>
          <a:p>
            <a:pPr indent="0" lvl="0" marL="0" marR="0" rtl="0" algn="r">
              <a:lnSpc>
                <a:spcPct val="100000"/>
              </a:lnSpc>
              <a:spcBef>
                <a:spcPts val="0"/>
              </a:spcBef>
              <a:spcAft>
                <a:spcPts val="0"/>
              </a:spcAft>
              <a:buClr>
                <a:srgbClr val="000000"/>
              </a:buClr>
              <a:buSzPct val="250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txBox="1"/>
          <p:nvPr>
            <p:ph idx="12" type="sldNum"/>
          </p:nvPr>
        </p:nvSpPr>
        <p:spPr>
          <a:xfrm>
            <a:off x="3971925" y="8831261"/>
            <a:ext cx="3038475" cy="465137"/>
          </a:xfrm>
          <a:prstGeom prst="rect">
            <a:avLst/>
          </a:prstGeom>
          <a:noFill/>
          <a:ln>
            <a:noFill/>
          </a:ln>
        </p:spPr>
        <p:txBody>
          <a:bodyPr anchorCtr="0" anchor="b" bIns="46575" lIns="93175" rIns="93175" tIns="46575">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6" name="Shape 5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7" name="Shape 57"/>
          <p:cNvSpPr txBox="1"/>
          <p:nvPr>
            <p:ph idx="1" type="body"/>
          </p:nvPr>
        </p:nvSpPr>
        <p:spPr>
          <a:xfrm>
            <a:off x="935037" y="4416425"/>
            <a:ext cx="5140324" cy="4183061"/>
          </a:xfrm>
          <a:prstGeom prst="rect">
            <a:avLst/>
          </a:prstGeom>
          <a:noFill/>
          <a:ln>
            <a:noFill/>
          </a:ln>
        </p:spPr>
        <p:txBody>
          <a:bodyPr anchorCtr="0" anchor="t" bIns="46575" lIns="93175" rIns="93175" tIns="4657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5" name="Shape 855"/>
        <p:cNvGrpSpPr/>
        <p:nvPr/>
      </p:nvGrpSpPr>
      <p:grpSpPr>
        <a:xfrm>
          <a:off x="0" y="0"/>
          <a:ext cx="0" cy="0"/>
          <a:chOff x="0" y="0"/>
          <a:chExt cx="0" cy="0"/>
        </a:xfrm>
      </p:grpSpPr>
      <p:sp>
        <p:nvSpPr>
          <p:cNvPr id="856" name="Shape 85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57" name="Shape 85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64" name="Shape 86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9" name="Shape 869"/>
        <p:cNvGrpSpPr/>
        <p:nvPr/>
      </p:nvGrpSpPr>
      <p:grpSpPr>
        <a:xfrm>
          <a:off x="0" y="0"/>
          <a:ext cx="0" cy="0"/>
          <a:chOff x="0" y="0"/>
          <a:chExt cx="0" cy="0"/>
        </a:xfrm>
      </p:grpSpPr>
      <p:sp>
        <p:nvSpPr>
          <p:cNvPr id="870" name="Shape 87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71" name="Shape 87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6" name="Shape 876"/>
        <p:cNvGrpSpPr/>
        <p:nvPr/>
      </p:nvGrpSpPr>
      <p:grpSpPr>
        <a:xfrm>
          <a:off x="0" y="0"/>
          <a:ext cx="0" cy="0"/>
          <a:chOff x="0" y="0"/>
          <a:chExt cx="0" cy="0"/>
        </a:xfrm>
      </p:grpSpPr>
      <p:sp>
        <p:nvSpPr>
          <p:cNvPr id="877" name="Shape 87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78" name="Shape 87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85" name="Shape 88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92" name="Shape 89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99" name="Shape 89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06" name="Shape 90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1" name="Shape 911"/>
        <p:cNvGrpSpPr/>
        <p:nvPr/>
      </p:nvGrpSpPr>
      <p:grpSpPr>
        <a:xfrm>
          <a:off x="0" y="0"/>
          <a:ext cx="0" cy="0"/>
          <a:chOff x="0" y="0"/>
          <a:chExt cx="0" cy="0"/>
        </a:xfrm>
      </p:grpSpPr>
      <p:sp>
        <p:nvSpPr>
          <p:cNvPr id="912" name="Shape 91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13" name="Shape 91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8" name="Shape 918"/>
        <p:cNvGrpSpPr/>
        <p:nvPr/>
      </p:nvGrpSpPr>
      <p:grpSpPr>
        <a:xfrm>
          <a:off x="0" y="0"/>
          <a:ext cx="0" cy="0"/>
          <a:chOff x="0" y="0"/>
          <a:chExt cx="0" cy="0"/>
        </a:xfrm>
      </p:grpSpPr>
      <p:sp>
        <p:nvSpPr>
          <p:cNvPr id="919" name="Shape 91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20" name="Shape 92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83" name="Shape 18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28" name="Shape 92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35" name="Shape 93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42" name="Shape 94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7" name="Shape 947"/>
        <p:cNvGrpSpPr/>
        <p:nvPr/>
      </p:nvGrpSpPr>
      <p:grpSpPr>
        <a:xfrm>
          <a:off x="0" y="0"/>
          <a:ext cx="0" cy="0"/>
          <a:chOff x="0" y="0"/>
          <a:chExt cx="0" cy="0"/>
        </a:xfrm>
      </p:grpSpPr>
      <p:sp>
        <p:nvSpPr>
          <p:cNvPr id="948" name="Shape 94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49" name="Shape 94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4" name="Shape 954"/>
        <p:cNvGrpSpPr/>
        <p:nvPr/>
      </p:nvGrpSpPr>
      <p:grpSpPr>
        <a:xfrm>
          <a:off x="0" y="0"/>
          <a:ext cx="0" cy="0"/>
          <a:chOff x="0" y="0"/>
          <a:chExt cx="0" cy="0"/>
        </a:xfrm>
      </p:grpSpPr>
      <p:sp>
        <p:nvSpPr>
          <p:cNvPr id="955" name="Shape 95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56" name="Shape 95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63" name="Shape 96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70" name="Shape 97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77" name="Shape 97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90" name="Shape 19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04" name="Shape 20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11" name="Shape 21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33" name="Shape 23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40" name="Shape 24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83" name="Shape 28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97" name="Shape 29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05" name="Shape 30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13" name="Shape 31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29" name="Shape 32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0" name="Shape 7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43" name="Shape 34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50" name="Shape 35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57" name="Shape 35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65" name="Shape 36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72" name="Shape 37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79" name="Shape 37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86" name="Shape 38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93" name="Shape 39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00" name="Shape 40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07" name="Shape 4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7" name="Shape 7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14" name="Shape 41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21" name="Shape 42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28" name="Shape 42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36" name="Shape 43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44" name="Shape 44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51" name="Shape 45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59" name="Shape 45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66" name="Shape 46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73" name="Shape 47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80" name="Shape 48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4" name="Shape 8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88" name="Shape 48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95" name="Shape 49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02" name="Shape 50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09" name="Shape 50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17" name="Shape 51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24" name="Shape 52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32" name="Shape 53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40" name="Shape 54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47" name="Shape 54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54" name="Shape 55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61" name="Shape 56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68" name="Shape 56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76" name="Shape 57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83" name="Shape 58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590" name="Shape 59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08" name="Shape 60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15" name="Shape 61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22" name="Shape 62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29" name="Shape 62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36" name="Shape 63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43" name="Shape 64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50" name="Shape 65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57" name="Shape 65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64" name="Shape 66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72" name="Shape 67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79" name="Shape 67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86" name="Shape 68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693" name="Shape 69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00" name="Shape 70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07" name="Shape 7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14" name="Shape 71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21" name="Shape 72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28" name="Shape 72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36" name="Shape 73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43" name="Shape 74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50" name="Shape 75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57" name="Shape 75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2" name="Shape 762"/>
        <p:cNvGrpSpPr/>
        <p:nvPr/>
      </p:nvGrpSpPr>
      <p:grpSpPr>
        <a:xfrm>
          <a:off x="0" y="0"/>
          <a:ext cx="0" cy="0"/>
          <a:chOff x="0" y="0"/>
          <a:chExt cx="0" cy="0"/>
        </a:xfrm>
      </p:grpSpPr>
      <p:sp>
        <p:nvSpPr>
          <p:cNvPr id="763" name="Shape 76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64" name="Shape 76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9" name="Shape 769"/>
        <p:cNvGrpSpPr/>
        <p:nvPr/>
      </p:nvGrpSpPr>
      <p:grpSpPr>
        <a:xfrm>
          <a:off x="0" y="0"/>
          <a:ext cx="0" cy="0"/>
          <a:chOff x="0" y="0"/>
          <a:chExt cx="0" cy="0"/>
        </a:xfrm>
      </p:grpSpPr>
      <p:sp>
        <p:nvSpPr>
          <p:cNvPr id="770" name="Shape 77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71" name="Shape 77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78" name="Shape 77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85" name="Shape 78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793" name="Shape 79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00" name="Shape 80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07" name="Shape 8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14" name="Shape 81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21" name="Shape 82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28" name="Shape 82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3" name="Shape 833"/>
        <p:cNvGrpSpPr/>
        <p:nvPr/>
      </p:nvGrpSpPr>
      <p:grpSpPr>
        <a:xfrm>
          <a:off x="0" y="0"/>
          <a:ext cx="0" cy="0"/>
          <a:chOff x="0" y="0"/>
          <a:chExt cx="0" cy="0"/>
        </a:xfrm>
      </p:grpSpPr>
      <p:sp>
        <p:nvSpPr>
          <p:cNvPr id="834" name="Shape 83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35" name="Shape 83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42" name="Shape 84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850" name="Shape 85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25" name="Shape 25"/>
        <p:cNvGrpSpPr/>
        <p:nvPr/>
      </p:nvGrpSpPr>
      <p:grpSpPr>
        <a:xfrm>
          <a:off x="0" y="0"/>
          <a:ext cx="0" cy="0"/>
          <a:chOff x="0" y="0"/>
          <a:chExt cx="0" cy="0"/>
        </a:xfrm>
      </p:grpSpPr>
      <p:grpSp>
        <p:nvGrpSpPr>
          <p:cNvPr id="26" name="Shape 26"/>
          <p:cNvGrpSpPr/>
          <p:nvPr/>
        </p:nvGrpSpPr>
        <p:grpSpPr>
          <a:xfrm>
            <a:off x="0" y="0"/>
            <a:ext cx="9140825" cy="6850062"/>
            <a:chOff x="0" y="0"/>
            <a:chExt cx="9140825" cy="6850062"/>
          </a:xfrm>
        </p:grpSpPr>
        <p:grpSp>
          <p:nvGrpSpPr>
            <p:cNvPr id="27" name="Shape 27"/>
            <p:cNvGrpSpPr/>
            <p:nvPr/>
          </p:nvGrpSpPr>
          <p:grpSpPr>
            <a:xfrm>
              <a:off x="2743200" y="3540125"/>
              <a:ext cx="6392862" cy="3309937"/>
              <a:chOff x="2743200" y="3540125"/>
              <a:chExt cx="6392862" cy="3309937"/>
            </a:xfrm>
          </p:grpSpPr>
          <p:sp>
            <p:nvSpPr>
              <p:cNvPr id="28" name="Shape 28"/>
              <p:cNvSpPr/>
              <p:nvPr/>
            </p:nvSpPr>
            <p:spPr>
              <a:xfrm>
                <a:off x="2743200" y="4197350"/>
                <a:ext cx="4575175" cy="2652712"/>
              </a:xfrm>
              <a:custGeom>
                <a:pathLst>
                  <a:path extrusionOk="0" h="120000" w="120000">
                    <a:moveTo>
                      <a:pt x="115461" y="39066"/>
                    </a:moveTo>
                    <a:lnTo>
                      <a:pt x="114087" y="37917"/>
                    </a:lnTo>
                    <a:lnTo>
                      <a:pt x="112088" y="36337"/>
                    </a:lnTo>
                    <a:lnTo>
                      <a:pt x="109590" y="34757"/>
                    </a:lnTo>
                    <a:lnTo>
                      <a:pt x="106634" y="32818"/>
                    </a:lnTo>
                    <a:lnTo>
                      <a:pt x="103261" y="30448"/>
                    </a:lnTo>
                    <a:lnTo>
                      <a:pt x="99430" y="28509"/>
                    </a:lnTo>
                    <a:lnTo>
                      <a:pt x="91727" y="24631"/>
                    </a:lnTo>
                    <a:lnTo>
                      <a:pt x="86523" y="22262"/>
                    </a:lnTo>
                    <a:lnTo>
                      <a:pt x="82026" y="19892"/>
                    </a:lnTo>
                    <a:lnTo>
                      <a:pt x="78195" y="17594"/>
                    </a:lnTo>
                    <a:lnTo>
                      <a:pt x="75239" y="15224"/>
                    </a:lnTo>
                    <a:lnTo>
                      <a:pt x="72532" y="12854"/>
                    </a:lnTo>
                    <a:lnTo>
                      <a:pt x="70492" y="10915"/>
                    </a:lnTo>
                    <a:lnTo>
                      <a:pt x="68910" y="8976"/>
                    </a:lnTo>
                    <a:lnTo>
                      <a:pt x="67786" y="7396"/>
                    </a:lnTo>
                    <a:lnTo>
                      <a:pt x="66870" y="5816"/>
                    </a:lnTo>
                    <a:lnTo>
                      <a:pt x="66204" y="4308"/>
                    </a:lnTo>
                    <a:lnTo>
                      <a:pt x="65995" y="3087"/>
                    </a:lnTo>
                    <a:lnTo>
                      <a:pt x="65746" y="1938"/>
                    </a:lnTo>
                    <a:lnTo>
                      <a:pt x="65995" y="359"/>
                    </a:lnTo>
                    <a:lnTo>
                      <a:pt x="65995" y="0"/>
                    </a:lnTo>
                    <a:lnTo>
                      <a:pt x="65287" y="1938"/>
                    </a:lnTo>
                    <a:lnTo>
                      <a:pt x="64829" y="3518"/>
                    </a:lnTo>
                    <a:lnTo>
                      <a:pt x="64829" y="5457"/>
                    </a:lnTo>
                    <a:lnTo>
                      <a:pt x="65287" y="7037"/>
                    </a:lnTo>
                    <a:lnTo>
                      <a:pt x="66204" y="8617"/>
                    </a:lnTo>
                    <a:lnTo>
                      <a:pt x="67328" y="10125"/>
                    </a:lnTo>
                    <a:lnTo>
                      <a:pt x="68702" y="11705"/>
                    </a:lnTo>
                    <a:lnTo>
                      <a:pt x="70284" y="13285"/>
                    </a:lnTo>
                    <a:lnTo>
                      <a:pt x="72324" y="14865"/>
                    </a:lnTo>
                    <a:lnTo>
                      <a:pt x="74573" y="16373"/>
                    </a:lnTo>
                    <a:lnTo>
                      <a:pt x="79319" y="19174"/>
                    </a:lnTo>
                    <a:lnTo>
                      <a:pt x="84941" y="22262"/>
                    </a:lnTo>
                    <a:lnTo>
                      <a:pt x="90853" y="24991"/>
                    </a:lnTo>
                    <a:lnTo>
                      <a:pt x="95142" y="27360"/>
                    </a:lnTo>
                    <a:lnTo>
                      <a:pt x="99181" y="29299"/>
                    </a:lnTo>
                    <a:lnTo>
                      <a:pt x="102595" y="31238"/>
                    </a:lnTo>
                    <a:lnTo>
                      <a:pt x="105759" y="33177"/>
                    </a:lnTo>
                    <a:lnTo>
                      <a:pt x="108466" y="34757"/>
                    </a:lnTo>
                    <a:lnTo>
                      <a:pt x="110714" y="36337"/>
                    </a:lnTo>
                    <a:lnTo>
                      <a:pt x="112755" y="37917"/>
                    </a:lnTo>
                    <a:lnTo>
                      <a:pt x="114087" y="39066"/>
                    </a:lnTo>
                    <a:lnTo>
                      <a:pt x="115253" y="40215"/>
                    </a:lnTo>
                    <a:lnTo>
                      <a:pt x="115919" y="41436"/>
                    </a:lnTo>
                    <a:lnTo>
                      <a:pt x="116377" y="42585"/>
                    </a:lnTo>
                    <a:lnTo>
                      <a:pt x="116585" y="44165"/>
                    </a:lnTo>
                    <a:lnTo>
                      <a:pt x="116377" y="46104"/>
                    </a:lnTo>
                    <a:lnTo>
                      <a:pt x="115919" y="47684"/>
                    </a:lnTo>
                    <a:lnTo>
                      <a:pt x="115003" y="49622"/>
                    </a:lnTo>
                    <a:lnTo>
                      <a:pt x="113671" y="51202"/>
                    </a:lnTo>
                    <a:lnTo>
                      <a:pt x="112088" y="52782"/>
                    </a:lnTo>
                    <a:lnTo>
                      <a:pt x="110048" y="54290"/>
                    </a:lnTo>
                    <a:lnTo>
                      <a:pt x="107800" y="55870"/>
                    </a:lnTo>
                    <a:lnTo>
                      <a:pt x="105301" y="57450"/>
                    </a:lnTo>
                    <a:lnTo>
                      <a:pt x="102345" y="59030"/>
                    </a:lnTo>
                    <a:lnTo>
                      <a:pt x="99181" y="60538"/>
                    </a:lnTo>
                    <a:lnTo>
                      <a:pt x="95808" y="62118"/>
                    </a:lnTo>
                    <a:lnTo>
                      <a:pt x="92185" y="63698"/>
                    </a:lnTo>
                    <a:lnTo>
                      <a:pt x="84524" y="66786"/>
                    </a:lnTo>
                    <a:lnTo>
                      <a:pt x="75905" y="70305"/>
                    </a:lnTo>
                    <a:lnTo>
                      <a:pt x="66870" y="74254"/>
                    </a:lnTo>
                    <a:lnTo>
                      <a:pt x="57376" y="78563"/>
                    </a:lnTo>
                    <a:lnTo>
                      <a:pt x="47675" y="83590"/>
                    </a:lnTo>
                    <a:lnTo>
                      <a:pt x="37973" y="89120"/>
                    </a:lnTo>
                    <a:lnTo>
                      <a:pt x="28022" y="95368"/>
                    </a:lnTo>
                    <a:lnTo>
                      <a:pt x="18320" y="102764"/>
                    </a:lnTo>
                    <a:lnTo>
                      <a:pt x="9035" y="110951"/>
                    </a:lnTo>
                    <a:lnTo>
                      <a:pt x="0" y="120000"/>
                    </a:lnTo>
                    <a:lnTo>
                      <a:pt x="14698" y="120000"/>
                    </a:lnTo>
                    <a:lnTo>
                      <a:pt x="23067" y="112531"/>
                    </a:lnTo>
                    <a:lnTo>
                      <a:pt x="31394" y="105493"/>
                    </a:lnTo>
                    <a:lnTo>
                      <a:pt x="39764" y="99676"/>
                    </a:lnTo>
                    <a:lnTo>
                      <a:pt x="47675" y="94147"/>
                    </a:lnTo>
                    <a:lnTo>
                      <a:pt x="55586" y="89120"/>
                    </a:lnTo>
                    <a:lnTo>
                      <a:pt x="63247" y="85170"/>
                    </a:lnTo>
                    <a:lnTo>
                      <a:pt x="70492" y="81292"/>
                    </a:lnTo>
                    <a:lnTo>
                      <a:pt x="77487" y="77773"/>
                    </a:lnTo>
                    <a:lnTo>
                      <a:pt x="84066" y="75044"/>
                    </a:lnTo>
                    <a:lnTo>
                      <a:pt x="90145" y="72315"/>
                    </a:lnTo>
                    <a:lnTo>
                      <a:pt x="95808" y="69946"/>
                    </a:lnTo>
                    <a:lnTo>
                      <a:pt x="101013" y="68007"/>
                    </a:lnTo>
                    <a:lnTo>
                      <a:pt x="105510" y="65637"/>
                    </a:lnTo>
                    <a:lnTo>
                      <a:pt x="109340" y="64057"/>
                    </a:lnTo>
                    <a:lnTo>
                      <a:pt x="112505" y="62118"/>
                    </a:lnTo>
                    <a:lnTo>
                      <a:pt x="115003" y="60179"/>
                    </a:lnTo>
                    <a:lnTo>
                      <a:pt x="116585" y="58599"/>
                    </a:lnTo>
                    <a:lnTo>
                      <a:pt x="117709" y="57019"/>
                    </a:lnTo>
                    <a:lnTo>
                      <a:pt x="118625" y="55080"/>
                    </a:lnTo>
                    <a:lnTo>
                      <a:pt x="119292" y="53500"/>
                    </a:lnTo>
                    <a:lnTo>
                      <a:pt x="119750" y="51992"/>
                    </a:lnTo>
                    <a:lnTo>
                      <a:pt x="120000" y="50412"/>
                    </a:lnTo>
                    <a:lnTo>
                      <a:pt x="119750" y="47253"/>
                    </a:lnTo>
                    <a:lnTo>
                      <a:pt x="118834" y="44524"/>
                    </a:lnTo>
                    <a:lnTo>
                      <a:pt x="117959" y="42226"/>
                    </a:lnTo>
                    <a:lnTo>
                      <a:pt x="116585" y="40215"/>
                    </a:lnTo>
                    <a:lnTo>
                      <a:pt x="115461" y="39066"/>
                    </a:lnTo>
                    <a:lnTo>
                      <a:pt x="115461" y="39066"/>
                    </a:lnTo>
                    <a:close/>
                  </a:path>
                </a:pathLst>
              </a:custGeom>
              <a:gradFill>
                <a:gsLst>
                  <a:gs pos="0">
                    <a:srgbClr val="003092"/>
                  </a:gs>
                  <a:gs pos="100000">
                    <a:schemeClr val="lt1"/>
                  </a:gs>
                </a:gsLst>
                <a:lin ang="108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Shape 29"/>
              <p:cNvSpPr/>
              <p:nvPr/>
            </p:nvSpPr>
            <p:spPr>
              <a:xfrm>
                <a:off x="6619875" y="4240212"/>
                <a:ext cx="1998661" cy="1287462"/>
              </a:xfrm>
              <a:custGeom>
                <a:pathLst>
                  <a:path extrusionOk="0" h="120000" w="120000">
                    <a:moveTo>
                      <a:pt x="120000" y="90998"/>
                    </a:moveTo>
                    <a:lnTo>
                      <a:pt x="118951" y="87003"/>
                    </a:lnTo>
                    <a:lnTo>
                      <a:pt x="117903" y="83748"/>
                    </a:lnTo>
                    <a:lnTo>
                      <a:pt x="115901" y="79753"/>
                    </a:lnTo>
                    <a:lnTo>
                      <a:pt x="113232" y="76498"/>
                    </a:lnTo>
                    <a:lnTo>
                      <a:pt x="107037" y="70875"/>
                    </a:lnTo>
                    <a:lnTo>
                      <a:pt x="99316" y="65252"/>
                    </a:lnTo>
                    <a:lnTo>
                      <a:pt x="89976" y="60369"/>
                    </a:lnTo>
                    <a:lnTo>
                      <a:pt x="80158" y="56374"/>
                    </a:lnTo>
                    <a:lnTo>
                      <a:pt x="69293" y="51491"/>
                    </a:lnTo>
                    <a:lnTo>
                      <a:pt x="58427" y="47496"/>
                    </a:lnTo>
                    <a:lnTo>
                      <a:pt x="47561" y="43501"/>
                    </a:lnTo>
                    <a:lnTo>
                      <a:pt x="37267" y="38618"/>
                    </a:lnTo>
                    <a:lnTo>
                      <a:pt x="27450" y="33884"/>
                    </a:lnTo>
                    <a:lnTo>
                      <a:pt x="18586" y="29001"/>
                    </a:lnTo>
                    <a:lnTo>
                      <a:pt x="11342" y="22490"/>
                    </a:lnTo>
                    <a:lnTo>
                      <a:pt x="5146" y="16128"/>
                    </a:lnTo>
                    <a:lnTo>
                      <a:pt x="3145" y="12872"/>
                    </a:lnTo>
                    <a:lnTo>
                      <a:pt x="1525" y="8877"/>
                    </a:lnTo>
                    <a:lnTo>
                      <a:pt x="476" y="4882"/>
                    </a:lnTo>
                    <a:lnTo>
                      <a:pt x="0" y="0"/>
                    </a:lnTo>
                    <a:lnTo>
                      <a:pt x="0" y="887"/>
                    </a:lnTo>
                    <a:lnTo>
                      <a:pt x="0" y="1627"/>
                    </a:lnTo>
                    <a:lnTo>
                      <a:pt x="0" y="5622"/>
                    </a:lnTo>
                    <a:lnTo>
                      <a:pt x="476" y="8877"/>
                    </a:lnTo>
                    <a:lnTo>
                      <a:pt x="1525" y="12872"/>
                    </a:lnTo>
                    <a:lnTo>
                      <a:pt x="3145" y="16868"/>
                    </a:lnTo>
                    <a:lnTo>
                      <a:pt x="5146" y="21011"/>
                    </a:lnTo>
                    <a:lnTo>
                      <a:pt x="8292" y="25745"/>
                    </a:lnTo>
                    <a:lnTo>
                      <a:pt x="11914" y="30628"/>
                    </a:lnTo>
                    <a:lnTo>
                      <a:pt x="17061" y="35511"/>
                    </a:lnTo>
                    <a:lnTo>
                      <a:pt x="23256" y="41134"/>
                    </a:lnTo>
                    <a:lnTo>
                      <a:pt x="31072" y="45869"/>
                    </a:lnTo>
                    <a:lnTo>
                      <a:pt x="39841" y="51491"/>
                    </a:lnTo>
                    <a:lnTo>
                      <a:pt x="50135" y="56374"/>
                    </a:lnTo>
                    <a:lnTo>
                      <a:pt x="62621" y="61257"/>
                    </a:lnTo>
                    <a:lnTo>
                      <a:pt x="71389" y="64364"/>
                    </a:lnTo>
                    <a:lnTo>
                      <a:pt x="79110" y="68508"/>
                    </a:lnTo>
                    <a:lnTo>
                      <a:pt x="85877" y="72503"/>
                    </a:lnTo>
                    <a:lnTo>
                      <a:pt x="92073" y="75758"/>
                    </a:lnTo>
                    <a:lnTo>
                      <a:pt x="96743" y="79753"/>
                    </a:lnTo>
                    <a:lnTo>
                      <a:pt x="100365" y="83748"/>
                    </a:lnTo>
                    <a:lnTo>
                      <a:pt x="102938" y="87743"/>
                    </a:lnTo>
                    <a:lnTo>
                      <a:pt x="105035" y="91738"/>
                    </a:lnTo>
                    <a:lnTo>
                      <a:pt x="105988" y="95881"/>
                    </a:lnTo>
                    <a:lnTo>
                      <a:pt x="106560" y="99876"/>
                    </a:lnTo>
                    <a:lnTo>
                      <a:pt x="105988" y="103131"/>
                    </a:lnTo>
                    <a:lnTo>
                      <a:pt x="104463" y="107127"/>
                    </a:lnTo>
                    <a:lnTo>
                      <a:pt x="102938" y="110382"/>
                    </a:lnTo>
                    <a:lnTo>
                      <a:pt x="100365" y="113489"/>
                    </a:lnTo>
                    <a:lnTo>
                      <a:pt x="96743" y="116744"/>
                    </a:lnTo>
                    <a:lnTo>
                      <a:pt x="93121" y="119999"/>
                    </a:lnTo>
                    <a:lnTo>
                      <a:pt x="99793" y="116744"/>
                    </a:lnTo>
                    <a:lnTo>
                      <a:pt x="105512" y="113489"/>
                    </a:lnTo>
                    <a:lnTo>
                      <a:pt x="110182" y="110382"/>
                    </a:lnTo>
                    <a:lnTo>
                      <a:pt x="114281" y="107127"/>
                    </a:lnTo>
                    <a:lnTo>
                      <a:pt x="116854" y="103871"/>
                    </a:lnTo>
                    <a:lnTo>
                      <a:pt x="118951" y="99876"/>
                    </a:lnTo>
                    <a:lnTo>
                      <a:pt x="120000" y="95881"/>
                    </a:lnTo>
                    <a:lnTo>
                      <a:pt x="120000" y="90998"/>
                    </a:lnTo>
                    <a:lnTo>
                      <a:pt x="120000" y="90998"/>
                    </a:lnTo>
                    <a:close/>
                  </a:path>
                </a:pathLst>
              </a:custGeom>
              <a:gradFill>
                <a:gsLst>
                  <a:gs pos="0">
                    <a:srgbClr val="003092"/>
                  </a:gs>
                  <a:gs pos="100000">
                    <a:schemeClr val="lt1"/>
                  </a:gs>
                </a:gsLst>
                <a:lin ang="135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Shape 30"/>
              <p:cNvSpPr/>
              <p:nvPr/>
            </p:nvSpPr>
            <p:spPr>
              <a:xfrm>
                <a:off x="4603750" y="5311775"/>
                <a:ext cx="4522786" cy="1538286"/>
              </a:xfrm>
              <a:custGeom>
                <a:pathLst>
                  <a:path extrusionOk="0" h="120000" w="120000">
                    <a:moveTo>
                      <a:pt x="3875" y="118637"/>
                    </a:moveTo>
                    <a:lnTo>
                      <a:pt x="0" y="120000"/>
                    </a:lnTo>
                    <a:lnTo>
                      <a:pt x="16468" y="120000"/>
                    </a:lnTo>
                    <a:lnTo>
                      <a:pt x="18280" y="117275"/>
                    </a:lnTo>
                    <a:lnTo>
                      <a:pt x="20343" y="113188"/>
                    </a:lnTo>
                    <a:lnTo>
                      <a:pt x="23334" y="108482"/>
                    </a:lnTo>
                    <a:lnTo>
                      <a:pt x="26746" y="103777"/>
                    </a:lnTo>
                    <a:lnTo>
                      <a:pt x="30621" y="98328"/>
                    </a:lnTo>
                    <a:lnTo>
                      <a:pt x="35212" y="92260"/>
                    </a:lnTo>
                    <a:lnTo>
                      <a:pt x="40477" y="86191"/>
                    </a:lnTo>
                    <a:lnTo>
                      <a:pt x="46416" y="79504"/>
                    </a:lnTo>
                    <a:lnTo>
                      <a:pt x="53029" y="72074"/>
                    </a:lnTo>
                    <a:lnTo>
                      <a:pt x="60358" y="64643"/>
                    </a:lnTo>
                    <a:lnTo>
                      <a:pt x="68360" y="57213"/>
                    </a:lnTo>
                    <a:lnTo>
                      <a:pt x="77037" y="49907"/>
                    </a:lnTo>
                    <a:lnTo>
                      <a:pt x="86640" y="42476"/>
                    </a:lnTo>
                    <a:lnTo>
                      <a:pt x="96918" y="35046"/>
                    </a:lnTo>
                    <a:lnTo>
                      <a:pt x="108122" y="27616"/>
                    </a:lnTo>
                    <a:lnTo>
                      <a:pt x="120000" y="20185"/>
                    </a:lnTo>
                    <a:lnTo>
                      <a:pt x="120000" y="0"/>
                    </a:lnTo>
                    <a:lnTo>
                      <a:pt x="118652" y="1981"/>
                    </a:lnTo>
                    <a:lnTo>
                      <a:pt x="116798" y="4086"/>
                    </a:lnTo>
                    <a:lnTo>
                      <a:pt x="114524" y="6687"/>
                    </a:lnTo>
                    <a:lnTo>
                      <a:pt x="111533" y="9411"/>
                    </a:lnTo>
                    <a:lnTo>
                      <a:pt x="108332" y="12136"/>
                    </a:lnTo>
                    <a:lnTo>
                      <a:pt x="104921" y="14860"/>
                    </a:lnTo>
                    <a:lnTo>
                      <a:pt x="101045" y="18204"/>
                    </a:lnTo>
                    <a:lnTo>
                      <a:pt x="96918" y="20928"/>
                    </a:lnTo>
                    <a:lnTo>
                      <a:pt x="88241" y="27616"/>
                    </a:lnTo>
                    <a:lnTo>
                      <a:pt x="79564" y="34303"/>
                    </a:lnTo>
                    <a:lnTo>
                      <a:pt x="71098" y="40371"/>
                    </a:lnTo>
                    <a:lnTo>
                      <a:pt x="66970" y="43839"/>
                    </a:lnTo>
                    <a:lnTo>
                      <a:pt x="63306" y="47182"/>
                    </a:lnTo>
                    <a:lnTo>
                      <a:pt x="46626" y="62662"/>
                    </a:lnTo>
                    <a:lnTo>
                      <a:pt x="38413" y="71455"/>
                    </a:lnTo>
                    <a:lnTo>
                      <a:pt x="30621" y="80123"/>
                    </a:lnTo>
                    <a:lnTo>
                      <a:pt x="23081" y="88916"/>
                    </a:lnTo>
                    <a:lnTo>
                      <a:pt x="16005" y="98328"/>
                    </a:lnTo>
                    <a:lnTo>
                      <a:pt x="9603" y="108482"/>
                    </a:lnTo>
                    <a:lnTo>
                      <a:pt x="3875" y="118637"/>
                    </a:lnTo>
                    <a:lnTo>
                      <a:pt x="3875" y="118637"/>
                    </a:lnTo>
                    <a:close/>
                  </a:path>
                </a:pathLst>
              </a:custGeom>
              <a:gradFill>
                <a:gsLst>
                  <a:gs pos="0">
                    <a:srgbClr val="002E8B"/>
                  </a:gs>
                  <a:gs pos="100000">
                    <a:schemeClr val="lt1"/>
                  </a:gs>
                </a:gsLst>
                <a:lin ang="54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 name="Shape 31"/>
              <p:cNvSpPr/>
              <p:nvPr/>
            </p:nvSpPr>
            <p:spPr>
              <a:xfrm>
                <a:off x="4362450" y="3540125"/>
                <a:ext cx="4773612" cy="3309937"/>
              </a:xfrm>
              <a:custGeom>
                <a:pathLst>
                  <a:path extrusionOk="0" h="120000" w="120000">
                    <a:moveTo>
                      <a:pt x="56947" y="25381"/>
                    </a:moveTo>
                    <a:lnTo>
                      <a:pt x="57186" y="27280"/>
                    </a:lnTo>
                    <a:lnTo>
                      <a:pt x="57625" y="28834"/>
                    </a:lnTo>
                    <a:lnTo>
                      <a:pt x="58264" y="30388"/>
                    </a:lnTo>
                    <a:lnTo>
                      <a:pt x="59142" y="31654"/>
                    </a:lnTo>
                    <a:lnTo>
                      <a:pt x="61496" y="34129"/>
                    </a:lnTo>
                    <a:lnTo>
                      <a:pt x="64768" y="36661"/>
                    </a:lnTo>
                    <a:lnTo>
                      <a:pt x="68440" y="38561"/>
                    </a:lnTo>
                    <a:lnTo>
                      <a:pt x="72550" y="40402"/>
                    </a:lnTo>
                    <a:lnTo>
                      <a:pt x="76900" y="42302"/>
                    </a:lnTo>
                    <a:lnTo>
                      <a:pt x="81449" y="43856"/>
                    </a:lnTo>
                    <a:lnTo>
                      <a:pt x="85999" y="45410"/>
                    </a:lnTo>
                    <a:lnTo>
                      <a:pt x="90548" y="47309"/>
                    </a:lnTo>
                    <a:lnTo>
                      <a:pt x="94659" y="48863"/>
                    </a:lnTo>
                    <a:lnTo>
                      <a:pt x="98330" y="50762"/>
                    </a:lnTo>
                    <a:lnTo>
                      <a:pt x="101802" y="52949"/>
                    </a:lnTo>
                    <a:lnTo>
                      <a:pt x="104396" y="55136"/>
                    </a:lnTo>
                    <a:lnTo>
                      <a:pt x="105274" y="56402"/>
                    </a:lnTo>
                    <a:lnTo>
                      <a:pt x="106112" y="57956"/>
                    </a:lnTo>
                    <a:lnTo>
                      <a:pt x="106790" y="59223"/>
                    </a:lnTo>
                    <a:lnTo>
                      <a:pt x="106990" y="60776"/>
                    </a:lnTo>
                    <a:lnTo>
                      <a:pt x="106990" y="62330"/>
                    </a:lnTo>
                    <a:lnTo>
                      <a:pt x="106790" y="63597"/>
                    </a:lnTo>
                    <a:lnTo>
                      <a:pt x="106351" y="64863"/>
                    </a:lnTo>
                    <a:lnTo>
                      <a:pt x="105473" y="66129"/>
                    </a:lnTo>
                    <a:lnTo>
                      <a:pt x="104396" y="67338"/>
                    </a:lnTo>
                    <a:lnTo>
                      <a:pt x="103079" y="68316"/>
                    </a:lnTo>
                    <a:lnTo>
                      <a:pt x="101563" y="69525"/>
                    </a:lnTo>
                    <a:lnTo>
                      <a:pt x="99847" y="70503"/>
                    </a:lnTo>
                    <a:lnTo>
                      <a:pt x="97692" y="71424"/>
                    </a:lnTo>
                    <a:lnTo>
                      <a:pt x="95297" y="72345"/>
                    </a:lnTo>
                    <a:lnTo>
                      <a:pt x="92903" y="73323"/>
                    </a:lnTo>
                    <a:lnTo>
                      <a:pt x="90109" y="74244"/>
                    </a:lnTo>
                    <a:lnTo>
                      <a:pt x="84043" y="76431"/>
                    </a:lnTo>
                    <a:lnTo>
                      <a:pt x="77100" y="78964"/>
                    </a:lnTo>
                    <a:lnTo>
                      <a:pt x="69517" y="81784"/>
                    </a:lnTo>
                    <a:lnTo>
                      <a:pt x="61097" y="84892"/>
                    </a:lnTo>
                    <a:lnTo>
                      <a:pt x="52198" y="88633"/>
                    </a:lnTo>
                    <a:lnTo>
                      <a:pt x="42660" y="93064"/>
                    </a:lnTo>
                    <a:lnTo>
                      <a:pt x="32723" y="98359"/>
                    </a:lnTo>
                    <a:lnTo>
                      <a:pt x="22108" y="104633"/>
                    </a:lnTo>
                    <a:lnTo>
                      <a:pt x="11253" y="111827"/>
                    </a:lnTo>
                    <a:lnTo>
                      <a:pt x="0" y="120000"/>
                    </a:lnTo>
                    <a:lnTo>
                      <a:pt x="6065" y="120000"/>
                    </a:lnTo>
                    <a:lnTo>
                      <a:pt x="9737" y="119366"/>
                    </a:lnTo>
                    <a:lnTo>
                      <a:pt x="15404" y="114647"/>
                    </a:lnTo>
                    <a:lnTo>
                      <a:pt x="21429" y="109928"/>
                    </a:lnTo>
                    <a:lnTo>
                      <a:pt x="27934" y="105553"/>
                    </a:lnTo>
                    <a:lnTo>
                      <a:pt x="35078" y="101467"/>
                    </a:lnTo>
                    <a:lnTo>
                      <a:pt x="42460" y="97438"/>
                    </a:lnTo>
                    <a:lnTo>
                      <a:pt x="50242" y="93352"/>
                    </a:lnTo>
                    <a:lnTo>
                      <a:pt x="66285" y="86158"/>
                    </a:lnTo>
                    <a:lnTo>
                      <a:pt x="69757" y="84604"/>
                    </a:lnTo>
                    <a:lnTo>
                      <a:pt x="73628" y="82992"/>
                    </a:lnTo>
                    <a:lnTo>
                      <a:pt x="81649" y="80172"/>
                    </a:lnTo>
                    <a:lnTo>
                      <a:pt x="89870" y="77064"/>
                    </a:lnTo>
                    <a:lnTo>
                      <a:pt x="98091" y="73956"/>
                    </a:lnTo>
                    <a:lnTo>
                      <a:pt x="101802" y="72690"/>
                    </a:lnTo>
                    <a:lnTo>
                      <a:pt x="105473" y="71136"/>
                    </a:lnTo>
                    <a:lnTo>
                      <a:pt x="108945" y="69870"/>
                    </a:lnTo>
                    <a:lnTo>
                      <a:pt x="111978" y="68604"/>
                    </a:lnTo>
                    <a:lnTo>
                      <a:pt x="114772" y="67338"/>
                    </a:lnTo>
                    <a:lnTo>
                      <a:pt x="116967" y="66129"/>
                    </a:lnTo>
                    <a:lnTo>
                      <a:pt x="118683" y="65151"/>
                    </a:lnTo>
                    <a:lnTo>
                      <a:pt x="120000" y="64230"/>
                    </a:lnTo>
                    <a:lnTo>
                      <a:pt x="120000" y="50129"/>
                    </a:lnTo>
                    <a:lnTo>
                      <a:pt x="117366" y="49496"/>
                    </a:lnTo>
                    <a:lnTo>
                      <a:pt x="114133" y="48575"/>
                    </a:lnTo>
                    <a:lnTo>
                      <a:pt x="110661" y="47597"/>
                    </a:lnTo>
                    <a:lnTo>
                      <a:pt x="106551" y="46388"/>
                    </a:lnTo>
                    <a:lnTo>
                      <a:pt x="102440" y="45122"/>
                    </a:lnTo>
                    <a:lnTo>
                      <a:pt x="98091" y="43568"/>
                    </a:lnTo>
                    <a:lnTo>
                      <a:pt x="89431" y="40402"/>
                    </a:lnTo>
                    <a:lnTo>
                      <a:pt x="85320" y="38561"/>
                    </a:lnTo>
                    <a:lnTo>
                      <a:pt x="81649" y="36661"/>
                    </a:lnTo>
                    <a:lnTo>
                      <a:pt x="78177" y="34762"/>
                    </a:lnTo>
                    <a:lnTo>
                      <a:pt x="75144" y="32575"/>
                    </a:lnTo>
                    <a:lnTo>
                      <a:pt x="72790" y="30733"/>
                    </a:lnTo>
                    <a:lnTo>
                      <a:pt x="71034" y="28489"/>
                    </a:lnTo>
                    <a:lnTo>
                      <a:pt x="70595" y="27280"/>
                    </a:lnTo>
                    <a:lnTo>
                      <a:pt x="70156" y="26302"/>
                    </a:lnTo>
                    <a:lnTo>
                      <a:pt x="69956" y="25093"/>
                    </a:lnTo>
                    <a:lnTo>
                      <a:pt x="70156" y="24115"/>
                    </a:lnTo>
                    <a:lnTo>
                      <a:pt x="71034" y="21928"/>
                    </a:lnTo>
                    <a:lnTo>
                      <a:pt x="72351" y="19741"/>
                    </a:lnTo>
                    <a:lnTo>
                      <a:pt x="74306" y="18187"/>
                    </a:lnTo>
                    <a:lnTo>
                      <a:pt x="76661" y="16633"/>
                    </a:lnTo>
                    <a:lnTo>
                      <a:pt x="79255" y="15366"/>
                    </a:lnTo>
                    <a:lnTo>
                      <a:pt x="82287" y="14100"/>
                    </a:lnTo>
                    <a:lnTo>
                      <a:pt x="85759" y="13179"/>
                    </a:lnTo>
                    <a:lnTo>
                      <a:pt x="89231" y="12258"/>
                    </a:lnTo>
                    <a:lnTo>
                      <a:pt x="97013" y="10359"/>
                    </a:lnTo>
                    <a:lnTo>
                      <a:pt x="104835" y="9093"/>
                    </a:lnTo>
                    <a:lnTo>
                      <a:pt x="112816" y="7194"/>
                    </a:lnTo>
                    <a:lnTo>
                      <a:pt x="116528" y="6273"/>
                    </a:lnTo>
                    <a:lnTo>
                      <a:pt x="120000" y="5007"/>
                    </a:lnTo>
                    <a:lnTo>
                      <a:pt x="120000" y="0"/>
                    </a:lnTo>
                    <a:lnTo>
                      <a:pt x="116089" y="1266"/>
                    </a:lnTo>
                    <a:lnTo>
                      <a:pt x="111539" y="2532"/>
                    </a:lnTo>
                    <a:lnTo>
                      <a:pt x="106790" y="3798"/>
                    </a:lnTo>
                    <a:lnTo>
                      <a:pt x="101802" y="4719"/>
                    </a:lnTo>
                    <a:lnTo>
                      <a:pt x="91187" y="6906"/>
                    </a:lnTo>
                    <a:lnTo>
                      <a:pt x="85999" y="7827"/>
                    </a:lnTo>
                    <a:lnTo>
                      <a:pt x="81010" y="9093"/>
                    </a:lnTo>
                    <a:lnTo>
                      <a:pt x="76022" y="10014"/>
                    </a:lnTo>
                    <a:lnTo>
                      <a:pt x="71473" y="11625"/>
                    </a:lnTo>
                    <a:lnTo>
                      <a:pt x="67362" y="13179"/>
                    </a:lnTo>
                    <a:lnTo>
                      <a:pt x="63890" y="15021"/>
                    </a:lnTo>
                    <a:lnTo>
                      <a:pt x="60857" y="17266"/>
                    </a:lnTo>
                    <a:lnTo>
                      <a:pt x="58703" y="19453"/>
                    </a:lnTo>
                    <a:lnTo>
                      <a:pt x="58064" y="20661"/>
                    </a:lnTo>
                    <a:lnTo>
                      <a:pt x="57386" y="22273"/>
                    </a:lnTo>
                    <a:lnTo>
                      <a:pt x="56947" y="23827"/>
                    </a:lnTo>
                    <a:lnTo>
                      <a:pt x="56947" y="25381"/>
                    </a:lnTo>
                    <a:lnTo>
                      <a:pt x="56947" y="25381"/>
                    </a:lnTo>
                    <a:close/>
                  </a:path>
                </a:pathLst>
              </a:cu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 name="Shape 32"/>
              <p:cNvSpPr/>
              <p:nvPr/>
            </p:nvSpPr>
            <p:spPr>
              <a:xfrm>
                <a:off x="7145336" y="3678237"/>
                <a:ext cx="1981199" cy="855661"/>
              </a:xfrm>
              <a:custGeom>
                <a:pathLst>
                  <a:path extrusionOk="0" h="120000" w="120000">
                    <a:moveTo>
                      <a:pt x="0" y="73914"/>
                    </a:moveTo>
                    <a:lnTo>
                      <a:pt x="0" y="80148"/>
                    </a:lnTo>
                    <a:lnTo>
                      <a:pt x="480" y="86159"/>
                    </a:lnTo>
                    <a:lnTo>
                      <a:pt x="2596" y="92170"/>
                    </a:lnTo>
                    <a:lnTo>
                      <a:pt x="5192" y="97068"/>
                    </a:lnTo>
                    <a:lnTo>
                      <a:pt x="8846" y="103079"/>
                    </a:lnTo>
                    <a:lnTo>
                      <a:pt x="13557" y="109090"/>
                    </a:lnTo>
                    <a:lnTo>
                      <a:pt x="18750" y="113988"/>
                    </a:lnTo>
                    <a:lnTo>
                      <a:pt x="24519" y="120000"/>
                    </a:lnTo>
                    <a:lnTo>
                      <a:pt x="20384" y="115102"/>
                    </a:lnTo>
                    <a:lnTo>
                      <a:pt x="17211" y="109090"/>
                    </a:lnTo>
                    <a:lnTo>
                      <a:pt x="15096" y="104192"/>
                    </a:lnTo>
                    <a:lnTo>
                      <a:pt x="13557" y="99517"/>
                    </a:lnTo>
                    <a:lnTo>
                      <a:pt x="13076" y="94619"/>
                    </a:lnTo>
                    <a:lnTo>
                      <a:pt x="13076" y="89721"/>
                    </a:lnTo>
                    <a:lnTo>
                      <a:pt x="13557" y="84823"/>
                    </a:lnTo>
                    <a:lnTo>
                      <a:pt x="15096" y="81261"/>
                    </a:lnTo>
                    <a:lnTo>
                      <a:pt x="17211" y="76363"/>
                    </a:lnTo>
                    <a:lnTo>
                      <a:pt x="19326" y="72801"/>
                    </a:lnTo>
                    <a:lnTo>
                      <a:pt x="25576" y="65454"/>
                    </a:lnTo>
                    <a:lnTo>
                      <a:pt x="33942" y="58330"/>
                    </a:lnTo>
                    <a:lnTo>
                      <a:pt x="42788" y="52096"/>
                    </a:lnTo>
                    <a:lnTo>
                      <a:pt x="53269" y="47421"/>
                    </a:lnTo>
                    <a:lnTo>
                      <a:pt x="63653" y="42523"/>
                    </a:lnTo>
                    <a:lnTo>
                      <a:pt x="85576" y="34063"/>
                    </a:lnTo>
                    <a:lnTo>
                      <a:pt x="95480" y="30278"/>
                    </a:lnTo>
                    <a:lnTo>
                      <a:pt x="104903" y="26716"/>
                    </a:lnTo>
                    <a:lnTo>
                      <a:pt x="113269" y="25602"/>
                    </a:lnTo>
                    <a:lnTo>
                      <a:pt x="120000" y="23153"/>
                    </a:lnTo>
                    <a:lnTo>
                      <a:pt x="120000" y="0"/>
                    </a:lnTo>
                    <a:lnTo>
                      <a:pt x="111634" y="4897"/>
                    </a:lnTo>
                    <a:lnTo>
                      <a:pt x="102788" y="8460"/>
                    </a:lnTo>
                    <a:lnTo>
                      <a:pt x="84038" y="15807"/>
                    </a:lnTo>
                    <a:lnTo>
                      <a:pt x="64711" y="20705"/>
                    </a:lnTo>
                    <a:lnTo>
                      <a:pt x="46442" y="28051"/>
                    </a:lnTo>
                    <a:lnTo>
                      <a:pt x="37596" y="31614"/>
                    </a:lnTo>
                    <a:lnTo>
                      <a:pt x="29711" y="35176"/>
                    </a:lnTo>
                    <a:lnTo>
                      <a:pt x="21923" y="40074"/>
                    </a:lnTo>
                    <a:lnTo>
                      <a:pt x="15673" y="44972"/>
                    </a:lnTo>
                    <a:lnTo>
                      <a:pt x="9903" y="50983"/>
                    </a:lnTo>
                    <a:lnTo>
                      <a:pt x="5192" y="56994"/>
                    </a:lnTo>
                    <a:lnTo>
                      <a:pt x="2115" y="65454"/>
                    </a:lnTo>
                    <a:lnTo>
                      <a:pt x="0" y="73914"/>
                    </a:lnTo>
                    <a:lnTo>
                      <a:pt x="0" y="73914"/>
                    </a:lnTo>
                    <a:close/>
                  </a:path>
                </a:pathLst>
              </a:custGeom>
              <a:gradFill>
                <a:gsLst>
                  <a:gs pos="0">
                    <a:schemeClr val="lt1"/>
                  </a:gs>
                  <a:gs pos="100000">
                    <a:srgbClr val="003090"/>
                  </a:gs>
                </a:gsLst>
                <a:lin ang="135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3" name="Shape 33"/>
            <p:cNvSpPr/>
            <p:nvPr/>
          </p:nvSpPr>
          <p:spPr>
            <a:xfrm>
              <a:off x="5273675" y="2128836"/>
              <a:ext cx="2897186" cy="2439986"/>
            </a:xfrm>
            <a:custGeom>
              <a:pathLst>
                <a:path extrusionOk="0" h="120000" w="120000">
                  <a:moveTo>
                    <a:pt x="40296" y="88876"/>
                  </a:moveTo>
                  <a:lnTo>
                    <a:pt x="51324" y="86671"/>
                  </a:lnTo>
                  <a:lnTo>
                    <a:pt x="61567" y="84465"/>
                  </a:lnTo>
                  <a:lnTo>
                    <a:pt x="70923" y="82668"/>
                  </a:lnTo>
                  <a:lnTo>
                    <a:pt x="79442" y="80462"/>
                  </a:lnTo>
                  <a:lnTo>
                    <a:pt x="87073" y="78175"/>
                  </a:lnTo>
                  <a:lnTo>
                    <a:pt x="93867" y="75970"/>
                  </a:lnTo>
                  <a:lnTo>
                    <a:pt x="100139" y="73274"/>
                  </a:lnTo>
                  <a:lnTo>
                    <a:pt x="105209" y="71068"/>
                  </a:lnTo>
                  <a:lnTo>
                    <a:pt x="109756" y="67964"/>
                  </a:lnTo>
                  <a:lnTo>
                    <a:pt x="113466" y="65350"/>
                  </a:lnTo>
                  <a:lnTo>
                    <a:pt x="116027" y="61756"/>
                  </a:lnTo>
                  <a:lnTo>
                    <a:pt x="118275" y="58162"/>
                  </a:lnTo>
                  <a:lnTo>
                    <a:pt x="119425" y="54649"/>
                  </a:lnTo>
                  <a:lnTo>
                    <a:pt x="120000" y="50156"/>
                  </a:lnTo>
                  <a:lnTo>
                    <a:pt x="119686" y="45745"/>
                  </a:lnTo>
                  <a:lnTo>
                    <a:pt x="118588" y="40844"/>
                  </a:lnTo>
                  <a:lnTo>
                    <a:pt x="117125" y="37331"/>
                  </a:lnTo>
                  <a:lnTo>
                    <a:pt x="114878" y="33328"/>
                  </a:lnTo>
                  <a:lnTo>
                    <a:pt x="112055" y="29734"/>
                  </a:lnTo>
                  <a:lnTo>
                    <a:pt x="108658" y="26221"/>
                  </a:lnTo>
                  <a:lnTo>
                    <a:pt x="104947" y="22627"/>
                  </a:lnTo>
                  <a:lnTo>
                    <a:pt x="100714" y="19115"/>
                  </a:lnTo>
                  <a:lnTo>
                    <a:pt x="92456" y="12825"/>
                  </a:lnTo>
                  <a:lnTo>
                    <a:pt x="88222" y="10211"/>
                  </a:lnTo>
                  <a:lnTo>
                    <a:pt x="84250" y="7515"/>
                  </a:lnTo>
                  <a:lnTo>
                    <a:pt x="80278" y="5309"/>
                  </a:lnTo>
                  <a:lnTo>
                    <a:pt x="77142" y="3512"/>
                  </a:lnTo>
                  <a:lnTo>
                    <a:pt x="74320" y="2205"/>
                  </a:lnTo>
                  <a:lnTo>
                    <a:pt x="72334" y="816"/>
                  </a:lnTo>
                  <a:lnTo>
                    <a:pt x="70923" y="408"/>
                  </a:lnTo>
                  <a:lnTo>
                    <a:pt x="70348" y="0"/>
                  </a:lnTo>
                  <a:lnTo>
                    <a:pt x="78292" y="4411"/>
                  </a:lnTo>
                  <a:lnTo>
                    <a:pt x="86498" y="9720"/>
                  </a:lnTo>
                  <a:lnTo>
                    <a:pt x="94442" y="15112"/>
                  </a:lnTo>
                  <a:lnTo>
                    <a:pt x="101811" y="20830"/>
                  </a:lnTo>
                  <a:lnTo>
                    <a:pt x="105209" y="23526"/>
                  </a:lnTo>
                  <a:lnTo>
                    <a:pt x="108083" y="26630"/>
                  </a:lnTo>
                  <a:lnTo>
                    <a:pt x="110905" y="29734"/>
                  </a:lnTo>
                  <a:lnTo>
                    <a:pt x="113466" y="32838"/>
                  </a:lnTo>
                  <a:lnTo>
                    <a:pt x="115452" y="35942"/>
                  </a:lnTo>
                  <a:lnTo>
                    <a:pt x="116864" y="39046"/>
                  </a:lnTo>
                  <a:lnTo>
                    <a:pt x="117700" y="42641"/>
                  </a:lnTo>
                  <a:lnTo>
                    <a:pt x="118275" y="45745"/>
                  </a:lnTo>
                  <a:lnTo>
                    <a:pt x="118013" y="48849"/>
                  </a:lnTo>
                  <a:lnTo>
                    <a:pt x="117125" y="51953"/>
                  </a:lnTo>
                  <a:lnTo>
                    <a:pt x="115714" y="54649"/>
                  </a:lnTo>
                  <a:lnTo>
                    <a:pt x="113466" y="57345"/>
                  </a:lnTo>
                  <a:lnTo>
                    <a:pt x="110905" y="59550"/>
                  </a:lnTo>
                  <a:lnTo>
                    <a:pt x="107770" y="61756"/>
                  </a:lnTo>
                  <a:lnTo>
                    <a:pt x="104372" y="63553"/>
                  </a:lnTo>
                  <a:lnTo>
                    <a:pt x="100400" y="65350"/>
                  </a:lnTo>
                  <a:lnTo>
                    <a:pt x="95853" y="67066"/>
                  </a:lnTo>
                  <a:lnTo>
                    <a:pt x="91358" y="68863"/>
                  </a:lnTo>
                  <a:lnTo>
                    <a:pt x="81114" y="71558"/>
                  </a:lnTo>
                  <a:lnTo>
                    <a:pt x="70609" y="74172"/>
                  </a:lnTo>
                  <a:lnTo>
                    <a:pt x="59268" y="76868"/>
                  </a:lnTo>
                  <a:lnTo>
                    <a:pt x="48240" y="79074"/>
                  </a:lnTo>
                  <a:lnTo>
                    <a:pt x="37421" y="81279"/>
                  </a:lnTo>
                  <a:lnTo>
                    <a:pt x="27229" y="83975"/>
                  </a:lnTo>
                  <a:lnTo>
                    <a:pt x="22682" y="85282"/>
                  </a:lnTo>
                  <a:lnTo>
                    <a:pt x="18449" y="87079"/>
                  </a:lnTo>
                  <a:lnTo>
                    <a:pt x="14477" y="88386"/>
                  </a:lnTo>
                  <a:lnTo>
                    <a:pt x="10766" y="90183"/>
                  </a:lnTo>
                  <a:lnTo>
                    <a:pt x="7682" y="91980"/>
                  </a:lnTo>
                  <a:lnTo>
                    <a:pt x="4808" y="93778"/>
                  </a:lnTo>
                  <a:lnTo>
                    <a:pt x="2822" y="95983"/>
                  </a:lnTo>
                  <a:lnTo>
                    <a:pt x="1149" y="98189"/>
                  </a:lnTo>
                  <a:lnTo>
                    <a:pt x="313" y="100394"/>
                  </a:lnTo>
                  <a:lnTo>
                    <a:pt x="0" y="103090"/>
                  </a:lnTo>
                  <a:lnTo>
                    <a:pt x="574" y="105786"/>
                  </a:lnTo>
                  <a:lnTo>
                    <a:pt x="1411" y="108400"/>
                  </a:lnTo>
                  <a:lnTo>
                    <a:pt x="2822" y="110687"/>
                  </a:lnTo>
                  <a:lnTo>
                    <a:pt x="5121" y="112893"/>
                  </a:lnTo>
                  <a:lnTo>
                    <a:pt x="7369" y="114690"/>
                  </a:lnTo>
                  <a:lnTo>
                    <a:pt x="10243" y="116405"/>
                  </a:lnTo>
                  <a:lnTo>
                    <a:pt x="13641" y="118202"/>
                  </a:lnTo>
                  <a:lnTo>
                    <a:pt x="17038" y="120000"/>
                  </a:lnTo>
                  <a:lnTo>
                    <a:pt x="13902" y="117794"/>
                  </a:lnTo>
                  <a:lnTo>
                    <a:pt x="11341" y="115507"/>
                  </a:lnTo>
                  <a:lnTo>
                    <a:pt x="9094" y="113301"/>
                  </a:lnTo>
                  <a:lnTo>
                    <a:pt x="7682" y="111095"/>
                  </a:lnTo>
                  <a:lnTo>
                    <a:pt x="6533" y="108890"/>
                  </a:lnTo>
                  <a:lnTo>
                    <a:pt x="6271" y="106684"/>
                  </a:lnTo>
                  <a:lnTo>
                    <a:pt x="6533" y="104397"/>
                  </a:lnTo>
                  <a:lnTo>
                    <a:pt x="7369" y="102682"/>
                  </a:lnTo>
                  <a:lnTo>
                    <a:pt x="9094" y="100394"/>
                  </a:lnTo>
                  <a:lnTo>
                    <a:pt x="11080" y="98679"/>
                  </a:lnTo>
                  <a:lnTo>
                    <a:pt x="14216" y="96882"/>
                  </a:lnTo>
                  <a:lnTo>
                    <a:pt x="17874" y="95085"/>
                  </a:lnTo>
                  <a:lnTo>
                    <a:pt x="22108" y="93287"/>
                  </a:lnTo>
                  <a:lnTo>
                    <a:pt x="27543" y="91572"/>
                  </a:lnTo>
                  <a:lnTo>
                    <a:pt x="33501" y="90183"/>
                  </a:lnTo>
                  <a:lnTo>
                    <a:pt x="40296" y="88876"/>
                  </a:lnTo>
                  <a:lnTo>
                    <a:pt x="40296" y="88876"/>
                  </a:lnTo>
                  <a:close/>
                </a:path>
              </a:pathLst>
            </a:custGeom>
            <a:gradFill>
              <a:gsLst>
                <a:gs pos="0">
                  <a:schemeClr val="lt1"/>
                </a:gs>
                <a:gs pos="100000">
                  <a:srgbClr val="002F8D"/>
                </a:gs>
              </a:gsLst>
              <a:lin ang="135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 name="Shape 34"/>
            <p:cNvSpPr/>
            <p:nvPr/>
          </p:nvSpPr>
          <p:spPr>
            <a:xfrm>
              <a:off x="0" y="0"/>
              <a:ext cx="9140825" cy="2819400"/>
            </a:xfrm>
            <a:custGeom>
              <a:pathLst>
                <a:path extrusionOk="0" h="120000" w="120000">
                  <a:moveTo>
                    <a:pt x="0" y="0"/>
                  </a:moveTo>
                  <a:lnTo>
                    <a:pt x="0" y="120000"/>
                  </a:lnTo>
                  <a:lnTo>
                    <a:pt x="120000" y="120000"/>
                  </a:lnTo>
                  <a:lnTo>
                    <a:pt x="120000" y="0"/>
                  </a:lnTo>
                  <a:lnTo>
                    <a:pt x="0" y="0"/>
                  </a:lnTo>
                  <a:lnTo>
                    <a:pt x="0" y="0"/>
                  </a:lnTo>
                  <a:close/>
                </a:path>
              </a:pathLst>
            </a:custGeom>
            <a:gradFill>
              <a:gsLst>
                <a:gs pos="0">
                  <a:schemeClr val="lt2"/>
                </a:gs>
                <a:gs pos="100000">
                  <a:schemeClr val="lt1"/>
                </a:gs>
              </a:gsLst>
              <a:lin ang="54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5" name="Shape 35"/>
          <p:cNvSpPr txBox="1"/>
          <p:nvPr>
            <p:ph type="ctrTitle"/>
          </p:nvPr>
        </p:nvSpPr>
        <p:spPr>
          <a:xfrm>
            <a:off x="685800" y="1736725"/>
            <a:ext cx="7772400" cy="192087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1pPr>
            <a:lvl2pPr indent="0" lvl="1"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2pPr>
            <a:lvl3pPr indent="0" lvl="2"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3pPr>
            <a:lvl4pPr indent="0" lvl="3"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4pPr>
            <a:lvl5pPr indent="0" lvl="4"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5pPr>
            <a:lvl6pPr indent="0" lvl="5"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6pPr>
            <a:lvl7pPr indent="0" lvl="6"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7pPr>
            <a:lvl8pPr indent="0" lvl="7"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8pPr>
            <a:lvl9pPr indent="0" lvl="8"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9pPr>
          </a:lstStyle>
          <a:p/>
        </p:txBody>
      </p:sp>
      <p:sp>
        <p:nvSpPr>
          <p:cNvPr id="36" name="Shape 3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200660" lvl="0" marL="342900" marR="0" rtl="0" algn="l">
              <a:lnSpc>
                <a:spcPct val="100000"/>
              </a:lnSpc>
              <a:spcBef>
                <a:spcPts val="640"/>
              </a:spcBef>
              <a:spcAft>
                <a:spcPts val="0"/>
              </a:spcAft>
              <a:buClr>
                <a:schemeClr val="hlink"/>
              </a:buClr>
              <a:buSzPct val="70000"/>
              <a:buFont typeface="Noto Sans Symbols"/>
              <a:buChar char="■"/>
              <a:defRPr b="0" i="0" sz="3200" u="none" cap="none" strike="noStrike">
                <a:solidFill>
                  <a:schemeClr val="dk1"/>
                </a:solidFill>
                <a:latin typeface="Garamond"/>
                <a:ea typeface="Garamond"/>
                <a:cs typeface="Garamond"/>
                <a:sym typeface="Garamond"/>
              </a:defRPr>
            </a:lvl1pPr>
            <a:lvl2pPr indent="-161290" lvl="1" marL="742950" marR="0" rtl="0" algn="l">
              <a:lnSpc>
                <a:spcPct val="100000"/>
              </a:lnSpc>
              <a:spcBef>
                <a:spcPts val="560"/>
              </a:spcBef>
              <a:spcAft>
                <a:spcPts val="0"/>
              </a:spcAft>
              <a:buClr>
                <a:schemeClr val="accent2"/>
              </a:buClr>
              <a:buSzPct val="70000"/>
              <a:buFont typeface="Noto Sans Symbols"/>
              <a:buChar char="■"/>
              <a:defRPr b="0" i="0" sz="2800" u="none" cap="none" strike="noStrike">
                <a:solidFill>
                  <a:schemeClr val="dk1"/>
                </a:solidFill>
                <a:latin typeface="Garamond"/>
                <a:ea typeface="Garamond"/>
                <a:cs typeface="Garamond"/>
                <a:sym typeface="Garamond"/>
              </a:defRPr>
            </a:lvl2pPr>
            <a:lvl3pPr indent="-121919" lvl="2" marL="1143000" marR="0" rtl="0" algn="l">
              <a:lnSpc>
                <a:spcPct val="100000"/>
              </a:lnSpc>
              <a:spcBef>
                <a:spcPts val="480"/>
              </a:spcBef>
              <a:spcAft>
                <a:spcPts val="0"/>
              </a:spcAft>
              <a:buClr>
                <a:schemeClr val="dk2"/>
              </a:buClr>
              <a:buSzPct val="70000"/>
              <a:buFont typeface="Noto Sans Symbols"/>
              <a:buChar char="■"/>
              <a:defRPr b="0" i="0" sz="2400" u="none" cap="none" strike="noStrike">
                <a:solidFill>
                  <a:schemeClr val="dk1"/>
                </a:solidFill>
                <a:latin typeface="Garamond"/>
                <a:ea typeface="Garamond"/>
                <a:cs typeface="Garamond"/>
                <a:sym typeface="Garamond"/>
              </a:defRPr>
            </a:lvl3pPr>
            <a:lvl4pPr indent="-139700" lvl="3" marL="1600200" marR="0" rtl="0" algn="l">
              <a:lnSpc>
                <a:spcPct val="100000"/>
              </a:lnSpc>
              <a:spcBef>
                <a:spcPts val="400"/>
              </a:spcBef>
              <a:spcAft>
                <a:spcPts val="0"/>
              </a:spcAft>
              <a:buClr>
                <a:schemeClr val="accent2"/>
              </a:buClr>
              <a:buSzPct val="70000"/>
              <a:buFont typeface="Noto Sans Symbols"/>
              <a:buChar char="■"/>
              <a:defRPr b="0" i="0" sz="2000" u="none" cap="none" strike="noStrike">
                <a:solidFill>
                  <a:schemeClr val="dk1"/>
                </a:solidFill>
                <a:latin typeface="Garamond"/>
                <a:ea typeface="Garamond"/>
                <a:cs typeface="Garamond"/>
                <a:sym typeface="Garamond"/>
              </a:defRPr>
            </a:lvl4pPr>
            <a:lvl5pPr indent="-139700" lvl="4" marL="20574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5pPr>
            <a:lvl6pPr indent="-139700" lvl="5" marL="25146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6pPr>
            <a:lvl7pPr indent="-139700" lvl="6" marL="34290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7pPr>
            <a:lvl8pPr indent="-139700" lvl="7" marL="48006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8pPr>
            <a:lvl9pPr indent="-139700" lvl="8" marL="66294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7" name="Shape 37"/>
          <p:cNvSpPr txBox="1"/>
          <p:nvPr>
            <p:ph idx="10" type="dt"/>
          </p:nvPr>
        </p:nvSpPr>
        <p:spPr>
          <a:xfrm>
            <a:off x="457200" y="6248400"/>
            <a:ext cx="2133599" cy="4762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8" name="Shape 38"/>
          <p:cNvSpPr txBox="1"/>
          <p:nvPr>
            <p:ph idx="11" type="ftr"/>
          </p:nvPr>
        </p:nvSpPr>
        <p:spPr>
          <a:xfrm>
            <a:off x="3124200" y="6251575"/>
            <a:ext cx="2895600" cy="47624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9" name="Shape 39"/>
          <p:cNvSpPr txBox="1"/>
          <p:nvPr>
            <p:ph idx="12" type="sldNum"/>
          </p:nvPr>
        </p:nvSpPr>
        <p:spPr>
          <a:xfrm>
            <a:off x="6553200" y="6254750"/>
            <a:ext cx="2133599" cy="47624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1pPr>
            <a:lvl2pPr indent="0" lvl="1"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2pPr>
            <a:lvl3pPr indent="0" lvl="2"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3pPr>
            <a:lvl4pPr indent="0" lvl="3"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4pPr>
            <a:lvl5pPr indent="0" lvl="4"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5pPr>
            <a:lvl6pPr indent="0" lvl="5"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6pPr>
            <a:lvl7pPr indent="0" lvl="6"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7pPr>
            <a:lvl8pPr indent="0" lvl="7"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8pPr>
            <a:lvl9pPr indent="0" lvl="8"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9pPr>
          </a:lstStyle>
          <a:p/>
        </p:txBody>
      </p:sp>
      <p:sp>
        <p:nvSpPr>
          <p:cNvPr id="42" name="Shape 42"/>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200660" lvl="0" marL="342900" marR="0" rtl="0" algn="l">
              <a:lnSpc>
                <a:spcPct val="100000"/>
              </a:lnSpc>
              <a:spcBef>
                <a:spcPts val="640"/>
              </a:spcBef>
              <a:spcAft>
                <a:spcPts val="0"/>
              </a:spcAft>
              <a:buClr>
                <a:schemeClr val="hlink"/>
              </a:buClr>
              <a:buSzPct val="70000"/>
              <a:buFont typeface="Noto Sans Symbols"/>
              <a:buChar char="■"/>
              <a:defRPr b="0" i="0" sz="3200" u="none" cap="none" strike="noStrike">
                <a:solidFill>
                  <a:schemeClr val="dk1"/>
                </a:solidFill>
                <a:latin typeface="Garamond"/>
                <a:ea typeface="Garamond"/>
                <a:cs typeface="Garamond"/>
                <a:sym typeface="Garamond"/>
              </a:defRPr>
            </a:lvl1pPr>
            <a:lvl2pPr indent="-161290" lvl="1" marL="742950" marR="0" rtl="0" algn="l">
              <a:lnSpc>
                <a:spcPct val="100000"/>
              </a:lnSpc>
              <a:spcBef>
                <a:spcPts val="560"/>
              </a:spcBef>
              <a:spcAft>
                <a:spcPts val="0"/>
              </a:spcAft>
              <a:buClr>
                <a:schemeClr val="accent2"/>
              </a:buClr>
              <a:buSzPct val="70000"/>
              <a:buFont typeface="Noto Sans Symbols"/>
              <a:buChar char="■"/>
              <a:defRPr b="0" i="0" sz="2800" u="none" cap="none" strike="noStrike">
                <a:solidFill>
                  <a:schemeClr val="dk1"/>
                </a:solidFill>
                <a:latin typeface="Garamond"/>
                <a:ea typeface="Garamond"/>
                <a:cs typeface="Garamond"/>
                <a:sym typeface="Garamond"/>
              </a:defRPr>
            </a:lvl2pPr>
            <a:lvl3pPr indent="-121919" lvl="2" marL="1143000" marR="0" rtl="0" algn="l">
              <a:lnSpc>
                <a:spcPct val="100000"/>
              </a:lnSpc>
              <a:spcBef>
                <a:spcPts val="480"/>
              </a:spcBef>
              <a:spcAft>
                <a:spcPts val="0"/>
              </a:spcAft>
              <a:buClr>
                <a:schemeClr val="dk2"/>
              </a:buClr>
              <a:buSzPct val="70000"/>
              <a:buFont typeface="Noto Sans Symbols"/>
              <a:buChar char="■"/>
              <a:defRPr b="0" i="0" sz="2400" u="none" cap="none" strike="noStrike">
                <a:solidFill>
                  <a:schemeClr val="dk1"/>
                </a:solidFill>
                <a:latin typeface="Garamond"/>
                <a:ea typeface="Garamond"/>
                <a:cs typeface="Garamond"/>
                <a:sym typeface="Garamond"/>
              </a:defRPr>
            </a:lvl3pPr>
            <a:lvl4pPr indent="-139700" lvl="3" marL="1600200" marR="0" rtl="0" algn="l">
              <a:lnSpc>
                <a:spcPct val="100000"/>
              </a:lnSpc>
              <a:spcBef>
                <a:spcPts val="400"/>
              </a:spcBef>
              <a:spcAft>
                <a:spcPts val="0"/>
              </a:spcAft>
              <a:buClr>
                <a:schemeClr val="accent2"/>
              </a:buClr>
              <a:buSzPct val="70000"/>
              <a:buFont typeface="Noto Sans Symbols"/>
              <a:buChar char="■"/>
              <a:defRPr b="0" i="0" sz="2000" u="none" cap="none" strike="noStrike">
                <a:solidFill>
                  <a:schemeClr val="dk1"/>
                </a:solidFill>
                <a:latin typeface="Garamond"/>
                <a:ea typeface="Garamond"/>
                <a:cs typeface="Garamond"/>
                <a:sym typeface="Garamond"/>
              </a:defRPr>
            </a:lvl4pPr>
            <a:lvl5pPr indent="-139700" lvl="4" marL="20574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5pPr>
            <a:lvl6pPr indent="-139700" lvl="5" marL="25146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6pPr>
            <a:lvl7pPr indent="-139700" lvl="6" marL="34290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7pPr>
            <a:lvl8pPr indent="-139700" lvl="7" marL="48006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8pPr>
            <a:lvl9pPr indent="-139700" lvl="8" marL="66294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43" name="Shape 43"/>
          <p:cNvSpPr txBox="1"/>
          <p:nvPr>
            <p:ph idx="10" type="dt"/>
          </p:nvPr>
        </p:nvSpPr>
        <p:spPr>
          <a:xfrm>
            <a:off x="457200" y="6251575"/>
            <a:ext cx="2133599" cy="4762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4" name="Shape 44"/>
          <p:cNvSpPr txBox="1"/>
          <p:nvPr>
            <p:ph idx="11" type="ftr"/>
          </p:nvPr>
        </p:nvSpPr>
        <p:spPr>
          <a:xfrm>
            <a:off x="3124200" y="6248400"/>
            <a:ext cx="2895600" cy="47624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i="0" lang="en-US" sz="12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text on left, text on right">
    <p:spTree>
      <p:nvGrpSpPr>
        <p:cNvPr id="46" name="Shape 46"/>
        <p:cNvGrpSpPr/>
        <p:nvPr/>
      </p:nvGrpSpPr>
      <p:grpSpPr>
        <a:xfrm>
          <a:off x="0" y="0"/>
          <a:ext cx="0" cy="0"/>
          <a:chOff x="0" y="0"/>
          <a:chExt cx="0" cy="0"/>
        </a:xfrm>
      </p:grpSpPr>
      <p:sp>
        <p:nvSpPr>
          <p:cNvPr id="47" name="Shape 47"/>
          <p:cNvSpPr txBox="1"/>
          <p:nvPr>
            <p:ph idx="10" type="dt"/>
          </p:nvPr>
        </p:nvSpPr>
        <p:spPr>
          <a:xfrm>
            <a:off x="457200" y="6251575"/>
            <a:ext cx="2133599" cy="4762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1" type="ftr"/>
          </p:nvPr>
        </p:nvSpPr>
        <p:spPr>
          <a:xfrm>
            <a:off x="3124200" y="6248400"/>
            <a:ext cx="2895600" cy="47624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9" name="Shape 4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i="0" lang="en-US" sz="12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251575"/>
            <a:ext cx="2133599" cy="4762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idx="11" type="ftr"/>
          </p:nvPr>
        </p:nvSpPr>
        <p:spPr>
          <a:xfrm>
            <a:off x="3124200" y="6248400"/>
            <a:ext cx="2895600" cy="47624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53" name="Shape 5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i="0" lang="en-US" sz="12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 name="Shape 10"/>
        <p:cNvGrpSpPr/>
        <p:nvPr/>
      </p:nvGrpSpPr>
      <p:grpSpPr>
        <a:xfrm>
          <a:off x="0" y="0"/>
          <a:ext cx="0" cy="0"/>
          <a:chOff x="0" y="0"/>
          <a:chExt cx="0" cy="0"/>
        </a:xfrm>
      </p:grpSpPr>
      <p:sp>
        <p:nvSpPr>
          <p:cNvPr id="11" name="Shape 11"/>
          <p:cNvSpPr txBox="1"/>
          <p:nvPr>
            <p:ph idx="10" type="dt"/>
          </p:nvPr>
        </p:nvSpPr>
        <p:spPr>
          <a:xfrm>
            <a:off x="457200" y="6251575"/>
            <a:ext cx="2133599" cy="4762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a:solidFill>
                  <a:schemeClr val="dk1"/>
                </a:solidFill>
                <a:latin typeface="Arial"/>
                <a:ea typeface="Arial"/>
                <a:cs typeface="Arial"/>
                <a:sym typeface="Arial"/>
              </a:rPr>
              <a:t>‹#›</a:t>
            </a:fld>
          </a:p>
        </p:txBody>
      </p:sp>
      <p:grpSp>
        <p:nvGrpSpPr>
          <p:cNvPr id="13" name="Shape 13"/>
          <p:cNvGrpSpPr/>
          <p:nvPr/>
        </p:nvGrpSpPr>
        <p:grpSpPr>
          <a:xfrm>
            <a:off x="0" y="0"/>
            <a:ext cx="9140825" cy="6850062"/>
            <a:chOff x="0" y="0"/>
            <a:chExt cx="9140825" cy="6850062"/>
          </a:xfrm>
        </p:grpSpPr>
        <p:grpSp>
          <p:nvGrpSpPr>
            <p:cNvPr id="14" name="Shape 14"/>
            <p:cNvGrpSpPr/>
            <p:nvPr/>
          </p:nvGrpSpPr>
          <p:grpSpPr>
            <a:xfrm>
              <a:off x="2743200" y="3540125"/>
              <a:ext cx="6392862" cy="3309937"/>
              <a:chOff x="2743200" y="3540125"/>
              <a:chExt cx="6392862" cy="3309937"/>
            </a:xfrm>
          </p:grpSpPr>
          <p:sp>
            <p:nvSpPr>
              <p:cNvPr id="15" name="Shape 15"/>
              <p:cNvSpPr/>
              <p:nvPr/>
            </p:nvSpPr>
            <p:spPr>
              <a:xfrm>
                <a:off x="2743200" y="4197350"/>
                <a:ext cx="4575175" cy="2652712"/>
              </a:xfrm>
              <a:custGeom>
                <a:pathLst>
                  <a:path extrusionOk="0" h="120000" w="120000">
                    <a:moveTo>
                      <a:pt x="115461" y="39066"/>
                    </a:moveTo>
                    <a:lnTo>
                      <a:pt x="114087" y="37917"/>
                    </a:lnTo>
                    <a:lnTo>
                      <a:pt x="112088" y="36337"/>
                    </a:lnTo>
                    <a:lnTo>
                      <a:pt x="109590" y="34757"/>
                    </a:lnTo>
                    <a:lnTo>
                      <a:pt x="106634" y="32818"/>
                    </a:lnTo>
                    <a:lnTo>
                      <a:pt x="103261" y="30448"/>
                    </a:lnTo>
                    <a:lnTo>
                      <a:pt x="99430" y="28509"/>
                    </a:lnTo>
                    <a:lnTo>
                      <a:pt x="91727" y="24631"/>
                    </a:lnTo>
                    <a:lnTo>
                      <a:pt x="86523" y="22262"/>
                    </a:lnTo>
                    <a:lnTo>
                      <a:pt x="82026" y="19892"/>
                    </a:lnTo>
                    <a:lnTo>
                      <a:pt x="78195" y="17594"/>
                    </a:lnTo>
                    <a:lnTo>
                      <a:pt x="75239" y="15224"/>
                    </a:lnTo>
                    <a:lnTo>
                      <a:pt x="72532" y="12854"/>
                    </a:lnTo>
                    <a:lnTo>
                      <a:pt x="70492" y="10915"/>
                    </a:lnTo>
                    <a:lnTo>
                      <a:pt x="68910" y="8976"/>
                    </a:lnTo>
                    <a:lnTo>
                      <a:pt x="67786" y="7396"/>
                    </a:lnTo>
                    <a:lnTo>
                      <a:pt x="66870" y="5816"/>
                    </a:lnTo>
                    <a:lnTo>
                      <a:pt x="66204" y="4308"/>
                    </a:lnTo>
                    <a:lnTo>
                      <a:pt x="65995" y="3087"/>
                    </a:lnTo>
                    <a:lnTo>
                      <a:pt x="65746" y="1938"/>
                    </a:lnTo>
                    <a:lnTo>
                      <a:pt x="65995" y="359"/>
                    </a:lnTo>
                    <a:lnTo>
                      <a:pt x="65995" y="0"/>
                    </a:lnTo>
                    <a:lnTo>
                      <a:pt x="65287" y="1938"/>
                    </a:lnTo>
                    <a:lnTo>
                      <a:pt x="64829" y="3518"/>
                    </a:lnTo>
                    <a:lnTo>
                      <a:pt x="64829" y="5457"/>
                    </a:lnTo>
                    <a:lnTo>
                      <a:pt x="65287" y="7037"/>
                    </a:lnTo>
                    <a:lnTo>
                      <a:pt x="66204" y="8617"/>
                    </a:lnTo>
                    <a:lnTo>
                      <a:pt x="67328" y="10125"/>
                    </a:lnTo>
                    <a:lnTo>
                      <a:pt x="68702" y="11705"/>
                    </a:lnTo>
                    <a:lnTo>
                      <a:pt x="70284" y="13285"/>
                    </a:lnTo>
                    <a:lnTo>
                      <a:pt x="72324" y="14865"/>
                    </a:lnTo>
                    <a:lnTo>
                      <a:pt x="74573" y="16373"/>
                    </a:lnTo>
                    <a:lnTo>
                      <a:pt x="79319" y="19174"/>
                    </a:lnTo>
                    <a:lnTo>
                      <a:pt x="84941" y="22262"/>
                    </a:lnTo>
                    <a:lnTo>
                      <a:pt x="90853" y="24991"/>
                    </a:lnTo>
                    <a:lnTo>
                      <a:pt x="95142" y="27360"/>
                    </a:lnTo>
                    <a:lnTo>
                      <a:pt x="99181" y="29299"/>
                    </a:lnTo>
                    <a:lnTo>
                      <a:pt x="102595" y="31238"/>
                    </a:lnTo>
                    <a:lnTo>
                      <a:pt x="105759" y="33177"/>
                    </a:lnTo>
                    <a:lnTo>
                      <a:pt x="108466" y="34757"/>
                    </a:lnTo>
                    <a:lnTo>
                      <a:pt x="110714" y="36337"/>
                    </a:lnTo>
                    <a:lnTo>
                      <a:pt x="112755" y="37917"/>
                    </a:lnTo>
                    <a:lnTo>
                      <a:pt x="114087" y="39066"/>
                    </a:lnTo>
                    <a:lnTo>
                      <a:pt x="115253" y="40215"/>
                    </a:lnTo>
                    <a:lnTo>
                      <a:pt x="115919" y="41436"/>
                    </a:lnTo>
                    <a:lnTo>
                      <a:pt x="116377" y="42585"/>
                    </a:lnTo>
                    <a:lnTo>
                      <a:pt x="116585" y="44165"/>
                    </a:lnTo>
                    <a:lnTo>
                      <a:pt x="116377" y="46104"/>
                    </a:lnTo>
                    <a:lnTo>
                      <a:pt x="115919" y="47684"/>
                    </a:lnTo>
                    <a:lnTo>
                      <a:pt x="115003" y="49622"/>
                    </a:lnTo>
                    <a:lnTo>
                      <a:pt x="113671" y="51202"/>
                    </a:lnTo>
                    <a:lnTo>
                      <a:pt x="112088" y="52782"/>
                    </a:lnTo>
                    <a:lnTo>
                      <a:pt x="110048" y="54290"/>
                    </a:lnTo>
                    <a:lnTo>
                      <a:pt x="107800" y="55870"/>
                    </a:lnTo>
                    <a:lnTo>
                      <a:pt x="105301" y="57450"/>
                    </a:lnTo>
                    <a:lnTo>
                      <a:pt x="102345" y="59030"/>
                    </a:lnTo>
                    <a:lnTo>
                      <a:pt x="99181" y="60538"/>
                    </a:lnTo>
                    <a:lnTo>
                      <a:pt x="95808" y="62118"/>
                    </a:lnTo>
                    <a:lnTo>
                      <a:pt x="92185" y="63698"/>
                    </a:lnTo>
                    <a:lnTo>
                      <a:pt x="84524" y="66786"/>
                    </a:lnTo>
                    <a:lnTo>
                      <a:pt x="75905" y="70305"/>
                    </a:lnTo>
                    <a:lnTo>
                      <a:pt x="66870" y="74254"/>
                    </a:lnTo>
                    <a:lnTo>
                      <a:pt x="57376" y="78563"/>
                    </a:lnTo>
                    <a:lnTo>
                      <a:pt x="47675" y="83590"/>
                    </a:lnTo>
                    <a:lnTo>
                      <a:pt x="37973" y="89120"/>
                    </a:lnTo>
                    <a:lnTo>
                      <a:pt x="28022" y="95368"/>
                    </a:lnTo>
                    <a:lnTo>
                      <a:pt x="18320" y="102764"/>
                    </a:lnTo>
                    <a:lnTo>
                      <a:pt x="9035" y="110951"/>
                    </a:lnTo>
                    <a:lnTo>
                      <a:pt x="0" y="120000"/>
                    </a:lnTo>
                    <a:lnTo>
                      <a:pt x="14698" y="120000"/>
                    </a:lnTo>
                    <a:lnTo>
                      <a:pt x="23067" y="112531"/>
                    </a:lnTo>
                    <a:lnTo>
                      <a:pt x="31394" y="105493"/>
                    </a:lnTo>
                    <a:lnTo>
                      <a:pt x="39764" y="99676"/>
                    </a:lnTo>
                    <a:lnTo>
                      <a:pt x="47675" y="94147"/>
                    </a:lnTo>
                    <a:lnTo>
                      <a:pt x="55586" y="89120"/>
                    </a:lnTo>
                    <a:lnTo>
                      <a:pt x="63247" y="85170"/>
                    </a:lnTo>
                    <a:lnTo>
                      <a:pt x="70492" y="81292"/>
                    </a:lnTo>
                    <a:lnTo>
                      <a:pt x="77487" y="77773"/>
                    </a:lnTo>
                    <a:lnTo>
                      <a:pt x="84066" y="75044"/>
                    </a:lnTo>
                    <a:lnTo>
                      <a:pt x="90145" y="72315"/>
                    </a:lnTo>
                    <a:lnTo>
                      <a:pt x="95808" y="69946"/>
                    </a:lnTo>
                    <a:lnTo>
                      <a:pt x="101013" y="68007"/>
                    </a:lnTo>
                    <a:lnTo>
                      <a:pt x="105510" y="65637"/>
                    </a:lnTo>
                    <a:lnTo>
                      <a:pt x="109340" y="64057"/>
                    </a:lnTo>
                    <a:lnTo>
                      <a:pt x="112505" y="62118"/>
                    </a:lnTo>
                    <a:lnTo>
                      <a:pt x="115003" y="60179"/>
                    </a:lnTo>
                    <a:lnTo>
                      <a:pt x="116585" y="58599"/>
                    </a:lnTo>
                    <a:lnTo>
                      <a:pt x="117709" y="57019"/>
                    </a:lnTo>
                    <a:lnTo>
                      <a:pt x="118625" y="55080"/>
                    </a:lnTo>
                    <a:lnTo>
                      <a:pt x="119292" y="53500"/>
                    </a:lnTo>
                    <a:lnTo>
                      <a:pt x="119750" y="51992"/>
                    </a:lnTo>
                    <a:lnTo>
                      <a:pt x="120000" y="50412"/>
                    </a:lnTo>
                    <a:lnTo>
                      <a:pt x="119750" y="47253"/>
                    </a:lnTo>
                    <a:lnTo>
                      <a:pt x="118834" y="44524"/>
                    </a:lnTo>
                    <a:lnTo>
                      <a:pt x="117959" y="42226"/>
                    </a:lnTo>
                    <a:lnTo>
                      <a:pt x="116585" y="40215"/>
                    </a:lnTo>
                    <a:lnTo>
                      <a:pt x="115461" y="39066"/>
                    </a:lnTo>
                    <a:lnTo>
                      <a:pt x="115461" y="39066"/>
                    </a:lnTo>
                    <a:close/>
                  </a:path>
                </a:pathLst>
              </a:custGeom>
              <a:gradFill>
                <a:gsLst>
                  <a:gs pos="0">
                    <a:srgbClr val="003092"/>
                  </a:gs>
                  <a:gs pos="100000">
                    <a:schemeClr val="lt1"/>
                  </a:gs>
                </a:gsLst>
                <a:lin ang="108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 name="Shape 16"/>
              <p:cNvSpPr/>
              <p:nvPr/>
            </p:nvSpPr>
            <p:spPr>
              <a:xfrm>
                <a:off x="6619875" y="4240212"/>
                <a:ext cx="1998661" cy="1287462"/>
              </a:xfrm>
              <a:custGeom>
                <a:pathLst>
                  <a:path extrusionOk="0" h="120000" w="120000">
                    <a:moveTo>
                      <a:pt x="120000" y="90998"/>
                    </a:moveTo>
                    <a:lnTo>
                      <a:pt x="118951" y="87003"/>
                    </a:lnTo>
                    <a:lnTo>
                      <a:pt x="117903" y="83748"/>
                    </a:lnTo>
                    <a:lnTo>
                      <a:pt x="115901" y="79753"/>
                    </a:lnTo>
                    <a:lnTo>
                      <a:pt x="113232" y="76498"/>
                    </a:lnTo>
                    <a:lnTo>
                      <a:pt x="107037" y="70875"/>
                    </a:lnTo>
                    <a:lnTo>
                      <a:pt x="99316" y="65252"/>
                    </a:lnTo>
                    <a:lnTo>
                      <a:pt x="89976" y="60369"/>
                    </a:lnTo>
                    <a:lnTo>
                      <a:pt x="80158" y="56374"/>
                    </a:lnTo>
                    <a:lnTo>
                      <a:pt x="69293" y="51491"/>
                    </a:lnTo>
                    <a:lnTo>
                      <a:pt x="58427" y="47496"/>
                    </a:lnTo>
                    <a:lnTo>
                      <a:pt x="47561" y="43501"/>
                    </a:lnTo>
                    <a:lnTo>
                      <a:pt x="37267" y="38618"/>
                    </a:lnTo>
                    <a:lnTo>
                      <a:pt x="27450" y="33884"/>
                    </a:lnTo>
                    <a:lnTo>
                      <a:pt x="18586" y="29001"/>
                    </a:lnTo>
                    <a:lnTo>
                      <a:pt x="11342" y="22490"/>
                    </a:lnTo>
                    <a:lnTo>
                      <a:pt x="5146" y="16128"/>
                    </a:lnTo>
                    <a:lnTo>
                      <a:pt x="3145" y="12872"/>
                    </a:lnTo>
                    <a:lnTo>
                      <a:pt x="1525" y="8877"/>
                    </a:lnTo>
                    <a:lnTo>
                      <a:pt x="476" y="4882"/>
                    </a:lnTo>
                    <a:lnTo>
                      <a:pt x="0" y="0"/>
                    </a:lnTo>
                    <a:lnTo>
                      <a:pt x="0" y="887"/>
                    </a:lnTo>
                    <a:lnTo>
                      <a:pt x="0" y="1627"/>
                    </a:lnTo>
                    <a:lnTo>
                      <a:pt x="0" y="5622"/>
                    </a:lnTo>
                    <a:lnTo>
                      <a:pt x="476" y="8877"/>
                    </a:lnTo>
                    <a:lnTo>
                      <a:pt x="1525" y="12872"/>
                    </a:lnTo>
                    <a:lnTo>
                      <a:pt x="3145" y="16868"/>
                    </a:lnTo>
                    <a:lnTo>
                      <a:pt x="5146" y="21011"/>
                    </a:lnTo>
                    <a:lnTo>
                      <a:pt x="8292" y="25745"/>
                    </a:lnTo>
                    <a:lnTo>
                      <a:pt x="11914" y="30628"/>
                    </a:lnTo>
                    <a:lnTo>
                      <a:pt x="17061" y="35511"/>
                    </a:lnTo>
                    <a:lnTo>
                      <a:pt x="23256" y="41134"/>
                    </a:lnTo>
                    <a:lnTo>
                      <a:pt x="31072" y="45869"/>
                    </a:lnTo>
                    <a:lnTo>
                      <a:pt x="39841" y="51491"/>
                    </a:lnTo>
                    <a:lnTo>
                      <a:pt x="50135" y="56374"/>
                    </a:lnTo>
                    <a:lnTo>
                      <a:pt x="62621" y="61257"/>
                    </a:lnTo>
                    <a:lnTo>
                      <a:pt x="71389" y="64364"/>
                    </a:lnTo>
                    <a:lnTo>
                      <a:pt x="79110" y="68508"/>
                    </a:lnTo>
                    <a:lnTo>
                      <a:pt x="85877" y="72503"/>
                    </a:lnTo>
                    <a:lnTo>
                      <a:pt x="92073" y="75758"/>
                    </a:lnTo>
                    <a:lnTo>
                      <a:pt x="96743" y="79753"/>
                    </a:lnTo>
                    <a:lnTo>
                      <a:pt x="100365" y="83748"/>
                    </a:lnTo>
                    <a:lnTo>
                      <a:pt x="102938" y="87743"/>
                    </a:lnTo>
                    <a:lnTo>
                      <a:pt x="105035" y="91738"/>
                    </a:lnTo>
                    <a:lnTo>
                      <a:pt x="105988" y="95881"/>
                    </a:lnTo>
                    <a:lnTo>
                      <a:pt x="106560" y="99876"/>
                    </a:lnTo>
                    <a:lnTo>
                      <a:pt x="105988" y="103131"/>
                    </a:lnTo>
                    <a:lnTo>
                      <a:pt x="104463" y="107127"/>
                    </a:lnTo>
                    <a:lnTo>
                      <a:pt x="102938" y="110382"/>
                    </a:lnTo>
                    <a:lnTo>
                      <a:pt x="100365" y="113489"/>
                    </a:lnTo>
                    <a:lnTo>
                      <a:pt x="96743" y="116744"/>
                    </a:lnTo>
                    <a:lnTo>
                      <a:pt x="93121" y="119999"/>
                    </a:lnTo>
                    <a:lnTo>
                      <a:pt x="99793" y="116744"/>
                    </a:lnTo>
                    <a:lnTo>
                      <a:pt x="105512" y="113489"/>
                    </a:lnTo>
                    <a:lnTo>
                      <a:pt x="110182" y="110382"/>
                    </a:lnTo>
                    <a:lnTo>
                      <a:pt x="114281" y="107127"/>
                    </a:lnTo>
                    <a:lnTo>
                      <a:pt x="116854" y="103871"/>
                    </a:lnTo>
                    <a:lnTo>
                      <a:pt x="118951" y="99876"/>
                    </a:lnTo>
                    <a:lnTo>
                      <a:pt x="120000" y="95881"/>
                    </a:lnTo>
                    <a:lnTo>
                      <a:pt x="120000" y="90998"/>
                    </a:lnTo>
                    <a:lnTo>
                      <a:pt x="120000" y="90998"/>
                    </a:lnTo>
                    <a:close/>
                  </a:path>
                </a:pathLst>
              </a:custGeom>
              <a:gradFill>
                <a:gsLst>
                  <a:gs pos="0">
                    <a:srgbClr val="003092"/>
                  </a:gs>
                  <a:gs pos="100000">
                    <a:schemeClr val="lt1"/>
                  </a:gs>
                </a:gsLst>
                <a:lin ang="135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 name="Shape 17"/>
              <p:cNvSpPr/>
              <p:nvPr/>
            </p:nvSpPr>
            <p:spPr>
              <a:xfrm>
                <a:off x="4603750" y="5311775"/>
                <a:ext cx="4522786" cy="1538286"/>
              </a:xfrm>
              <a:custGeom>
                <a:pathLst>
                  <a:path extrusionOk="0" h="120000" w="120000">
                    <a:moveTo>
                      <a:pt x="3875" y="118637"/>
                    </a:moveTo>
                    <a:lnTo>
                      <a:pt x="0" y="120000"/>
                    </a:lnTo>
                    <a:lnTo>
                      <a:pt x="16468" y="120000"/>
                    </a:lnTo>
                    <a:lnTo>
                      <a:pt x="18280" y="117275"/>
                    </a:lnTo>
                    <a:lnTo>
                      <a:pt x="20343" y="113188"/>
                    </a:lnTo>
                    <a:lnTo>
                      <a:pt x="23334" y="108482"/>
                    </a:lnTo>
                    <a:lnTo>
                      <a:pt x="26746" y="103777"/>
                    </a:lnTo>
                    <a:lnTo>
                      <a:pt x="30621" y="98328"/>
                    </a:lnTo>
                    <a:lnTo>
                      <a:pt x="35212" y="92260"/>
                    </a:lnTo>
                    <a:lnTo>
                      <a:pt x="40477" y="86191"/>
                    </a:lnTo>
                    <a:lnTo>
                      <a:pt x="46416" y="79504"/>
                    </a:lnTo>
                    <a:lnTo>
                      <a:pt x="53029" y="72074"/>
                    </a:lnTo>
                    <a:lnTo>
                      <a:pt x="60358" y="64643"/>
                    </a:lnTo>
                    <a:lnTo>
                      <a:pt x="68360" y="57213"/>
                    </a:lnTo>
                    <a:lnTo>
                      <a:pt x="77037" y="49907"/>
                    </a:lnTo>
                    <a:lnTo>
                      <a:pt x="86640" y="42476"/>
                    </a:lnTo>
                    <a:lnTo>
                      <a:pt x="96918" y="35046"/>
                    </a:lnTo>
                    <a:lnTo>
                      <a:pt x="108122" y="27616"/>
                    </a:lnTo>
                    <a:lnTo>
                      <a:pt x="120000" y="20185"/>
                    </a:lnTo>
                    <a:lnTo>
                      <a:pt x="120000" y="0"/>
                    </a:lnTo>
                    <a:lnTo>
                      <a:pt x="118652" y="1981"/>
                    </a:lnTo>
                    <a:lnTo>
                      <a:pt x="116798" y="4086"/>
                    </a:lnTo>
                    <a:lnTo>
                      <a:pt x="114524" y="6687"/>
                    </a:lnTo>
                    <a:lnTo>
                      <a:pt x="111533" y="9411"/>
                    </a:lnTo>
                    <a:lnTo>
                      <a:pt x="108332" y="12136"/>
                    </a:lnTo>
                    <a:lnTo>
                      <a:pt x="104921" y="14860"/>
                    </a:lnTo>
                    <a:lnTo>
                      <a:pt x="101045" y="18204"/>
                    </a:lnTo>
                    <a:lnTo>
                      <a:pt x="96918" y="20928"/>
                    </a:lnTo>
                    <a:lnTo>
                      <a:pt x="88241" y="27616"/>
                    </a:lnTo>
                    <a:lnTo>
                      <a:pt x="79564" y="34303"/>
                    </a:lnTo>
                    <a:lnTo>
                      <a:pt x="71098" y="40371"/>
                    </a:lnTo>
                    <a:lnTo>
                      <a:pt x="66970" y="43839"/>
                    </a:lnTo>
                    <a:lnTo>
                      <a:pt x="63306" y="47182"/>
                    </a:lnTo>
                    <a:lnTo>
                      <a:pt x="46626" y="62662"/>
                    </a:lnTo>
                    <a:lnTo>
                      <a:pt x="38413" y="71455"/>
                    </a:lnTo>
                    <a:lnTo>
                      <a:pt x="30621" y="80123"/>
                    </a:lnTo>
                    <a:lnTo>
                      <a:pt x="23081" y="88916"/>
                    </a:lnTo>
                    <a:lnTo>
                      <a:pt x="16005" y="98328"/>
                    </a:lnTo>
                    <a:lnTo>
                      <a:pt x="9603" y="108482"/>
                    </a:lnTo>
                    <a:lnTo>
                      <a:pt x="3875" y="118637"/>
                    </a:lnTo>
                    <a:lnTo>
                      <a:pt x="3875" y="118637"/>
                    </a:lnTo>
                    <a:close/>
                  </a:path>
                </a:pathLst>
              </a:custGeom>
              <a:gradFill>
                <a:gsLst>
                  <a:gs pos="0">
                    <a:srgbClr val="002E8B"/>
                  </a:gs>
                  <a:gs pos="100000">
                    <a:schemeClr val="lt1"/>
                  </a:gs>
                </a:gsLst>
                <a:lin ang="54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 name="Shape 18"/>
              <p:cNvSpPr/>
              <p:nvPr/>
            </p:nvSpPr>
            <p:spPr>
              <a:xfrm>
                <a:off x="4362450" y="3540125"/>
                <a:ext cx="4773612" cy="3309937"/>
              </a:xfrm>
              <a:custGeom>
                <a:pathLst>
                  <a:path extrusionOk="0" h="120000" w="120000">
                    <a:moveTo>
                      <a:pt x="56947" y="25381"/>
                    </a:moveTo>
                    <a:lnTo>
                      <a:pt x="57186" y="27280"/>
                    </a:lnTo>
                    <a:lnTo>
                      <a:pt x="57625" y="28834"/>
                    </a:lnTo>
                    <a:lnTo>
                      <a:pt x="58264" y="30388"/>
                    </a:lnTo>
                    <a:lnTo>
                      <a:pt x="59142" y="31654"/>
                    </a:lnTo>
                    <a:lnTo>
                      <a:pt x="61496" y="34129"/>
                    </a:lnTo>
                    <a:lnTo>
                      <a:pt x="64768" y="36661"/>
                    </a:lnTo>
                    <a:lnTo>
                      <a:pt x="68440" y="38561"/>
                    </a:lnTo>
                    <a:lnTo>
                      <a:pt x="72550" y="40402"/>
                    </a:lnTo>
                    <a:lnTo>
                      <a:pt x="76900" y="42302"/>
                    </a:lnTo>
                    <a:lnTo>
                      <a:pt x="81449" y="43856"/>
                    </a:lnTo>
                    <a:lnTo>
                      <a:pt x="85999" y="45410"/>
                    </a:lnTo>
                    <a:lnTo>
                      <a:pt x="90548" y="47309"/>
                    </a:lnTo>
                    <a:lnTo>
                      <a:pt x="94659" y="48863"/>
                    </a:lnTo>
                    <a:lnTo>
                      <a:pt x="98330" y="50762"/>
                    </a:lnTo>
                    <a:lnTo>
                      <a:pt x="101802" y="52949"/>
                    </a:lnTo>
                    <a:lnTo>
                      <a:pt x="104396" y="55136"/>
                    </a:lnTo>
                    <a:lnTo>
                      <a:pt x="105274" y="56402"/>
                    </a:lnTo>
                    <a:lnTo>
                      <a:pt x="106112" y="57956"/>
                    </a:lnTo>
                    <a:lnTo>
                      <a:pt x="106790" y="59223"/>
                    </a:lnTo>
                    <a:lnTo>
                      <a:pt x="106990" y="60776"/>
                    </a:lnTo>
                    <a:lnTo>
                      <a:pt x="106990" y="62330"/>
                    </a:lnTo>
                    <a:lnTo>
                      <a:pt x="106790" y="63597"/>
                    </a:lnTo>
                    <a:lnTo>
                      <a:pt x="106351" y="64863"/>
                    </a:lnTo>
                    <a:lnTo>
                      <a:pt x="105473" y="66129"/>
                    </a:lnTo>
                    <a:lnTo>
                      <a:pt x="104396" y="67338"/>
                    </a:lnTo>
                    <a:lnTo>
                      <a:pt x="103079" y="68316"/>
                    </a:lnTo>
                    <a:lnTo>
                      <a:pt x="101563" y="69525"/>
                    </a:lnTo>
                    <a:lnTo>
                      <a:pt x="99847" y="70503"/>
                    </a:lnTo>
                    <a:lnTo>
                      <a:pt x="97692" y="71424"/>
                    </a:lnTo>
                    <a:lnTo>
                      <a:pt x="95297" y="72345"/>
                    </a:lnTo>
                    <a:lnTo>
                      <a:pt x="92903" y="73323"/>
                    </a:lnTo>
                    <a:lnTo>
                      <a:pt x="90109" y="74244"/>
                    </a:lnTo>
                    <a:lnTo>
                      <a:pt x="84043" y="76431"/>
                    </a:lnTo>
                    <a:lnTo>
                      <a:pt x="77100" y="78964"/>
                    </a:lnTo>
                    <a:lnTo>
                      <a:pt x="69517" y="81784"/>
                    </a:lnTo>
                    <a:lnTo>
                      <a:pt x="61097" y="84892"/>
                    </a:lnTo>
                    <a:lnTo>
                      <a:pt x="52198" y="88633"/>
                    </a:lnTo>
                    <a:lnTo>
                      <a:pt x="42660" y="93064"/>
                    </a:lnTo>
                    <a:lnTo>
                      <a:pt x="32723" y="98359"/>
                    </a:lnTo>
                    <a:lnTo>
                      <a:pt x="22108" y="104633"/>
                    </a:lnTo>
                    <a:lnTo>
                      <a:pt x="11253" y="111827"/>
                    </a:lnTo>
                    <a:lnTo>
                      <a:pt x="0" y="120000"/>
                    </a:lnTo>
                    <a:lnTo>
                      <a:pt x="6065" y="120000"/>
                    </a:lnTo>
                    <a:lnTo>
                      <a:pt x="9737" y="119366"/>
                    </a:lnTo>
                    <a:lnTo>
                      <a:pt x="15404" y="114647"/>
                    </a:lnTo>
                    <a:lnTo>
                      <a:pt x="21429" y="109928"/>
                    </a:lnTo>
                    <a:lnTo>
                      <a:pt x="27934" y="105553"/>
                    </a:lnTo>
                    <a:lnTo>
                      <a:pt x="35078" y="101467"/>
                    </a:lnTo>
                    <a:lnTo>
                      <a:pt x="42460" y="97438"/>
                    </a:lnTo>
                    <a:lnTo>
                      <a:pt x="50242" y="93352"/>
                    </a:lnTo>
                    <a:lnTo>
                      <a:pt x="66285" y="86158"/>
                    </a:lnTo>
                    <a:lnTo>
                      <a:pt x="69757" y="84604"/>
                    </a:lnTo>
                    <a:lnTo>
                      <a:pt x="73628" y="82992"/>
                    </a:lnTo>
                    <a:lnTo>
                      <a:pt x="81649" y="80172"/>
                    </a:lnTo>
                    <a:lnTo>
                      <a:pt x="89870" y="77064"/>
                    </a:lnTo>
                    <a:lnTo>
                      <a:pt x="98091" y="73956"/>
                    </a:lnTo>
                    <a:lnTo>
                      <a:pt x="101802" y="72690"/>
                    </a:lnTo>
                    <a:lnTo>
                      <a:pt x="105473" y="71136"/>
                    </a:lnTo>
                    <a:lnTo>
                      <a:pt x="108945" y="69870"/>
                    </a:lnTo>
                    <a:lnTo>
                      <a:pt x="111978" y="68604"/>
                    </a:lnTo>
                    <a:lnTo>
                      <a:pt x="114772" y="67338"/>
                    </a:lnTo>
                    <a:lnTo>
                      <a:pt x="116967" y="66129"/>
                    </a:lnTo>
                    <a:lnTo>
                      <a:pt x="118683" y="65151"/>
                    </a:lnTo>
                    <a:lnTo>
                      <a:pt x="120000" y="64230"/>
                    </a:lnTo>
                    <a:lnTo>
                      <a:pt x="120000" y="50129"/>
                    </a:lnTo>
                    <a:lnTo>
                      <a:pt x="117366" y="49496"/>
                    </a:lnTo>
                    <a:lnTo>
                      <a:pt x="114133" y="48575"/>
                    </a:lnTo>
                    <a:lnTo>
                      <a:pt x="110661" y="47597"/>
                    </a:lnTo>
                    <a:lnTo>
                      <a:pt x="106551" y="46388"/>
                    </a:lnTo>
                    <a:lnTo>
                      <a:pt x="102440" y="45122"/>
                    </a:lnTo>
                    <a:lnTo>
                      <a:pt x="98091" y="43568"/>
                    </a:lnTo>
                    <a:lnTo>
                      <a:pt x="89431" y="40402"/>
                    </a:lnTo>
                    <a:lnTo>
                      <a:pt x="85320" y="38561"/>
                    </a:lnTo>
                    <a:lnTo>
                      <a:pt x="81649" y="36661"/>
                    </a:lnTo>
                    <a:lnTo>
                      <a:pt x="78177" y="34762"/>
                    </a:lnTo>
                    <a:lnTo>
                      <a:pt x="75144" y="32575"/>
                    </a:lnTo>
                    <a:lnTo>
                      <a:pt x="72790" y="30733"/>
                    </a:lnTo>
                    <a:lnTo>
                      <a:pt x="71034" y="28489"/>
                    </a:lnTo>
                    <a:lnTo>
                      <a:pt x="70595" y="27280"/>
                    </a:lnTo>
                    <a:lnTo>
                      <a:pt x="70156" y="26302"/>
                    </a:lnTo>
                    <a:lnTo>
                      <a:pt x="69956" y="25093"/>
                    </a:lnTo>
                    <a:lnTo>
                      <a:pt x="70156" y="24115"/>
                    </a:lnTo>
                    <a:lnTo>
                      <a:pt x="71034" y="21928"/>
                    </a:lnTo>
                    <a:lnTo>
                      <a:pt x="72351" y="19741"/>
                    </a:lnTo>
                    <a:lnTo>
                      <a:pt x="74306" y="18187"/>
                    </a:lnTo>
                    <a:lnTo>
                      <a:pt x="76661" y="16633"/>
                    </a:lnTo>
                    <a:lnTo>
                      <a:pt x="79255" y="15366"/>
                    </a:lnTo>
                    <a:lnTo>
                      <a:pt x="82287" y="14100"/>
                    </a:lnTo>
                    <a:lnTo>
                      <a:pt x="85759" y="13179"/>
                    </a:lnTo>
                    <a:lnTo>
                      <a:pt x="89231" y="12258"/>
                    </a:lnTo>
                    <a:lnTo>
                      <a:pt x="97013" y="10359"/>
                    </a:lnTo>
                    <a:lnTo>
                      <a:pt x="104835" y="9093"/>
                    </a:lnTo>
                    <a:lnTo>
                      <a:pt x="112816" y="7194"/>
                    </a:lnTo>
                    <a:lnTo>
                      <a:pt x="116528" y="6273"/>
                    </a:lnTo>
                    <a:lnTo>
                      <a:pt x="120000" y="5007"/>
                    </a:lnTo>
                    <a:lnTo>
                      <a:pt x="120000" y="0"/>
                    </a:lnTo>
                    <a:lnTo>
                      <a:pt x="116089" y="1266"/>
                    </a:lnTo>
                    <a:lnTo>
                      <a:pt x="111539" y="2532"/>
                    </a:lnTo>
                    <a:lnTo>
                      <a:pt x="106790" y="3798"/>
                    </a:lnTo>
                    <a:lnTo>
                      <a:pt x="101802" y="4719"/>
                    </a:lnTo>
                    <a:lnTo>
                      <a:pt x="91187" y="6906"/>
                    </a:lnTo>
                    <a:lnTo>
                      <a:pt x="85999" y="7827"/>
                    </a:lnTo>
                    <a:lnTo>
                      <a:pt x="81010" y="9093"/>
                    </a:lnTo>
                    <a:lnTo>
                      <a:pt x="76022" y="10014"/>
                    </a:lnTo>
                    <a:lnTo>
                      <a:pt x="71473" y="11625"/>
                    </a:lnTo>
                    <a:lnTo>
                      <a:pt x="67362" y="13179"/>
                    </a:lnTo>
                    <a:lnTo>
                      <a:pt x="63890" y="15021"/>
                    </a:lnTo>
                    <a:lnTo>
                      <a:pt x="60857" y="17266"/>
                    </a:lnTo>
                    <a:lnTo>
                      <a:pt x="58703" y="19453"/>
                    </a:lnTo>
                    <a:lnTo>
                      <a:pt x="58064" y="20661"/>
                    </a:lnTo>
                    <a:lnTo>
                      <a:pt x="57386" y="22273"/>
                    </a:lnTo>
                    <a:lnTo>
                      <a:pt x="56947" y="23827"/>
                    </a:lnTo>
                    <a:lnTo>
                      <a:pt x="56947" y="25381"/>
                    </a:lnTo>
                    <a:lnTo>
                      <a:pt x="56947" y="25381"/>
                    </a:lnTo>
                    <a:close/>
                  </a:path>
                </a:pathLst>
              </a:cu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 name="Shape 19"/>
              <p:cNvSpPr/>
              <p:nvPr/>
            </p:nvSpPr>
            <p:spPr>
              <a:xfrm>
                <a:off x="7145336" y="3678237"/>
                <a:ext cx="1981199" cy="855661"/>
              </a:xfrm>
              <a:custGeom>
                <a:pathLst>
                  <a:path extrusionOk="0" h="120000" w="120000">
                    <a:moveTo>
                      <a:pt x="0" y="73914"/>
                    </a:moveTo>
                    <a:lnTo>
                      <a:pt x="0" y="80148"/>
                    </a:lnTo>
                    <a:lnTo>
                      <a:pt x="480" y="86159"/>
                    </a:lnTo>
                    <a:lnTo>
                      <a:pt x="2596" y="92170"/>
                    </a:lnTo>
                    <a:lnTo>
                      <a:pt x="5192" y="97068"/>
                    </a:lnTo>
                    <a:lnTo>
                      <a:pt x="8846" y="103079"/>
                    </a:lnTo>
                    <a:lnTo>
                      <a:pt x="13557" y="109090"/>
                    </a:lnTo>
                    <a:lnTo>
                      <a:pt x="18750" y="113988"/>
                    </a:lnTo>
                    <a:lnTo>
                      <a:pt x="24519" y="120000"/>
                    </a:lnTo>
                    <a:lnTo>
                      <a:pt x="20384" y="115102"/>
                    </a:lnTo>
                    <a:lnTo>
                      <a:pt x="17211" y="109090"/>
                    </a:lnTo>
                    <a:lnTo>
                      <a:pt x="15096" y="104192"/>
                    </a:lnTo>
                    <a:lnTo>
                      <a:pt x="13557" y="99517"/>
                    </a:lnTo>
                    <a:lnTo>
                      <a:pt x="13076" y="94619"/>
                    </a:lnTo>
                    <a:lnTo>
                      <a:pt x="13076" y="89721"/>
                    </a:lnTo>
                    <a:lnTo>
                      <a:pt x="13557" y="84823"/>
                    </a:lnTo>
                    <a:lnTo>
                      <a:pt x="15096" y="81261"/>
                    </a:lnTo>
                    <a:lnTo>
                      <a:pt x="17211" y="76363"/>
                    </a:lnTo>
                    <a:lnTo>
                      <a:pt x="19326" y="72801"/>
                    </a:lnTo>
                    <a:lnTo>
                      <a:pt x="25576" y="65454"/>
                    </a:lnTo>
                    <a:lnTo>
                      <a:pt x="33942" y="58330"/>
                    </a:lnTo>
                    <a:lnTo>
                      <a:pt x="42788" y="52096"/>
                    </a:lnTo>
                    <a:lnTo>
                      <a:pt x="53269" y="47421"/>
                    </a:lnTo>
                    <a:lnTo>
                      <a:pt x="63653" y="42523"/>
                    </a:lnTo>
                    <a:lnTo>
                      <a:pt x="85576" y="34063"/>
                    </a:lnTo>
                    <a:lnTo>
                      <a:pt x="95480" y="30278"/>
                    </a:lnTo>
                    <a:lnTo>
                      <a:pt x="104903" y="26716"/>
                    </a:lnTo>
                    <a:lnTo>
                      <a:pt x="113269" y="25602"/>
                    </a:lnTo>
                    <a:lnTo>
                      <a:pt x="120000" y="23153"/>
                    </a:lnTo>
                    <a:lnTo>
                      <a:pt x="120000" y="0"/>
                    </a:lnTo>
                    <a:lnTo>
                      <a:pt x="111634" y="4897"/>
                    </a:lnTo>
                    <a:lnTo>
                      <a:pt x="102788" y="8460"/>
                    </a:lnTo>
                    <a:lnTo>
                      <a:pt x="84038" y="15807"/>
                    </a:lnTo>
                    <a:lnTo>
                      <a:pt x="64711" y="20705"/>
                    </a:lnTo>
                    <a:lnTo>
                      <a:pt x="46442" y="28051"/>
                    </a:lnTo>
                    <a:lnTo>
                      <a:pt x="37596" y="31614"/>
                    </a:lnTo>
                    <a:lnTo>
                      <a:pt x="29711" y="35176"/>
                    </a:lnTo>
                    <a:lnTo>
                      <a:pt x="21923" y="40074"/>
                    </a:lnTo>
                    <a:lnTo>
                      <a:pt x="15673" y="44972"/>
                    </a:lnTo>
                    <a:lnTo>
                      <a:pt x="9903" y="50983"/>
                    </a:lnTo>
                    <a:lnTo>
                      <a:pt x="5192" y="56994"/>
                    </a:lnTo>
                    <a:lnTo>
                      <a:pt x="2115" y="65454"/>
                    </a:lnTo>
                    <a:lnTo>
                      <a:pt x="0" y="73914"/>
                    </a:lnTo>
                    <a:lnTo>
                      <a:pt x="0" y="73914"/>
                    </a:lnTo>
                    <a:close/>
                  </a:path>
                </a:pathLst>
              </a:custGeom>
              <a:gradFill>
                <a:gsLst>
                  <a:gs pos="0">
                    <a:schemeClr val="lt1"/>
                  </a:gs>
                  <a:gs pos="100000">
                    <a:srgbClr val="003090"/>
                  </a:gs>
                </a:gsLst>
                <a:lin ang="135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0" name="Shape 20"/>
            <p:cNvSpPr/>
            <p:nvPr/>
          </p:nvSpPr>
          <p:spPr>
            <a:xfrm>
              <a:off x="5273675" y="2128836"/>
              <a:ext cx="2897186" cy="2439986"/>
            </a:xfrm>
            <a:custGeom>
              <a:pathLst>
                <a:path extrusionOk="0" h="120000" w="120000">
                  <a:moveTo>
                    <a:pt x="40296" y="88876"/>
                  </a:moveTo>
                  <a:lnTo>
                    <a:pt x="51324" y="86671"/>
                  </a:lnTo>
                  <a:lnTo>
                    <a:pt x="61567" y="84465"/>
                  </a:lnTo>
                  <a:lnTo>
                    <a:pt x="70923" y="82668"/>
                  </a:lnTo>
                  <a:lnTo>
                    <a:pt x="79442" y="80462"/>
                  </a:lnTo>
                  <a:lnTo>
                    <a:pt x="87073" y="78175"/>
                  </a:lnTo>
                  <a:lnTo>
                    <a:pt x="93867" y="75970"/>
                  </a:lnTo>
                  <a:lnTo>
                    <a:pt x="100139" y="73274"/>
                  </a:lnTo>
                  <a:lnTo>
                    <a:pt x="105209" y="71068"/>
                  </a:lnTo>
                  <a:lnTo>
                    <a:pt x="109756" y="67964"/>
                  </a:lnTo>
                  <a:lnTo>
                    <a:pt x="113466" y="65350"/>
                  </a:lnTo>
                  <a:lnTo>
                    <a:pt x="116027" y="61756"/>
                  </a:lnTo>
                  <a:lnTo>
                    <a:pt x="118275" y="58162"/>
                  </a:lnTo>
                  <a:lnTo>
                    <a:pt x="119425" y="54649"/>
                  </a:lnTo>
                  <a:lnTo>
                    <a:pt x="120000" y="50156"/>
                  </a:lnTo>
                  <a:lnTo>
                    <a:pt x="119686" y="45745"/>
                  </a:lnTo>
                  <a:lnTo>
                    <a:pt x="118588" y="40844"/>
                  </a:lnTo>
                  <a:lnTo>
                    <a:pt x="117125" y="37331"/>
                  </a:lnTo>
                  <a:lnTo>
                    <a:pt x="114878" y="33328"/>
                  </a:lnTo>
                  <a:lnTo>
                    <a:pt x="112055" y="29734"/>
                  </a:lnTo>
                  <a:lnTo>
                    <a:pt x="108658" y="26221"/>
                  </a:lnTo>
                  <a:lnTo>
                    <a:pt x="104947" y="22627"/>
                  </a:lnTo>
                  <a:lnTo>
                    <a:pt x="100714" y="19115"/>
                  </a:lnTo>
                  <a:lnTo>
                    <a:pt x="92456" y="12825"/>
                  </a:lnTo>
                  <a:lnTo>
                    <a:pt x="88222" y="10211"/>
                  </a:lnTo>
                  <a:lnTo>
                    <a:pt x="84250" y="7515"/>
                  </a:lnTo>
                  <a:lnTo>
                    <a:pt x="80278" y="5309"/>
                  </a:lnTo>
                  <a:lnTo>
                    <a:pt x="77142" y="3512"/>
                  </a:lnTo>
                  <a:lnTo>
                    <a:pt x="74320" y="2205"/>
                  </a:lnTo>
                  <a:lnTo>
                    <a:pt x="72334" y="816"/>
                  </a:lnTo>
                  <a:lnTo>
                    <a:pt x="70923" y="408"/>
                  </a:lnTo>
                  <a:lnTo>
                    <a:pt x="70348" y="0"/>
                  </a:lnTo>
                  <a:lnTo>
                    <a:pt x="78292" y="4411"/>
                  </a:lnTo>
                  <a:lnTo>
                    <a:pt x="86498" y="9720"/>
                  </a:lnTo>
                  <a:lnTo>
                    <a:pt x="94442" y="15112"/>
                  </a:lnTo>
                  <a:lnTo>
                    <a:pt x="101811" y="20830"/>
                  </a:lnTo>
                  <a:lnTo>
                    <a:pt x="105209" y="23526"/>
                  </a:lnTo>
                  <a:lnTo>
                    <a:pt x="108083" y="26630"/>
                  </a:lnTo>
                  <a:lnTo>
                    <a:pt x="110905" y="29734"/>
                  </a:lnTo>
                  <a:lnTo>
                    <a:pt x="113466" y="32838"/>
                  </a:lnTo>
                  <a:lnTo>
                    <a:pt x="115452" y="35942"/>
                  </a:lnTo>
                  <a:lnTo>
                    <a:pt x="116864" y="39046"/>
                  </a:lnTo>
                  <a:lnTo>
                    <a:pt x="117700" y="42641"/>
                  </a:lnTo>
                  <a:lnTo>
                    <a:pt x="118275" y="45745"/>
                  </a:lnTo>
                  <a:lnTo>
                    <a:pt x="118013" y="48849"/>
                  </a:lnTo>
                  <a:lnTo>
                    <a:pt x="117125" y="51953"/>
                  </a:lnTo>
                  <a:lnTo>
                    <a:pt x="115714" y="54649"/>
                  </a:lnTo>
                  <a:lnTo>
                    <a:pt x="113466" y="57345"/>
                  </a:lnTo>
                  <a:lnTo>
                    <a:pt x="110905" y="59550"/>
                  </a:lnTo>
                  <a:lnTo>
                    <a:pt x="107770" y="61756"/>
                  </a:lnTo>
                  <a:lnTo>
                    <a:pt x="104372" y="63553"/>
                  </a:lnTo>
                  <a:lnTo>
                    <a:pt x="100400" y="65350"/>
                  </a:lnTo>
                  <a:lnTo>
                    <a:pt x="95853" y="67066"/>
                  </a:lnTo>
                  <a:lnTo>
                    <a:pt x="91358" y="68863"/>
                  </a:lnTo>
                  <a:lnTo>
                    <a:pt x="81114" y="71558"/>
                  </a:lnTo>
                  <a:lnTo>
                    <a:pt x="70609" y="74172"/>
                  </a:lnTo>
                  <a:lnTo>
                    <a:pt x="59268" y="76868"/>
                  </a:lnTo>
                  <a:lnTo>
                    <a:pt x="48240" y="79074"/>
                  </a:lnTo>
                  <a:lnTo>
                    <a:pt x="37421" y="81279"/>
                  </a:lnTo>
                  <a:lnTo>
                    <a:pt x="27229" y="83975"/>
                  </a:lnTo>
                  <a:lnTo>
                    <a:pt x="22682" y="85282"/>
                  </a:lnTo>
                  <a:lnTo>
                    <a:pt x="18449" y="87079"/>
                  </a:lnTo>
                  <a:lnTo>
                    <a:pt x="14477" y="88386"/>
                  </a:lnTo>
                  <a:lnTo>
                    <a:pt x="10766" y="90183"/>
                  </a:lnTo>
                  <a:lnTo>
                    <a:pt x="7682" y="91980"/>
                  </a:lnTo>
                  <a:lnTo>
                    <a:pt x="4808" y="93778"/>
                  </a:lnTo>
                  <a:lnTo>
                    <a:pt x="2822" y="95983"/>
                  </a:lnTo>
                  <a:lnTo>
                    <a:pt x="1149" y="98189"/>
                  </a:lnTo>
                  <a:lnTo>
                    <a:pt x="313" y="100394"/>
                  </a:lnTo>
                  <a:lnTo>
                    <a:pt x="0" y="103090"/>
                  </a:lnTo>
                  <a:lnTo>
                    <a:pt x="574" y="105786"/>
                  </a:lnTo>
                  <a:lnTo>
                    <a:pt x="1411" y="108400"/>
                  </a:lnTo>
                  <a:lnTo>
                    <a:pt x="2822" y="110687"/>
                  </a:lnTo>
                  <a:lnTo>
                    <a:pt x="5121" y="112893"/>
                  </a:lnTo>
                  <a:lnTo>
                    <a:pt x="7369" y="114690"/>
                  </a:lnTo>
                  <a:lnTo>
                    <a:pt x="10243" y="116405"/>
                  </a:lnTo>
                  <a:lnTo>
                    <a:pt x="13641" y="118202"/>
                  </a:lnTo>
                  <a:lnTo>
                    <a:pt x="17038" y="120000"/>
                  </a:lnTo>
                  <a:lnTo>
                    <a:pt x="13902" y="117794"/>
                  </a:lnTo>
                  <a:lnTo>
                    <a:pt x="11341" y="115507"/>
                  </a:lnTo>
                  <a:lnTo>
                    <a:pt x="9094" y="113301"/>
                  </a:lnTo>
                  <a:lnTo>
                    <a:pt x="7682" y="111095"/>
                  </a:lnTo>
                  <a:lnTo>
                    <a:pt x="6533" y="108890"/>
                  </a:lnTo>
                  <a:lnTo>
                    <a:pt x="6271" y="106684"/>
                  </a:lnTo>
                  <a:lnTo>
                    <a:pt x="6533" y="104397"/>
                  </a:lnTo>
                  <a:lnTo>
                    <a:pt x="7369" y="102682"/>
                  </a:lnTo>
                  <a:lnTo>
                    <a:pt x="9094" y="100394"/>
                  </a:lnTo>
                  <a:lnTo>
                    <a:pt x="11080" y="98679"/>
                  </a:lnTo>
                  <a:lnTo>
                    <a:pt x="14216" y="96882"/>
                  </a:lnTo>
                  <a:lnTo>
                    <a:pt x="17874" y="95085"/>
                  </a:lnTo>
                  <a:lnTo>
                    <a:pt x="22108" y="93287"/>
                  </a:lnTo>
                  <a:lnTo>
                    <a:pt x="27543" y="91572"/>
                  </a:lnTo>
                  <a:lnTo>
                    <a:pt x="33501" y="90183"/>
                  </a:lnTo>
                  <a:lnTo>
                    <a:pt x="40296" y="88876"/>
                  </a:lnTo>
                  <a:lnTo>
                    <a:pt x="40296" y="88876"/>
                  </a:lnTo>
                  <a:close/>
                </a:path>
              </a:pathLst>
            </a:custGeom>
            <a:gradFill>
              <a:gsLst>
                <a:gs pos="0">
                  <a:schemeClr val="lt1"/>
                </a:gs>
                <a:gs pos="100000">
                  <a:srgbClr val="002F8D"/>
                </a:gs>
              </a:gsLst>
              <a:lin ang="135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 name="Shape 21"/>
            <p:cNvSpPr/>
            <p:nvPr/>
          </p:nvSpPr>
          <p:spPr>
            <a:xfrm>
              <a:off x="0" y="0"/>
              <a:ext cx="9140825" cy="2819400"/>
            </a:xfrm>
            <a:custGeom>
              <a:pathLst>
                <a:path extrusionOk="0" h="120000" w="120000">
                  <a:moveTo>
                    <a:pt x="0" y="0"/>
                  </a:moveTo>
                  <a:lnTo>
                    <a:pt x="0" y="120000"/>
                  </a:lnTo>
                  <a:lnTo>
                    <a:pt x="120000" y="120000"/>
                  </a:lnTo>
                  <a:lnTo>
                    <a:pt x="120000" y="0"/>
                  </a:lnTo>
                  <a:lnTo>
                    <a:pt x="0" y="0"/>
                  </a:lnTo>
                  <a:lnTo>
                    <a:pt x="0" y="0"/>
                  </a:lnTo>
                  <a:close/>
                </a:path>
              </a:pathLst>
            </a:custGeom>
            <a:gradFill>
              <a:gsLst>
                <a:gs pos="0">
                  <a:schemeClr val="lt2"/>
                </a:gs>
                <a:gs pos="100000">
                  <a:schemeClr val="lt1"/>
                </a:gs>
              </a:gsLst>
              <a:lin ang="5400000" scaled="0"/>
            </a:gra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1pPr>
            <a:lvl2pPr indent="0" lvl="1"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2pPr>
            <a:lvl3pPr indent="0" lvl="2"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3pPr>
            <a:lvl4pPr indent="0" lvl="3"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4pPr>
            <a:lvl5pPr indent="0" lvl="4"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5pPr>
            <a:lvl6pPr indent="0" lvl="5"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6pPr>
            <a:lvl7pPr indent="0" lvl="6"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7pPr>
            <a:lvl8pPr indent="0" lvl="7"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8pPr>
            <a:lvl9pPr indent="0" lvl="8" marL="0" marR="0" rtl="0" algn="ctr">
              <a:lnSpc>
                <a:spcPct val="100000"/>
              </a:lnSpc>
              <a:spcBef>
                <a:spcPts val="0"/>
              </a:spcBef>
              <a:spcAft>
                <a:spcPts val="0"/>
              </a:spcAft>
              <a:buNone/>
              <a:defRPr b="1" i="0" sz="4400" u="none" cap="none" strike="noStrike">
                <a:solidFill>
                  <a:schemeClr val="dk2"/>
                </a:solidFill>
                <a:latin typeface="Garamond"/>
                <a:ea typeface="Garamond"/>
                <a:cs typeface="Garamond"/>
                <a:sym typeface="Garamond"/>
              </a:defRPr>
            </a:lvl9pPr>
          </a:lstStyle>
          <a:p/>
        </p:txBody>
      </p:sp>
      <p:sp>
        <p:nvSpPr>
          <p:cNvPr id="23" name="Shape 23"/>
          <p:cNvSpPr txBox="1"/>
          <p:nvPr>
            <p:ph idx="11" type="ftr"/>
          </p:nvPr>
        </p:nvSpPr>
        <p:spPr>
          <a:xfrm>
            <a:off x="3124200" y="6248400"/>
            <a:ext cx="2895600" cy="47624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None/>
              <a:defRPr b="0" i="0" sz="1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4" name="Shape 2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200660" lvl="0" marL="342900" marR="0" rtl="0" algn="l">
              <a:lnSpc>
                <a:spcPct val="100000"/>
              </a:lnSpc>
              <a:spcBef>
                <a:spcPts val="640"/>
              </a:spcBef>
              <a:spcAft>
                <a:spcPts val="0"/>
              </a:spcAft>
              <a:buClr>
                <a:schemeClr val="hlink"/>
              </a:buClr>
              <a:buSzPct val="70000"/>
              <a:buFont typeface="Noto Sans Symbols"/>
              <a:buChar char="■"/>
              <a:defRPr b="0" i="0" sz="3200" u="none" cap="none" strike="noStrike">
                <a:solidFill>
                  <a:schemeClr val="dk1"/>
                </a:solidFill>
                <a:latin typeface="Garamond"/>
                <a:ea typeface="Garamond"/>
                <a:cs typeface="Garamond"/>
                <a:sym typeface="Garamond"/>
              </a:defRPr>
            </a:lvl1pPr>
            <a:lvl2pPr indent="-161290" lvl="1" marL="742950" marR="0" rtl="0" algn="l">
              <a:lnSpc>
                <a:spcPct val="100000"/>
              </a:lnSpc>
              <a:spcBef>
                <a:spcPts val="560"/>
              </a:spcBef>
              <a:spcAft>
                <a:spcPts val="0"/>
              </a:spcAft>
              <a:buClr>
                <a:schemeClr val="accent2"/>
              </a:buClr>
              <a:buSzPct val="70000"/>
              <a:buFont typeface="Noto Sans Symbols"/>
              <a:buChar char="■"/>
              <a:defRPr b="0" i="0" sz="2800" u="none" cap="none" strike="noStrike">
                <a:solidFill>
                  <a:schemeClr val="dk1"/>
                </a:solidFill>
                <a:latin typeface="Garamond"/>
                <a:ea typeface="Garamond"/>
                <a:cs typeface="Garamond"/>
                <a:sym typeface="Garamond"/>
              </a:defRPr>
            </a:lvl2pPr>
            <a:lvl3pPr indent="-121919" lvl="2" marL="1143000" marR="0" rtl="0" algn="l">
              <a:lnSpc>
                <a:spcPct val="100000"/>
              </a:lnSpc>
              <a:spcBef>
                <a:spcPts val="480"/>
              </a:spcBef>
              <a:spcAft>
                <a:spcPts val="0"/>
              </a:spcAft>
              <a:buClr>
                <a:schemeClr val="dk2"/>
              </a:buClr>
              <a:buSzPct val="70000"/>
              <a:buFont typeface="Noto Sans Symbols"/>
              <a:buChar char="■"/>
              <a:defRPr b="0" i="0" sz="2400" u="none" cap="none" strike="noStrike">
                <a:solidFill>
                  <a:schemeClr val="dk1"/>
                </a:solidFill>
                <a:latin typeface="Garamond"/>
                <a:ea typeface="Garamond"/>
                <a:cs typeface="Garamond"/>
                <a:sym typeface="Garamond"/>
              </a:defRPr>
            </a:lvl3pPr>
            <a:lvl4pPr indent="-139700" lvl="3" marL="1600200" marR="0" rtl="0" algn="l">
              <a:lnSpc>
                <a:spcPct val="100000"/>
              </a:lnSpc>
              <a:spcBef>
                <a:spcPts val="400"/>
              </a:spcBef>
              <a:spcAft>
                <a:spcPts val="0"/>
              </a:spcAft>
              <a:buClr>
                <a:schemeClr val="accent2"/>
              </a:buClr>
              <a:buSzPct val="70000"/>
              <a:buFont typeface="Noto Sans Symbols"/>
              <a:buChar char="■"/>
              <a:defRPr b="0" i="0" sz="2000" u="none" cap="none" strike="noStrike">
                <a:solidFill>
                  <a:schemeClr val="dk1"/>
                </a:solidFill>
                <a:latin typeface="Garamond"/>
                <a:ea typeface="Garamond"/>
                <a:cs typeface="Garamond"/>
                <a:sym typeface="Garamond"/>
              </a:defRPr>
            </a:lvl4pPr>
            <a:lvl5pPr indent="-139700" lvl="4" marL="20574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5pPr>
            <a:lvl6pPr indent="-139700" lvl="5" marL="25146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6pPr>
            <a:lvl7pPr indent="-139700" lvl="6" marL="34290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7pPr>
            <a:lvl8pPr indent="-139700" lvl="7" marL="48006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8pPr>
            <a:lvl9pPr indent="-139700" lvl="8" marL="6629400" marR="0" rtl="0" algn="l">
              <a:lnSpc>
                <a:spcPct val="100000"/>
              </a:lnSpc>
              <a:spcBef>
                <a:spcPts val="400"/>
              </a:spcBef>
              <a:spcAft>
                <a:spcPts val="0"/>
              </a:spcAft>
              <a:buClr>
                <a:schemeClr val="hlink"/>
              </a:buClr>
              <a:buSzPct val="700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slide.xml" TargetMode="External"/><Relationship Id="rId4" Type="http://schemas.openxmlformats.org/officeDocument/2006/relationships/hyperlink" Target="slide.xml" TargetMode="External"/><Relationship Id="rId5" Type="http://schemas.openxmlformats.org/officeDocument/2006/relationships/hyperlink" Target="slide.xml" TargetMode="External"/><Relationship Id="rId6" Type="http://schemas.openxmlformats.org/officeDocument/2006/relationships/hyperlink" Target="slide.xml" TargetMode="External"/><Relationship Id="rId7" Type="http://schemas.openxmlformats.org/officeDocument/2006/relationships/hyperlink" Target="slide.x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0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 Id="rId3" Type="http://schemas.openxmlformats.org/officeDocument/2006/relationships/image" Target="../media/image0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685800" y="1219200"/>
            <a:ext cx="8153399" cy="18288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br>
              <a:rPr b="1" i="0" lang="en-US" sz="4800" u="none" cap="none" strike="noStrike">
                <a:solidFill>
                  <a:schemeClr val="dk2"/>
                </a:solidFill>
                <a:latin typeface="Garamond"/>
                <a:ea typeface="Garamond"/>
                <a:cs typeface="Garamond"/>
                <a:sym typeface="Garamond"/>
              </a:rPr>
            </a:br>
            <a:br>
              <a:rPr b="1" i="0" lang="en-US" sz="4800" u="none" cap="none" strike="noStrike">
                <a:solidFill>
                  <a:schemeClr val="dk2"/>
                </a:solidFill>
                <a:latin typeface="Garamond"/>
                <a:ea typeface="Garamond"/>
                <a:cs typeface="Garamond"/>
                <a:sym typeface="Garamond"/>
              </a:rPr>
            </a:br>
            <a:r>
              <a:rPr b="1" i="0" lang="en-US" sz="6000" u="none" cap="none" strike="noStrike">
                <a:solidFill>
                  <a:schemeClr val="dk2"/>
                </a:solidFill>
                <a:latin typeface="Garamond"/>
                <a:ea typeface="Garamond"/>
                <a:cs typeface="Garamond"/>
                <a:sym typeface="Garamond"/>
              </a:rPr>
              <a:t>NGÔN NGỮ LẬP C</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0" name="Shape 150"/>
        <p:cNvGrpSpPr/>
        <p:nvPr/>
      </p:nvGrpSpPr>
      <p:grpSpPr>
        <a:xfrm>
          <a:off x="0" y="0"/>
          <a:ext cx="0" cy="0"/>
          <a:chOff x="0" y="0"/>
          <a:chExt cx="0" cy="0"/>
        </a:xfrm>
      </p:grpSpPr>
      <p:sp>
        <p:nvSpPr>
          <p:cNvPr id="151" name="Shape 15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152" name="Shape 15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153" name="Shape 153"/>
          <p:cNvSpPr txBox="1"/>
          <p:nvPr>
            <p:ph idx="4294967295" type="body"/>
          </p:nvPr>
        </p:nvSpPr>
        <p:spPr>
          <a:xfrm>
            <a:off x="762000" y="685800"/>
            <a:ext cx="7543800" cy="1066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sng">
                <a:solidFill>
                  <a:schemeClr val="dk1"/>
                </a:solidFill>
                <a:latin typeface="Times New Roman"/>
                <a:ea typeface="Times New Roman"/>
                <a:cs typeface="Times New Roman"/>
                <a:sym typeface="Times New Roman"/>
              </a:rPr>
              <a:t>2.3 Kiểu số thực hay còn gọi là kiểu dấu phẩy động</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t>
            </a:r>
          </a:p>
        </p:txBody>
      </p:sp>
      <p:grpSp>
        <p:nvGrpSpPr>
          <p:cNvPr id="154" name="Shape 154"/>
          <p:cNvGrpSpPr/>
          <p:nvPr/>
        </p:nvGrpSpPr>
        <p:grpSpPr>
          <a:xfrm>
            <a:off x="304800" y="1981200"/>
            <a:ext cx="8534400" cy="3570287"/>
            <a:chOff x="304800" y="1600200"/>
            <a:chExt cx="8534400" cy="3570287"/>
          </a:xfrm>
        </p:grpSpPr>
        <p:sp>
          <p:nvSpPr>
            <p:cNvPr id="155" name="Shape 155"/>
            <p:cNvSpPr txBox="1"/>
            <p:nvPr/>
          </p:nvSpPr>
          <p:spPr>
            <a:xfrm>
              <a:off x="7239000" y="4038600"/>
              <a:ext cx="1600199"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10 byte</a:t>
              </a:r>
            </a:p>
          </p:txBody>
        </p:sp>
        <p:sp>
          <p:nvSpPr>
            <p:cNvPr id="156" name="Shape 156"/>
            <p:cNvSpPr txBox="1"/>
            <p:nvPr/>
          </p:nvSpPr>
          <p:spPr>
            <a:xfrm>
              <a:off x="5562600" y="4038600"/>
              <a:ext cx="1676399"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17-18</a:t>
              </a:r>
            </a:p>
          </p:txBody>
        </p:sp>
        <p:sp>
          <p:nvSpPr>
            <p:cNvPr id="157" name="Shape 157"/>
            <p:cNvSpPr txBox="1"/>
            <p:nvPr/>
          </p:nvSpPr>
          <p:spPr>
            <a:xfrm>
              <a:off x="1676400" y="4038600"/>
              <a:ext cx="3886200"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3.4E-4932 -&gt; 1.1E+4932</a:t>
              </a:r>
            </a:p>
          </p:txBody>
        </p:sp>
        <p:sp>
          <p:nvSpPr>
            <p:cNvPr id="158" name="Shape 158"/>
            <p:cNvSpPr txBox="1"/>
            <p:nvPr/>
          </p:nvSpPr>
          <p:spPr>
            <a:xfrm>
              <a:off x="304800" y="4038600"/>
              <a:ext cx="1371599"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laong double</a:t>
              </a:r>
            </a:p>
          </p:txBody>
        </p:sp>
        <p:sp>
          <p:nvSpPr>
            <p:cNvPr id="159" name="Shape 159"/>
            <p:cNvSpPr txBox="1"/>
            <p:nvPr/>
          </p:nvSpPr>
          <p:spPr>
            <a:xfrm>
              <a:off x="7239000" y="3352800"/>
              <a:ext cx="1600199" cy="685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8 byte</a:t>
              </a:r>
            </a:p>
          </p:txBody>
        </p:sp>
        <p:sp>
          <p:nvSpPr>
            <p:cNvPr id="160" name="Shape 160"/>
            <p:cNvSpPr txBox="1"/>
            <p:nvPr/>
          </p:nvSpPr>
          <p:spPr>
            <a:xfrm>
              <a:off x="5562600" y="3352800"/>
              <a:ext cx="1676399" cy="685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15-16</a:t>
              </a:r>
            </a:p>
          </p:txBody>
        </p:sp>
        <p:sp>
          <p:nvSpPr>
            <p:cNvPr id="161" name="Shape 161"/>
            <p:cNvSpPr txBox="1"/>
            <p:nvPr/>
          </p:nvSpPr>
          <p:spPr>
            <a:xfrm>
              <a:off x="1676400" y="3352800"/>
              <a:ext cx="3886200" cy="685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1.7E-308 -&gt; 1.7E+308</a:t>
              </a:r>
            </a:p>
          </p:txBody>
        </p:sp>
        <p:sp>
          <p:nvSpPr>
            <p:cNvPr id="162" name="Shape 162"/>
            <p:cNvSpPr txBox="1"/>
            <p:nvPr/>
          </p:nvSpPr>
          <p:spPr>
            <a:xfrm>
              <a:off x="304800" y="3352800"/>
              <a:ext cx="1371599" cy="685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double</a:t>
              </a:r>
            </a:p>
          </p:txBody>
        </p:sp>
        <p:sp>
          <p:nvSpPr>
            <p:cNvPr id="163" name="Shape 163"/>
            <p:cNvSpPr txBox="1"/>
            <p:nvPr/>
          </p:nvSpPr>
          <p:spPr>
            <a:xfrm>
              <a:off x="7239000" y="2732086"/>
              <a:ext cx="1600199" cy="620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4 byte</a:t>
              </a:r>
            </a:p>
          </p:txBody>
        </p:sp>
        <p:sp>
          <p:nvSpPr>
            <p:cNvPr id="164" name="Shape 164"/>
            <p:cNvSpPr txBox="1"/>
            <p:nvPr/>
          </p:nvSpPr>
          <p:spPr>
            <a:xfrm>
              <a:off x="5562600" y="2732086"/>
              <a:ext cx="1676399" cy="620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7-8</a:t>
              </a:r>
            </a:p>
          </p:txBody>
        </p:sp>
        <p:sp>
          <p:nvSpPr>
            <p:cNvPr id="165" name="Shape 165"/>
            <p:cNvSpPr txBox="1"/>
            <p:nvPr/>
          </p:nvSpPr>
          <p:spPr>
            <a:xfrm>
              <a:off x="1676400" y="2732086"/>
              <a:ext cx="3886200" cy="620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3.4-38E -&gt; 3.4E+38</a:t>
              </a:r>
            </a:p>
          </p:txBody>
        </p:sp>
        <p:sp>
          <p:nvSpPr>
            <p:cNvPr id="166" name="Shape 166"/>
            <p:cNvSpPr txBox="1"/>
            <p:nvPr/>
          </p:nvSpPr>
          <p:spPr>
            <a:xfrm>
              <a:off x="304800" y="2732086"/>
              <a:ext cx="1371599" cy="620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float</a:t>
              </a:r>
            </a:p>
          </p:txBody>
        </p:sp>
        <p:sp>
          <p:nvSpPr>
            <p:cNvPr id="167" name="Shape 167"/>
            <p:cNvSpPr txBox="1"/>
            <p:nvPr/>
          </p:nvSpPr>
          <p:spPr>
            <a:xfrm>
              <a:off x="7239000" y="1600200"/>
              <a:ext cx="1600199"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Kích thước</a:t>
              </a:r>
            </a:p>
          </p:txBody>
        </p:sp>
        <p:sp>
          <p:nvSpPr>
            <p:cNvPr id="168" name="Shape 168"/>
            <p:cNvSpPr txBox="1"/>
            <p:nvPr/>
          </p:nvSpPr>
          <p:spPr>
            <a:xfrm>
              <a:off x="5562600" y="1600200"/>
              <a:ext cx="1676399"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Số chữ số có nghĩa</a:t>
              </a:r>
            </a:p>
          </p:txBody>
        </p:sp>
        <p:sp>
          <p:nvSpPr>
            <p:cNvPr id="169" name="Shape 169"/>
            <p:cNvSpPr txBox="1"/>
            <p:nvPr/>
          </p:nvSpPr>
          <p:spPr>
            <a:xfrm>
              <a:off x="1676400" y="1600200"/>
              <a:ext cx="3886200"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Phạm vi biểu diễn</a:t>
              </a:r>
            </a:p>
          </p:txBody>
        </p:sp>
        <p:sp>
          <p:nvSpPr>
            <p:cNvPr id="170" name="Shape 170"/>
            <p:cNvSpPr txBox="1"/>
            <p:nvPr/>
          </p:nvSpPr>
          <p:spPr>
            <a:xfrm>
              <a:off x="304800" y="1600200"/>
              <a:ext cx="1371599" cy="11318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Kiểu</a:t>
              </a:r>
            </a:p>
          </p:txBody>
        </p:sp>
        <p:cxnSp>
          <p:nvCxnSpPr>
            <p:cNvPr id="171" name="Shape 171"/>
            <p:cNvCxnSpPr/>
            <p:nvPr/>
          </p:nvCxnSpPr>
          <p:spPr>
            <a:xfrm>
              <a:off x="304800" y="1600200"/>
              <a:ext cx="8534399" cy="0"/>
            </a:xfrm>
            <a:prstGeom prst="straightConnector1">
              <a:avLst/>
            </a:prstGeom>
            <a:noFill/>
            <a:ln cap="sq" cmpd="sng" w="28575">
              <a:solidFill>
                <a:schemeClr val="dk1"/>
              </a:solidFill>
              <a:prstDash val="solid"/>
              <a:miter/>
              <a:headEnd len="med" w="med" type="none"/>
              <a:tailEnd len="med" w="med" type="none"/>
            </a:ln>
          </p:spPr>
        </p:cxnSp>
        <p:cxnSp>
          <p:nvCxnSpPr>
            <p:cNvPr id="172" name="Shape 172"/>
            <p:cNvCxnSpPr/>
            <p:nvPr/>
          </p:nvCxnSpPr>
          <p:spPr>
            <a:xfrm>
              <a:off x="304800" y="2732086"/>
              <a:ext cx="8534399" cy="0"/>
            </a:xfrm>
            <a:prstGeom prst="straightConnector1">
              <a:avLst/>
            </a:prstGeom>
            <a:noFill/>
            <a:ln cap="flat" cmpd="sng" w="12700">
              <a:solidFill>
                <a:schemeClr val="dk1"/>
              </a:solidFill>
              <a:prstDash val="solid"/>
              <a:miter/>
              <a:headEnd len="med" w="med" type="none"/>
              <a:tailEnd len="med" w="med" type="none"/>
            </a:ln>
          </p:spPr>
        </p:cxnSp>
        <p:cxnSp>
          <p:nvCxnSpPr>
            <p:cNvPr id="173" name="Shape 173"/>
            <p:cNvCxnSpPr/>
            <p:nvPr/>
          </p:nvCxnSpPr>
          <p:spPr>
            <a:xfrm>
              <a:off x="304800" y="3352800"/>
              <a:ext cx="8534399" cy="0"/>
            </a:xfrm>
            <a:prstGeom prst="straightConnector1">
              <a:avLst/>
            </a:prstGeom>
            <a:noFill/>
            <a:ln cap="flat" cmpd="sng" w="12700">
              <a:solidFill>
                <a:schemeClr val="dk1"/>
              </a:solidFill>
              <a:prstDash val="solid"/>
              <a:miter/>
              <a:headEnd len="med" w="med" type="none"/>
              <a:tailEnd len="med" w="med" type="none"/>
            </a:ln>
          </p:spPr>
        </p:cxnSp>
        <p:cxnSp>
          <p:nvCxnSpPr>
            <p:cNvPr id="174" name="Shape 174"/>
            <p:cNvCxnSpPr/>
            <p:nvPr/>
          </p:nvCxnSpPr>
          <p:spPr>
            <a:xfrm>
              <a:off x="304800" y="4038600"/>
              <a:ext cx="8534399" cy="0"/>
            </a:xfrm>
            <a:prstGeom prst="straightConnector1">
              <a:avLst/>
            </a:prstGeom>
            <a:noFill/>
            <a:ln cap="flat" cmpd="sng" w="12700">
              <a:solidFill>
                <a:schemeClr val="dk1"/>
              </a:solidFill>
              <a:prstDash val="solid"/>
              <a:miter/>
              <a:headEnd len="med" w="med" type="none"/>
              <a:tailEnd len="med" w="med" type="none"/>
            </a:ln>
          </p:spPr>
        </p:cxnSp>
        <p:cxnSp>
          <p:nvCxnSpPr>
            <p:cNvPr id="175" name="Shape 175"/>
            <p:cNvCxnSpPr/>
            <p:nvPr/>
          </p:nvCxnSpPr>
          <p:spPr>
            <a:xfrm>
              <a:off x="304800" y="5170487"/>
              <a:ext cx="8534399" cy="0"/>
            </a:xfrm>
            <a:prstGeom prst="straightConnector1">
              <a:avLst/>
            </a:prstGeom>
            <a:noFill/>
            <a:ln cap="sq" cmpd="sng" w="28575">
              <a:solidFill>
                <a:schemeClr val="dk1"/>
              </a:solidFill>
              <a:prstDash val="solid"/>
              <a:miter/>
              <a:headEnd len="med" w="med" type="none"/>
              <a:tailEnd len="med" w="med" type="none"/>
            </a:ln>
          </p:spPr>
        </p:cxnSp>
        <p:cxnSp>
          <p:nvCxnSpPr>
            <p:cNvPr id="176" name="Shape 176"/>
            <p:cNvCxnSpPr/>
            <p:nvPr/>
          </p:nvCxnSpPr>
          <p:spPr>
            <a:xfrm>
              <a:off x="304800" y="1600200"/>
              <a:ext cx="0" cy="3570286"/>
            </a:xfrm>
            <a:prstGeom prst="straightConnector1">
              <a:avLst/>
            </a:prstGeom>
            <a:noFill/>
            <a:ln cap="sq" cmpd="sng" w="28575">
              <a:solidFill>
                <a:schemeClr val="dk1"/>
              </a:solidFill>
              <a:prstDash val="solid"/>
              <a:miter/>
              <a:headEnd len="med" w="med" type="none"/>
              <a:tailEnd len="med" w="med" type="none"/>
            </a:ln>
          </p:spPr>
        </p:cxnSp>
        <p:cxnSp>
          <p:nvCxnSpPr>
            <p:cNvPr id="177" name="Shape 177"/>
            <p:cNvCxnSpPr/>
            <p:nvPr/>
          </p:nvCxnSpPr>
          <p:spPr>
            <a:xfrm>
              <a:off x="1676400" y="1600200"/>
              <a:ext cx="0" cy="3570286"/>
            </a:xfrm>
            <a:prstGeom prst="straightConnector1">
              <a:avLst/>
            </a:prstGeom>
            <a:noFill/>
            <a:ln cap="flat" cmpd="sng" w="12700">
              <a:solidFill>
                <a:schemeClr val="dk1"/>
              </a:solidFill>
              <a:prstDash val="solid"/>
              <a:miter/>
              <a:headEnd len="med" w="med" type="none"/>
              <a:tailEnd len="med" w="med" type="none"/>
            </a:ln>
          </p:spPr>
        </p:cxnSp>
        <p:cxnSp>
          <p:nvCxnSpPr>
            <p:cNvPr id="178" name="Shape 178"/>
            <p:cNvCxnSpPr/>
            <p:nvPr/>
          </p:nvCxnSpPr>
          <p:spPr>
            <a:xfrm>
              <a:off x="5562600" y="1600200"/>
              <a:ext cx="0" cy="3570286"/>
            </a:xfrm>
            <a:prstGeom prst="straightConnector1">
              <a:avLst/>
            </a:prstGeom>
            <a:noFill/>
            <a:ln cap="flat" cmpd="sng" w="12700">
              <a:solidFill>
                <a:schemeClr val="dk1"/>
              </a:solidFill>
              <a:prstDash val="solid"/>
              <a:miter/>
              <a:headEnd len="med" w="med" type="none"/>
              <a:tailEnd len="med" w="med" type="none"/>
            </a:ln>
          </p:spPr>
        </p:cxnSp>
        <p:cxnSp>
          <p:nvCxnSpPr>
            <p:cNvPr id="179" name="Shape 179"/>
            <p:cNvCxnSpPr/>
            <p:nvPr/>
          </p:nvCxnSpPr>
          <p:spPr>
            <a:xfrm>
              <a:off x="7239000" y="1600200"/>
              <a:ext cx="0" cy="3570286"/>
            </a:xfrm>
            <a:prstGeom prst="straightConnector1">
              <a:avLst/>
            </a:prstGeom>
            <a:noFill/>
            <a:ln cap="flat" cmpd="sng" w="12700">
              <a:solidFill>
                <a:schemeClr val="dk1"/>
              </a:solidFill>
              <a:prstDash val="solid"/>
              <a:miter/>
              <a:headEnd len="med" w="med" type="none"/>
              <a:tailEnd len="med" w="med" type="none"/>
            </a:ln>
          </p:spPr>
        </p:cxnSp>
        <p:cxnSp>
          <p:nvCxnSpPr>
            <p:cNvPr id="180" name="Shape 180"/>
            <p:cNvCxnSpPr/>
            <p:nvPr/>
          </p:nvCxnSpPr>
          <p:spPr>
            <a:xfrm>
              <a:off x="8839200" y="1600200"/>
              <a:ext cx="0" cy="3570286"/>
            </a:xfrm>
            <a:prstGeom prst="straightConnector1">
              <a:avLst/>
            </a:prstGeom>
            <a:noFill/>
            <a:ln cap="sq" cmpd="sng" w="28575">
              <a:solidFill>
                <a:schemeClr val="dk1"/>
              </a:solidFill>
              <a:prstDash val="solid"/>
              <a:miter/>
              <a:headEnd len="med" w="med" type="none"/>
              <a:tailEnd len="med" w="med" type="none"/>
            </a:ln>
          </p:spPr>
        </p:cxnSp>
      </p:grpSp>
    </p:spTree>
  </p:cSld>
  <p:clrMapOvr>
    <a:masterClrMapping/>
  </p:clrMapOvr>
  <p:transition spd="slow">
    <p:fade/>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58" name="Shape 858"/>
        <p:cNvGrpSpPr/>
        <p:nvPr/>
      </p:nvGrpSpPr>
      <p:grpSpPr>
        <a:xfrm>
          <a:off x="0" y="0"/>
          <a:ext cx="0" cy="0"/>
          <a:chOff x="0" y="0"/>
          <a:chExt cx="0" cy="0"/>
        </a:xfrm>
      </p:grpSpPr>
      <p:sp>
        <p:nvSpPr>
          <p:cNvPr id="859" name="Shape 85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60" name="Shape 86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61" name="Shape 861"/>
          <p:cNvSpPr txBox="1"/>
          <p:nvPr>
            <p:ph idx="1" type="body"/>
          </p:nvPr>
        </p:nvSpPr>
        <p:spPr>
          <a:xfrm>
            <a:off x="228600" y="228600"/>
            <a:ext cx="8686800"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 Kiểu cấu trúc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2.1 Định nghĩa</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Cấu trúc là một kiểu dữ liệu bao gồm nhiều thành phần có thể thuộc nhiều kiểu dữ liệu khác nhau. Các thành phần được truy nhập thông qua một tên</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2.2 Cú pháp tổng quát </a:t>
            </a:r>
          </a:p>
          <a:p>
            <a:pPr indent="-228600" lvl="3" marL="1600200" marR="0" rtl="0" algn="l">
              <a:lnSpc>
                <a:spcPct val="100000"/>
              </a:lnSpc>
              <a:spcBef>
                <a:spcPts val="640"/>
              </a:spcBef>
              <a:spcAft>
                <a:spcPts val="0"/>
              </a:spcAft>
              <a:buClr>
                <a:schemeClr val="accent2"/>
              </a:buClr>
              <a:buSzPct val="25000"/>
              <a:buFont typeface="Noto Sans Symbols"/>
              <a:buNone/>
            </a:pPr>
            <a:r>
              <a:rPr b="1" i="1" lang="en-US" sz="3200" u="none" cap="none" strike="noStrike">
                <a:solidFill>
                  <a:schemeClr val="dk1"/>
                </a:solidFill>
                <a:latin typeface="Garamond"/>
                <a:ea typeface="Garamond"/>
                <a:cs typeface="Garamond"/>
                <a:sym typeface="Garamond"/>
              </a:rPr>
              <a:t>struct [tên_cấu_trúc] </a:t>
            </a:r>
          </a:p>
          <a:p>
            <a:pPr indent="-228600" lvl="3" marL="1600200" marR="0" rtl="0" algn="l">
              <a:lnSpc>
                <a:spcPct val="100000"/>
              </a:lnSpc>
              <a:spcBef>
                <a:spcPts val="640"/>
              </a:spcBef>
              <a:spcAft>
                <a:spcPts val="0"/>
              </a:spcAft>
              <a:buClr>
                <a:schemeClr val="accent2"/>
              </a:buClr>
              <a:buSzPct val="25000"/>
              <a:buFont typeface="Noto Sans Symbols"/>
              <a:buNone/>
            </a:pPr>
            <a:r>
              <a:rPr b="1" i="1" lang="en-US" sz="3200" u="none" cap="none" strike="noStrike">
                <a:solidFill>
                  <a:schemeClr val="dk1"/>
                </a:solidFill>
                <a:latin typeface="Garamond"/>
                <a:ea typeface="Garamond"/>
                <a:cs typeface="Garamond"/>
                <a:sym typeface="Garamond"/>
              </a:rPr>
              <a:t>{</a:t>
            </a:r>
          </a:p>
          <a:p>
            <a:pPr indent="-228600" lvl="3" marL="1600200" marR="0" rtl="0" algn="l">
              <a:lnSpc>
                <a:spcPct val="100000"/>
              </a:lnSpc>
              <a:spcBef>
                <a:spcPts val="640"/>
              </a:spcBef>
              <a:spcAft>
                <a:spcPts val="0"/>
              </a:spcAft>
              <a:buClr>
                <a:schemeClr val="accent2"/>
              </a:buClr>
              <a:buSzPct val="25000"/>
              <a:buFont typeface="Noto Sans Symbols"/>
              <a:buNone/>
            </a:pPr>
            <a:r>
              <a:rPr b="1" i="1" lang="en-US" sz="3200" u="none" cap="none" strike="noStrike">
                <a:solidFill>
                  <a:schemeClr val="dk1"/>
                </a:solidFill>
                <a:latin typeface="Garamond"/>
                <a:ea typeface="Garamond"/>
                <a:cs typeface="Garamond"/>
                <a:sym typeface="Garamond"/>
              </a:rPr>
              <a:t>	khai báo các thành phần</a:t>
            </a:r>
          </a:p>
          <a:p>
            <a:pPr indent="-228600" lvl="3" marL="1600200" marR="0" rtl="0" algn="l">
              <a:lnSpc>
                <a:spcPct val="100000"/>
              </a:lnSpc>
              <a:spcBef>
                <a:spcPts val="640"/>
              </a:spcBef>
              <a:spcAft>
                <a:spcPts val="0"/>
              </a:spcAft>
              <a:buClr>
                <a:schemeClr val="accent2"/>
              </a:buClr>
              <a:buSzPct val="25000"/>
              <a:buFont typeface="Noto Sans Symbols"/>
              <a:buNone/>
            </a:pPr>
            <a:r>
              <a:rPr b="1" i="1" lang="en-US" sz="3200" u="none" cap="none" strike="noStrike">
                <a:solidFill>
                  <a:schemeClr val="dk1"/>
                </a:solidFill>
                <a:latin typeface="Garamond"/>
                <a:ea typeface="Garamond"/>
                <a:cs typeface="Garamond"/>
                <a:sym typeface="Garamond"/>
              </a:rPr>
              <a:t>	} [danh sách các biến cấu trúc];</a:t>
            </a:r>
          </a:p>
        </p:txBody>
      </p:sp>
    </p:spTree>
  </p:cSld>
  <p:clrMapOvr>
    <a:masterClrMapping/>
  </p:clrMapOvr>
  <p:transition spd="slow">
    <p:fade/>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65" name="Shape 865"/>
        <p:cNvGrpSpPr/>
        <p:nvPr/>
      </p:nvGrpSpPr>
      <p:grpSpPr>
        <a:xfrm>
          <a:off x="0" y="0"/>
          <a:ext cx="0" cy="0"/>
          <a:chOff x="0" y="0"/>
          <a:chExt cx="0" cy="0"/>
        </a:xfrm>
      </p:grpSpPr>
      <p:sp>
        <p:nvSpPr>
          <p:cNvPr id="866" name="Shape 86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67" name="Shape 86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68" name="Shape 868"/>
          <p:cNvSpPr txBox="1"/>
          <p:nvPr>
            <p:ph idx="1" type="body"/>
          </p:nvPr>
        </p:nvSpPr>
        <p:spPr>
          <a:xfrm>
            <a:off x="228600" y="304800"/>
            <a:ext cx="8915400"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trong đó: </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struct</a:t>
            </a:r>
            <a:r>
              <a:rPr b="0" i="0" lang="en-US" sz="2800" u="none">
                <a:solidFill>
                  <a:schemeClr val="dk1"/>
                </a:solidFill>
                <a:latin typeface="Garamond"/>
                <a:ea typeface="Garamond"/>
                <a:cs typeface="Garamond"/>
                <a:sym typeface="Garamond"/>
              </a:rPr>
              <a:t> là từ khóa đứng trước một khai báo cấu trúc, </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tên</a:t>
            </a:r>
            <a:r>
              <a:rPr b="0" i="0" lang="en-US" sz="2800" u="none">
                <a:solidFill>
                  <a:schemeClr val="dk1"/>
                </a:solidFill>
                <a:latin typeface="Garamond"/>
                <a:ea typeface="Garamond"/>
                <a:cs typeface="Garamond"/>
                <a:sym typeface="Garamond"/>
              </a:rPr>
              <a:t>_</a:t>
            </a:r>
            <a:r>
              <a:rPr b="0" i="1" lang="en-US" sz="2800" u="none">
                <a:solidFill>
                  <a:schemeClr val="dk1"/>
                </a:solidFill>
                <a:latin typeface="Garamond"/>
                <a:ea typeface="Garamond"/>
                <a:cs typeface="Garamond"/>
                <a:sym typeface="Garamond"/>
              </a:rPr>
              <a:t>cấu</a:t>
            </a:r>
            <a:r>
              <a:rPr b="0" i="0" lang="en-US" sz="2800" u="none">
                <a:solidFill>
                  <a:schemeClr val="dk1"/>
                </a:solidFill>
                <a:latin typeface="Garamond"/>
                <a:ea typeface="Garamond"/>
                <a:cs typeface="Garamond"/>
                <a:sym typeface="Garamond"/>
              </a:rPr>
              <a:t>_</a:t>
            </a:r>
            <a:r>
              <a:rPr b="0" i="1" lang="en-US" sz="2800" u="none">
                <a:solidFill>
                  <a:schemeClr val="dk1"/>
                </a:solidFill>
                <a:latin typeface="Garamond"/>
                <a:ea typeface="Garamond"/>
                <a:cs typeface="Garamond"/>
                <a:sym typeface="Garamond"/>
              </a:rPr>
              <a:t>trúc</a:t>
            </a:r>
            <a:r>
              <a:rPr b="0" i="0" lang="en-US" sz="2800" u="none">
                <a:solidFill>
                  <a:schemeClr val="dk1"/>
                </a:solidFill>
                <a:latin typeface="Garamond"/>
                <a:ea typeface="Garamond"/>
                <a:cs typeface="Garamond"/>
                <a:sym typeface="Garamond"/>
              </a:rPr>
              <a:t> là một tên hợp lệ được dùng làm tên cấu trúc;</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[danh sách các biến cấu trúc] </a:t>
            </a:r>
            <a:r>
              <a:rPr b="0" i="0" lang="en-US" sz="2800" u="none">
                <a:solidFill>
                  <a:schemeClr val="dk1"/>
                </a:solidFill>
                <a:latin typeface="Garamond"/>
                <a:ea typeface="Garamond"/>
                <a:cs typeface="Garamond"/>
                <a:sym typeface="Garamond"/>
              </a:rPr>
              <a:t>liệt kê các biến có kiểu cấu trúc vừa khai báo </a:t>
            </a:r>
          </a:p>
          <a:p>
            <a:pPr indent="-342900" lvl="0" marL="342900" marR="0" rtl="0" algn="l">
              <a:lnSpc>
                <a:spcPct val="100000"/>
              </a:lnSpc>
              <a:spcBef>
                <a:spcPts val="560"/>
              </a:spcBef>
              <a:spcAft>
                <a:spcPts val="0"/>
              </a:spcAft>
              <a:buClr>
                <a:schemeClr val="hlink"/>
              </a:buClr>
              <a:buSzPct val="70000"/>
              <a:buFont typeface="Noto Sans Symbols"/>
              <a:buChar char="■"/>
            </a:pPr>
            <a:r>
              <a:rPr b="1" i="1" lang="en-US" sz="2800" u="none">
                <a:solidFill>
                  <a:schemeClr val="dk1"/>
                </a:solidFill>
                <a:latin typeface="Garamond"/>
                <a:ea typeface="Garamond"/>
                <a:cs typeface="Garamond"/>
                <a:sym typeface="Garamond"/>
              </a:rPr>
              <a:t>VD:</a:t>
            </a:r>
          </a:p>
          <a:p>
            <a:pPr indent="-228600" lvl="3" marL="1600200" marR="0" rtl="0" algn="l">
              <a:lnSpc>
                <a:spcPct val="100000"/>
              </a:lnSpc>
              <a:spcBef>
                <a:spcPts val="560"/>
              </a:spcBef>
              <a:spcAft>
                <a:spcPts val="0"/>
              </a:spcAft>
              <a:buClr>
                <a:schemeClr val="accent2"/>
              </a:buClr>
              <a:buSzPct val="25000"/>
              <a:buFont typeface="Noto Sans Symbols"/>
              <a:buNone/>
            </a:pPr>
            <a:r>
              <a:rPr b="1" i="1" lang="en-US" sz="2800" u="none" cap="none" strike="noStrike">
                <a:solidFill>
                  <a:schemeClr val="dk1"/>
                </a:solidFill>
                <a:latin typeface="Garamond"/>
                <a:ea typeface="Garamond"/>
                <a:cs typeface="Garamond"/>
                <a:sym typeface="Garamond"/>
              </a:rPr>
              <a:t>struct</a:t>
            </a:r>
            <a:r>
              <a:rPr b="0" i="1" lang="en-US" sz="2800" u="none" cap="none" strike="noStrike">
                <a:solidFill>
                  <a:schemeClr val="dk1"/>
                </a:solidFill>
                <a:latin typeface="Garamond"/>
                <a:ea typeface="Garamond"/>
                <a:cs typeface="Garamond"/>
                <a:sym typeface="Garamond"/>
              </a:rPr>
              <a:t> hoc_sinh {</a:t>
            </a:r>
          </a:p>
          <a:p>
            <a:pPr indent="-228600" lvl="3" marL="1600200" marR="0" rtl="0" algn="l">
              <a:lnSpc>
                <a:spcPct val="100000"/>
              </a:lnSpc>
              <a:spcBef>
                <a:spcPts val="560"/>
              </a:spcBef>
              <a:spcAft>
                <a:spcPts val="0"/>
              </a:spcAft>
              <a:buClr>
                <a:schemeClr val="accent2"/>
              </a:buClr>
              <a:buSzPct val="25000"/>
              <a:buFont typeface="Noto Sans Symbols"/>
              <a:buNone/>
            </a:pPr>
            <a:r>
              <a:rPr b="0" i="1" lang="en-US" sz="2800" u="none" cap="none" strike="noStrike">
                <a:solidFill>
                  <a:schemeClr val="dk1"/>
                </a:solidFill>
                <a:latin typeface="Garamond"/>
                <a:ea typeface="Garamond"/>
                <a:cs typeface="Garamond"/>
                <a:sym typeface="Garamond"/>
              </a:rPr>
              <a:t>char ho_ten[20];</a:t>
            </a:r>
          </a:p>
          <a:p>
            <a:pPr indent="-228600" lvl="3" marL="1600200" marR="0" rtl="0" algn="l">
              <a:lnSpc>
                <a:spcPct val="100000"/>
              </a:lnSpc>
              <a:spcBef>
                <a:spcPts val="560"/>
              </a:spcBef>
              <a:spcAft>
                <a:spcPts val="0"/>
              </a:spcAft>
              <a:buClr>
                <a:schemeClr val="accent2"/>
              </a:buClr>
              <a:buSzPct val="25000"/>
              <a:buFont typeface="Noto Sans Symbols"/>
              <a:buNone/>
            </a:pPr>
            <a:r>
              <a:rPr b="0" i="1" lang="en-US" sz="2800" u="none" cap="none" strike="noStrike">
                <a:solidFill>
                  <a:schemeClr val="dk1"/>
                </a:solidFill>
                <a:latin typeface="Garamond"/>
                <a:ea typeface="Garamond"/>
                <a:cs typeface="Garamond"/>
                <a:sym typeface="Garamond"/>
              </a:rPr>
              <a:t>float diem;</a:t>
            </a:r>
          </a:p>
          <a:p>
            <a:pPr indent="-228600" lvl="3" marL="1600200" marR="0" rtl="0" algn="l">
              <a:lnSpc>
                <a:spcPct val="100000"/>
              </a:lnSpc>
              <a:spcBef>
                <a:spcPts val="560"/>
              </a:spcBef>
              <a:spcAft>
                <a:spcPts val="0"/>
              </a:spcAft>
              <a:buClr>
                <a:schemeClr val="accent2"/>
              </a:buClr>
              <a:buSzPct val="25000"/>
              <a:buFont typeface="Noto Sans Symbols"/>
              <a:buNone/>
            </a:pPr>
            <a:r>
              <a:rPr b="0" i="1" lang="en-US" sz="2800" u="none" cap="none" strike="noStrike">
                <a:solidFill>
                  <a:schemeClr val="dk1"/>
                </a:solidFill>
                <a:latin typeface="Garamond"/>
                <a:ea typeface="Garamond"/>
                <a:cs typeface="Garamond"/>
                <a:sym typeface="Garamond"/>
              </a:rPr>
              <a:t>} hs,	dshs[100];</a:t>
            </a:r>
          </a:p>
        </p:txBody>
      </p:sp>
    </p:spTree>
  </p:cSld>
  <p:clrMapOvr>
    <a:masterClrMapping/>
  </p:clrMapOvr>
  <p:transition spd="slow">
    <p:fade/>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72" name="Shape 872"/>
        <p:cNvGrpSpPr/>
        <p:nvPr/>
      </p:nvGrpSpPr>
      <p:grpSpPr>
        <a:xfrm>
          <a:off x="0" y="0"/>
          <a:ext cx="0" cy="0"/>
          <a:chOff x="0" y="0"/>
          <a:chExt cx="0" cy="0"/>
        </a:xfrm>
      </p:grpSpPr>
      <p:sp>
        <p:nvSpPr>
          <p:cNvPr id="873" name="Shape 87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74" name="Shape 87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75" name="Shape 875"/>
          <p:cNvSpPr txBox="1"/>
          <p:nvPr>
            <p:ph idx="1" type="body"/>
          </p:nvPr>
        </p:nvSpPr>
        <p:spPr>
          <a:xfrm>
            <a:off x="228600" y="304800"/>
            <a:ext cx="8610599"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2.3 </a:t>
            </a:r>
            <a:r>
              <a:rPr b="1" i="0" lang="en-US" sz="2800" u="none">
                <a:solidFill>
                  <a:schemeClr val="dk1"/>
                </a:solidFill>
                <a:latin typeface="Garamond"/>
                <a:ea typeface="Garamond"/>
                <a:cs typeface="Garamond"/>
                <a:sym typeface="Garamond"/>
              </a:rPr>
              <a:t>Cú pháp định nghĩa kiểu dữ liệu mới</a:t>
            </a:r>
          </a:p>
          <a:p>
            <a:pPr indent="-342900" lvl="0" marL="342900" marR="0" rtl="0" algn="l">
              <a:lnSpc>
                <a:spcPct val="100000"/>
              </a:lnSpc>
              <a:spcBef>
                <a:spcPts val="64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Ngôn ngũ C cho phép ta đặt lại tên kiểu d</a:t>
            </a:r>
            <a:r>
              <a:rPr b="0" i="0" lang="en-US" sz="3200" u="none">
                <a:solidFill>
                  <a:schemeClr val="dk1"/>
                </a:solidFill>
                <a:latin typeface="Garamond"/>
                <a:ea typeface="Garamond"/>
                <a:cs typeface="Garamond"/>
                <a:sym typeface="Garamond"/>
              </a:rPr>
              <a:t>ữ</a:t>
            </a:r>
            <a:r>
              <a:rPr b="0" i="0" lang="en-US" sz="2800" u="none">
                <a:solidFill>
                  <a:schemeClr val="dk1"/>
                </a:solidFill>
                <a:latin typeface="Garamond"/>
                <a:ea typeface="Garamond"/>
                <a:cs typeface="Garamond"/>
                <a:sym typeface="Garamond"/>
              </a:rPr>
              <a:t> liệu mới bằng câu lệnh:</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typedef kiểu_đã_có tên_kiểu_mới;</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trong đó : </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	kiểu_đã_có là kiểu dữ liệu mà ta muốn đổi tên.</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	tên_kiểu_mới là tên mới mà ta muốn đặt.</a:t>
            </a:r>
          </a:p>
          <a:p>
            <a:pPr indent="-342900" lvl="0" marL="342900" marR="0" rtl="0" algn="l">
              <a:lnSpc>
                <a:spcPct val="100000"/>
              </a:lnSpc>
              <a:spcBef>
                <a:spcPts val="560"/>
              </a:spcBef>
              <a:spcAft>
                <a:spcPts val="0"/>
              </a:spcAft>
              <a:buClr>
                <a:schemeClr val="hlink"/>
              </a:buClr>
              <a:buSzPct val="70000"/>
              <a:buFont typeface="Noto Sans Symbols"/>
              <a:buNone/>
            </a:pPr>
            <a:r>
              <a:t/>
            </a:r>
            <a:endParaRPr b="0" i="1"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79" name="Shape 879"/>
        <p:cNvGrpSpPr/>
        <p:nvPr/>
      </p:nvGrpSpPr>
      <p:grpSpPr>
        <a:xfrm>
          <a:off x="0" y="0"/>
          <a:ext cx="0" cy="0"/>
          <a:chOff x="0" y="0"/>
          <a:chExt cx="0" cy="0"/>
        </a:xfrm>
      </p:grpSpPr>
      <p:sp>
        <p:nvSpPr>
          <p:cNvPr id="880" name="Shape 88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81" name="Shape 88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82" name="Shape 882"/>
          <p:cNvSpPr txBox="1"/>
          <p:nvPr>
            <p:ph idx="1" type="body"/>
          </p:nvPr>
        </p:nvSpPr>
        <p:spPr>
          <a:xfrm>
            <a:off x="304800" y="304800"/>
            <a:ext cx="8153399" cy="57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2.4 Nguyên tắc truy cập đến thành phần của cấu trúc</a:t>
            </a:r>
            <a:r>
              <a:rPr b="1" i="0" lang="en-US" sz="2800" u="none">
                <a:solidFill>
                  <a:schemeClr val="dk1"/>
                </a:solidFill>
                <a:latin typeface="Garamond"/>
                <a:ea typeface="Garamond"/>
                <a:cs typeface="Garamond"/>
                <a:sym typeface="Garamond"/>
              </a:rPr>
              <a:t>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Các thành phần của cấu trúc được truy nhập thông qua tên biến cấu trúc và tên thành phần.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tên_biến_cấu_trúc.tên_thành_phần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Để truy nhập đến các thành phần của biến hs chúng ta viết như sau:</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hs.ho_ten</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hs.diem</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Chú ý:Không nên sử dụng toán tử &amp; đối với các thành phần cấu trúc (đặc biệt đối với các thành phần không nguyên) trong khi nhập dữ liệu</a:t>
            </a:r>
          </a:p>
        </p:txBody>
      </p:sp>
    </p:spTree>
  </p:cSld>
  <p:clrMapOvr>
    <a:masterClrMapping/>
  </p:clrMapOvr>
  <p:transition spd="slow">
    <p:fade/>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6" name="Shape 886"/>
        <p:cNvGrpSpPr/>
        <p:nvPr/>
      </p:nvGrpSpPr>
      <p:grpSpPr>
        <a:xfrm>
          <a:off x="0" y="0"/>
          <a:ext cx="0" cy="0"/>
          <a:chOff x="0" y="0"/>
          <a:chExt cx="0" cy="0"/>
        </a:xfrm>
      </p:grpSpPr>
      <p:sp>
        <p:nvSpPr>
          <p:cNvPr id="887" name="Shape 88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88" name="Shape 88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89" name="Shape 889"/>
          <p:cNvSpPr txBox="1"/>
          <p:nvPr>
            <p:ph idx="1" type="body"/>
          </p:nvPr>
        </p:nvSpPr>
        <p:spPr>
          <a:xfrm>
            <a:off x="228600" y="228600"/>
            <a:ext cx="8686800" cy="6400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2.5 Con trỏ cấu trúc</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Times New Roman"/>
                <a:ea typeface="Times New Roman"/>
                <a:cs typeface="Times New Roman"/>
                <a:sym typeface="Times New Roman"/>
              </a:rPr>
              <a:t>Cách khai báo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Một biến cấu trúc cũng là một biến trong bộ nhớ, có thể lấy địa chỉ của một biến cấu trúc bằng toán tử lấy địa chỉ &amp;. Giá trị trả lại là địa chỉ đến trường đầu của cấu trúc.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Có thể khai báo một biến con trỏ chỉ đến một cấu trúc để có thể lưu địa chỉ của một biến cấu trúc nào đó. Cú pháp khai báo một biến con trỏ cấu trúc như sau:</a:t>
            </a:r>
          </a:p>
          <a:p>
            <a:pPr indent="-342900" lvl="0" marL="342900" marR="0" rtl="0" algn="ctr">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struct tên_cấu_trúc *tên_con_trỏ;</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VD: struct hoc_sinh *ptrhs;</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Việc truy xuất đến một thành phần của cấu trúc thông qua một con trỏ được thực hiện bằng phép toán kép -&gt;</a:t>
            </a:r>
            <a:r>
              <a:rPr b="0" i="1" lang="en-US" sz="2800" u="none">
                <a:solidFill>
                  <a:schemeClr val="dk1"/>
                </a:solidFill>
                <a:latin typeface="Times New Roman"/>
                <a:ea typeface="Times New Roman"/>
                <a:cs typeface="Times New Roman"/>
                <a:sym typeface="Times New Roman"/>
              </a:rPr>
              <a:t> </a:t>
            </a:r>
          </a:p>
        </p:txBody>
      </p:sp>
    </p:spTree>
  </p:cSld>
  <p:clrMapOvr>
    <a:masterClrMapping/>
  </p:clrMapOvr>
  <p:transition spd="slow">
    <p:fade/>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93" name="Shape 893"/>
        <p:cNvGrpSpPr/>
        <p:nvPr/>
      </p:nvGrpSpPr>
      <p:grpSpPr>
        <a:xfrm>
          <a:off x="0" y="0"/>
          <a:ext cx="0" cy="0"/>
          <a:chOff x="0" y="0"/>
          <a:chExt cx="0" cy="0"/>
        </a:xfrm>
      </p:grpSpPr>
      <p:sp>
        <p:nvSpPr>
          <p:cNvPr id="894" name="Shape 89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95" name="Shape 89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96" name="Shape 896"/>
          <p:cNvSpPr txBox="1"/>
          <p:nvPr>
            <p:ph idx="1" type="body"/>
          </p:nvPr>
        </p:nvSpPr>
        <p:spPr>
          <a:xfrm>
            <a:off x="228600" y="228600"/>
            <a:ext cx="86105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VD:</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printf("\nHo va ten hoc sinh %s",ptrhs-&gt;ho_ten);</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printf("\nDiem %6.3f",ptrhs-&gt;diem);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kết quả thực hiện hai câu lệnh này tương đương với hai câu lệnh sau:</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printf("\nHo va ten hoc sinh %s",hs.ho_ten);</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printf("\nDiem %6.3f",hs.diem);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Việc sử dụng con trỏ chỉ đến cấu trúc thường được sử dụng để truyền cấu trúc đến cho một hàm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Một ứng dụng khác của con trỏ cấu trúc là dùng để xây dựng các cấu trúc tự trỏ như: danh sách liên kết (còn gọi là danh sách móc nối).</a:t>
            </a:r>
          </a:p>
        </p:txBody>
      </p:sp>
    </p:spTree>
  </p:cSld>
  <p:clrMapOvr>
    <a:masterClrMapping/>
  </p:clrMapOvr>
  <p:transition spd="slow">
    <p:fade/>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00" name="Shape 900"/>
        <p:cNvGrpSpPr/>
        <p:nvPr/>
      </p:nvGrpSpPr>
      <p:grpSpPr>
        <a:xfrm>
          <a:off x="0" y="0"/>
          <a:ext cx="0" cy="0"/>
          <a:chOff x="0" y="0"/>
          <a:chExt cx="0" cy="0"/>
        </a:xfrm>
      </p:grpSpPr>
      <p:sp>
        <p:nvSpPr>
          <p:cNvPr id="901" name="Shape 90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02" name="Shape 90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03" name="Shape 903"/>
          <p:cNvSpPr txBox="1"/>
          <p:nvPr>
            <p:ph idx="1" type="body"/>
          </p:nvPr>
        </p:nvSpPr>
        <p:spPr>
          <a:xfrm>
            <a:off x="228600" y="304800"/>
            <a:ext cx="86105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2.6 Mảng có cấu trúc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Mảng mà gồm các thành phần có kiểu cấu trúc được gọi là mảng cấu trúc. Khai báo một mảng các cấu trúc hoàn toàn tương tự như đối với khai báo một mảng bình thường, chỉ có một điểm khác là thay cho tên các kiểu dữ liệu bình thường là một tên kiểu dữ liệu cấu trúc. </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Ví dụ về khai báo một mảng có cấu trúc: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struct hoc_sinh dshs[100]; //hoc_sinh là kiểu cấu trúc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a:t>
            </a:r>
            <a:r>
              <a:rPr b="0" i="0" lang="en-US" sz="2800" u="none">
                <a:solidFill>
                  <a:schemeClr val="dk1"/>
                </a:solidFill>
                <a:latin typeface="Garamond"/>
                <a:ea typeface="Garamond"/>
                <a:cs typeface="Garamond"/>
                <a:sym typeface="Garamond"/>
              </a:rPr>
              <a:t>Việc sử dụng các mảng cấu trúc sẽ làm cho việc xử lý một tập hợp các biến cấu trúc trở nên dễ nhìn hơn. Các quy định về mảng cũng được áp dụng đối với mảng các cấu trúc. </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07" name="Shape 907"/>
        <p:cNvGrpSpPr/>
        <p:nvPr/>
      </p:nvGrpSpPr>
      <p:grpSpPr>
        <a:xfrm>
          <a:off x="0" y="0"/>
          <a:ext cx="0" cy="0"/>
          <a:chOff x="0" y="0"/>
          <a:chExt cx="0" cy="0"/>
        </a:xfrm>
      </p:grpSpPr>
      <p:sp>
        <p:nvSpPr>
          <p:cNvPr id="908" name="Shape 90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09" name="Shape 90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10" name="Shape 910"/>
          <p:cNvSpPr txBox="1"/>
          <p:nvPr>
            <p:ph idx="1" type="body"/>
          </p:nvPr>
        </p:nvSpPr>
        <p:spPr>
          <a:xfrm>
            <a:off x="228600" y="228600"/>
            <a:ext cx="8610599" cy="6324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 Cấu trúc tự trỏ</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Cấu trúc có ít nhất một thành phần là con trỏ chỉ đến bản thân cấu trúc được gọi là cấu trúc tự trỏ.</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Ví dụ </a:t>
            </a:r>
          </a:p>
          <a:p>
            <a:pPr indent="-342900" lvl="0" marL="342900" marR="0" rtl="0" algn="l">
              <a:lnSpc>
                <a:spcPct val="9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struct</a:t>
            </a:r>
            <a:r>
              <a:rPr b="0" i="1" lang="en-US" sz="2800" u="none">
                <a:solidFill>
                  <a:schemeClr val="dk1"/>
                </a:solidFill>
                <a:latin typeface="Garamond"/>
                <a:ea typeface="Garamond"/>
                <a:cs typeface="Garamond"/>
                <a:sym typeface="Garamond"/>
              </a:rPr>
              <a:t> h_sinh{</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char ho_ten[20];</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float diem;</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struct h_sinh *next ;/*con trỏ chỉ đến học sinh tiếp theo trong danh sách*/</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khai báo này định nghĩa một cấu trúc tự trỏ có thể dùng để quản lý danh sách họ tên học sinh và điểm số học sinh. Danh sách này chỉ truy cập được theo một chiều</a:t>
            </a:r>
          </a:p>
        </p:txBody>
      </p:sp>
    </p:spTree>
  </p:cSld>
  <p:clrMapOvr>
    <a:masterClrMapping/>
  </p:clrMapOvr>
  <p:transition spd="slow">
    <p:fade/>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14" name="Shape 914"/>
        <p:cNvGrpSpPr/>
        <p:nvPr/>
      </p:nvGrpSpPr>
      <p:grpSpPr>
        <a:xfrm>
          <a:off x="0" y="0"/>
          <a:ext cx="0" cy="0"/>
          <a:chOff x="0" y="0"/>
          <a:chExt cx="0" cy="0"/>
        </a:xfrm>
      </p:grpSpPr>
      <p:sp>
        <p:nvSpPr>
          <p:cNvPr id="915" name="Shape 91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16" name="Shape 91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17" name="Shape 917"/>
          <p:cNvSpPr txBox="1"/>
          <p:nvPr>
            <p:ph idx="1" type="body"/>
          </p:nvPr>
        </p:nvSpPr>
        <p:spPr>
          <a:xfrm>
            <a:off x="304800" y="228600"/>
            <a:ext cx="8153399" cy="58674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3.1 Danh sách liên kết: danh sách liên kết gồm các phần tử, mỗi phần tử có hai vùng chính: vùng dữ liệu danh sách và vùng liên kết. Vùng liên kết là một hoặc nhiều con trỏ chỉ đến các phần tử trước hoặc sau phần tử đang được xem xét tùy thuộc vào yêu cầu của công việc cụ thể</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Cú pháp chung cho khai báo danh sách liên kết sử dụng kiểu dữ liệu con trỏ như sau:</a:t>
            </a:r>
          </a:p>
          <a:p>
            <a:pPr indent="-342900" lvl="0" marL="342900" marR="0" rtl="0" algn="l">
              <a:lnSpc>
                <a:spcPct val="90000"/>
              </a:lnSpc>
              <a:spcBef>
                <a:spcPts val="640"/>
              </a:spcBef>
              <a:spcAft>
                <a:spcPts val="0"/>
              </a:spcAft>
              <a:buClr>
                <a:schemeClr val="hlink"/>
              </a:buClr>
              <a:buSzPct val="25000"/>
              <a:buFont typeface="Noto Sans Symbols"/>
              <a:buNone/>
            </a:pPr>
            <a:r>
              <a:rPr b="1" i="1" lang="en-US" sz="3200" u="none">
                <a:solidFill>
                  <a:schemeClr val="dk1"/>
                </a:solidFill>
                <a:latin typeface="Garamond"/>
                <a:ea typeface="Garamond"/>
                <a:cs typeface="Garamond"/>
                <a:sym typeface="Garamond"/>
              </a:rPr>
              <a:t>	</a:t>
            </a:r>
            <a:r>
              <a:rPr b="1" i="0" lang="en-US" sz="3200" u="none">
                <a:solidFill>
                  <a:schemeClr val="dk1"/>
                </a:solidFill>
                <a:latin typeface="Garamond"/>
                <a:ea typeface="Garamond"/>
                <a:cs typeface="Garamond"/>
                <a:sym typeface="Garamond"/>
              </a:rPr>
              <a:t>typedef struct kiểu_dữ_liệu{</a:t>
            </a:r>
          </a:p>
          <a:p>
            <a:pPr indent="-342900" lvl="0" marL="342900" marR="0" rtl="0" algn="l">
              <a:lnSpc>
                <a:spcPct val="90000"/>
              </a:lnSpc>
              <a:spcBef>
                <a:spcPts val="640"/>
              </a:spcBef>
              <a:spcAft>
                <a:spcPts val="0"/>
              </a:spcAft>
              <a:buClr>
                <a:schemeClr val="hlink"/>
              </a:buClr>
              <a:buSzPct val="25000"/>
              <a:buFont typeface="Noto Sans Symbols"/>
              <a:buNone/>
            </a:pPr>
            <a:r>
              <a:rPr b="1" i="0" lang="en-US" sz="3200" u="none">
                <a:solidFill>
                  <a:schemeClr val="dk1"/>
                </a:solidFill>
                <a:latin typeface="Garamond"/>
                <a:ea typeface="Garamond"/>
                <a:cs typeface="Garamond"/>
                <a:sym typeface="Garamond"/>
              </a:rPr>
              <a:t>	&lt;khai báo phần dữ liệu&gt;</a:t>
            </a:r>
          </a:p>
          <a:p>
            <a:pPr indent="-342900" lvl="0" marL="342900" marR="0" rtl="0" algn="l">
              <a:lnSpc>
                <a:spcPct val="90000"/>
              </a:lnSpc>
              <a:spcBef>
                <a:spcPts val="640"/>
              </a:spcBef>
              <a:spcAft>
                <a:spcPts val="0"/>
              </a:spcAft>
              <a:buClr>
                <a:schemeClr val="hlink"/>
              </a:buClr>
              <a:buSzPct val="25000"/>
              <a:buFont typeface="Noto Sans Symbols"/>
              <a:buNone/>
            </a:pPr>
            <a:r>
              <a:rPr b="1" i="0" lang="en-US" sz="3200" u="none">
                <a:solidFill>
                  <a:schemeClr val="dk1"/>
                </a:solidFill>
                <a:latin typeface="Garamond"/>
                <a:ea typeface="Garamond"/>
                <a:cs typeface="Garamond"/>
                <a:sym typeface="Garamond"/>
              </a:rPr>
              <a:t>	&lt;khai báo các con trỏ liên kết&gt;</a:t>
            </a:r>
          </a:p>
          <a:p>
            <a:pPr indent="-342900" lvl="0" marL="342900" marR="0" rtl="0" algn="l">
              <a:lnSpc>
                <a:spcPct val="90000"/>
              </a:lnSpc>
              <a:spcBef>
                <a:spcPts val="640"/>
              </a:spcBef>
              <a:spcAft>
                <a:spcPts val="0"/>
              </a:spcAft>
              <a:buClr>
                <a:schemeClr val="hlink"/>
              </a:buClr>
              <a:buSzPct val="25000"/>
              <a:buFont typeface="Noto Sans Symbols"/>
              <a:buNone/>
            </a:pPr>
            <a:r>
              <a:rPr b="1" i="0" lang="en-US" sz="3200" u="none">
                <a:solidFill>
                  <a:schemeClr val="dk1"/>
                </a:solidFill>
                <a:latin typeface="Garamond"/>
                <a:ea typeface="Garamond"/>
                <a:cs typeface="Garamond"/>
                <a:sym typeface="Garamond"/>
              </a:rPr>
              <a:t>	}t_kiểu_dữ_liệu</a:t>
            </a:r>
          </a:p>
        </p:txBody>
      </p:sp>
    </p:spTree>
  </p:cSld>
  <p:clrMapOvr>
    <a:masterClrMapping/>
  </p:clrMapOvr>
  <p:transition spd="slow">
    <p:fade/>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21" name="Shape 921"/>
        <p:cNvGrpSpPr/>
        <p:nvPr/>
      </p:nvGrpSpPr>
      <p:grpSpPr>
        <a:xfrm>
          <a:off x="0" y="0"/>
          <a:ext cx="0" cy="0"/>
          <a:chOff x="0" y="0"/>
          <a:chExt cx="0" cy="0"/>
        </a:xfrm>
      </p:grpSpPr>
      <p:sp>
        <p:nvSpPr>
          <p:cNvPr id="922" name="Shape 92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23" name="Shape 92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24" name="Shape 924"/>
          <p:cNvSpPr txBox="1"/>
          <p:nvPr>
            <p:ph type="title"/>
          </p:nvPr>
        </p:nvSpPr>
        <p:spPr>
          <a:xfrm>
            <a:off x="762000" y="152400"/>
            <a:ext cx="7619999" cy="762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600" u="none" cap="none" strike="noStrike">
                <a:solidFill>
                  <a:schemeClr val="dk2"/>
                </a:solidFill>
                <a:latin typeface="Garamond"/>
                <a:ea typeface="Garamond"/>
                <a:cs typeface="Garamond"/>
                <a:sym typeface="Garamond"/>
              </a:rPr>
              <a:t>Bài 11: Kiểu tập tin(File)</a:t>
            </a:r>
          </a:p>
        </p:txBody>
      </p:sp>
      <p:sp>
        <p:nvSpPr>
          <p:cNvPr id="925" name="Shape 925"/>
          <p:cNvSpPr txBox="1"/>
          <p:nvPr>
            <p:ph idx="1" type="body"/>
          </p:nvPr>
        </p:nvSpPr>
        <p:spPr>
          <a:xfrm>
            <a:off x="228600" y="990600"/>
            <a:ext cx="8610599" cy="54863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File là loại dữ liệu có thể ghi lên đĩa để dùng nhiều lần.Trong C chỉ có một loại File, nhưng cấu trúc của mỗi File có thể khác nhau. Cấu trúc này được hình thành khi ta ghi dữ liệu lên File, nó phụ thuộc vào hàm mà ta dùng để ghi dữ liệu lên đĩa.</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Trong C có hai loại hàm thao tác trên file: </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Dùng những hàm cấp thấp làm việc với tập tin thông qua một số hiệu tập tin (file handle).</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Dùng những hàm được xây dựng từ những hàm cấp thấp, dễ sử dụng hơn. Có các hàm phục vụ cho việc đọc ghi trên từng loại dữ liệu (số, chuỗi, ký tự, cấu trúc...). Các hàm này làm việc với tập tin thông qua một con trỏ tập tin. Con trỏ này được xác định khi ta mở tập tin.</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4" name="Shape 184"/>
        <p:cNvGrpSpPr/>
        <p:nvPr/>
      </p:nvGrpSpPr>
      <p:grpSpPr>
        <a:xfrm>
          <a:off x="0" y="0"/>
          <a:ext cx="0" cy="0"/>
          <a:chOff x="0" y="0"/>
          <a:chExt cx="0" cy="0"/>
        </a:xfrm>
      </p:grpSpPr>
      <p:sp>
        <p:nvSpPr>
          <p:cNvPr id="185" name="Shape 18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186" name="Shape 18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187" name="Shape 187"/>
          <p:cNvSpPr txBox="1"/>
          <p:nvPr>
            <p:ph idx="1" type="body"/>
          </p:nvPr>
        </p:nvSpPr>
        <p:spPr>
          <a:xfrm>
            <a:off x="457200" y="304800"/>
            <a:ext cx="8001000" cy="57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sng">
                <a:solidFill>
                  <a:schemeClr val="dk1"/>
                </a:solidFill>
                <a:latin typeface="Garamond"/>
                <a:ea typeface="Garamond"/>
                <a:cs typeface="Garamond"/>
                <a:sym typeface="Garamond"/>
              </a:rPr>
              <a:t>3 Hằng và biến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3.1 Hằng: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Khái niệm: hằng là giá trị bất biến trong chương trình không thay đổi, không biến đổi về mặt giá trị. Các loại hằng được sử dụng trong C tương ứng với các kiểu dữ liệu nhất định</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Trong C có ba loại hằng :</a:t>
            </a:r>
          </a:p>
          <a:p>
            <a:pPr indent="-285750" lvl="1" marL="742950" marR="0" rtl="0" algn="l">
              <a:lnSpc>
                <a:spcPct val="100000"/>
              </a:lnSpc>
              <a:spcBef>
                <a:spcPts val="480"/>
              </a:spcBef>
              <a:spcAft>
                <a:spcPts val="0"/>
              </a:spcAft>
              <a:buClr>
                <a:schemeClr val="accent2"/>
              </a:buClr>
              <a:buSzPct val="70000"/>
              <a:buFont typeface="Noto Sans Symbols"/>
              <a:buChar char="■"/>
            </a:pPr>
            <a:r>
              <a:rPr b="0" i="0" lang="en-US" sz="2400" u="none" cap="none" strike="noStrike">
                <a:solidFill>
                  <a:schemeClr val="dk1"/>
                </a:solidFill>
                <a:latin typeface="Garamond"/>
                <a:ea typeface="Garamond"/>
                <a:cs typeface="Garamond"/>
                <a:sym typeface="Garamond"/>
              </a:rPr>
              <a:t>Hằng số</a:t>
            </a:r>
          </a:p>
          <a:p>
            <a:pPr indent="-285750" lvl="1" marL="742950" marR="0" rtl="0" algn="l">
              <a:lnSpc>
                <a:spcPct val="100000"/>
              </a:lnSpc>
              <a:spcBef>
                <a:spcPts val="480"/>
              </a:spcBef>
              <a:spcAft>
                <a:spcPts val="0"/>
              </a:spcAft>
              <a:buClr>
                <a:schemeClr val="accent2"/>
              </a:buClr>
              <a:buSzPct val="70000"/>
              <a:buFont typeface="Noto Sans Symbols"/>
              <a:buChar char="■"/>
            </a:pPr>
            <a:r>
              <a:rPr b="0" i="0" lang="en-US" sz="2400" u="none" cap="none" strike="noStrike">
                <a:solidFill>
                  <a:schemeClr val="dk1"/>
                </a:solidFill>
                <a:latin typeface="Garamond"/>
                <a:ea typeface="Garamond"/>
                <a:cs typeface="Garamond"/>
                <a:sym typeface="Garamond"/>
              </a:rPr>
              <a:t>Hằng chuỗi</a:t>
            </a:r>
          </a:p>
          <a:p>
            <a:pPr indent="-285750" lvl="1" marL="742950" marR="0" rtl="0" algn="l">
              <a:lnSpc>
                <a:spcPct val="100000"/>
              </a:lnSpc>
              <a:spcBef>
                <a:spcPts val="480"/>
              </a:spcBef>
              <a:spcAft>
                <a:spcPts val="0"/>
              </a:spcAft>
              <a:buClr>
                <a:schemeClr val="accent2"/>
              </a:buClr>
              <a:buSzPct val="70000"/>
              <a:buFont typeface="Noto Sans Symbols"/>
              <a:buChar char="■"/>
            </a:pPr>
            <a:r>
              <a:rPr b="0" i="0" lang="en-US" sz="2400" u="none" cap="none" strike="noStrike">
                <a:solidFill>
                  <a:schemeClr val="dk1"/>
                </a:solidFill>
                <a:latin typeface="Garamond"/>
                <a:ea typeface="Garamond"/>
                <a:cs typeface="Garamond"/>
                <a:sym typeface="Garamond"/>
              </a:rPr>
              <a:t>Hằng ký tự</a:t>
            </a:r>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29" name="Shape 929"/>
        <p:cNvGrpSpPr/>
        <p:nvPr/>
      </p:nvGrpSpPr>
      <p:grpSpPr>
        <a:xfrm>
          <a:off x="0" y="0"/>
          <a:ext cx="0" cy="0"/>
          <a:chOff x="0" y="0"/>
          <a:chExt cx="0" cy="0"/>
        </a:xfrm>
      </p:grpSpPr>
      <p:sp>
        <p:nvSpPr>
          <p:cNvPr id="930" name="Shape 93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31" name="Shape 93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32" name="Shape 932"/>
          <p:cNvSpPr txBox="1"/>
          <p:nvPr>
            <p:ph idx="1" type="body"/>
          </p:nvPr>
        </p:nvSpPr>
        <p:spPr>
          <a:xfrm>
            <a:off x="228600" y="228600"/>
            <a:ext cx="86105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Các kiểu xuất nhập dữ liệu trong tập tin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1.1	Xuất nhập kiểu nhị phân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Dữ liệu ghi lên tập tin không bị thay đổi và khi đóng tập tin thì mã kết thúc tập tin sẽ được ghi lên đĩa là -1.</a:t>
            </a:r>
          </a:p>
          <a:p>
            <a:pPr indent="-342900" lvl="0" marL="342900" marR="0" rtl="0" algn="l">
              <a:lnSpc>
                <a:spcPct val="100000"/>
              </a:lnSpc>
              <a:spcBef>
                <a:spcPts val="64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1.2	Xuất nh</a:t>
            </a:r>
            <a:r>
              <a:rPr b="0" i="0" lang="en-US" sz="3200" u="none">
                <a:solidFill>
                  <a:schemeClr val="dk1"/>
                </a:solidFill>
                <a:latin typeface="Garamond"/>
                <a:ea typeface="Garamond"/>
                <a:cs typeface="Garamond"/>
                <a:sym typeface="Garamond"/>
              </a:rPr>
              <a:t>ập</a:t>
            </a:r>
            <a:r>
              <a:rPr b="0" i="0" lang="en-US" sz="2800" u="none">
                <a:solidFill>
                  <a:schemeClr val="dk1"/>
                </a:solidFill>
                <a:latin typeface="Garamond"/>
                <a:ea typeface="Garamond"/>
                <a:cs typeface="Garamond"/>
                <a:sym typeface="Garamond"/>
              </a:rPr>
              <a:t> kiểu văn bản</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 Chỉ khác kiểu nhập xuất nhị phân khi xử lý ký tự xuống dòng và khi ta đóng tập tin thì mã kết thúc tập tin sẽ được ghi lên đĩa là 26. </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 Khi ghi một ký tự chuyển dòng lên đĩa (mã 10) sẽ ghi thành 2 ký tự mã 13 và mã 10. </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 Khi đọc nếu gặp hai ký tự liên tiếp là mã 10 và mã 13 sẽ gom lại thành một ký tự là mã 10.</a:t>
            </a:r>
          </a:p>
        </p:txBody>
      </p:sp>
    </p:spTree>
  </p:cSld>
  <p:clrMapOvr>
    <a:masterClrMapping/>
  </p:clrMapOvr>
  <p:transition spd="slow">
    <p:fade/>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36" name="Shape 936"/>
        <p:cNvGrpSpPr/>
        <p:nvPr/>
      </p:nvGrpSpPr>
      <p:grpSpPr>
        <a:xfrm>
          <a:off x="0" y="0"/>
          <a:ext cx="0" cy="0"/>
          <a:chOff x="0" y="0"/>
          <a:chExt cx="0" cy="0"/>
        </a:xfrm>
      </p:grpSpPr>
      <p:sp>
        <p:nvSpPr>
          <p:cNvPr id="937" name="Shape 93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38" name="Shape 93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39" name="Shape 939"/>
          <p:cNvSpPr txBox="1"/>
          <p:nvPr>
            <p:ph idx="1" type="body"/>
          </p:nvPr>
        </p:nvSpPr>
        <p:spPr>
          <a:xfrm>
            <a:off x="228600" y="228600"/>
            <a:ext cx="8610599" cy="6400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Chú ý:</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Tập tin khi ghi lên đĩa dưới dạng nào thì phải đọc dưới dạng đó. Nếu không việc xử lý sẽ không chính xác.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 Trong C có hàm dùng để nhập xuất cho cả hai kiểu, có hàm chỉ dùng để nhập xuất cho một kiểu nào đó.</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	Các hàm thao tác trên tập tin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Các hàm sau đây dùng chung cho cả hai kiểu nhị phân và văn bản.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2.1 Mở file</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FILE *fopen(const char *tên_tập_tin,const char *kiểu);</a:t>
            </a:r>
          </a:p>
        </p:txBody>
      </p:sp>
    </p:spTree>
  </p:cSld>
  <p:clrMapOvr>
    <a:masterClrMapping/>
  </p:clrMapOvr>
  <p:transition spd="slow">
    <p:fade/>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43" name="Shape 943"/>
        <p:cNvGrpSpPr/>
        <p:nvPr/>
      </p:nvGrpSpPr>
      <p:grpSpPr>
        <a:xfrm>
          <a:off x="0" y="0"/>
          <a:ext cx="0" cy="0"/>
          <a:chOff x="0" y="0"/>
          <a:chExt cx="0" cy="0"/>
        </a:xfrm>
      </p:grpSpPr>
      <p:sp>
        <p:nvSpPr>
          <p:cNvPr id="944" name="Shape 94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45" name="Shape 94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46" name="Shape 946"/>
          <p:cNvSpPr txBox="1"/>
          <p:nvPr>
            <p:ph idx="1" type="body"/>
          </p:nvPr>
        </p:nvSpPr>
        <p:spPr>
          <a:xfrm>
            <a:off x="228600" y="304800"/>
            <a:ext cx="8686800"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Mở một tập tin. Nếu thành công trả về kết quả là con trỏ FILE tương ứng với file vừa mở, ngược lại trả về giá trị NULL.Sau khi mở file phải kiểm tra xem thao tác mở tập tin thành công hay không.</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 tên tập tin: </a:t>
            </a:r>
            <a:r>
              <a:rPr b="0" i="0" lang="en-US" sz="2800" u="none">
                <a:solidFill>
                  <a:schemeClr val="dk1"/>
                </a:solidFill>
                <a:latin typeface="Garamond"/>
                <a:ea typeface="Garamond"/>
                <a:cs typeface="Garamond"/>
                <a:sym typeface="Garamond"/>
              </a:rPr>
              <a:t>Là một hằng chuỗi, hoặc một con trỏ chỉ đến vùng nhớ chứa tên tập tin.</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 kiểu: </a:t>
            </a:r>
            <a:r>
              <a:rPr b="0" i="0" lang="en-US" sz="2800" u="none">
                <a:solidFill>
                  <a:schemeClr val="dk1"/>
                </a:solidFill>
                <a:latin typeface="Garamond"/>
                <a:ea typeface="Garamond"/>
                <a:cs typeface="Garamond"/>
                <a:sym typeface="Garamond"/>
              </a:rPr>
              <a:t>là hằng chuỗi cho biết kiểu truy nhập:</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50" name="Shape 950"/>
        <p:cNvGrpSpPr/>
        <p:nvPr/>
      </p:nvGrpSpPr>
      <p:grpSpPr>
        <a:xfrm>
          <a:off x="0" y="0"/>
          <a:ext cx="0" cy="0"/>
          <a:chOff x="0" y="0"/>
          <a:chExt cx="0" cy="0"/>
        </a:xfrm>
      </p:grpSpPr>
      <p:sp>
        <p:nvSpPr>
          <p:cNvPr id="951" name="Shape 95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52" name="Shape 95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53" name="Shape 953"/>
          <p:cNvSpPr txBox="1"/>
          <p:nvPr>
            <p:ph idx="1" type="body"/>
          </p:nvPr>
        </p:nvSpPr>
        <p:spPr>
          <a:xfrm>
            <a:off x="228600" y="152400"/>
            <a:ext cx="8686800" cy="6324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2.2 Đóng file</a:t>
            </a:r>
          </a:p>
          <a:p>
            <a:pPr indent="-342900" lvl="0" marL="342900" marR="0" rtl="0" algn="ctr">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int fclose(FILE *f)</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Ðóng tập tin được chỉ đến bởi con trỏ f. Nếu thành công thì giá trị của hàm = 0 ngược lại có giá trị EOF. Sau khi đóng con trỏ f sẽ không còn trỏ đến file trước đó nữa</a:t>
            </a:r>
          </a:p>
          <a:p>
            <a:pPr indent="-342900" lvl="0" marL="342900" marR="0" rtl="0" algn="l">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2.3 Làm sạch vùng đệm</a:t>
            </a:r>
          </a:p>
          <a:p>
            <a:pPr indent="-342900" lvl="0" marL="342900" marR="0" rtl="0" algn="ctr">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int fflush(FILE *f)</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Làm sạch vùng đệm của tập tin được chỉ đến bởi con trỏ f. Nếu thành công cho giá trị 0, ngược lại cho giá trị EOF.</a:t>
            </a:r>
          </a:p>
          <a:p>
            <a:pPr indent="-342900" lvl="0" marL="342900" marR="0" rtl="0" algn="ctr">
              <a:lnSpc>
                <a:spcPct val="90000"/>
              </a:lnSpc>
              <a:spcBef>
                <a:spcPts val="560"/>
              </a:spcBef>
              <a:spcAft>
                <a:spcPts val="0"/>
              </a:spcAft>
              <a:buClr>
                <a:schemeClr val="hlink"/>
              </a:buClr>
              <a:buSzPct val="25000"/>
              <a:buFont typeface="Noto Sans Symbols"/>
              <a:buNone/>
            </a:pPr>
            <a:r>
              <a:rPr b="1" i="0" lang="en-US" sz="2800" u="none">
                <a:solidFill>
                  <a:srgbClr val="006600"/>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 int flushalll(void)</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Làm sạch vùng đệm của tất cả các tập tin đang mở. Nếu thành công giá trị của hàm bằng số tập tin đang mở, ngược lại cho giá trị EOF</a:t>
            </a:r>
          </a:p>
        </p:txBody>
      </p:sp>
    </p:spTree>
  </p:cSld>
  <p:clrMapOvr>
    <a:masterClrMapping/>
  </p:clrMapOvr>
  <p:transition spd="slow">
    <p:fade/>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57" name="Shape 957"/>
        <p:cNvGrpSpPr/>
        <p:nvPr/>
      </p:nvGrpSpPr>
      <p:grpSpPr>
        <a:xfrm>
          <a:off x="0" y="0"/>
          <a:ext cx="0" cy="0"/>
          <a:chOff x="0" y="0"/>
          <a:chExt cx="0" cy="0"/>
        </a:xfrm>
      </p:grpSpPr>
      <p:sp>
        <p:nvSpPr>
          <p:cNvPr id="958" name="Shape 95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59" name="Shape 95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60" name="Shape 960"/>
          <p:cNvSpPr txBox="1"/>
          <p:nvPr>
            <p:ph idx="1" type="body"/>
          </p:nvPr>
        </p:nvSpPr>
        <p:spPr>
          <a:xfrm>
            <a:off x="304800" y="3048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2.4 Xoá tập tin</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int unlink(const char *tên_tập_tin)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Xóa một tập tin trên đĩa. Nếu thành công giá trị của hàm bằng 0 , ngược lại cho giá trị EOF</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2.5 Đổi tên tập tin</a:t>
            </a:r>
          </a:p>
          <a:p>
            <a:pPr indent="-342900" lvl="0" marL="342900" marR="0" rtl="0" algn="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int rename(const char *tên_cũ,const char *tên_mới)</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Ðổi một tập tin trên đĩa. Nếu thành công giá trị của hàm bằng 0 , ngược lại cho giá trị EOF</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2.6 Kiểm tra kết thúc tập tin</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int feof(FILE *f)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Cho giá trị khác không nếu ở cuối tập tin, ngược lại =0</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64" name="Shape 964"/>
        <p:cNvGrpSpPr/>
        <p:nvPr/>
      </p:nvGrpSpPr>
      <p:grpSpPr>
        <a:xfrm>
          <a:off x="0" y="0"/>
          <a:ext cx="0" cy="0"/>
          <a:chOff x="0" y="0"/>
          <a:chExt cx="0" cy="0"/>
        </a:xfrm>
      </p:grpSpPr>
      <p:sp>
        <p:nvSpPr>
          <p:cNvPr id="965" name="Shape 96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66" name="Shape 96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67" name="Shape 967"/>
          <p:cNvSpPr txBox="1"/>
          <p:nvPr>
            <p:ph idx="1" type="body"/>
          </p:nvPr>
        </p:nvSpPr>
        <p:spPr>
          <a:xfrm>
            <a:off x="228600" y="228600"/>
            <a:ext cx="8534399" cy="64007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 Xuất nhập dữ liệu cho file</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3.1 Nhập xuất ký tự : (file kiểu nhị phân và văn bản)</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 Ghi ký tự lên tập tin:</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putc(int ch,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fputc(int ch,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Ghi lên file f ký tự có mã = ch % 256 Nếu thành công kết quả = mã của ký tự đã ghi, ngược lại =EOF (-1)</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Trong trường hợp ghi theo văn bản thì khi gặp mã 10 sẽ ghi thành 13 và 10</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Ðọc ký tự từ tập tin:</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getc(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fgetc(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Ðọc một ký tự từ file f . Nếu thành công kết quả = mã của ký tự đọc được, ngược lại = -1</a:t>
            </a:r>
          </a:p>
        </p:txBody>
      </p:sp>
    </p:spTree>
  </p:cSld>
  <p:clrMapOvr>
    <a:masterClrMapping/>
  </p:clrMapOvr>
  <p:transition spd="slow">
    <p:fade/>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71" name="Shape 971"/>
        <p:cNvGrpSpPr/>
        <p:nvPr/>
      </p:nvGrpSpPr>
      <p:grpSpPr>
        <a:xfrm>
          <a:off x="0" y="0"/>
          <a:ext cx="0" cy="0"/>
          <a:chOff x="0" y="0"/>
          <a:chExt cx="0" cy="0"/>
        </a:xfrm>
      </p:grpSpPr>
      <p:sp>
        <p:nvSpPr>
          <p:cNvPr id="972" name="Shape 97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73" name="Shape 97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74" name="Shape 974"/>
          <p:cNvSpPr txBox="1"/>
          <p:nvPr>
            <p:ph idx="1" type="body"/>
          </p:nvPr>
        </p:nvSpPr>
        <p:spPr>
          <a:xfrm>
            <a:off x="304800" y="228600"/>
            <a:ext cx="8153399" cy="58674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3.2 Nhập xuất chuỗi: (Dùng cho kiểu văn bản) </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 Ghi một chuỗi: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fputs(const char *s,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Ghi một chuỗi được chỉ tới bới con trỏ s vào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Kết quả = ký tự cuối được ghi nếu thành công, ngược lại =EOF</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Ðọc một chuỗi: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char *fgets(const char *s, int n, FILE *f)</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Ðọc một chuỗi từ File f và đưa vào vùng nhớ do s trỏ đến.</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Việc đọc kết thúc khi đã đọc được n-1 ký tự , hoặc gặp ký tự xuống dòng , hoặc gặp ký tự kết thúc File.</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Nếu việc đọc có lỗi kết quả của hàm =NULL.</a:t>
            </a:r>
          </a:p>
        </p:txBody>
      </p:sp>
    </p:spTree>
  </p:cSld>
  <p:clrMapOvr>
    <a:masterClrMapping/>
  </p:clrMapOvr>
  <p:transition spd="slow">
    <p:fade/>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78" name="Shape 978"/>
        <p:cNvGrpSpPr/>
        <p:nvPr/>
      </p:nvGrpSpPr>
      <p:grpSpPr>
        <a:xfrm>
          <a:off x="0" y="0"/>
          <a:ext cx="0" cy="0"/>
          <a:chOff x="0" y="0"/>
          <a:chExt cx="0" cy="0"/>
        </a:xfrm>
      </p:grpSpPr>
      <p:sp>
        <p:nvSpPr>
          <p:cNvPr id="979" name="Shape 97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80" name="Shape 98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81" name="Shape 981"/>
          <p:cNvSpPr txBox="1"/>
          <p:nvPr>
            <p:ph idx="1" type="body"/>
          </p:nvPr>
        </p:nvSpPr>
        <p:spPr>
          <a:xfrm>
            <a:off x="228600" y="304800"/>
            <a:ext cx="8686800"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3.3 Ðọc ghi dữ liệu theo khuôn dạng: (Dùng cho kiểu văn bản) </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Ghi dữ liệu theo khuôn dạng:</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fprintf(FILE *f , const char *đặc tả,....)</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 là danh sách các đối số tương ứng với các đặc tả.</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Sử dụng giống như hàm printf, dữ liệu sẽ được ghi lên file.</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 Ðọc dữ liệu theo khuôn dạng:</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fscanf(FILE *f , const char *đặc tả,....)</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 là danh sách các đối số tương ứng với các đặc tả.</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Sử dụng giống như hàm scanf, dữ liệu sẽ được đọc từ File f rồi đưa vào các đối số tương ứng.</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1" name="Shape 191"/>
        <p:cNvGrpSpPr/>
        <p:nvPr/>
      </p:nvGrpSpPr>
      <p:grpSpPr>
        <a:xfrm>
          <a:off x="0" y="0"/>
          <a:ext cx="0" cy="0"/>
          <a:chOff x="0" y="0"/>
          <a:chExt cx="0" cy="0"/>
        </a:xfrm>
      </p:grpSpPr>
      <p:sp>
        <p:nvSpPr>
          <p:cNvPr id="192" name="Shape 19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193" name="Shape 19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194" name="Shape 194"/>
          <p:cNvSpPr txBox="1"/>
          <p:nvPr>
            <p:ph idx="1" type="body"/>
          </p:nvPr>
        </p:nvSpPr>
        <p:spPr>
          <a:xfrm>
            <a:off x="304800" y="304800"/>
            <a:ext cx="8534399" cy="609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a:t>
            </a:r>
            <a:r>
              <a:rPr b="1" i="1" lang="en-US" sz="2800" u="sng">
                <a:solidFill>
                  <a:schemeClr val="dk1"/>
                </a:solidFill>
                <a:latin typeface="Garamond"/>
                <a:ea typeface="Garamond"/>
                <a:cs typeface="Garamond"/>
                <a:sym typeface="Garamond"/>
              </a:rPr>
              <a:t>Hằng số</a:t>
            </a:r>
            <a:r>
              <a:rPr b="0" i="0" lang="en-US" sz="2800" u="none">
                <a:solidFill>
                  <a:schemeClr val="dk1"/>
                </a:solidFill>
                <a:latin typeface="Garamond"/>
                <a:ea typeface="Garamond"/>
                <a:cs typeface="Garamond"/>
                <a:sym typeface="Garamond"/>
              </a:rPr>
              <a:t>:  là các giá trị số đã xác định, có thể là kiểu nguyên hay kiểu thực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Hằng nguyên: Giá trị chỉ bao gồm các chữ số, dấu +, - được lưu trữ theo kiểu int. Ví dụ: 12,-12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Nếu giá trị vượt quá miền giá trị của int hoặc có ký tự l (hay L ) theo sau giá trị thì lưu theo kiểu long int. Ví dụ: 43L hoặc 43l là hằng nguyên lưu theo kiểu long int.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Hằng thực: Trong giá trị có dấu chấm thập phân, hoặc ghi dưới dạng số có mũ, và được lưu theo kiểu float, double, long double. Ví dụ: 1.2 , 2.1E -3 (2.1E-3=0.0021) hoặc 3.1e-2 (3.1e-2=0.031). </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8" name="Shape 198"/>
        <p:cNvGrpSpPr/>
        <p:nvPr/>
      </p:nvGrpSpPr>
      <p:grpSpPr>
        <a:xfrm>
          <a:off x="0" y="0"/>
          <a:ext cx="0" cy="0"/>
          <a:chOff x="0" y="0"/>
          <a:chExt cx="0" cy="0"/>
        </a:xfrm>
      </p:grpSpPr>
      <p:sp>
        <p:nvSpPr>
          <p:cNvPr id="199" name="Shape 19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00" name="Shape 20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01" name="Shape 201"/>
          <p:cNvSpPr txBox="1"/>
          <p:nvPr>
            <p:ph idx="1" type="body"/>
          </p:nvPr>
        </p:nvSpPr>
        <p:spPr>
          <a:xfrm>
            <a:off x="228600" y="381000"/>
            <a:ext cx="8534399" cy="609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Hằng ký tự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Một hằng kiểu ký tự được viết trong dấu ngoặc đơn (' ) như 'A' hoặc 'z'.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Hằng ký tự 'A' thực sự đồng nghĩa với giá trị nguyên 65, là giá trị trong bảng mã ASCII của chữ hoa 'A' (Như vậy giá trị của hằng chính là mã ASCII của nó). Ðối với một vài hằng ký tự đặc biệt, ta cần sử dụng cách viết thêm dấu \ , như '\t' tương ứng với phím tab: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Hằng ký tự có thể tham gia vào phép toán như mọi số nguyên khác: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VD:	'8' - '1'= 56-49=7.</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5" name="Shape 205"/>
        <p:cNvGrpSpPr/>
        <p:nvPr/>
      </p:nvGrpSpPr>
      <p:grpSpPr>
        <a:xfrm>
          <a:off x="0" y="0"/>
          <a:ext cx="0" cy="0"/>
          <a:chOff x="0" y="0"/>
          <a:chExt cx="0" cy="0"/>
        </a:xfrm>
      </p:grpSpPr>
      <p:sp>
        <p:nvSpPr>
          <p:cNvPr id="206" name="Shape 20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07" name="Shape 20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graphicFrame>
        <p:nvGraphicFramePr>
          <p:cNvPr id="208" name="Shape 208"/>
          <p:cNvGraphicFramePr/>
          <p:nvPr/>
        </p:nvGraphicFramePr>
        <p:xfrm>
          <a:off x="381000" y="457200"/>
          <a:ext cx="3000000" cy="3000000"/>
        </p:xfrm>
        <a:graphic>
          <a:graphicData uri="http://schemas.openxmlformats.org/drawingml/2006/table">
            <a:tbl>
              <a:tblPr>
                <a:noFill/>
                <a:tableStyleId>{41D14726-7CFB-4EF4-B481-F49F5B35FFA3}</a:tableStyleId>
              </a:tblPr>
              <a:tblGrid>
                <a:gridCol w="4038600"/>
                <a:gridCol w="4114800"/>
              </a:tblGrid>
              <a:tr h="533400">
                <a:tc>
                  <a:txBody>
                    <a:bodyPr>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2800" u="none" cap="none" strike="noStrike">
                          <a:solidFill>
                            <a:schemeClr val="dk1"/>
                          </a:solidFill>
                          <a:latin typeface="Times New Roman"/>
                          <a:ea typeface="Times New Roman"/>
                          <a:cs typeface="Times New Roman"/>
                          <a:sym typeface="Times New Roman"/>
                        </a:rPr>
                        <a:t>Cách viết</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2800" u="none" cap="none" strike="noStrike">
                          <a:solidFill>
                            <a:schemeClr val="dk1"/>
                          </a:solidFill>
                          <a:latin typeface="Times New Roman"/>
                          <a:ea typeface="Times New Roman"/>
                          <a:cs typeface="Times New Roman"/>
                          <a:sym typeface="Times New Roman"/>
                        </a:rPr>
                        <a:t>Ký tự</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33400">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‘\n’</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Xuống hàng</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‘\t’</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Tab</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371600">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‘\o’</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“nul” tương ứng với giá trị nguyên 0 trong bảng mã ASCII</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‘\b’</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Backspacse </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‘\r’</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Về đầu dòng</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‘\f’</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Sang trái</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 \” ’</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 \’ ’</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2" name="Shape 212"/>
        <p:cNvGrpSpPr/>
        <p:nvPr/>
      </p:nvGrpSpPr>
      <p:grpSpPr>
        <a:xfrm>
          <a:off x="0" y="0"/>
          <a:ext cx="0" cy="0"/>
          <a:chOff x="0" y="0"/>
          <a:chExt cx="0" cy="0"/>
        </a:xfrm>
      </p:grpSpPr>
      <p:sp>
        <p:nvSpPr>
          <p:cNvPr id="213" name="Shape 21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14" name="Shape 21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15" name="Shape 215"/>
          <p:cNvSpPr txBox="1"/>
          <p:nvPr>
            <p:ph idx="1" type="body"/>
          </p:nvPr>
        </p:nvSpPr>
        <p:spPr>
          <a:xfrm>
            <a:off x="381000" y="228600"/>
            <a:ext cx="83819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Hằng chuỗi</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Là chuỗi ký tự nằm trong cặp dấu nháy kép " ". Các ký tự này cũng có thể là các ký tự được biểu diễn bằng chuỗi thoát.</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Ví dụ: "Turbo C", "Ngôn ngữ C++ \n\r"</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Một hằng chuỗi được lưu trữ tận cùng bằng một ký tự Nul (\0), ví dụ chuỗi "Turbo C" được lưu trữ trong bộ nhớ như sau:</a:t>
            </a:r>
          </a:p>
          <a:p>
            <a:pPr indent="-342900" lvl="0" marL="342900" marR="0" rtl="0" algn="l">
              <a:lnSpc>
                <a:spcPct val="100000"/>
              </a:lnSpc>
              <a:spcBef>
                <a:spcPts val="560"/>
              </a:spcBef>
              <a:spcAft>
                <a:spcPts val="0"/>
              </a:spcAft>
              <a:buClr>
                <a:schemeClr val="hlink"/>
              </a:buClr>
              <a:buSzPct val="70000"/>
              <a:buFont typeface="Noto Sans Symbols"/>
              <a:buNone/>
            </a:pPr>
            <a:r>
              <a:t/>
            </a:r>
            <a:endParaRPr b="0" i="1" sz="2800" u="none">
              <a:solidFill>
                <a:schemeClr val="dk1"/>
              </a:solidFill>
              <a:latin typeface="Garamond"/>
              <a:ea typeface="Garamond"/>
              <a:cs typeface="Garamond"/>
              <a:sym typeface="Garamond"/>
            </a:endParaRPr>
          </a:p>
        </p:txBody>
      </p:sp>
      <p:graphicFrame>
        <p:nvGraphicFramePr>
          <p:cNvPr id="216" name="Shape 216"/>
          <p:cNvGraphicFramePr/>
          <p:nvPr/>
        </p:nvGraphicFramePr>
        <p:xfrm>
          <a:off x="1524000" y="4114800"/>
          <a:ext cx="3000000" cy="3000000"/>
        </p:xfrm>
        <a:graphic>
          <a:graphicData uri="http://schemas.openxmlformats.org/drawingml/2006/table">
            <a:tbl>
              <a:tblPr>
                <a:noFill/>
                <a:tableStyleId>{41D14726-7CFB-4EF4-B481-F49F5B35FFA3}</a:tableStyleId>
              </a:tblPr>
              <a:tblGrid>
                <a:gridCol w="533400"/>
                <a:gridCol w="685800"/>
                <a:gridCol w="609600"/>
                <a:gridCol w="685800"/>
                <a:gridCol w="609600"/>
                <a:gridCol w="914400"/>
                <a:gridCol w="923925"/>
                <a:gridCol w="828675"/>
              </a:tblGrid>
              <a:tr h="660400">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T</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u</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r</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b</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o</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t/>
                      </a:r>
                      <a:endParaRPr b="0" i="0" sz="2400" u="none">
                        <a:solidFill>
                          <a:schemeClr val="dk1"/>
                        </a:solidFill>
                        <a:latin typeface="Times New Roman"/>
                        <a:ea typeface="Times New Roman"/>
                        <a:cs typeface="Times New Roman"/>
                        <a:sym typeface="Times New Roman"/>
                      </a:endParaRP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C</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\0</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0" name="Shape 220"/>
        <p:cNvGrpSpPr/>
        <p:nvPr/>
      </p:nvGrpSpPr>
      <p:grpSpPr>
        <a:xfrm>
          <a:off x="0" y="0"/>
          <a:ext cx="0" cy="0"/>
          <a:chOff x="0" y="0"/>
          <a:chExt cx="0" cy="0"/>
        </a:xfrm>
      </p:grpSpPr>
      <p:sp>
        <p:nvSpPr>
          <p:cNvPr id="221" name="Shape 22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22" name="Shape 22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23" name="Shape 223"/>
          <p:cNvSpPr txBox="1"/>
          <p:nvPr>
            <p:ph idx="1" type="body"/>
          </p:nvPr>
        </p:nvSpPr>
        <p:spPr>
          <a:xfrm>
            <a:off x="457200" y="304800"/>
            <a:ext cx="8305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none">
                <a:solidFill>
                  <a:schemeClr val="dk1"/>
                </a:solidFill>
                <a:latin typeface="Times New Roman"/>
                <a:ea typeface="Times New Roman"/>
                <a:cs typeface="Times New Roman"/>
                <a:sym typeface="Times New Roman"/>
              </a:rPr>
              <a:t>Cách định nghĩa hằng sử dụng trong chương trình</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Với các giá trị hằng thường được dùng trong một chương trình ta nên định nghĩa ở đầu chương trình (sau các dòng khai báo những thư viện chuẩn) theo cú pháp:</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#define &lt;tên hằng&gt; &lt;giá trị&gt;</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Ví dụ: #define PI 3.1415</a:t>
            </a:r>
          </a:p>
          <a:p>
            <a:pPr indent="-342900" lvl="0" marL="342900" marR="0" rtl="0" algn="l">
              <a:lnSpc>
                <a:spcPct val="100000"/>
              </a:lnSpc>
              <a:spcBef>
                <a:spcPts val="560"/>
              </a:spcBef>
              <a:spcAft>
                <a:spcPts val="0"/>
              </a:spcAft>
              <a:buClr>
                <a:schemeClr val="hlink"/>
              </a:buClr>
              <a:buSzPct val="70000"/>
              <a:buFont typeface="Noto Sans Symbols"/>
              <a:buNone/>
            </a:pPr>
            <a:r>
              <a:t/>
            </a:r>
            <a:endParaRPr b="0" i="1"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7" name="Shape 227"/>
        <p:cNvGrpSpPr/>
        <p:nvPr/>
      </p:nvGrpSpPr>
      <p:grpSpPr>
        <a:xfrm>
          <a:off x="0" y="0"/>
          <a:ext cx="0" cy="0"/>
          <a:chOff x="0" y="0"/>
          <a:chExt cx="0" cy="0"/>
        </a:xfrm>
      </p:grpSpPr>
      <p:sp>
        <p:nvSpPr>
          <p:cNvPr id="228" name="Shape 22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29" name="Shape 22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30" name="Shape 230"/>
          <p:cNvSpPr txBox="1"/>
          <p:nvPr>
            <p:ph idx="1" type="body"/>
          </p:nvPr>
        </p:nvSpPr>
        <p:spPr>
          <a:xfrm>
            <a:off x="381000" y="381000"/>
            <a:ext cx="8381999" cy="609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sng">
                <a:solidFill>
                  <a:schemeClr val="dk1"/>
                </a:solidFill>
                <a:latin typeface="Garamond"/>
                <a:ea typeface="Garamond"/>
                <a:cs typeface="Garamond"/>
                <a:sym typeface="Garamond"/>
              </a:rPr>
              <a:t>3.2 Biến</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Cách khai báo: </a:t>
            </a:r>
            <a:r>
              <a:rPr b="0" i="0" lang="en-US" sz="2800" u="none">
                <a:solidFill>
                  <a:schemeClr val="dk1"/>
                </a:solidFill>
                <a:latin typeface="Garamond"/>
                <a:ea typeface="Garamond"/>
                <a:cs typeface="Garamond"/>
                <a:sym typeface="Garamond"/>
              </a:rPr>
              <a:t>Mỗi biến trong chương trình đều phải được khai báo trước khi sử dụng với cú pháp khai: </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Kiểu dữ liệu   &lt;danh_sách_tên_biến&gt;;</a:t>
            </a:r>
          </a:p>
          <a:p>
            <a:pPr indent="-342900" lvl="0" marL="342900" marR="0" rtl="0" algn="l">
              <a:lnSpc>
                <a:spcPct val="100000"/>
              </a:lnSpc>
              <a:spcBef>
                <a:spcPts val="560"/>
              </a:spcBef>
              <a:spcAft>
                <a:spcPts val="0"/>
              </a:spcAft>
              <a:buClr>
                <a:schemeClr val="hlink"/>
              </a:buClr>
              <a:buSzPct val="70000"/>
              <a:buFont typeface="Noto Sans Symbols"/>
              <a:buChar char="■"/>
            </a:pPr>
            <a:r>
              <a:rPr b="1" i="1" lang="en-US" sz="2800" u="none">
                <a:solidFill>
                  <a:schemeClr val="dk1"/>
                </a:solidFill>
                <a:latin typeface="Garamond"/>
                <a:ea typeface="Garamond"/>
                <a:cs typeface="Garamond"/>
                <a:sym typeface="Garamond"/>
              </a:rPr>
              <a:t>Lưu ý: nếu có nhiều tên biến thì giữa các tên biến phải có dấu , để ngăn cách</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Ví dụ:  int a,b; float x;</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Khởi đầu cho các biến</a:t>
            </a:r>
          </a:p>
          <a:p>
            <a:pPr indent="-285750" lvl="1" marL="742950" marR="0" rtl="0" algn="l">
              <a:lnSpc>
                <a:spcPct val="100000"/>
              </a:lnSpc>
              <a:spcBef>
                <a:spcPts val="560"/>
              </a:spcBef>
              <a:spcAft>
                <a:spcPts val="0"/>
              </a:spcAft>
              <a:buClr>
                <a:schemeClr val="accent2"/>
              </a:buClr>
              <a:buSzPct val="25000"/>
              <a:buFont typeface="Noto Sans Symbols"/>
              <a:buNone/>
            </a:pPr>
            <a:r>
              <a:rPr b="1" i="1" lang="en-US" sz="2400" u="none" cap="none" strike="noStrike">
                <a:solidFill>
                  <a:schemeClr val="dk1"/>
                </a:solidFill>
                <a:latin typeface="Garamond"/>
                <a:ea typeface="Garamond"/>
                <a:cs typeface="Garamond"/>
                <a:sym typeface="Garamond"/>
              </a:rPr>
              <a:t>	</a:t>
            </a:r>
            <a:r>
              <a:rPr b="1" i="1" lang="en-US" sz="2800" u="none" cap="none" strike="noStrike">
                <a:solidFill>
                  <a:schemeClr val="dk1"/>
                </a:solidFill>
                <a:latin typeface="Garamond"/>
                <a:ea typeface="Garamond"/>
                <a:cs typeface="Garamond"/>
                <a:sym typeface="Garamond"/>
              </a:rPr>
              <a:t>Ngay trên dòng khai báo ta có thể gán cho biến một giá trị. Việc làm này gọi là khởi đầu cho biến.</a:t>
            </a:r>
          </a:p>
          <a:p>
            <a:pPr indent="-285750" lvl="1" marL="742950" marR="0" rtl="0" algn="l">
              <a:lnSpc>
                <a:spcPct val="100000"/>
              </a:lnSpc>
              <a:spcBef>
                <a:spcPts val="560"/>
              </a:spcBef>
              <a:spcAft>
                <a:spcPts val="0"/>
              </a:spcAft>
              <a:buClr>
                <a:schemeClr val="accent2"/>
              </a:buClr>
              <a:buSzPct val="25000"/>
              <a:buFont typeface="Noto Sans Symbols"/>
              <a:buNone/>
            </a:pPr>
            <a:r>
              <a:rPr b="1" i="1" lang="en-US" sz="2800" u="none" cap="none" strike="noStrike">
                <a:solidFill>
                  <a:schemeClr val="dk1"/>
                </a:solidFill>
                <a:latin typeface="Garamond"/>
                <a:ea typeface="Garamond"/>
                <a:cs typeface="Garamond"/>
                <a:sym typeface="Garamond"/>
              </a:rPr>
              <a:t>	Ví dụ:  int a,b=6,d=1;</a:t>
            </a:r>
          </a:p>
          <a:p>
            <a:pPr indent="-342900" lvl="0" marL="342900" marR="0" rtl="0" algn="l">
              <a:lnSpc>
                <a:spcPct val="100000"/>
              </a:lnSpc>
              <a:spcBef>
                <a:spcPts val="560"/>
              </a:spcBef>
              <a:spcAft>
                <a:spcPts val="0"/>
              </a:spcAft>
              <a:buClr>
                <a:schemeClr val="hlink"/>
              </a:buClr>
              <a:buSzPct val="70000"/>
              <a:buFont typeface="Noto Sans Symbols"/>
              <a:buNone/>
            </a:pPr>
            <a:r>
              <a:t/>
            </a:r>
            <a:endParaRPr b="1" i="1" sz="2800" u="none" cap="none" strike="noStrik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4" name="Shape 234"/>
        <p:cNvGrpSpPr/>
        <p:nvPr/>
      </p:nvGrpSpPr>
      <p:grpSpPr>
        <a:xfrm>
          <a:off x="0" y="0"/>
          <a:ext cx="0" cy="0"/>
          <a:chOff x="0" y="0"/>
          <a:chExt cx="0" cy="0"/>
        </a:xfrm>
      </p:grpSpPr>
      <p:sp>
        <p:nvSpPr>
          <p:cNvPr id="235" name="Shape 23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36" name="Shape 23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37" name="Shape 237"/>
          <p:cNvSpPr txBox="1"/>
          <p:nvPr>
            <p:ph idx="1" type="body"/>
          </p:nvPr>
        </p:nvSpPr>
        <p:spPr>
          <a:xfrm>
            <a:off x="609600" y="304800"/>
            <a:ext cx="7772400"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Cách truy xuất đến địa chỉ của biến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Một số hàm của C dùng đến địa chỉ của biến ví dụ như hàm </a:t>
            </a:r>
            <a:r>
              <a:rPr b="0" i="1" lang="en-US" sz="2800" u="none">
                <a:solidFill>
                  <a:schemeClr val="dk1"/>
                </a:solidFill>
                <a:latin typeface="Garamond"/>
                <a:ea typeface="Garamond"/>
                <a:cs typeface="Garamond"/>
                <a:sym typeface="Garamond"/>
              </a:rPr>
              <a:t>scanf</a:t>
            </a:r>
            <a:r>
              <a:rPr b="0" i="0" lang="en-US" sz="2800" u="none">
                <a:solidFill>
                  <a:schemeClr val="dk1"/>
                </a:solidFill>
                <a:latin typeface="Garamond"/>
                <a:ea typeface="Garamond"/>
                <a:cs typeface="Garamond"/>
                <a:sym typeface="Garamond"/>
              </a:rPr>
              <a:t>. Ðể nhận địa chỉ của biến dùng toán tử: &amp;</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Ví dụ: &amp;tên_biến -→ &amp;a : địa chỉ của biến a</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1" name="Shape 241"/>
        <p:cNvGrpSpPr/>
        <p:nvPr/>
      </p:nvGrpSpPr>
      <p:grpSpPr>
        <a:xfrm>
          <a:off x="0" y="0"/>
          <a:ext cx="0" cy="0"/>
          <a:chOff x="0" y="0"/>
          <a:chExt cx="0" cy="0"/>
        </a:xfrm>
      </p:grpSpPr>
      <p:sp>
        <p:nvSpPr>
          <p:cNvPr id="242" name="Shape 24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43" name="Shape 24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44" name="Shape 244"/>
          <p:cNvSpPr txBox="1"/>
          <p:nvPr>
            <p:ph type="title"/>
          </p:nvPr>
        </p:nvSpPr>
        <p:spPr>
          <a:xfrm>
            <a:off x="457200" y="274637"/>
            <a:ext cx="8148636" cy="785811"/>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200" u="none" cap="none" strike="noStrike">
                <a:solidFill>
                  <a:schemeClr val="dk2"/>
                </a:solidFill>
                <a:latin typeface="Garamond"/>
                <a:ea typeface="Garamond"/>
                <a:cs typeface="Garamond"/>
                <a:sym typeface="Garamond"/>
              </a:rPr>
              <a:t>3.3 Cấu trúc tổng quát của chương trình C</a:t>
            </a:r>
          </a:p>
        </p:txBody>
      </p:sp>
      <p:sp>
        <p:nvSpPr>
          <p:cNvPr id="245" name="Shape 245"/>
          <p:cNvSpPr txBox="1"/>
          <p:nvPr>
            <p:ph idx="1" type="body"/>
          </p:nvPr>
        </p:nvSpPr>
        <p:spPr>
          <a:xfrm>
            <a:off x="304800" y="1219200"/>
            <a:ext cx="8610599" cy="4876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a:t>
            </a:r>
            <a:r>
              <a:rPr b="0" i="0" lang="en-US" sz="2800" u="none">
                <a:solidFill>
                  <a:schemeClr val="dk1"/>
                </a:solidFill>
                <a:latin typeface="Garamond"/>
                <a:ea typeface="Garamond"/>
                <a:cs typeface="Garamond"/>
                <a:sym typeface="Garamond"/>
              </a:rPr>
              <a:t>Một chương trình C chuẩn gồm có các thành phần sau:</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Các chỉ thị tiền biên dịch</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Khai báo các kiểu dữ liệu mới</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Khai báo hằng, khai báo biến</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Khai báo hàm</a:t>
            </a:r>
          </a:p>
          <a:p>
            <a:pPr indent="-342900" lvl="0" marL="342900" marR="0" rtl="0" algn="l">
              <a:lnSpc>
                <a:spcPct val="10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Chương trình chính</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 name="Shape 63"/>
        <p:cNvGrpSpPr/>
        <p:nvPr/>
      </p:nvGrpSpPr>
      <p:grpSpPr>
        <a:xfrm>
          <a:off x="0" y="0"/>
          <a:ext cx="0" cy="0"/>
          <a:chOff x="0" y="0"/>
          <a:chExt cx="0" cy="0"/>
        </a:xfrm>
      </p:grpSpPr>
      <p:sp>
        <p:nvSpPr>
          <p:cNvPr id="64" name="Shape 6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5" name="Shape 6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6" name="Shape 66"/>
          <p:cNvSpPr txBox="1"/>
          <p:nvPr>
            <p:ph type="title"/>
          </p:nvPr>
        </p:nvSpPr>
        <p:spPr>
          <a:xfrm>
            <a:off x="457200" y="274637"/>
            <a:ext cx="8229600" cy="1071561"/>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4000" u="none" cap="none" strike="noStrike">
                <a:solidFill>
                  <a:schemeClr val="dk2"/>
                </a:solidFill>
                <a:latin typeface="Garamond"/>
                <a:ea typeface="Garamond"/>
                <a:cs typeface="Garamond"/>
                <a:sym typeface="Garamond"/>
              </a:rPr>
              <a:t>Bài 1: Tổng quan về ngôn ngữ lập trình C</a:t>
            </a:r>
          </a:p>
        </p:txBody>
      </p:sp>
      <p:sp>
        <p:nvSpPr>
          <p:cNvPr id="67" name="Shape 67"/>
          <p:cNvSpPr txBox="1"/>
          <p:nvPr>
            <p:ph idx="1" type="body"/>
          </p:nvPr>
        </p:nvSpPr>
        <p:spPr>
          <a:xfrm>
            <a:off x="838200" y="1676400"/>
            <a:ext cx="8001000" cy="457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3200" u="none" cap="none" strike="noStrike">
                <a:solidFill>
                  <a:schemeClr val="dk1"/>
                </a:solidFill>
                <a:latin typeface="Garamond"/>
                <a:ea typeface="Garamond"/>
                <a:cs typeface="Garamond"/>
                <a:sym typeface="Garamond"/>
              </a:rPr>
              <a:t>Ngôn ngữ C có một số các đặc điểm nổi bật sau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Bộ lệnh phù hợp với phương pháp lập trình cấu trúc.</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Kiểu dữ liệu phong phú.</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Một chương trình C bao giờ cũng gồm một hoặc nhiều hàm và các hàm rời nhau.</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Là ngôn ngữ linh động về cú pháp, chấp nhận nhiều cách thể hiện chương trình .</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49" name="Shape 249"/>
        <p:cNvGrpSpPr/>
        <p:nvPr/>
      </p:nvGrpSpPr>
      <p:grpSpPr>
        <a:xfrm>
          <a:off x="0" y="0"/>
          <a:ext cx="0" cy="0"/>
          <a:chOff x="0" y="0"/>
          <a:chExt cx="0" cy="0"/>
        </a:xfrm>
      </p:grpSpPr>
      <p:sp>
        <p:nvSpPr>
          <p:cNvPr id="250" name="Shape 25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51" name="Shape 25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52" name="Shape 252"/>
          <p:cNvSpPr txBox="1"/>
          <p:nvPr>
            <p:ph idx="1" type="body"/>
          </p:nvPr>
        </p:nvSpPr>
        <p:spPr>
          <a:xfrm>
            <a:off x="76200" y="152400"/>
            <a:ext cx="8915400" cy="60197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1.	Chỉ thị tiền biên dịch: giúp trình biên dịch thực hiện một số công việc trước khi thực hiện một số công việc trước khi thực hiện biên dịch chính thức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VD: 	#include &lt;stdio.h&gt;;                                   			#include &lt;conio.h&gt;;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	Khai báo kiểu dữ liệu mới: dung từ khoá </a:t>
            </a:r>
            <a:r>
              <a:rPr b="1" i="0" lang="en-US" sz="2800" u="none">
                <a:solidFill>
                  <a:schemeClr val="dk1"/>
                </a:solidFill>
                <a:latin typeface="Garamond"/>
                <a:ea typeface="Garamond"/>
                <a:cs typeface="Garamond"/>
                <a:sym typeface="Garamond"/>
              </a:rPr>
              <a:t>typedef.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VD: 	typedef       int songuyen;                                                 		typedef       float  mang[10];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	Khai báo hằng và biến: khai báo các hằng số và biến dùng trong chương trình</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4.	Khai báo hàm: khai báo các hàm tự viết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5.	Chương trình chính: hàm main là hàm bắt buộc trong chương trình. Hàm main có thể trả về giá trị kiểu nguyên (int) hoặc không trả về giá trị nào (void)</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6" name="Shape 256"/>
        <p:cNvGrpSpPr/>
        <p:nvPr/>
      </p:nvGrpSpPr>
      <p:grpSpPr>
        <a:xfrm>
          <a:off x="0" y="0"/>
          <a:ext cx="0" cy="0"/>
          <a:chOff x="0" y="0"/>
          <a:chExt cx="0" cy="0"/>
        </a:xfrm>
      </p:grpSpPr>
      <p:sp>
        <p:nvSpPr>
          <p:cNvPr id="257" name="Shape 25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58" name="Shape 25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59" name="Shape 259"/>
          <p:cNvSpPr txBox="1"/>
          <p:nvPr/>
        </p:nvSpPr>
        <p:spPr>
          <a:xfrm>
            <a:off x="3175" y="1492250"/>
            <a:ext cx="91440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60" name="Shape 260"/>
          <p:cNvGrpSpPr/>
          <p:nvPr/>
        </p:nvGrpSpPr>
        <p:grpSpPr>
          <a:xfrm>
            <a:off x="533400" y="304800"/>
            <a:ext cx="8153399" cy="6019800"/>
            <a:chOff x="-4761" y="817562"/>
            <a:chExt cx="6410325" cy="1563687"/>
          </a:xfrm>
        </p:grpSpPr>
        <p:grpSp>
          <p:nvGrpSpPr>
            <p:cNvPr id="261" name="Shape 261"/>
            <p:cNvGrpSpPr/>
            <p:nvPr/>
          </p:nvGrpSpPr>
          <p:grpSpPr>
            <a:xfrm>
              <a:off x="0" y="822325"/>
              <a:ext cx="6400799" cy="1554162"/>
              <a:chOff x="0" y="822325"/>
              <a:chExt cx="6400799" cy="1554162"/>
            </a:xfrm>
          </p:grpSpPr>
          <p:sp>
            <p:nvSpPr>
              <p:cNvPr id="262" name="Shape 262"/>
              <p:cNvSpPr txBox="1"/>
              <p:nvPr/>
            </p:nvSpPr>
            <p:spPr>
              <a:xfrm>
                <a:off x="0" y="822325"/>
                <a:ext cx="6400799" cy="15541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1" lang="en-US" sz="2800" u="none">
                    <a:solidFill>
                      <a:schemeClr val="dk1"/>
                    </a:solidFill>
                    <a:latin typeface="Times New Roman"/>
                    <a:ea typeface="Times New Roman"/>
                    <a:cs typeface="Times New Roman"/>
                    <a:sym typeface="Times New Roman"/>
                  </a:rPr>
                  <a:t>/* Chương trình in ra dòng chữ Trung tâm đào tạo Trí Đức  trên màn hình */</a:t>
                </a:r>
              </a:p>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 include &lt;stdio.h&gt;</a:t>
                </a:r>
              </a:p>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void main ()</a:t>
                </a:r>
                <a:r>
                  <a:rPr b="0" i="1" lang="en-US" sz="2800" u="none">
                    <a:solidFill>
                      <a:schemeClr val="dk1"/>
                    </a:solidFill>
                    <a:latin typeface="Times New Roman"/>
                    <a:ea typeface="Times New Roman"/>
                    <a:cs typeface="Times New Roman"/>
                    <a:sym typeface="Times New Roman"/>
                  </a:rPr>
                  <a:t> /* Ham chinh */</a:t>
                </a:r>
              </a:p>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printf(" \n Trung tâm đào tạo Trí Đức ");</a:t>
                </a:r>
              </a:p>
              <a:p>
                <a:pPr indent="0" lvl="1" marL="457200" marR="0" rtl="0" algn="l">
                  <a:lnSpc>
                    <a:spcPct val="100000"/>
                  </a:lnSpc>
                  <a:spcBef>
                    <a:spcPts val="0"/>
                  </a:spcBef>
                  <a:spcAft>
                    <a:spcPts val="0"/>
                  </a:spcAft>
                  <a:buClr>
                    <a:schemeClr val="dk1"/>
                  </a:buClr>
                  <a:buSzPct val="25000"/>
                  <a:buFont typeface="Times New Roman"/>
                  <a:buNone/>
                </a:pPr>
                <a:r>
                  <a:rPr b="0" i="1" lang="en-US" sz="2800" u="none" cap="none" strike="noStrike">
                    <a:solidFill>
                      <a:schemeClr val="dk1"/>
                    </a:solidFill>
                    <a:latin typeface="Times New Roman"/>
                    <a:ea typeface="Times New Roman"/>
                    <a:cs typeface="Times New Roman"/>
                    <a:sym typeface="Times New Roman"/>
                  </a:rPr>
                  <a:t>/*xuong dong</a:t>
                </a:r>
                <a:r>
                  <a:rPr b="0" i="0"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chemeClr val="dk1"/>
                    </a:solidFill>
                    <a:latin typeface="Times New Roman"/>
                    <a:ea typeface="Times New Roman"/>
                    <a:cs typeface="Times New Roman"/>
                    <a:sym typeface="Times New Roman"/>
                  </a:rPr>
                  <a:t>in chu Trung tâm đào tạo Trí Đức</a:t>
                </a:r>
                <a:r>
                  <a:rPr b="0" i="0"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chemeClr val="dk1"/>
                    </a:solidFill>
                    <a:latin typeface="Times New Roman"/>
                    <a:ea typeface="Times New Roman"/>
                    <a:cs typeface="Times New Roman"/>
                    <a:sym typeface="Times New Roman"/>
                  </a:rPr>
                  <a:t>*/</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a:t>
                </a: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63" name="Shape 263"/>
              <p:cNvSpPr/>
              <p:nvPr/>
            </p:nvSpPr>
            <p:spPr>
              <a:xfrm>
                <a:off x="0" y="822325"/>
                <a:ext cx="6400799" cy="1554162"/>
              </a:xfrm>
              <a:prstGeom prst="rect">
                <a:avLst/>
              </a:prstGeom>
              <a:noFill/>
              <a:ln cap="sq" cmpd="sng" w="9525">
                <a:solidFill>
                  <a:srgbClr val="A0A0A0"/>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64" name="Shape 264"/>
            <p:cNvSpPr/>
            <p:nvPr/>
          </p:nvSpPr>
          <p:spPr>
            <a:xfrm>
              <a:off x="-4761" y="817562"/>
              <a:ext cx="6410325" cy="1563687"/>
            </a:xfrm>
            <a:prstGeom prst="rect">
              <a:avLst/>
            </a:prstGeom>
            <a:noFill/>
            <a:ln cap="sq" cmpd="sng" w="11100">
              <a:solidFill>
                <a:srgbClr val="11111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65" name="Shape 265"/>
          <p:cNvSpPr txBox="1"/>
          <p:nvPr/>
        </p:nvSpPr>
        <p:spPr>
          <a:xfrm>
            <a:off x="3175" y="3873500"/>
            <a:ext cx="9144000" cy="6699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a:solidFill>
                <a:schemeClr val="dk1"/>
              </a:solidFill>
              <a:latin typeface="Times New Roman"/>
              <a:ea typeface="Times New Roman"/>
              <a:cs typeface="Times New Roman"/>
              <a:sym typeface="Times New Roman"/>
            </a:endParaRPr>
          </a:p>
        </p:txBody>
      </p:sp>
      <p:sp>
        <p:nvSpPr>
          <p:cNvPr id="266" name="Shape 266"/>
          <p:cNvSpPr txBox="1"/>
          <p:nvPr/>
        </p:nvSpPr>
        <p:spPr>
          <a:xfrm>
            <a:off x="3175" y="4543425"/>
            <a:ext cx="91440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70" name="Shape 270"/>
        <p:cNvGrpSpPr/>
        <p:nvPr/>
      </p:nvGrpSpPr>
      <p:grpSpPr>
        <a:xfrm>
          <a:off x="0" y="0"/>
          <a:ext cx="0" cy="0"/>
          <a:chOff x="0" y="0"/>
          <a:chExt cx="0" cy="0"/>
        </a:xfrm>
      </p:grpSpPr>
      <p:sp>
        <p:nvSpPr>
          <p:cNvPr id="271" name="Shape 27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72" name="Shape 27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73" name="Shape 273"/>
          <p:cNvSpPr txBox="1"/>
          <p:nvPr/>
        </p:nvSpPr>
        <p:spPr>
          <a:xfrm>
            <a:off x="3175" y="1035050"/>
            <a:ext cx="91440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74" name="Shape 274"/>
          <p:cNvGrpSpPr/>
          <p:nvPr/>
        </p:nvGrpSpPr>
        <p:grpSpPr>
          <a:xfrm>
            <a:off x="303211" y="228600"/>
            <a:ext cx="8840787" cy="6629400"/>
            <a:chOff x="-4761" y="817562"/>
            <a:chExt cx="6410325" cy="2478087"/>
          </a:xfrm>
        </p:grpSpPr>
        <p:grpSp>
          <p:nvGrpSpPr>
            <p:cNvPr id="275" name="Shape 275"/>
            <p:cNvGrpSpPr/>
            <p:nvPr/>
          </p:nvGrpSpPr>
          <p:grpSpPr>
            <a:xfrm>
              <a:off x="0" y="822325"/>
              <a:ext cx="6400799" cy="2468561"/>
              <a:chOff x="0" y="822325"/>
              <a:chExt cx="6400799" cy="2468561"/>
            </a:xfrm>
          </p:grpSpPr>
          <p:sp>
            <p:nvSpPr>
              <p:cNvPr id="276" name="Shape 276"/>
              <p:cNvSpPr txBox="1"/>
              <p:nvPr/>
            </p:nvSpPr>
            <p:spPr>
              <a:xfrm>
                <a:off x="0" y="822325"/>
                <a:ext cx="6400799" cy="24685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1" lang="en-US" sz="2600" u="none">
                    <a:solidFill>
                      <a:schemeClr val="dk1"/>
                    </a:solidFill>
                    <a:latin typeface="Times New Roman"/>
                    <a:ea typeface="Times New Roman"/>
                    <a:cs typeface="Times New Roman"/>
                    <a:sym typeface="Times New Roman"/>
                  </a:rPr>
                  <a:t>* Chương trình tính chu vi và diện tích hình tròn, biết bán kính r là một hằng số có giá trị =3.1 */</a:t>
                </a:r>
              </a:p>
              <a:p>
                <a:pPr indent="0" lvl="0" marL="0" marR="0" rtl="0" algn="l">
                  <a:lnSpc>
                    <a:spcPct val="100000"/>
                  </a:lnSpc>
                  <a:spcBef>
                    <a:spcPts val="0"/>
                  </a:spcBef>
                  <a:spcAft>
                    <a:spcPts val="0"/>
                  </a:spcAft>
                  <a:buClr>
                    <a:schemeClr val="dk1"/>
                  </a:buClr>
                  <a:buSzPct val="25000"/>
                  <a:buFont typeface="Times New Roman"/>
                  <a:buNone/>
                </a:pPr>
                <a:r>
                  <a:rPr b="0" i="0" lang="en-US" sz="2600" u="none">
                    <a:solidFill>
                      <a:schemeClr val="dk1"/>
                    </a:solidFill>
                    <a:latin typeface="Times New Roman"/>
                    <a:ea typeface="Times New Roman"/>
                    <a:cs typeface="Times New Roman"/>
                    <a:sym typeface="Times New Roman"/>
                  </a:rPr>
                  <a:t># include &lt;stdio.h&gt; </a:t>
                </a:r>
                <a:r>
                  <a:rPr b="0" i="1" lang="en-US" sz="2600" u="none">
                    <a:solidFill>
                      <a:schemeClr val="dk1"/>
                    </a:solidFill>
                    <a:latin typeface="Times New Roman"/>
                    <a:ea typeface="Times New Roman"/>
                    <a:cs typeface="Times New Roman"/>
                    <a:sym typeface="Times New Roman"/>
                  </a:rPr>
                  <a:t>/* khai báo thư viện hàm nhập xuất chuẩn */</a:t>
                </a:r>
              </a:p>
              <a:p>
                <a:pPr indent="0" lvl="0" marL="0" marR="0" rtl="0" algn="l">
                  <a:lnSpc>
                    <a:spcPct val="100000"/>
                  </a:lnSpc>
                  <a:spcBef>
                    <a:spcPts val="0"/>
                  </a:spcBef>
                  <a:spcAft>
                    <a:spcPts val="0"/>
                  </a:spcAft>
                  <a:buClr>
                    <a:schemeClr val="dk1"/>
                  </a:buClr>
                  <a:buSzPct val="25000"/>
                  <a:buFont typeface="Times New Roman"/>
                  <a:buNone/>
                </a:pPr>
                <a:r>
                  <a:rPr b="0" i="0" lang="en-US" sz="2600" u="none">
                    <a:solidFill>
                      <a:schemeClr val="dk1"/>
                    </a:solidFill>
                    <a:latin typeface="Times New Roman"/>
                    <a:ea typeface="Times New Roman"/>
                    <a:cs typeface="Times New Roman"/>
                    <a:sym typeface="Times New Roman"/>
                  </a:rPr>
                  <a:t># include &lt;math.h&gt; </a:t>
                </a:r>
                <a:r>
                  <a:rPr b="0" i="1" lang="en-US" sz="2600" u="none">
                    <a:solidFill>
                      <a:schemeClr val="dk1"/>
                    </a:solidFill>
                    <a:latin typeface="Times New Roman"/>
                    <a:ea typeface="Times New Roman"/>
                    <a:cs typeface="Times New Roman"/>
                    <a:sym typeface="Times New Roman"/>
                  </a:rPr>
                  <a:t>/* khai báo thư viện hàm toán học */</a:t>
                </a:r>
              </a:p>
              <a:p>
                <a:pPr indent="0" lvl="0" marL="0" marR="0" rtl="0" algn="l">
                  <a:lnSpc>
                    <a:spcPct val="100000"/>
                  </a:lnSpc>
                  <a:spcBef>
                    <a:spcPts val="0"/>
                  </a:spcBef>
                  <a:spcAft>
                    <a:spcPts val="0"/>
                  </a:spcAft>
                  <a:buClr>
                    <a:schemeClr val="dk1"/>
                  </a:buClr>
                  <a:buSzPct val="25000"/>
                  <a:buFont typeface="Times New Roman"/>
                  <a:buNone/>
                </a:pPr>
                <a:r>
                  <a:rPr b="0" i="0" lang="en-US" sz="2600" u="none">
                    <a:solidFill>
                      <a:schemeClr val="dk1"/>
                    </a:solidFill>
                    <a:latin typeface="Times New Roman"/>
                    <a:ea typeface="Times New Roman"/>
                    <a:cs typeface="Times New Roman"/>
                    <a:sym typeface="Times New Roman"/>
                  </a:rPr>
                  <a:t>#define r 3.1</a:t>
                </a:r>
              </a:p>
              <a:p>
                <a:pPr indent="0" lvl="0" marL="0" marR="0" rtl="0" algn="l">
                  <a:lnSpc>
                    <a:spcPct val="100000"/>
                  </a:lnSpc>
                  <a:spcBef>
                    <a:spcPts val="0"/>
                  </a:spcBef>
                  <a:spcAft>
                    <a:spcPts val="0"/>
                  </a:spcAft>
                  <a:buClr>
                    <a:schemeClr val="dk1"/>
                  </a:buClr>
                  <a:buSzPct val="25000"/>
                  <a:buFont typeface="Times New Roman"/>
                  <a:buNone/>
                </a:pPr>
                <a:r>
                  <a:rPr b="0" i="0" lang="en-US" sz="2600" u="none">
                    <a:solidFill>
                      <a:schemeClr val="dk1"/>
                    </a:solidFill>
                    <a:latin typeface="Times New Roman"/>
                    <a:ea typeface="Times New Roman"/>
                    <a:cs typeface="Times New Roman"/>
                    <a:sym typeface="Times New Roman"/>
                  </a:rPr>
                  <a:t>void main ()</a:t>
                </a:r>
              </a:p>
              <a:p>
                <a:pPr indent="0" lvl="0" marL="0" marR="0" rtl="0" algn="l">
                  <a:lnSpc>
                    <a:spcPct val="100000"/>
                  </a:lnSpc>
                  <a:spcBef>
                    <a:spcPts val="0"/>
                  </a:spcBef>
                  <a:spcAft>
                    <a:spcPts val="0"/>
                  </a:spcAft>
                  <a:buClr>
                    <a:schemeClr val="dk1"/>
                  </a:buClr>
                  <a:buSzPct val="25000"/>
                  <a:buFont typeface="Times New Roman"/>
                  <a:buNone/>
                </a:pPr>
                <a:r>
                  <a:rPr b="0" i="0" lang="en-US" sz="2600" u="none">
                    <a:solidFill>
                      <a:schemeClr val="dk1"/>
                    </a:solidFill>
                    <a:latin typeface="Times New Roman"/>
                    <a:ea typeface="Times New Roman"/>
                    <a:cs typeface="Times New Roman"/>
                    <a:sym typeface="Times New Roman"/>
                  </a:rPr>
                  <a:t>{</a:t>
                </a:r>
              </a:p>
              <a:p>
                <a:pPr indent="0" lvl="1" marL="457200" marR="0" rtl="0" algn="l">
                  <a:lnSpc>
                    <a:spcPct val="100000"/>
                  </a:lnSpc>
                  <a:spcBef>
                    <a:spcPts val="0"/>
                  </a:spcBef>
                  <a:spcAft>
                    <a:spcPts val="0"/>
                  </a:spcAft>
                  <a:buClr>
                    <a:schemeClr val="dk1"/>
                  </a:buClr>
                  <a:buSzPct val="25000"/>
                  <a:buFont typeface="Times New Roman"/>
                  <a:buNone/>
                </a:pPr>
                <a:r>
                  <a:rPr b="0" i="0" lang="en-US" sz="2600" u="none" cap="none" strike="noStrike">
                    <a:solidFill>
                      <a:schemeClr val="dk1"/>
                    </a:solidFill>
                    <a:latin typeface="Times New Roman"/>
                    <a:ea typeface="Times New Roman"/>
                    <a:cs typeface="Times New Roman"/>
                    <a:sym typeface="Times New Roman"/>
                  </a:rPr>
                  <a:t>float cv,dt; </a:t>
                </a:r>
                <a:r>
                  <a:rPr b="0" i="1" lang="en-US" sz="2600" u="none" cap="none" strike="noStrike">
                    <a:solidFill>
                      <a:schemeClr val="dk1"/>
                    </a:solidFill>
                    <a:latin typeface="Times New Roman"/>
                    <a:ea typeface="Times New Roman"/>
                    <a:cs typeface="Times New Roman"/>
                    <a:sym typeface="Times New Roman"/>
                  </a:rPr>
                  <a:t>/* khai bao bien chu vi va dien tich kieu so thuc */</a:t>
                </a:r>
              </a:p>
              <a:p>
                <a:pPr indent="0" lvl="1" marL="457200" marR="0" rtl="0" algn="l">
                  <a:lnSpc>
                    <a:spcPct val="100000"/>
                  </a:lnSpc>
                  <a:spcBef>
                    <a:spcPts val="0"/>
                  </a:spcBef>
                  <a:spcAft>
                    <a:spcPts val="0"/>
                  </a:spcAft>
                  <a:buClr>
                    <a:schemeClr val="dk1"/>
                  </a:buClr>
                  <a:buSzPct val="25000"/>
                  <a:buFont typeface="Times New Roman"/>
                  <a:buNone/>
                </a:pPr>
                <a:r>
                  <a:rPr b="0" i="0" lang="en-US" sz="2600" u="none" cap="none" strike="noStrike">
                    <a:solidFill>
                      <a:schemeClr val="dk1"/>
                    </a:solidFill>
                    <a:latin typeface="Times New Roman"/>
                    <a:ea typeface="Times New Roman"/>
                    <a:cs typeface="Times New Roman"/>
                    <a:sym typeface="Times New Roman"/>
                  </a:rPr>
                  <a:t>cv=2*r*M_PI; </a:t>
                </a:r>
                <a:r>
                  <a:rPr b="0" i="1" lang="en-US" sz="2600" u="none" cap="none" strike="noStrike">
                    <a:solidFill>
                      <a:schemeClr val="dk1"/>
                    </a:solidFill>
                    <a:latin typeface="Times New Roman"/>
                    <a:ea typeface="Times New Roman"/>
                    <a:cs typeface="Times New Roman"/>
                    <a:sym typeface="Times New Roman"/>
                  </a:rPr>
                  <a:t>/* tinh chu vi */</a:t>
                </a:r>
              </a:p>
              <a:p>
                <a:pPr indent="0" lvl="1" marL="457200" marR="0" rtl="0" algn="l">
                  <a:lnSpc>
                    <a:spcPct val="100000"/>
                  </a:lnSpc>
                  <a:spcBef>
                    <a:spcPts val="0"/>
                  </a:spcBef>
                  <a:spcAft>
                    <a:spcPts val="0"/>
                  </a:spcAft>
                  <a:buClr>
                    <a:schemeClr val="dk1"/>
                  </a:buClr>
                  <a:buSzPct val="25000"/>
                  <a:buFont typeface="Times New Roman"/>
                  <a:buNone/>
                </a:pPr>
                <a:r>
                  <a:rPr b="0" i="0" lang="en-US" sz="2600" u="none" cap="none" strike="noStrike">
                    <a:solidFill>
                      <a:schemeClr val="dk1"/>
                    </a:solidFill>
                    <a:latin typeface="Times New Roman"/>
                    <a:ea typeface="Times New Roman"/>
                    <a:cs typeface="Times New Roman"/>
                    <a:sym typeface="Times New Roman"/>
                  </a:rPr>
                  <a:t>dt=M_PI*r*r; </a:t>
                </a:r>
                <a:r>
                  <a:rPr b="0" i="1" lang="en-US" sz="2600" u="none" cap="none" strike="noStrike">
                    <a:solidFill>
                      <a:schemeClr val="dk1"/>
                    </a:solidFill>
                    <a:latin typeface="Times New Roman"/>
                    <a:ea typeface="Times New Roman"/>
                    <a:cs typeface="Times New Roman"/>
                    <a:sym typeface="Times New Roman"/>
                  </a:rPr>
                  <a:t>/* Tinh dien tich */</a:t>
                </a:r>
              </a:p>
              <a:p>
                <a:pPr indent="0" lvl="1" marL="457200" marR="0" rtl="0" algn="l">
                  <a:lnSpc>
                    <a:spcPct val="100000"/>
                  </a:lnSpc>
                  <a:spcBef>
                    <a:spcPts val="0"/>
                  </a:spcBef>
                  <a:spcAft>
                    <a:spcPts val="0"/>
                  </a:spcAft>
                  <a:buClr>
                    <a:schemeClr val="dk1"/>
                  </a:buClr>
                  <a:buSzPct val="25000"/>
                  <a:buFont typeface="Times New Roman"/>
                  <a:buNone/>
                </a:pPr>
                <a:r>
                  <a:rPr b="0" i="0" lang="en-US" sz="2600" u="none" cap="none" strike="noStrike">
                    <a:solidFill>
                      <a:schemeClr val="dk1"/>
                    </a:solidFill>
                    <a:latin typeface="Times New Roman"/>
                    <a:ea typeface="Times New Roman"/>
                    <a:cs typeface="Times New Roman"/>
                    <a:sym typeface="Times New Roman"/>
                  </a:rPr>
                  <a:t>printf("\nChu vi = %10.2f\nDien tich = %10.2f",cv,dt);</a:t>
                </a:r>
              </a:p>
              <a:p>
                <a:pPr indent="0" lvl="1" marL="457200" marR="0" rtl="0" algn="l">
                  <a:lnSpc>
                    <a:spcPct val="100000"/>
                  </a:lnSpc>
                  <a:spcBef>
                    <a:spcPts val="0"/>
                  </a:spcBef>
                  <a:spcAft>
                    <a:spcPts val="0"/>
                  </a:spcAft>
                  <a:buClr>
                    <a:schemeClr val="dk1"/>
                  </a:buClr>
                  <a:buSzPct val="25000"/>
                  <a:buFont typeface="Times New Roman"/>
                  <a:buNone/>
                </a:pPr>
                <a:r>
                  <a:rPr b="0" i="1" lang="en-US" sz="2600" u="none" cap="none" strike="noStrike">
                    <a:solidFill>
                      <a:schemeClr val="dk1"/>
                    </a:solidFill>
                    <a:latin typeface="Times New Roman"/>
                    <a:ea typeface="Times New Roman"/>
                    <a:cs typeface="Times New Roman"/>
                    <a:sym typeface="Times New Roman"/>
                  </a:rPr>
                  <a:t>/* In ket qua len man hinh */</a:t>
                </a:r>
              </a:p>
              <a:p>
                <a:pPr indent="0" lvl="1" marL="457200" marR="0" rtl="0" algn="l">
                  <a:lnSpc>
                    <a:spcPct val="100000"/>
                  </a:lnSpc>
                  <a:spcBef>
                    <a:spcPts val="0"/>
                  </a:spcBef>
                  <a:spcAft>
                    <a:spcPts val="0"/>
                  </a:spcAft>
                  <a:buClr>
                    <a:schemeClr val="dk1"/>
                  </a:buClr>
                  <a:buSzPct val="25000"/>
                  <a:buFont typeface="Times New Roman"/>
                  <a:buNone/>
                </a:pPr>
                <a:r>
                  <a:rPr b="0" i="0" lang="en-US" sz="2600" u="none" cap="none" strike="noStrike">
                    <a:solidFill>
                      <a:schemeClr val="dk1"/>
                    </a:solidFill>
                    <a:latin typeface="Times New Roman"/>
                    <a:ea typeface="Times New Roman"/>
                    <a:cs typeface="Times New Roman"/>
                    <a:sym typeface="Times New Roman"/>
                  </a:rPr>
                  <a:t>getch(); </a:t>
                </a:r>
                <a:r>
                  <a:rPr b="0" i="1" lang="en-US" sz="2600" u="none" cap="none" strike="noStrike">
                    <a:solidFill>
                      <a:schemeClr val="dk1"/>
                    </a:solidFill>
                    <a:latin typeface="Times New Roman"/>
                    <a:ea typeface="Times New Roman"/>
                    <a:cs typeface="Times New Roman"/>
                    <a:sym typeface="Times New Roman"/>
                  </a:rPr>
                  <a:t>/* Tam dung chuong trinh */</a:t>
                </a:r>
              </a:p>
              <a:p>
                <a:pPr indent="0" lvl="1" marL="457200" marR="0" rtl="0" algn="l">
                  <a:lnSpc>
                    <a:spcPct val="100000"/>
                  </a:lnSpc>
                  <a:spcBef>
                    <a:spcPts val="0"/>
                  </a:spcBef>
                  <a:spcAft>
                    <a:spcPts val="0"/>
                  </a:spcAft>
                  <a:buClr>
                    <a:schemeClr val="dk1"/>
                  </a:buClr>
                  <a:buSzPct val="25000"/>
                  <a:buFont typeface="Times New Roman"/>
                  <a:buNone/>
                </a:pPr>
                <a:r>
                  <a:rPr b="0" i="0" lang="en-US" sz="2600" u="none" cap="none" strike="noStrike">
                    <a:solidFill>
                      <a:schemeClr val="dk1"/>
                    </a:solidFill>
                    <a:latin typeface="Times New Roman"/>
                    <a:ea typeface="Times New Roman"/>
                    <a:cs typeface="Times New Roman"/>
                    <a:sym typeface="Times New Roman"/>
                  </a:rPr>
                  <a:t>}</a:t>
                </a:r>
              </a:p>
              <a:p>
                <a:pPr indent="0" lvl="0" marL="0" marR="0" rtl="0" algn="l">
                  <a:lnSpc>
                    <a:spcPct val="100000"/>
                  </a:lnSpc>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p:txBody>
          </p:sp>
          <p:sp>
            <p:nvSpPr>
              <p:cNvPr id="277" name="Shape 277"/>
              <p:cNvSpPr/>
              <p:nvPr/>
            </p:nvSpPr>
            <p:spPr>
              <a:xfrm>
                <a:off x="0" y="822325"/>
                <a:ext cx="6400799" cy="2468561"/>
              </a:xfrm>
              <a:prstGeom prst="rect">
                <a:avLst/>
              </a:prstGeom>
              <a:noFill/>
              <a:ln cap="sq" cmpd="sng" w="9525">
                <a:solidFill>
                  <a:srgbClr val="A0A0A0"/>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78" name="Shape 278"/>
            <p:cNvSpPr/>
            <p:nvPr/>
          </p:nvSpPr>
          <p:spPr>
            <a:xfrm>
              <a:off x="-4761" y="817562"/>
              <a:ext cx="6410325" cy="2478087"/>
            </a:xfrm>
            <a:prstGeom prst="rect">
              <a:avLst/>
            </a:prstGeom>
            <a:noFill/>
            <a:ln cap="sq" cmpd="sng" w="11100">
              <a:solidFill>
                <a:srgbClr val="11111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79" name="Shape 279"/>
          <p:cNvSpPr txBox="1"/>
          <p:nvPr/>
        </p:nvSpPr>
        <p:spPr>
          <a:xfrm>
            <a:off x="3175" y="4330700"/>
            <a:ext cx="9144000" cy="6699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a:solidFill>
                <a:schemeClr val="dk1"/>
              </a:solidFill>
              <a:latin typeface="Times New Roman"/>
              <a:ea typeface="Times New Roman"/>
              <a:cs typeface="Times New Roman"/>
              <a:sym typeface="Times New Roman"/>
            </a:endParaRPr>
          </a:p>
        </p:txBody>
      </p:sp>
      <p:sp>
        <p:nvSpPr>
          <p:cNvPr id="280" name="Shape 280"/>
          <p:cNvSpPr txBox="1"/>
          <p:nvPr/>
        </p:nvSpPr>
        <p:spPr>
          <a:xfrm>
            <a:off x="3175" y="5000625"/>
            <a:ext cx="91440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4" name="Shape 284"/>
        <p:cNvGrpSpPr/>
        <p:nvPr/>
      </p:nvGrpSpPr>
      <p:grpSpPr>
        <a:xfrm>
          <a:off x="0" y="0"/>
          <a:ext cx="0" cy="0"/>
          <a:chOff x="0" y="0"/>
          <a:chExt cx="0" cy="0"/>
        </a:xfrm>
      </p:grpSpPr>
      <p:sp>
        <p:nvSpPr>
          <p:cNvPr id="285" name="Shape 28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286" name="Shape 28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287" name="Shape 287"/>
          <p:cNvSpPr txBox="1"/>
          <p:nvPr/>
        </p:nvSpPr>
        <p:spPr>
          <a:xfrm>
            <a:off x="3175" y="1187450"/>
            <a:ext cx="91440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88" name="Shape 288"/>
          <p:cNvGrpSpPr/>
          <p:nvPr/>
        </p:nvGrpSpPr>
        <p:grpSpPr>
          <a:xfrm>
            <a:off x="152400" y="381000"/>
            <a:ext cx="8686799" cy="6172200"/>
            <a:chOff x="-4761" y="817562"/>
            <a:chExt cx="6410325" cy="2173287"/>
          </a:xfrm>
        </p:grpSpPr>
        <p:grpSp>
          <p:nvGrpSpPr>
            <p:cNvPr id="289" name="Shape 289"/>
            <p:cNvGrpSpPr/>
            <p:nvPr/>
          </p:nvGrpSpPr>
          <p:grpSpPr>
            <a:xfrm>
              <a:off x="0" y="822325"/>
              <a:ext cx="6400799" cy="2163761"/>
              <a:chOff x="0" y="822325"/>
              <a:chExt cx="6400799" cy="2163761"/>
            </a:xfrm>
          </p:grpSpPr>
          <p:sp>
            <p:nvSpPr>
              <p:cNvPr id="290" name="Shape 290"/>
              <p:cNvSpPr txBox="1"/>
              <p:nvPr/>
            </p:nvSpPr>
            <p:spPr>
              <a:xfrm>
                <a:off x="0" y="822325"/>
                <a:ext cx="6400799" cy="21637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1" lang="en-US" sz="2800" u="none">
                    <a:solidFill>
                      <a:schemeClr val="dk1"/>
                    </a:solidFill>
                    <a:latin typeface="Times New Roman"/>
                    <a:ea typeface="Times New Roman"/>
                    <a:cs typeface="Times New Roman"/>
                    <a:sym typeface="Times New Roman"/>
                  </a:rPr>
                  <a:t>*Chương trình này minh họa cách vừa khai báo, vừa khởi đầu một biến trong C */</a:t>
                </a:r>
              </a:p>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#include &lt;stdio.h&gt;</a:t>
                </a:r>
              </a:p>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void main()</a:t>
                </a:r>
              </a:p>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char ki_tu = 'a';</a:t>
                </a:r>
                <a:r>
                  <a:rPr b="0" i="1" lang="en-US" sz="2800" u="none" cap="none" strike="noStrike">
                    <a:solidFill>
                      <a:schemeClr val="dk1"/>
                    </a:solidFill>
                    <a:latin typeface="Times New Roman"/>
                    <a:ea typeface="Times New Roman"/>
                    <a:cs typeface="Times New Roman"/>
                    <a:sym typeface="Times New Roman"/>
                  </a:rPr>
                  <a:t> /* Khai báo/khởi đầu kí tự. */</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int so_nguyen = 15;</a:t>
                </a:r>
                <a:r>
                  <a:rPr b="0" i="1" lang="en-US" sz="2800" u="none" cap="none" strike="noStrike">
                    <a:solidFill>
                      <a:schemeClr val="dk1"/>
                    </a:solidFill>
                    <a:latin typeface="Times New Roman"/>
                    <a:ea typeface="Times New Roman"/>
                    <a:cs typeface="Times New Roman"/>
                    <a:sym typeface="Times New Roman"/>
                  </a:rPr>
                  <a:t> /* Khai báo khởi đầu  số nguyên */</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float so_thuc = 27.62;</a:t>
                </a:r>
                <a:r>
                  <a:rPr b="0" i="1" lang="en-US" sz="2800" u="none" cap="none" strike="noStrike">
                    <a:solidFill>
                      <a:schemeClr val="dk1"/>
                    </a:solidFill>
                    <a:latin typeface="Times New Roman"/>
                    <a:ea typeface="Times New Roman"/>
                    <a:cs typeface="Times New Roman"/>
                    <a:sym typeface="Times New Roman"/>
                  </a:rPr>
                  <a:t> /* Khai báo/khởi đầu số thực/</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printf("%c la mot ki tu.\n",ki_tu);</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printf("%d la mot so nguyen.\n",so_nguyen);</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printf("%f la mot so thuc.\n",so_thuc);</a:t>
                </a:r>
              </a:p>
              <a:p>
                <a:pPr indent="0" lvl="1" marL="457200" marR="0" rtl="0" algn="l">
                  <a:lnSpc>
                    <a:spcPct val="100000"/>
                  </a:lnSpc>
                  <a:spcBef>
                    <a:spcPts val="0"/>
                  </a:spcBef>
                  <a:spcAft>
                    <a:spcPts val="0"/>
                  </a:spcAft>
                  <a:buClr>
                    <a:schemeClr val="dk1"/>
                  </a:buClr>
                  <a:buSzPct val="25000"/>
                  <a:buFont typeface="Times New Roman"/>
                  <a:buNone/>
                </a:pPr>
                <a:r>
                  <a:rPr b="0" i="0" lang="en-US" sz="2800" u="none" cap="none" strike="noStrike">
                    <a:solidFill>
                      <a:schemeClr val="dk1"/>
                    </a:solidFill>
                    <a:latin typeface="Times New Roman"/>
                    <a:ea typeface="Times New Roman"/>
                    <a:cs typeface="Times New Roman"/>
                    <a:sym typeface="Times New Roman"/>
                  </a:rPr>
                  <a:t>}</a:t>
                </a: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91" name="Shape 291"/>
              <p:cNvSpPr/>
              <p:nvPr/>
            </p:nvSpPr>
            <p:spPr>
              <a:xfrm>
                <a:off x="0" y="822325"/>
                <a:ext cx="6400799" cy="2163761"/>
              </a:xfrm>
              <a:prstGeom prst="rect">
                <a:avLst/>
              </a:prstGeom>
              <a:noFill/>
              <a:ln cap="sq" cmpd="sng" w="9525">
                <a:solidFill>
                  <a:srgbClr val="A0A0A0"/>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2" name="Shape 292"/>
            <p:cNvSpPr/>
            <p:nvPr/>
          </p:nvSpPr>
          <p:spPr>
            <a:xfrm>
              <a:off x="-4761" y="817562"/>
              <a:ext cx="6410325" cy="2173287"/>
            </a:xfrm>
            <a:prstGeom prst="rect">
              <a:avLst/>
            </a:prstGeom>
            <a:noFill/>
            <a:ln cap="sq" cmpd="sng" w="11100">
              <a:solidFill>
                <a:srgbClr val="11111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3" name="Shape 293"/>
          <p:cNvSpPr txBox="1"/>
          <p:nvPr/>
        </p:nvSpPr>
        <p:spPr>
          <a:xfrm>
            <a:off x="3175" y="4178300"/>
            <a:ext cx="9144000" cy="6699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a:solidFill>
                <a:schemeClr val="dk1"/>
              </a:solidFill>
              <a:latin typeface="Times New Roman"/>
              <a:ea typeface="Times New Roman"/>
              <a:cs typeface="Times New Roman"/>
              <a:sym typeface="Times New Roman"/>
            </a:endParaRPr>
          </a:p>
        </p:txBody>
      </p:sp>
      <p:sp>
        <p:nvSpPr>
          <p:cNvPr id="294" name="Shape 294"/>
          <p:cNvSpPr txBox="1"/>
          <p:nvPr/>
        </p:nvSpPr>
        <p:spPr>
          <a:xfrm>
            <a:off x="3175" y="4848225"/>
            <a:ext cx="9144000" cy="8223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8" name="Shape 298"/>
        <p:cNvGrpSpPr/>
        <p:nvPr/>
      </p:nvGrpSpPr>
      <p:grpSpPr>
        <a:xfrm>
          <a:off x="0" y="0"/>
          <a:ext cx="0" cy="0"/>
          <a:chOff x="0" y="0"/>
          <a:chExt cx="0" cy="0"/>
        </a:xfrm>
      </p:grpSpPr>
      <p:sp>
        <p:nvSpPr>
          <p:cNvPr id="299" name="Shape 29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00" name="Shape 30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01" name="Shape 3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4000" u="none" cap="none" strike="noStrike">
                <a:solidFill>
                  <a:schemeClr val="dk2"/>
                </a:solidFill>
                <a:latin typeface="Times New Roman"/>
                <a:ea typeface="Times New Roman"/>
                <a:cs typeface="Times New Roman"/>
                <a:sym typeface="Times New Roman"/>
              </a:rPr>
              <a:t>Bài 2: </a:t>
            </a:r>
            <a:br>
              <a:rPr b="1" i="0" lang="en-US" sz="4000" u="none" cap="none" strike="noStrike">
                <a:solidFill>
                  <a:schemeClr val="dk2"/>
                </a:solidFill>
                <a:latin typeface="Times New Roman"/>
                <a:ea typeface="Times New Roman"/>
                <a:cs typeface="Times New Roman"/>
                <a:sym typeface="Times New Roman"/>
              </a:rPr>
            </a:br>
            <a:r>
              <a:rPr b="1" i="0" lang="en-US" sz="4000" u="none" cap="none" strike="noStrike">
                <a:solidFill>
                  <a:schemeClr val="dk2"/>
                </a:solidFill>
                <a:latin typeface="Times New Roman"/>
                <a:ea typeface="Times New Roman"/>
                <a:cs typeface="Times New Roman"/>
                <a:sym typeface="Times New Roman"/>
              </a:rPr>
              <a:t>Biểu thức và các phép toán</a:t>
            </a:r>
          </a:p>
        </p:txBody>
      </p:sp>
      <p:sp>
        <p:nvSpPr>
          <p:cNvPr id="302" name="Shape 302"/>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I. Biểu thức</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Là sự kết hợp các phép toán và các toán hạng để diễn đạt một công thức toán học nào đó.</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Biểu thức trong C gồm có biểu thức toán học và biểu thức logic</a:t>
            </a:r>
          </a:p>
          <a:p>
            <a:pPr indent="-228600" lvl="2" marL="1143000" marR="0" rtl="0" algn="l">
              <a:lnSpc>
                <a:spcPct val="100000"/>
              </a:lnSpc>
              <a:spcBef>
                <a:spcPts val="480"/>
              </a:spcBef>
              <a:spcAft>
                <a:spcPts val="0"/>
              </a:spcAft>
              <a:buClr>
                <a:schemeClr val="dk2"/>
              </a:buClr>
              <a:buSzPct val="70000"/>
              <a:buFont typeface="Noto Sans Symbols"/>
              <a:buChar char="■"/>
            </a:pPr>
            <a:r>
              <a:rPr b="0" i="0" lang="en-US" sz="2400" u="none" cap="none" strike="noStrike">
                <a:solidFill>
                  <a:schemeClr val="dk1"/>
                </a:solidFill>
                <a:latin typeface="Garamond"/>
                <a:ea typeface="Garamond"/>
                <a:cs typeface="Garamond"/>
                <a:sym typeface="Garamond"/>
              </a:rPr>
              <a:t>Biểu thức toán học bao gồm các phép toán số học và các hằng, các biến, các hàm</a:t>
            </a:r>
          </a:p>
          <a:p>
            <a:pPr indent="-228600" lvl="2" marL="1143000" marR="0" rtl="0" algn="l">
              <a:lnSpc>
                <a:spcPct val="100000"/>
              </a:lnSpc>
              <a:spcBef>
                <a:spcPts val="480"/>
              </a:spcBef>
              <a:spcAft>
                <a:spcPts val="0"/>
              </a:spcAft>
              <a:buClr>
                <a:schemeClr val="dk2"/>
              </a:buClr>
              <a:buSzPct val="70000"/>
              <a:buFont typeface="Noto Sans Symbols"/>
              <a:buChar char="■"/>
            </a:pPr>
            <a:r>
              <a:rPr b="0" i="0" lang="en-US" sz="2400" u="none" cap="none" strike="noStrike">
                <a:solidFill>
                  <a:schemeClr val="dk1"/>
                </a:solidFill>
                <a:latin typeface="Garamond"/>
                <a:ea typeface="Garamond"/>
                <a:cs typeface="Garamond"/>
                <a:sym typeface="Garamond"/>
              </a:rPr>
              <a:t>Biểu thức logic bao gồm các biến, hằng, hàm và phép toán logic (!: phép phủ định, &amp;&amp;: phép và, || : phép hoặc) </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6" name="Shape 306"/>
        <p:cNvGrpSpPr/>
        <p:nvPr/>
      </p:nvGrpSpPr>
      <p:grpSpPr>
        <a:xfrm>
          <a:off x="0" y="0"/>
          <a:ext cx="0" cy="0"/>
          <a:chOff x="0" y="0"/>
          <a:chExt cx="0" cy="0"/>
        </a:xfrm>
      </p:grpSpPr>
      <p:sp>
        <p:nvSpPr>
          <p:cNvPr id="307" name="Shape 30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08" name="Shape 30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09" name="Shape 30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4400" u="none" cap="none" strike="noStrike">
                <a:solidFill>
                  <a:schemeClr val="dk2"/>
                </a:solidFill>
                <a:latin typeface="Garamond"/>
                <a:ea typeface="Garamond"/>
                <a:cs typeface="Garamond"/>
                <a:sym typeface="Garamond"/>
              </a:rPr>
              <a:t>II. Các phép toán</a:t>
            </a:r>
          </a:p>
        </p:txBody>
      </p:sp>
      <p:sp>
        <p:nvSpPr>
          <p:cNvPr id="310" name="Shape 310"/>
          <p:cNvSpPr txBox="1"/>
          <p:nvPr>
            <p:ph idx="1" type="body"/>
          </p:nvPr>
        </p:nvSpPr>
        <p:spPr>
          <a:xfrm>
            <a:off x="457200" y="1447800"/>
            <a:ext cx="8229600" cy="4525961"/>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Phép toán số học</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Phép toán		Ý nghĩa</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Cộng</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Trừ</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Nhân </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Chia</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Lấy phần dư</a:t>
            </a:r>
          </a:p>
          <a:p>
            <a:pPr indent="-285750" lvl="1" marL="742950" marR="0" rtl="0" algn="l">
              <a:lnSpc>
                <a:spcPct val="80000"/>
              </a:lnSpc>
              <a:spcBef>
                <a:spcPts val="560"/>
              </a:spcBef>
              <a:spcAft>
                <a:spcPts val="0"/>
              </a:spcAft>
              <a:buClr>
                <a:schemeClr val="accent2"/>
              </a:buClr>
              <a:buSzPct val="25000"/>
              <a:buFont typeface="Noto Sans Symbols"/>
              <a:buNone/>
            </a:pPr>
            <a:r>
              <a:rPr b="0" i="1" lang="en-US" sz="2800" u="sng" cap="none" strike="noStrike">
                <a:solidFill>
                  <a:schemeClr val="dk1"/>
                </a:solidFill>
                <a:latin typeface="Garamond"/>
                <a:ea typeface="Garamond"/>
                <a:cs typeface="Garamond"/>
                <a:sym typeface="Garamond"/>
              </a:rPr>
              <a:t>Chú ý:</a:t>
            </a:r>
            <a:r>
              <a:rPr b="0" i="0" lang="en-US" sz="2800" u="none" cap="none" strike="noStrike">
                <a:solidFill>
                  <a:schemeClr val="dk1"/>
                </a:solidFill>
                <a:latin typeface="Garamond"/>
                <a:ea typeface="Garamond"/>
                <a:cs typeface="Garamond"/>
                <a:sym typeface="Garamond"/>
              </a:rPr>
              <a:t> </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-Phép toán chia 2 số nguyên sẽ chặt cụt phần thập phân.</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-Phép toán lấy phần dư không áp dụng cho các giá trị float và double</a:t>
            </a:r>
          </a:p>
          <a:p>
            <a:pPr indent="-285750" lvl="1" marL="742950" marR="0" rtl="0" algn="l">
              <a:lnSpc>
                <a:spcPct val="8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14" name="Shape 314"/>
        <p:cNvGrpSpPr/>
        <p:nvPr/>
      </p:nvGrpSpPr>
      <p:grpSpPr>
        <a:xfrm>
          <a:off x="0" y="0"/>
          <a:ext cx="0" cy="0"/>
          <a:chOff x="0" y="0"/>
          <a:chExt cx="0" cy="0"/>
        </a:xfrm>
      </p:grpSpPr>
      <p:sp>
        <p:nvSpPr>
          <p:cNvPr id="315" name="Shape 31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16" name="Shape 31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17" name="Shape 3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4400" u="none" cap="none" strike="noStrike">
                <a:solidFill>
                  <a:schemeClr val="dk2"/>
                </a:solidFill>
                <a:latin typeface="Garamond"/>
                <a:ea typeface="Garamond"/>
                <a:cs typeface="Garamond"/>
                <a:sym typeface="Garamond"/>
              </a:rPr>
              <a:t>II. Các phép toán</a:t>
            </a:r>
          </a:p>
        </p:txBody>
      </p:sp>
      <p:sp>
        <p:nvSpPr>
          <p:cNvPr id="318" name="Shape 318"/>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Phép toán quan hệ</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Phép toán	Ý nghĩa			Ví dụ	</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	&gt;		Có lớn hơn không?		a&gt;b</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	&gt;=	Có lớn hơn hay bằng không?	a&gt;=b</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	&lt;		Có nhỏ hơn không?	a&lt;b</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	&lt;=	Có nhỏ hơn hay bằng không?	a&lt;=b</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	==		Có bằng hay không?	a==b</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	!=		Có khác nhau không?	a!=b</a:t>
            </a:r>
          </a:p>
          <a:p>
            <a:pPr indent="-285750" lvl="1" marL="742950" marR="0" rtl="0" algn="l">
              <a:lnSpc>
                <a:spcPct val="100000"/>
              </a:lnSpc>
              <a:spcBef>
                <a:spcPts val="480"/>
              </a:spcBef>
              <a:spcAft>
                <a:spcPts val="0"/>
              </a:spcAft>
              <a:buClr>
                <a:schemeClr val="accent2"/>
              </a:buClr>
              <a:buSzPct val="25000"/>
              <a:buFont typeface="Noto Sans Symbols"/>
              <a:buNone/>
            </a:pPr>
            <a:r>
              <a:rPr b="0" i="0" lang="en-US" sz="2400" u="none" cap="none" strike="noStrike">
                <a:solidFill>
                  <a:schemeClr val="dk1"/>
                </a:solidFill>
                <a:latin typeface="Times New Roman"/>
                <a:ea typeface="Times New Roman"/>
                <a:cs typeface="Times New Roman"/>
                <a:sym typeface="Times New Roman"/>
              </a:rPr>
              <a:t>Các phép toán quan hệ có độ ưu tiên thấp hơn so với các phép toán số học</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2" name="Shape 322"/>
        <p:cNvGrpSpPr/>
        <p:nvPr/>
      </p:nvGrpSpPr>
      <p:grpSpPr>
        <a:xfrm>
          <a:off x="0" y="0"/>
          <a:ext cx="0" cy="0"/>
          <a:chOff x="0" y="0"/>
          <a:chExt cx="0" cy="0"/>
        </a:xfrm>
      </p:grpSpPr>
      <p:sp>
        <p:nvSpPr>
          <p:cNvPr id="323" name="Shape 32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24" name="Shape 32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25" name="Shape 3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4400" u="none" cap="none" strike="noStrike">
                <a:solidFill>
                  <a:schemeClr val="dk2"/>
                </a:solidFill>
                <a:latin typeface="Garamond"/>
                <a:ea typeface="Garamond"/>
                <a:cs typeface="Garamond"/>
                <a:sym typeface="Garamond"/>
              </a:rPr>
              <a:t>II. Các phép toán</a:t>
            </a:r>
          </a:p>
        </p:txBody>
      </p:sp>
      <p:sp>
        <p:nvSpPr>
          <p:cNvPr id="326" name="Shape 326"/>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Phép toán logic</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Phép phủ định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Phép và (AND) &amp;&amp;</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Phép hoặc (OR) ||</a:t>
            </a:r>
          </a:p>
          <a:p>
            <a:pPr indent="-342900" lvl="0" marL="342900" marR="0" rtl="0" algn="l">
              <a:lnSpc>
                <a:spcPct val="100000"/>
              </a:lnSpc>
              <a:spcBef>
                <a:spcPts val="64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Các phép toán quan hệ có độ ưu tiên nhỏ hơn so với ! nhưng lớn hơn so với phép &amp;&amp; và ||</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0" name="Shape 330"/>
        <p:cNvGrpSpPr/>
        <p:nvPr/>
      </p:nvGrpSpPr>
      <p:grpSpPr>
        <a:xfrm>
          <a:off x="0" y="0"/>
          <a:ext cx="0" cy="0"/>
          <a:chOff x="0" y="0"/>
          <a:chExt cx="0" cy="0"/>
        </a:xfrm>
      </p:grpSpPr>
      <p:sp>
        <p:nvSpPr>
          <p:cNvPr id="331" name="Shape 33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32" name="Shape 33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33" name="Shape 333"/>
          <p:cNvSpPr txBox="1"/>
          <p:nvPr>
            <p:ph idx="1" type="body"/>
          </p:nvPr>
        </p:nvSpPr>
        <p:spPr>
          <a:xfrm>
            <a:off x="381000" y="609600"/>
            <a:ext cx="8381999" cy="5486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80000"/>
              <a:buFont typeface="Noto Sans Symbols"/>
              <a:buChar char="■"/>
            </a:pPr>
            <a:r>
              <a:rPr b="0" i="0" lang="en-US" sz="2800" u="none">
                <a:solidFill>
                  <a:schemeClr val="dk1"/>
                </a:solidFill>
                <a:latin typeface="Times New Roman"/>
                <a:ea typeface="Times New Roman"/>
                <a:cs typeface="Times New Roman"/>
                <a:sym typeface="Times New Roman"/>
              </a:rPr>
              <a:t>C</a:t>
            </a:r>
            <a:r>
              <a:rPr b="0" i="0" lang="en-US" sz="3200" u="none">
                <a:solidFill>
                  <a:schemeClr val="dk1"/>
                </a:solidFill>
                <a:latin typeface="Times New Roman"/>
                <a:ea typeface="Times New Roman"/>
                <a:cs typeface="Times New Roman"/>
                <a:sym typeface="Times New Roman"/>
              </a:rPr>
              <a:t>âu lệnh </a:t>
            </a:r>
            <a:r>
              <a:rPr b="0" i="0" lang="en-US" sz="2800" u="none">
                <a:solidFill>
                  <a:schemeClr val="dk1"/>
                </a:solidFill>
                <a:latin typeface="Times New Roman"/>
                <a:ea typeface="Times New Roman"/>
                <a:cs typeface="Times New Roman"/>
                <a:sym typeface="Times New Roman"/>
              </a:rPr>
              <a:t>gán v</a:t>
            </a:r>
            <a:r>
              <a:rPr b="0" i="0" lang="en-US" sz="3200" u="none">
                <a:solidFill>
                  <a:schemeClr val="dk1"/>
                </a:solidFill>
                <a:latin typeface="Times New Roman"/>
                <a:ea typeface="Times New Roman"/>
                <a:cs typeface="Times New Roman"/>
                <a:sym typeface="Times New Roman"/>
              </a:rPr>
              <a:t>à biểu thức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Cú pháp của lệnh gán:     </a:t>
            </a:r>
            <a:r>
              <a:rPr b="1" i="0" lang="en-US" sz="2800" u="none">
                <a:solidFill>
                  <a:schemeClr val="dk1"/>
                </a:solidFill>
                <a:latin typeface="Times New Roman"/>
                <a:ea typeface="Times New Roman"/>
                <a:cs typeface="Times New Roman"/>
                <a:sym typeface="Times New Roman"/>
              </a:rPr>
              <a:t>&lt;tên biến&gt; = &lt;biểu thức&gt;;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VD: 	x = -10;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m = y + 2 – 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Trong C cho phép người sử dụng được gộp lệnh gán theo cú pháp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 = b = c = 7;</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7" name="Shape 337"/>
        <p:cNvGrpSpPr/>
        <p:nvPr/>
      </p:nvGrpSpPr>
      <p:grpSpPr>
        <a:xfrm>
          <a:off x="0" y="0"/>
          <a:ext cx="0" cy="0"/>
          <a:chOff x="0" y="0"/>
          <a:chExt cx="0" cy="0"/>
        </a:xfrm>
      </p:grpSpPr>
      <p:sp>
        <p:nvSpPr>
          <p:cNvPr id="338" name="Shape 33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39" name="Shape 33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40" name="Shape 340"/>
          <p:cNvSpPr txBox="1"/>
          <p:nvPr>
            <p:ph idx="1" type="body"/>
          </p:nvPr>
        </p:nvSpPr>
        <p:spPr>
          <a:xfrm>
            <a:off x="228600" y="228600"/>
            <a:ext cx="8686800" cy="6096000"/>
          </a:xfrm>
          <a:prstGeom prst="rect">
            <a:avLst/>
          </a:prstGeom>
          <a:noFill/>
          <a:ln>
            <a:noFill/>
          </a:ln>
        </p:spPr>
        <p:txBody>
          <a:bodyPr anchorCtr="0" anchor="t" bIns="45700" lIns="91425" rIns="91425" tIns="45700">
            <a:noAutofit/>
          </a:bodyPr>
          <a:lstStyle/>
          <a:p>
            <a:pPr indent="-342900" lvl="0" marL="342900" marR="0" rtl="0" algn="ctr">
              <a:lnSpc>
                <a:spcPct val="100000"/>
              </a:lnSpc>
              <a:spcBef>
                <a:spcPts val="0"/>
              </a:spcBef>
              <a:spcAft>
                <a:spcPts val="0"/>
              </a:spcAft>
              <a:buClr>
                <a:schemeClr val="hlink"/>
              </a:buClr>
              <a:buSzPct val="25000"/>
              <a:buFont typeface="Noto Sans Symbols"/>
              <a:buNone/>
            </a:pPr>
            <a:r>
              <a:rPr b="1" i="0" lang="en-US" sz="2800" u="none">
                <a:solidFill>
                  <a:srgbClr val="FF0000"/>
                </a:solidFill>
                <a:latin typeface="Garamond"/>
                <a:ea typeface="Garamond"/>
                <a:cs typeface="Garamond"/>
                <a:sym typeface="Garamond"/>
              </a:rPr>
              <a:t> Phép toán tăng giảm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Toán tử + + : dùng để tăng giá trị của các biến nguyên hay biến thực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Toán tử - - dùng để giảm giá trị của biến nguyên hay biến thực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Toán tử + + và -- đều có thể đứng trước hoặc sau toán hạng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VD: + + n ; n+ +; --m ; 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Khi các toán tử + +, -- đứng trước toán hạng thì giá trị của toán hạng được tăng hoặc giảm trước khi sử dụng và ngược lại nếu toán tử ++, -- đứng sau toán hạng thì toán hạng được tăng hay giảm sau khi thực hiện</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1" name="Shape 71"/>
        <p:cNvGrpSpPr/>
        <p:nvPr/>
      </p:nvGrpSpPr>
      <p:grpSpPr>
        <a:xfrm>
          <a:off x="0" y="0"/>
          <a:ext cx="0" cy="0"/>
          <a:chOff x="0" y="0"/>
          <a:chExt cx="0" cy="0"/>
        </a:xfrm>
      </p:grpSpPr>
      <p:sp>
        <p:nvSpPr>
          <p:cNvPr id="72" name="Shape 7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3" name="Shape 7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4" name="Shape 74"/>
          <p:cNvSpPr txBox="1"/>
          <p:nvPr>
            <p:ph idx="1" type="body"/>
          </p:nvPr>
        </p:nvSpPr>
        <p:spPr>
          <a:xfrm>
            <a:off x="457200" y="304800"/>
            <a:ext cx="8686800" cy="57912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cap="none" strike="noStrike">
                <a:solidFill>
                  <a:srgbClr val="0000FF"/>
                </a:solidFill>
                <a:latin typeface="Times New Roman"/>
                <a:ea typeface="Times New Roman"/>
                <a:cs typeface="Times New Roman"/>
                <a:sym typeface="Times New Roman"/>
              </a:rPr>
              <a:t>I. Hướng dẫn sử dụng môi trương kết hợp Turbo C</a:t>
            </a:r>
          </a:p>
          <a:p>
            <a:pPr indent="-285750" lvl="1" marL="742950" marR="0" rtl="0" algn="l">
              <a:lnSpc>
                <a:spcPct val="90000"/>
              </a:lnSpc>
              <a:spcBef>
                <a:spcPts val="840"/>
              </a:spcBef>
              <a:spcAft>
                <a:spcPts val="0"/>
              </a:spcAft>
              <a:buClr>
                <a:schemeClr val="accent2"/>
              </a:buClr>
              <a:buSzPct val="70000"/>
              <a:buFont typeface="Noto Sans Symbols"/>
              <a:buAutoNum type="arabicPeriod"/>
            </a:pPr>
            <a:r>
              <a:rPr b="1" i="0" lang="en-US" sz="2800" u="none" cap="none" strike="noStrike">
                <a:solidFill>
                  <a:schemeClr val="dk1"/>
                </a:solidFill>
                <a:latin typeface="Times New Roman"/>
                <a:ea typeface="Times New Roman"/>
                <a:cs typeface="Times New Roman"/>
                <a:sym typeface="Times New Roman"/>
              </a:rPr>
              <a:t>Khởi động</a:t>
            </a:r>
          </a:p>
          <a:p>
            <a:pPr indent="-228600" lvl="2" marL="1143000" marR="0" rtl="0" algn="l">
              <a:lnSpc>
                <a:spcPct val="90000"/>
              </a:lnSpc>
              <a:spcBef>
                <a:spcPts val="810"/>
              </a:spcBef>
              <a:spcAft>
                <a:spcPts val="0"/>
              </a:spcAft>
              <a:buClr>
                <a:schemeClr val="dk2"/>
              </a:buClr>
              <a:buSzPct val="25000"/>
              <a:buFont typeface="Noto Sans Symbols"/>
              <a:buNone/>
            </a:pPr>
            <a:r>
              <a:rPr b="0" i="0" lang="en-US" sz="2600" u="none" cap="none" strike="noStrike">
                <a:solidFill>
                  <a:schemeClr val="dk1"/>
                </a:solidFill>
                <a:latin typeface="Times New Roman"/>
                <a:ea typeface="Times New Roman"/>
                <a:cs typeface="Times New Roman"/>
                <a:sym typeface="Times New Roman"/>
              </a:rPr>
              <a:t>C1: Từ DOS [ đường dẫn ]\ TC.EXE</a:t>
            </a:r>
          </a:p>
          <a:p>
            <a:pPr indent="-228600" lvl="2" marL="1143000" marR="0" rtl="0" algn="l">
              <a:lnSpc>
                <a:spcPct val="90000"/>
              </a:lnSpc>
              <a:spcBef>
                <a:spcPts val="780"/>
              </a:spcBef>
              <a:spcAft>
                <a:spcPts val="0"/>
              </a:spcAft>
              <a:buClr>
                <a:schemeClr val="dk2"/>
              </a:buClr>
              <a:buSzPct val="25000"/>
              <a:buFont typeface="Noto Sans Symbols"/>
              <a:buNone/>
            </a:pPr>
            <a:r>
              <a:rPr b="0" i="0" lang="en-US" sz="2600" u="none" cap="none" strike="noStrike">
                <a:solidFill>
                  <a:schemeClr val="dk1"/>
                </a:solidFill>
                <a:latin typeface="Times New Roman"/>
                <a:ea typeface="Times New Roman"/>
                <a:cs typeface="Times New Roman"/>
                <a:sym typeface="Times New Roman"/>
              </a:rPr>
              <a:t>C2: Từ Win C -&gt; TC -&gt; BIN -&gt; TC.EXE</a:t>
            </a:r>
          </a:p>
          <a:p>
            <a:pPr indent="-228600" lvl="2" marL="1143000" marR="0" rtl="0" algn="l">
              <a:lnSpc>
                <a:spcPct val="90000"/>
              </a:lnSpc>
              <a:spcBef>
                <a:spcPts val="780"/>
              </a:spcBef>
              <a:spcAft>
                <a:spcPts val="0"/>
              </a:spcAft>
              <a:buClr>
                <a:schemeClr val="dk2"/>
              </a:buClr>
              <a:buSzPct val="25000"/>
              <a:buFont typeface="Noto Sans Symbols"/>
              <a:buNone/>
            </a:pPr>
            <a:r>
              <a:rPr b="0" i="0" lang="en-US" sz="2600" u="none" cap="none" strike="noStrike">
                <a:solidFill>
                  <a:schemeClr val="dk1"/>
                </a:solidFill>
                <a:latin typeface="Times New Roman"/>
                <a:ea typeface="Times New Roman"/>
                <a:cs typeface="Times New Roman"/>
                <a:sym typeface="Times New Roman"/>
              </a:rPr>
              <a:t>C3: Start -&gt; Run -&gt; C:\TC\BIN\TC.EXE</a:t>
            </a:r>
          </a:p>
          <a:p>
            <a:pPr indent="-285750" lvl="1" marL="742950" marR="0" rtl="0" algn="l">
              <a:lnSpc>
                <a:spcPct val="90000"/>
              </a:lnSpc>
              <a:spcBef>
                <a:spcPts val="810"/>
              </a:spcBef>
              <a:spcAft>
                <a:spcPts val="0"/>
              </a:spcAft>
              <a:buClr>
                <a:schemeClr val="accent2"/>
              </a:buClr>
              <a:buSzPct val="70000"/>
              <a:buFont typeface="Noto Sans Symbols"/>
              <a:buAutoNum type="arabicPeriod"/>
            </a:pPr>
            <a:r>
              <a:rPr b="1" i="0" lang="en-US" sz="2800" u="none" cap="none" strike="noStrike">
                <a:solidFill>
                  <a:schemeClr val="dk1"/>
                </a:solidFill>
                <a:latin typeface="Times New Roman"/>
                <a:ea typeface="Times New Roman"/>
                <a:cs typeface="Times New Roman"/>
                <a:sym typeface="Times New Roman"/>
              </a:rPr>
              <a:t>Mở File</a:t>
            </a:r>
          </a:p>
          <a:p>
            <a:pPr indent="-228600" lvl="2" marL="1143000" marR="0" rtl="0" algn="l">
              <a:lnSpc>
                <a:spcPct val="90000"/>
              </a:lnSpc>
              <a:spcBef>
                <a:spcPts val="840"/>
              </a:spcBef>
              <a:spcAft>
                <a:spcPts val="0"/>
              </a:spcAft>
              <a:buClr>
                <a:schemeClr val="dk2"/>
              </a:buClr>
              <a:buSzPct val="25000"/>
              <a:buFont typeface="Noto Sans Symbols"/>
              <a:buNone/>
            </a:pPr>
            <a:r>
              <a:rPr b="0" i="0" lang="en-US" sz="2800" u="none" cap="none" strike="noStrike">
                <a:solidFill>
                  <a:schemeClr val="dk1"/>
                </a:solidFill>
                <a:latin typeface="Times New Roman"/>
                <a:ea typeface="Times New Roman"/>
                <a:cs typeface="Times New Roman"/>
                <a:sym typeface="Times New Roman"/>
              </a:rPr>
              <a:t>Mở file mới : File -&gt; New</a:t>
            </a:r>
          </a:p>
          <a:p>
            <a:pPr indent="-228600" lvl="2" marL="1143000" marR="0" rtl="0" algn="l">
              <a:lnSpc>
                <a:spcPct val="90000"/>
              </a:lnSpc>
              <a:spcBef>
                <a:spcPts val="840"/>
              </a:spcBef>
              <a:spcAft>
                <a:spcPts val="0"/>
              </a:spcAft>
              <a:buClr>
                <a:schemeClr val="dk2"/>
              </a:buClr>
              <a:buSzPct val="25000"/>
              <a:buFont typeface="Noto Sans Symbols"/>
              <a:buNone/>
            </a:pPr>
            <a:r>
              <a:rPr b="0" i="0" lang="en-US" sz="2800" u="none" cap="none" strike="noStrike">
                <a:solidFill>
                  <a:schemeClr val="dk1"/>
                </a:solidFill>
                <a:latin typeface="Times New Roman"/>
                <a:ea typeface="Times New Roman"/>
                <a:cs typeface="Times New Roman"/>
                <a:sym typeface="Times New Roman"/>
              </a:rPr>
              <a:t>Mở file đã có: File -&gt; Open</a:t>
            </a:r>
          </a:p>
          <a:p>
            <a:pPr indent="-285750" lvl="1" marL="742950" marR="0" rtl="0" algn="l">
              <a:lnSpc>
                <a:spcPct val="90000"/>
              </a:lnSpc>
              <a:spcBef>
                <a:spcPts val="840"/>
              </a:spcBef>
              <a:spcAft>
                <a:spcPts val="0"/>
              </a:spcAft>
              <a:buClr>
                <a:schemeClr val="accent2"/>
              </a:buClr>
              <a:buSzPct val="70000"/>
              <a:buFont typeface="Noto Sans Symbols"/>
              <a:buAutoNum type="arabicPeriod"/>
            </a:pPr>
            <a:r>
              <a:rPr b="1" i="0" lang="en-US" sz="2800" u="none" cap="none" strike="noStrike">
                <a:solidFill>
                  <a:schemeClr val="dk1"/>
                </a:solidFill>
                <a:latin typeface="Times New Roman"/>
                <a:ea typeface="Times New Roman"/>
                <a:cs typeface="Times New Roman"/>
                <a:sym typeface="Times New Roman"/>
              </a:rPr>
              <a:t>Ghi File</a:t>
            </a:r>
          </a:p>
          <a:p>
            <a:pPr indent="-228600" lvl="2" marL="1143000" marR="0" rtl="0" algn="l">
              <a:lnSpc>
                <a:spcPct val="90000"/>
              </a:lnSpc>
              <a:spcBef>
                <a:spcPts val="840"/>
              </a:spcBef>
              <a:spcAft>
                <a:spcPts val="0"/>
              </a:spcAft>
              <a:buClr>
                <a:schemeClr val="dk2"/>
              </a:buClr>
              <a:buSzPct val="25000"/>
              <a:buFont typeface="Noto Sans Symbols"/>
              <a:buNone/>
            </a:pPr>
            <a:r>
              <a:rPr b="0" i="0" lang="en-US" sz="2800" u="none" cap="none" strike="noStrike">
                <a:solidFill>
                  <a:schemeClr val="dk1"/>
                </a:solidFill>
                <a:latin typeface="Times New Roman"/>
                <a:ea typeface="Times New Roman"/>
                <a:cs typeface="Times New Roman"/>
                <a:sym typeface="Times New Roman"/>
              </a:rPr>
              <a:t>Save (F2) : Ghi tệp mới đang soạn thảo vào đĩa</a:t>
            </a:r>
          </a:p>
          <a:p>
            <a:pPr indent="-228600" lvl="2" marL="1143000" marR="0" rtl="0" algn="l">
              <a:lnSpc>
                <a:spcPct val="90000"/>
              </a:lnSpc>
              <a:spcBef>
                <a:spcPts val="840"/>
              </a:spcBef>
              <a:spcAft>
                <a:spcPts val="0"/>
              </a:spcAft>
              <a:buClr>
                <a:schemeClr val="dk2"/>
              </a:buClr>
              <a:buSzPct val="25000"/>
              <a:buFont typeface="Noto Sans Symbols"/>
              <a:buNone/>
            </a:pPr>
            <a:r>
              <a:rPr b="0" i="0" lang="en-US" sz="2800" u="none" cap="none" strike="noStrike">
                <a:solidFill>
                  <a:schemeClr val="dk1"/>
                </a:solidFill>
                <a:latin typeface="Times New Roman"/>
                <a:ea typeface="Times New Roman"/>
                <a:cs typeface="Times New Roman"/>
                <a:sym typeface="Times New Roman"/>
              </a:rPr>
              <a:t>Save as : Ghi tệp đang soạn thảo vào đĩa theo tên mới hoặc đe lên tệp đã có</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4" name="Shape 344"/>
        <p:cNvGrpSpPr/>
        <p:nvPr/>
      </p:nvGrpSpPr>
      <p:grpSpPr>
        <a:xfrm>
          <a:off x="0" y="0"/>
          <a:ext cx="0" cy="0"/>
          <a:chOff x="0" y="0"/>
          <a:chExt cx="0" cy="0"/>
        </a:xfrm>
      </p:grpSpPr>
      <p:sp>
        <p:nvSpPr>
          <p:cNvPr id="345" name="Shape 34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46" name="Shape 34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47" name="Shape 347"/>
          <p:cNvSpPr txBox="1"/>
          <p:nvPr>
            <p:ph idx="1" type="body"/>
          </p:nvPr>
        </p:nvSpPr>
        <p:spPr>
          <a:xfrm>
            <a:off x="228600" y="228600"/>
            <a:ext cx="8686800" cy="6248399"/>
          </a:xfrm>
          <a:prstGeom prst="rect">
            <a:avLst/>
          </a:prstGeom>
          <a:noFill/>
          <a:ln>
            <a:noFill/>
          </a:ln>
        </p:spPr>
        <p:txBody>
          <a:bodyPr anchorCtr="0" anchor="t" bIns="45700" lIns="91425" rIns="91425" tIns="45700">
            <a:noAutofit/>
          </a:bodyPr>
          <a:lstStyle/>
          <a:p>
            <a:pPr indent="-342900" lvl="0" marL="342900" marR="0" rtl="0" algn="ctr">
              <a:lnSpc>
                <a:spcPct val="90000"/>
              </a:lnSpc>
              <a:spcBef>
                <a:spcPts val="0"/>
              </a:spcBef>
              <a:spcAft>
                <a:spcPts val="0"/>
              </a:spcAft>
              <a:buClr>
                <a:schemeClr val="hlink"/>
              </a:buClr>
              <a:buSzPct val="25000"/>
              <a:buFont typeface="Noto Sans Symbols"/>
              <a:buNone/>
            </a:pPr>
            <a:r>
              <a:rPr b="1" i="0" lang="en-US" sz="2800" u="none">
                <a:solidFill>
                  <a:srgbClr val="FF0000"/>
                </a:solidFill>
                <a:latin typeface="Garamond"/>
                <a:ea typeface="Garamond"/>
                <a:cs typeface="Garamond"/>
                <a:sym typeface="Garamond"/>
              </a:rPr>
              <a:t> </a:t>
            </a:r>
            <a:r>
              <a:rPr b="1" i="0" lang="en-US" sz="3200" u="none">
                <a:solidFill>
                  <a:srgbClr val="FF0000"/>
                </a:solidFill>
                <a:latin typeface="Garamond"/>
                <a:ea typeface="Garamond"/>
                <a:cs typeface="Garamond"/>
                <a:sym typeface="Garamond"/>
              </a:rPr>
              <a:t>Chuyển đổi kiểu giá trị</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Việc chuyển đổi kiểu giá trị trong C thường diễn ra tự động trong trường hợp sau:</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Trong biểu thức có các toán hạng khác kiểu</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Khi gán một giá trị kiểu  này cho một giá trị kiểu khác</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Ngoài ra ta có thể dùng phép chuyển kiểu để ép kiểu dữ liệu sang kiểu khác</a:t>
            </a:r>
          </a:p>
          <a:p>
            <a:pPr indent="-342900" lvl="0" marL="342900" marR="0" rtl="0" algn="ctr">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(type) biểu_thức</a:t>
            </a:r>
          </a:p>
          <a:p>
            <a:pPr indent="-342900" lvl="0" marL="342900" marR="0" rtl="0" algn="l">
              <a:lnSpc>
                <a:spcPct val="90000"/>
              </a:lnSpc>
              <a:spcBef>
                <a:spcPts val="560"/>
              </a:spcBef>
              <a:spcAft>
                <a:spcPts val="0"/>
              </a:spcAft>
              <a:buClr>
                <a:schemeClr val="hlink"/>
              </a:buClr>
              <a:buSzPct val="25000"/>
              <a:buFont typeface="Noto Sans Symbols"/>
              <a:buNone/>
            </a:pPr>
            <a:r>
              <a:rPr b="1" i="0" lang="en-US" sz="2800" u="sng">
                <a:solidFill>
                  <a:schemeClr val="dk1"/>
                </a:solidFill>
                <a:latin typeface="Garamond"/>
                <a:ea typeface="Garamond"/>
                <a:cs typeface="Garamond"/>
                <a:sym typeface="Garamond"/>
              </a:rPr>
              <a:t>Chú ý:</a:t>
            </a:r>
          </a:p>
          <a:p>
            <a:pPr indent="-342900" lvl="0" marL="342900" marR="0" rtl="0" algn="l">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a:t>
            </a:r>
            <a:r>
              <a:rPr b="0" i="0" lang="en-US" sz="2800" u="none">
                <a:solidFill>
                  <a:schemeClr val="dk1"/>
                </a:solidFill>
                <a:latin typeface="Garamond"/>
                <a:ea typeface="Garamond"/>
                <a:cs typeface="Garamond"/>
                <a:sym typeface="Garamond"/>
              </a:rPr>
              <a:t>Khi chuyển đổi kiểu tỏng biểu thức thì đối với toán hạng có kiểu thấp hơn sẽ được nâng thành kiểu cao hơn trược khi htực hiện phép toán và kết quả thu được sẽ có kết quả theo kiểu cao hơn</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1" name="Shape 351"/>
        <p:cNvGrpSpPr/>
        <p:nvPr/>
      </p:nvGrpSpPr>
      <p:grpSpPr>
        <a:xfrm>
          <a:off x="0" y="0"/>
          <a:ext cx="0" cy="0"/>
          <a:chOff x="0" y="0"/>
          <a:chExt cx="0" cy="0"/>
        </a:xfrm>
      </p:grpSpPr>
      <p:sp>
        <p:nvSpPr>
          <p:cNvPr id="352" name="Shape 35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53" name="Shape 35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54" name="Shape 354"/>
          <p:cNvSpPr txBox="1"/>
          <p:nvPr>
            <p:ph idx="1" type="body"/>
          </p:nvPr>
        </p:nvSpPr>
        <p:spPr>
          <a:xfrm>
            <a:off x="228600" y="304800"/>
            <a:ext cx="8686800" cy="6172199"/>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Kiểu int và kiểu long thì int ----&gt; long</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int và float thì int ---&gt; float</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Float và double thì float -----&gt; double</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Kiểu int có thể chuyển thành float và ngược lại</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8" name="Shape 358"/>
        <p:cNvGrpSpPr/>
        <p:nvPr/>
      </p:nvGrpSpPr>
      <p:grpSpPr>
        <a:xfrm>
          <a:off x="0" y="0"/>
          <a:ext cx="0" cy="0"/>
          <a:chOff x="0" y="0"/>
          <a:chExt cx="0" cy="0"/>
        </a:xfrm>
      </p:grpSpPr>
      <p:sp>
        <p:nvSpPr>
          <p:cNvPr id="359" name="Shape 35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60" name="Shape 36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61" name="Shape 361"/>
          <p:cNvSpPr txBox="1"/>
          <p:nvPr>
            <p:ph idx="1" type="body"/>
          </p:nvPr>
        </p:nvSpPr>
        <p:spPr>
          <a:xfrm>
            <a:off x="609600" y="1600200"/>
            <a:ext cx="8534399" cy="5257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none">
                <a:solidFill>
                  <a:schemeClr val="dk1"/>
                </a:solidFill>
                <a:latin typeface="Times New Roman"/>
                <a:ea typeface="Times New Roman"/>
                <a:cs typeface="Times New Roman"/>
                <a:sym typeface="Times New Roman"/>
              </a:rPr>
              <a:t>I.</a:t>
            </a: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Hàm xuất nhập chuẩn trong thư viện &lt;stdio.h&gt;</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 Hàm đưa kết quả ra màn hình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sng">
                <a:solidFill>
                  <a:schemeClr val="dk1"/>
                </a:solidFill>
                <a:latin typeface="Times New Roman"/>
                <a:ea typeface="Times New Roman"/>
                <a:cs typeface="Times New Roman"/>
                <a:sym typeface="Times New Roman"/>
              </a:rPr>
              <a:t>Cú pháp</a:t>
            </a: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printf(&lt;dòng điểu khiển&gt;, bt1, bt2,...btk);</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sng">
                <a:solidFill>
                  <a:schemeClr val="dk1"/>
                </a:solidFill>
                <a:latin typeface="Times New Roman"/>
                <a:ea typeface="Times New Roman"/>
                <a:cs typeface="Times New Roman"/>
                <a:sym typeface="Times New Roman"/>
              </a:rPr>
              <a:t>Ý nghĩa</a:t>
            </a:r>
            <a:r>
              <a:rPr b="0" i="0" lang="en-US" sz="2800" u="none">
                <a:solidFill>
                  <a:schemeClr val="dk1"/>
                </a:solidFill>
                <a:latin typeface="Times New Roman"/>
                <a:ea typeface="Times New Roman"/>
                <a:cs typeface="Times New Roman"/>
                <a:sym typeface="Times New Roman"/>
              </a:rPr>
              <a:t>: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bt1,...btk : là k biểu thức cần in kết quả ra màn hình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&lt;dòng điểu khiển&gt; là một hằng xâu ký tự bao gồm 3 loại:</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Ký tự diều khiển việc xuống dòng tiếp theo ‘\n’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Ký tự hiển thị: là ký tự được in ra màn hình</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Ký tự mô tả cách đưa ra màn hình của các biến(đặc tả của kiểu). Mỗi biểu thức có đặc tả tương ứng</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
        <p:nvSpPr>
          <p:cNvPr id="362" name="Shape 36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4000" u="none" cap="none" strike="noStrike">
                <a:solidFill>
                  <a:schemeClr val="dk2"/>
                </a:solidFill>
                <a:latin typeface="Times New Roman"/>
                <a:ea typeface="Times New Roman"/>
                <a:cs typeface="Times New Roman"/>
                <a:sym typeface="Times New Roman"/>
              </a:rPr>
              <a:t>Bài 3</a:t>
            </a:r>
            <a:br>
              <a:rPr b="1" i="0" lang="en-US" sz="4000" u="none" cap="none" strike="noStrike">
                <a:solidFill>
                  <a:schemeClr val="dk2"/>
                </a:solidFill>
                <a:latin typeface="Times New Roman"/>
                <a:ea typeface="Times New Roman"/>
                <a:cs typeface="Times New Roman"/>
                <a:sym typeface="Times New Roman"/>
              </a:rPr>
            </a:br>
            <a:r>
              <a:rPr b="1" i="0" lang="en-US" sz="4000" u="none" cap="none" strike="noStrike">
                <a:solidFill>
                  <a:schemeClr val="dk2"/>
                </a:solidFill>
                <a:latin typeface="Times New Roman"/>
                <a:ea typeface="Times New Roman"/>
                <a:cs typeface="Times New Roman"/>
                <a:sym typeface="Times New Roman"/>
              </a:rPr>
              <a:t>Các hàm vào ra dữ liệu</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6" name="Shape 366"/>
        <p:cNvGrpSpPr/>
        <p:nvPr/>
      </p:nvGrpSpPr>
      <p:grpSpPr>
        <a:xfrm>
          <a:off x="0" y="0"/>
          <a:ext cx="0" cy="0"/>
          <a:chOff x="0" y="0"/>
          <a:chExt cx="0" cy="0"/>
        </a:xfrm>
      </p:grpSpPr>
      <p:sp>
        <p:nvSpPr>
          <p:cNvPr id="367" name="Shape 36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68" name="Shape 36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69" name="Shape 369"/>
          <p:cNvSpPr txBox="1"/>
          <p:nvPr>
            <p:ph idx="1" type="body"/>
          </p:nvPr>
        </p:nvSpPr>
        <p:spPr>
          <a:xfrm>
            <a:off x="152400" y="228600"/>
            <a:ext cx="8763000" cy="5867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Đặc tả kiểu nguyên đối với biểu thức có giá trị kiểu số nguyên </a:t>
            </a:r>
            <a:r>
              <a:rPr b="1" i="0" lang="en-US" sz="2800" u="none">
                <a:solidFill>
                  <a:schemeClr val="dk1"/>
                </a:solidFill>
                <a:latin typeface="Garamond"/>
                <a:ea typeface="Garamond"/>
                <a:cs typeface="Garamond"/>
                <a:sym typeface="Garamond"/>
              </a:rPr>
              <a:t>%[n]d </a:t>
            </a:r>
            <a:r>
              <a:rPr b="0" i="0" lang="en-US" sz="2800" u="none">
                <a:solidFill>
                  <a:schemeClr val="dk1"/>
                </a:solidFill>
                <a:latin typeface="Garamond"/>
                <a:ea typeface="Garamond"/>
                <a:cs typeface="Garamond"/>
                <a:sym typeface="Garamond"/>
              </a:rPr>
              <a:t>. Trong đó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n là số nguyên xác định độ rộng tối thiểu dành cho giá trị biểu thức in ra màn hình</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Đặc tả kiểu số thực </a:t>
            </a:r>
            <a:r>
              <a:rPr b="1" i="0" lang="en-US" sz="2800" u="none">
                <a:solidFill>
                  <a:schemeClr val="dk1"/>
                </a:solidFill>
                <a:latin typeface="Garamond"/>
                <a:ea typeface="Garamond"/>
                <a:cs typeface="Garamond"/>
                <a:sym typeface="Garamond"/>
              </a:rPr>
              <a:t>%[n][.m]f. </a:t>
            </a:r>
            <a:r>
              <a:rPr b="0" i="0" lang="en-US" sz="2800" u="none">
                <a:solidFill>
                  <a:schemeClr val="dk1"/>
                </a:solidFill>
                <a:latin typeface="Garamond"/>
                <a:ea typeface="Garamond"/>
                <a:cs typeface="Garamond"/>
                <a:sym typeface="Garamond"/>
              </a:rPr>
              <a:t>Trong đó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m là số chữ số sau dấu phẩy, n là một số nguyên xác định độ rộng tối thiểu trên màn hình cho giá trị của biểu thức: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VD: </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73" name="Shape 373"/>
        <p:cNvGrpSpPr/>
        <p:nvPr/>
      </p:nvGrpSpPr>
      <p:grpSpPr>
        <a:xfrm>
          <a:off x="0" y="0"/>
          <a:ext cx="0" cy="0"/>
          <a:chOff x="0" y="0"/>
          <a:chExt cx="0" cy="0"/>
        </a:xfrm>
      </p:grpSpPr>
      <p:sp>
        <p:nvSpPr>
          <p:cNvPr id="374" name="Shape 37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75" name="Shape 37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76" name="Shape 376"/>
          <p:cNvSpPr txBox="1"/>
          <p:nvPr/>
        </p:nvSpPr>
        <p:spPr>
          <a:xfrm>
            <a:off x="457200" y="838200"/>
            <a:ext cx="8686800" cy="328771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2"/>
              </a:buClr>
              <a:buSzPct val="75000"/>
              <a:buFont typeface="Noto Sans Symbols"/>
              <a:buChar char="✓"/>
            </a:pPr>
            <a:r>
              <a:rPr b="0" i="0" lang="en-US" sz="2800" u="none">
                <a:solidFill>
                  <a:schemeClr val="dk1"/>
                </a:solidFill>
                <a:latin typeface="Times New Roman"/>
                <a:ea typeface="Times New Roman"/>
                <a:cs typeface="Times New Roman"/>
                <a:sym typeface="Times New Roman"/>
              </a:rPr>
              <a:t> %c : in một ký tự có mã ASCII tương ứng</a:t>
            </a:r>
          </a:p>
          <a:p>
            <a:pPr indent="0" lvl="0" marL="0" marR="0" rtl="0" algn="l">
              <a:lnSpc>
                <a:spcPct val="90000"/>
              </a:lnSpc>
              <a:spcBef>
                <a:spcPts val="560"/>
              </a:spcBef>
              <a:spcAft>
                <a:spcPts val="0"/>
              </a:spcAft>
              <a:buClr>
                <a:schemeClr val="dk2"/>
              </a:buClr>
              <a:buSzPct val="75000"/>
              <a:buFont typeface="Noto Sans Symbols"/>
              <a:buChar char="✓"/>
            </a:pPr>
            <a:r>
              <a:rPr b="0" i="0" lang="en-US" sz="2800" u="none">
                <a:solidFill>
                  <a:schemeClr val="dk1"/>
                </a:solidFill>
                <a:latin typeface="Times New Roman"/>
                <a:ea typeface="Times New Roman"/>
                <a:cs typeface="Times New Roman"/>
                <a:sym typeface="Times New Roman"/>
              </a:rPr>
              <a:t> %[n]d : in một số nguyên với chiều dài tối thiểu là n</a:t>
            </a:r>
          </a:p>
          <a:p>
            <a:pPr indent="0" lvl="0" marL="0" marR="0" rtl="0" algn="l">
              <a:lnSpc>
                <a:spcPct val="90000"/>
              </a:lnSpc>
              <a:spcBef>
                <a:spcPts val="560"/>
              </a:spcBef>
              <a:spcAft>
                <a:spcPts val="0"/>
              </a:spcAft>
              <a:buClr>
                <a:schemeClr val="dk2"/>
              </a:buClr>
              <a:buSzPct val="75000"/>
              <a:buFont typeface="Noto Sans Symbols"/>
              <a:buChar char="✓"/>
            </a:pPr>
            <a:r>
              <a:rPr b="0" i="0" lang="en-US" sz="2800" u="none">
                <a:solidFill>
                  <a:schemeClr val="dk1"/>
                </a:solidFill>
                <a:latin typeface="Times New Roman"/>
                <a:ea typeface="Times New Roman"/>
                <a:cs typeface="Times New Roman"/>
                <a:sym typeface="Times New Roman"/>
              </a:rPr>
              <a:t> %[n]ld: in một số nguyên (long int)</a:t>
            </a:r>
          </a:p>
          <a:p>
            <a:pPr indent="0" lvl="0" marL="0" marR="0" rtl="0" algn="l">
              <a:lnSpc>
                <a:spcPct val="90000"/>
              </a:lnSpc>
              <a:spcBef>
                <a:spcPts val="560"/>
              </a:spcBef>
              <a:spcAft>
                <a:spcPts val="0"/>
              </a:spcAft>
              <a:buClr>
                <a:schemeClr val="dk2"/>
              </a:buClr>
              <a:buSzPct val="75000"/>
              <a:buFont typeface="Noto Sans Symbols"/>
              <a:buChar char="✓"/>
            </a:pPr>
            <a:r>
              <a:rPr b="0" i="0" lang="en-US" sz="2800" u="none">
                <a:solidFill>
                  <a:schemeClr val="dk1"/>
                </a:solidFill>
                <a:latin typeface="Times New Roman"/>
                <a:ea typeface="Times New Roman"/>
                <a:cs typeface="Times New Roman"/>
                <a:sym typeface="Times New Roman"/>
              </a:rPr>
              <a:t> %[n.m]f : in một số thực vối chiều dài n và lấy m số thập phân</a:t>
            </a:r>
          </a:p>
          <a:p>
            <a:pPr indent="0" lvl="0" marL="0" marR="0" rtl="0" algn="l">
              <a:lnSpc>
                <a:spcPct val="90000"/>
              </a:lnSpc>
              <a:spcBef>
                <a:spcPts val="560"/>
              </a:spcBef>
              <a:spcAft>
                <a:spcPts val="0"/>
              </a:spcAft>
              <a:buClr>
                <a:schemeClr val="dk2"/>
              </a:buClr>
              <a:buSzPct val="75000"/>
              <a:buFont typeface="Noto Sans Symbols"/>
              <a:buChar char="✓"/>
            </a:pPr>
            <a:r>
              <a:rPr b="0" i="0" lang="en-US" sz="2800" u="none">
                <a:solidFill>
                  <a:schemeClr val="dk1"/>
                </a:solidFill>
                <a:latin typeface="Times New Roman"/>
                <a:ea typeface="Times New Roman"/>
                <a:cs typeface="Times New Roman"/>
                <a:sym typeface="Times New Roman"/>
              </a:rPr>
              <a:t> %s : in ra chuỗi ký tự</a:t>
            </a: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0" name="Shape 380"/>
        <p:cNvGrpSpPr/>
        <p:nvPr/>
      </p:nvGrpSpPr>
      <p:grpSpPr>
        <a:xfrm>
          <a:off x="0" y="0"/>
          <a:ext cx="0" cy="0"/>
          <a:chOff x="0" y="0"/>
          <a:chExt cx="0" cy="0"/>
        </a:xfrm>
      </p:grpSpPr>
      <p:sp>
        <p:nvSpPr>
          <p:cNvPr id="381" name="Shape 38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82" name="Shape 38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83" name="Shape 383"/>
          <p:cNvSpPr txBox="1"/>
          <p:nvPr>
            <p:ph idx="1" type="body"/>
          </p:nvPr>
        </p:nvSpPr>
        <p:spPr>
          <a:xfrm>
            <a:off x="304800" y="228600"/>
            <a:ext cx="8839199" cy="6019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 Hàm hiển thị một xâu ký tự  ra màn hình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0" lang="en-US" sz="2800" u="sng">
                <a:solidFill>
                  <a:schemeClr val="dk1"/>
                </a:solidFill>
                <a:latin typeface="Garamond"/>
                <a:ea typeface="Garamond"/>
                <a:cs typeface="Garamond"/>
                <a:sym typeface="Garamond"/>
              </a:rPr>
              <a:t>Cú pháp:</a:t>
            </a:r>
            <a:r>
              <a:rPr b="0" i="0" lang="en-US" sz="2800" u="none">
                <a:solidFill>
                  <a:schemeClr val="dk1"/>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int puts(char *s);</a:t>
            </a:r>
            <a:r>
              <a:rPr b="0" i="0" lang="en-US" sz="2800" u="none">
                <a:solidFill>
                  <a:schemeClr val="dk1"/>
                </a:solidFill>
                <a:latin typeface="Garamond"/>
                <a:ea typeface="Garamond"/>
                <a:cs typeface="Garamond"/>
                <a:sym typeface="Garamond"/>
              </a:rPr>
              <a:t>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0" lang="en-US" sz="2800" u="sng">
                <a:solidFill>
                  <a:schemeClr val="dk1"/>
                </a:solidFill>
                <a:latin typeface="Garamond"/>
                <a:ea typeface="Garamond"/>
                <a:cs typeface="Garamond"/>
                <a:sym typeface="Garamond"/>
              </a:rPr>
              <a:t>Ý nghĩa: </a:t>
            </a:r>
            <a:r>
              <a:rPr b="0" i="0" lang="en-US" sz="2800" u="none">
                <a:solidFill>
                  <a:schemeClr val="dk1"/>
                </a:solidFill>
                <a:latin typeface="Garamond"/>
                <a:ea typeface="Garamond"/>
                <a:cs typeface="Garamond"/>
                <a:sym typeface="Garamond"/>
              </a:rPr>
              <a:t>Hiển thị một xâu ký tự s lên màn hình, sau khi in xong thì con trỏ sẽ được chuyển xuống dòng. Trong đó s là con trỏ kiểu char trỏ tới vùng chứa xâu ký tự</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 Hàm đưa một ký tự ra màn hình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0" lang="en-US" sz="2800" u="sng">
                <a:solidFill>
                  <a:schemeClr val="dk1"/>
                </a:solidFill>
                <a:latin typeface="Garamond"/>
                <a:ea typeface="Garamond"/>
                <a:cs typeface="Garamond"/>
                <a:sym typeface="Garamond"/>
              </a:rPr>
              <a:t>Cú pháp</a:t>
            </a:r>
            <a:r>
              <a:rPr b="0" i="0" lang="en-US" sz="2800" u="none">
                <a:solidFill>
                  <a:schemeClr val="dk1"/>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int putchar(int ch);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0" lang="en-US" sz="2800" u="sng">
                <a:solidFill>
                  <a:schemeClr val="dk1"/>
                </a:solidFill>
                <a:latin typeface="Garamond"/>
                <a:ea typeface="Garamond"/>
                <a:cs typeface="Garamond"/>
                <a:sym typeface="Garamond"/>
              </a:rPr>
              <a:t>Ý nghĩa</a:t>
            </a:r>
            <a:r>
              <a:rPr b="0" i="0" lang="en-US" sz="2800" u="none">
                <a:solidFill>
                  <a:schemeClr val="dk1"/>
                </a:solidFill>
                <a:latin typeface="Garamond"/>
                <a:ea typeface="Garamond"/>
                <a:cs typeface="Garamond"/>
                <a:sym typeface="Garamond"/>
              </a:rPr>
              <a:t>: Hàm sẽ ký tự ch ra màn hình với ch là mã của lý tự cần in </a:t>
            </a: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87" name="Shape 387"/>
        <p:cNvGrpSpPr/>
        <p:nvPr/>
      </p:nvGrpSpPr>
      <p:grpSpPr>
        <a:xfrm>
          <a:off x="0" y="0"/>
          <a:ext cx="0" cy="0"/>
          <a:chOff x="0" y="0"/>
          <a:chExt cx="0" cy="0"/>
        </a:xfrm>
      </p:grpSpPr>
      <p:sp>
        <p:nvSpPr>
          <p:cNvPr id="388" name="Shape 38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89" name="Shape 38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90" name="Shape 390"/>
          <p:cNvSpPr txBox="1"/>
          <p:nvPr>
            <p:ph idx="1" type="body"/>
          </p:nvPr>
        </p:nvSpPr>
        <p:spPr>
          <a:xfrm>
            <a:off x="304800" y="304800"/>
            <a:ext cx="8610599" cy="62483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 Hàm nhận dữ liệu từ bàn phím </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Cú pháp:       </a:t>
            </a:r>
            <a:r>
              <a:rPr b="1" i="0" lang="en-US" sz="3200" u="none">
                <a:solidFill>
                  <a:schemeClr val="dk1"/>
                </a:solidFill>
                <a:latin typeface="Garamond"/>
                <a:ea typeface="Garamond"/>
                <a:cs typeface="Garamond"/>
                <a:sym typeface="Garamond"/>
              </a:rPr>
              <a:t>scanf(“dt1dt2..dtk”, &amp;biến1, ...&amp;biếnk);</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Ý nghĩa:	</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dt1,...dtk là một hằng xâu ký tự đặc tả của k biến</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&amp;biến1, ..&amp;biếnk: là địa chỉcủa biến trong bộ nhớ</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 Hàm nhận từ bàn phím một xâu ký tự</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Cú pháp: 		</a:t>
            </a:r>
            <a:r>
              <a:rPr b="1" i="0" lang="en-US" sz="3200" u="none">
                <a:solidFill>
                  <a:schemeClr val="dk1"/>
                </a:solidFill>
                <a:latin typeface="Garamond"/>
                <a:ea typeface="Garamond"/>
                <a:cs typeface="Garamond"/>
                <a:sym typeface="Garamond"/>
              </a:rPr>
              <a:t>int *getchar(char *s);</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Ý nghĩa: </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Hàm nhận dãy ký tự từ bàn phím vào cho đến khi gặp ký tự ‘\n’ thì dừng lại</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s là con trỏ trỏ tới vùng nhớ sẽ chứa xâu vừa nhận</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cap="none" strike="noStrik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4" name="Shape 394"/>
        <p:cNvGrpSpPr/>
        <p:nvPr/>
      </p:nvGrpSpPr>
      <p:grpSpPr>
        <a:xfrm>
          <a:off x="0" y="0"/>
          <a:ext cx="0" cy="0"/>
          <a:chOff x="0" y="0"/>
          <a:chExt cx="0" cy="0"/>
        </a:xfrm>
      </p:grpSpPr>
      <p:sp>
        <p:nvSpPr>
          <p:cNvPr id="395" name="Shape 39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396" name="Shape 39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397" name="Shape 397"/>
          <p:cNvSpPr txBox="1"/>
          <p:nvPr>
            <p:ph idx="1" type="body"/>
          </p:nvPr>
        </p:nvSpPr>
        <p:spPr>
          <a:xfrm>
            <a:off x="228600" y="228600"/>
            <a:ext cx="86105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 Hàm nhận một ký tự từ bàn phím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0" lang="en-US" sz="2800" u="sng">
                <a:solidFill>
                  <a:schemeClr val="dk1"/>
                </a:solidFill>
                <a:latin typeface="Garamond"/>
                <a:ea typeface="Garamond"/>
                <a:cs typeface="Garamond"/>
                <a:sym typeface="Garamond"/>
              </a:rPr>
              <a:t>Cú pháp</a:t>
            </a:r>
            <a:r>
              <a:rPr b="0" i="0" lang="en-US" sz="2800" u="none">
                <a:solidFill>
                  <a:schemeClr val="dk1"/>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getchar(void);</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0" lang="en-US" sz="2800" u="sng">
                <a:solidFill>
                  <a:schemeClr val="dk1"/>
                </a:solidFill>
                <a:latin typeface="Garamond"/>
                <a:ea typeface="Garamond"/>
                <a:cs typeface="Garamond"/>
                <a:sym typeface="Garamond"/>
              </a:rPr>
              <a:t>Ý nghĩa:</a:t>
            </a:r>
            <a:r>
              <a:rPr b="0" i="0" lang="en-US" sz="2800" u="none">
                <a:solidFill>
                  <a:schemeClr val="dk1"/>
                </a:solidFill>
                <a:latin typeface="Garamond"/>
                <a:ea typeface="Garamond"/>
                <a:cs typeface="Garamond"/>
                <a:sym typeface="Garamond"/>
              </a:rPr>
              <a:t> nhận ký tự được nhập từ bàn phím </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01" name="Shape 401"/>
        <p:cNvGrpSpPr/>
        <p:nvPr/>
      </p:nvGrpSpPr>
      <p:grpSpPr>
        <a:xfrm>
          <a:off x="0" y="0"/>
          <a:ext cx="0" cy="0"/>
          <a:chOff x="0" y="0"/>
          <a:chExt cx="0" cy="0"/>
        </a:xfrm>
      </p:grpSpPr>
      <p:sp>
        <p:nvSpPr>
          <p:cNvPr id="402" name="Shape 40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03" name="Shape 40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04" name="Shape 404"/>
          <p:cNvSpPr txBox="1"/>
          <p:nvPr>
            <p:ph idx="1" type="body"/>
          </p:nvPr>
        </p:nvSpPr>
        <p:spPr>
          <a:xfrm>
            <a:off x="304800" y="2286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II. Hàm xuất nhập chuẩn trong thư viện &lt;conio.h&gt;</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 Hàm getch() và getche</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Cú pháp </a:t>
            </a:r>
            <a:r>
              <a:rPr b="0" i="1" lang="en-US" sz="2800" u="none">
                <a:solidFill>
                  <a:schemeClr val="dk1"/>
                </a:solidFill>
                <a:latin typeface="Garamond"/>
                <a:ea typeface="Garamond"/>
                <a:cs typeface="Garamond"/>
                <a:sym typeface="Garamond"/>
              </a:rPr>
              <a:t>:		</a:t>
            </a:r>
            <a:r>
              <a:rPr b="1" i="1" lang="en-US" sz="2800" u="none">
                <a:solidFill>
                  <a:schemeClr val="dk1"/>
                </a:solidFill>
                <a:latin typeface="Garamond"/>
                <a:ea typeface="Garamond"/>
                <a:cs typeface="Garamond"/>
                <a:sym typeface="Garamond"/>
              </a:rPr>
              <a:t>int getch( void )</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int getche( void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Hai hàm trên chờ nhận một ký tự trực tiếp từ bộ đệm bàn phím. Nếu bộ đệm rỗng thì chờ. Khi một phím được ấn thì nhận ngay ký tự đó mà không cần phải enter như các hàm nhập từ stdio.h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Hàm getche() cho hiện ký tự lên màn hình còn getch() thì không</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Kết quả trả về của hàm là ký tự được ấn trên bàn phím.</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08" name="Shape 408"/>
        <p:cNvGrpSpPr/>
        <p:nvPr/>
      </p:nvGrpSpPr>
      <p:grpSpPr>
        <a:xfrm>
          <a:off x="0" y="0"/>
          <a:ext cx="0" cy="0"/>
          <a:chOff x="0" y="0"/>
          <a:chExt cx="0" cy="0"/>
        </a:xfrm>
      </p:grpSpPr>
      <p:sp>
        <p:nvSpPr>
          <p:cNvPr id="409" name="Shape 40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10" name="Shape 41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11" name="Shape 411"/>
          <p:cNvSpPr txBox="1"/>
          <p:nvPr>
            <p:ph idx="1" type="body"/>
          </p:nvPr>
        </p:nvSpPr>
        <p:spPr>
          <a:xfrm>
            <a:off x="152400" y="228600"/>
            <a:ext cx="8915400" cy="6324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 Xuất ký tự có màu</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sng">
                <a:solidFill>
                  <a:schemeClr val="dk1"/>
                </a:solidFill>
                <a:latin typeface="Garamond"/>
                <a:ea typeface="Garamond"/>
                <a:cs typeface="Garamond"/>
                <a:sym typeface="Garamond"/>
              </a:rPr>
              <a:t>Cú pháp</a:t>
            </a:r>
            <a:r>
              <a:rPr b="0" i="0" lang="en-US" sz="3200" u="none">
                <a:solidFill>
                  <a:schemeClr val="dk1"/>
                </a:solidFill>
                <a:latin typeface="Garamond"/>
                <a:ea typeface="Garamond"/>
                <a:cs typeface="Garamond"/>
                <a:sym typeface="Garamond"/>
              </a:rPr>
              <a:t> : 		</a:t>
            </a:r>
            <a:r>
              <a:rPr b="1" i="1" lang="en-US" sz="3200" u="none">
                <a:solidFill>
                  <a:schemeClr val="dk1"/>
                </a:solidFill>
                <a:latin typeface="Garamond"/>
                <a:ea typeface="Garamond"/>
                <a:cs typeface="Garamond"/>
                <a:sym typeface="Garamond"/>
              </a:rPr>
              <a:t>cprintf</a:t>
            </a:r>
            <a:r>
              <a:rPr b="1" i="0" lang="en-US" sz="3200" u="none">
                <a:solidFill>
                  <a:schemeClr val="dk1"/>
                </a:solidFill>
                <a:latin typeface="Garamond"/>
                <a:ea typeface="Garamond"/>
                <a:cs typeface="Garamond"/>
                <a:sym typeface="Garamond"/>
              </a:rPr>
              <a:t> </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sng">
                <a:solidFill>
                  <a:schemeClr val="dk1"/>
                </a:solidFill>
                <a:latin typeface="Garamond"/>
                <a:ea typeface="Garamond"/>
                <a:cs typeface="Garamond"/>
                <a:sym typeface="Garamond"/>
              </a:rPr>
              <a:t>Ý nghĩa</a:t>
            </a:r>
            <a:r>
              <a:rPr b="0" i="0" lang="en-US" sz="3200" u="none">
                <a:solidFill>
                  <a:schemeClr val="dk1"/>
                </a:solidFill>
                <a:latin typeface="Garamond"/>
                <a:ea typeface="Garamond"/>
                <a:cs typeface="Garamond"/>
                <a:sym typeface="Garamond"/>
              </a:rPr>
              <a:t>: in ra ký tự có màu được ấn định bởi hàm textcolor.</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Nhập ký tự có màu</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sng">
                <a:solidFill>
                  <a:schemeClr val="dk1"/>
                </a:solidFill>
                <a:latin typeface="Garamond"/>
                <a:ea typeface="Garamond"/>
                <a:cs typeface="Garamond"/>
                <a:sym typeface="Garamond"/>
              </a:rPr>
              <a:t>Cú pháp:</a:t>
            </a:r>
            <a:r>
              <a:rPr b="0" i="0" lang="en-US" sz="3200" u="none">
                <a:solidFill>
                  <a:schemeClr val="dk1"/>
                </a:solidFill>
                <a:latin typeface="Garamond"/>
                <a:ea typeface="Garamond"/>
                <a:cs typeface="Garamond"/>
                <a:sym typeface="Garamond"/>
              </a:rPr>
              <a:t> 		</a:t>
            </a:r>
            <a:r>
              <a:rPr b="1" i="0" lang="en-US" sz="3200" u="none">
                <a:solidFill>
                  <a:schemeClr val="dk1"/>
                </a:solidFill>
                <a:latin typeface="Garamond"/>
                <a:ea typeface="Garamond"/>
                <a:cs typeface="Garamond"/>
                <a:sym typeface="Garamond"/>
              </a:rPr>
              <a:t>cscanf</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sng">
                <a:solidFill>
                  <a:schemeClr val="dk1"/>
                </a:solidFill>
                <a:latin typeface="Garamond"/>
                <a:ea typeface="Garamond"/>
                <a:cs typeface="Garamond"/>
                <a:sym typeface="Garamond"/>
              </a:rPr>
              <a:t>Ý nghĩa:</a:t>
            </a:r>
            <a:r>
              <a:rPr b="0" i="0" lang="en-US" sz="3200" u="none">
                <a:solidFill>
                  <a:schemeClr val="dk1"/>
                </a:solidFill>
                <a:latin typeface="Garamond"/>
                <a:ea typeface="Garamond"/>
                <a:cs typeface="Garamond"/>
                <a:sym typeface="Garamond"/>
              </a:rPr>
              <a:t>	</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Nội dung nhập có màu được ấn định bởi hàm textcolor</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Nhận nội dung trực tiếp từ bộ đệm bàn phím. Vì vậy với hàm cscanf ta cũng phải khử ký tự \n trong bộ đệm bằng %*c hoặc bằng hàm getch()</a:t>
            </a:r>
          </a:p>
          <a:p>
            <a:pPr indent="-342900" lvl="0" marL="342900" marR="0" rtl="0" algn="l">
              <a:lnSpc>
                <a:spcPct val="90000"/>
              </a:lnSpc>
              <a:spcBef>
                <a:spcPts val="640"/>
              </a:spcBef>
              <a:spcAft>
                <a:spcPts val="0"/>
              </a:spcAft>
              <a:buClr>
                <a:schemeClr val="hlink"/>
              </a:buClr>
              <a:buSzPct val="25000"/>
              <a:buFont typeface="Noto Sans Symbols"/>
              <a:buNone/>
            </a:pPr>
            <a:r>
              <a:t/>
            </a:r>
            <a:endParaRPr b="0" i="0" sz="3200" u="none">
              <a:solidFill>
                <a:schemeClr val="dk1"/>
              </a:solidFill>
              <a:latin typeface="Garamond"/>
              <a:ea typeface="Garamond"/>
              <a:cs typeface="Garamond"/>
              <a:sym typeface="Garamond"/>
            </a:endParaRPr>
          </a:p>
          <a:p>
            <a:pPr indent="-342900" lvl="0" marL="342900" marR="0" rtl="0" algn="l">
              <a:lnSpc>
                <a:spcPct val="100000"/>
              </a:lnSpc>
              <a:spcBef>
                <a:spcPts val="640"/>
              </a:spcBef>
              <a:spcAft>
                <a:spcPts val="0"/>
              </a:spcAft>
              <a:buClr>
                <a:schemeClr val="hlink"/>
              </a:buClr>
              <a:buSzPct val="70000"/>
              <a:buFont typeface="Noto Sans Symbols"/>
              <a:buNone/>
            </a:pPr>
            <a:r>
              <a:t/>
            </a:r>
            <a:endParaRPr b="0" i="0" sz="32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8" name="Shape 78"/>
        <p:cNvGrpSpPr/>
        <p:nvPr/>
      </p:nvGrpSpPr>
      <p:grpSpPr>
        <a:xfrm>
          <a:off x="0" y="0"/>
          <a:ext cx="0" cy="0"/>
          <a:chOff x="0" y="0"/>
          <a:chExt cx="0" cy="0"/>
        </a:xfrm>
      </p:grpSpPr>
      <p:sp>
        <p:nvSpPr>
          <p:cNvPr id="79" name="Shape 7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0" name="Shape 8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1" name="Shape 81"/>
          <p:cNvSpPr txBox="1"/>
          <p:nvPr>
            <p:ph idx="1" type="body"/>
          </p:nvPr>
        </p:nvSpPr>
        <p:spPr>
          <a:xfrm>
            <a:off x="381000" y="3048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Chạy một chương trình</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F9 : Biên dịch</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Ctrl F9 : Thực thi chương trình</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Alt F5 : Xem kết quả</a:t>
            </a:r>
          </a:p>
          <a:p>
            <a:pPr indent="-342900" lvl="0" marL="342900" marR="0" rtl="0" algn="l">
              <a:lnSpc>
                <a:spcPct val="100000"/>
              </a:lnSpc>
              <a:spcBef>
                <a:spcPts val="640"/>
              </a:spcBef>
              <a:spcAft>
                <a:spcPts val="0"/>
              </a:spcAft>
              <a:buClr>
                <a:schemeClr val="hlink"/>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Thoát khỏi C</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Thoát tạm thời về DOS : Dos Shell</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Thoát hẳn khỏi C: File \ Quit ( Alt + X)</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15" name="Shape 415"/>
        <p:cNvGrpSpPr/>
        <p:nvPr/>
      </p:nvGrpSpPr>
      <p:grpSpPr>
        <a:xfrm>
          <a:off x="0" y="0"/>
          <a:ext cx="0" cy="0"/>
          <a:chOff x="0" y="0"/>
          <a:chExt cx="0" cy="0"/>
        </a:xfrm>
      </p:grpSpPr>
      <p:sp>
        <p:nvSpPr>
          <p:cNvPr id="416" name="Shape 41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17" name="Shape 41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18" name="Shape 418"/>
          <p:cNvSpPr txBox="1"/>
          <p:nvPr>
            <p:ph idx="1" type="body"/>
          </p:nvPr>
        </p:nvSpPr>
        <p:spPr>
          <a:xfrm>
            <a:off x="381000" y="304800"/>
            <a:ext cx="8458200" cy="609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III.Một số hàm thao tác trên màn hình</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Hàm xóa màn hình:		</a:t>
            </a:r>
            <a:r>
              <a:rPr b="1" i="0" lang="en-US" sz="2800" u="none">
                <a:solidFill>
                  <a:schemeClr val="dk1"/>
                </a:solidFill>
                <a:latin typeface="Garamond"/>
                <a:ea typeface="Garamond"/>
                <a:cs typeface="Garamond"/>
                <a:sym typeface="Garamond"/>
              </a:rPr>
              <a:t>clrscr();</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Có tác dụng xóa toàn bộ m àn hình và sau khi xóa con trỏ sẽ ở vị trí góc phía bên trái.</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Hàm đặt tọa độ con trỏ:    </a:t>
            </a:r>
            <a:r>
              <a:rPr b="1" i="0" lang="en-US" sz="2800" u="none">
                <a:solidFill>
                  <a:schemeClr val="dk1"/>
                </a:solidFill>
                <a:latin typeface="Garamond"/>
                <a:ea typeface="Garamond"/>
                <a:cs typeface="Garamond"/>
                <a:sym typeface="Garamond"/>
              </a:rPr>
              <a:t>gotoxy(int x, int y);</a:t>
            </a:r>
          </a:p>
          <a:p>
            <a:pPr indent="-285750" lvl="1" marL="742950" marR="0" rtl="0" algn="l">
              <a:lnSpc>
                <a:spcPct val="100000"/>
              </a:lnSpc>
              <a:spcBef>
                <a:spcPts val="560"/>
              </a:spcBef>
              <a:spcAft>
                <a:spcPts val="0"/>
              </a:spcAft>
              <a:buClr>
                <a:schemeClr val="accent2"/>
              </a:buClr>
              <a:buSzPct val="25000"/>
              <a:buFont typeface="Noto Sans Symbols"/>
              <a:buNone/>
            </a:pPr>
            <a:r>
              <a:rPr b="0" i="0" lang="en-US" sz="2800" u="none" cap="none" strike="noStrike">
                <a:solidFill>
                  <a:schemeClr val="dk1"/>
                </a:solidFill>
                <a:latin typeface="Garamond"/>
                <a:ea typeface="Garamond"/>
                <a:cs typeface="Garamond"/>
                <a:sym typeface="Garamond"/>
              </a:rPr>
              <a:t>	Đặt con trỏ tại vị trí x, y</a:t>
            </a:r>
          </a:p>
          <a:p>
            <a:pPr indent="-342900" lvl="0" marL="342900" marR="0" rtl="0" algn="l">
              <a:lnSpc>
                <a:spcPct val="100000"/>
              </a:lnSpc>
              <a:spcBef>
                <a:spcPts val="640"/>
              </a:spcBef>
              <a:spcAft>
                <a:spcPts val="0"/>
              </a:spcAft>
              <a:buClr>
                <a:schemeClr val="dk2"/>
              </a:buClr>
              <a:buSzPct val="75000"/>
              <a:buFont typeface="Noto Sans Symbols"/>
              <a:buChar char="➢"/>
            </a:pPr>
            <a:r>
              <a:rPr b="0" i="1" lang="en-US" sz="3200" u="none">
                <a:solidFill>
                  <a:schemeClr val="dk1"/>
                </a:solidFill>
                <a:latin typeface="Garamond"/>
                <a:ea typeface="Garamond"/>
                <a:cs typeface="Garamond"/>
                <a:sym typeface="Garamond"/>
              </a:rPr>
              <a:t>Hàm đặt mầu nền textbackground</a:t>
            </a:r>
          </a:p>
          <a:p>
            <a:pPr indent="-285750" lvl="1" marL="742950" marR="0" rtl="0" algn="l">
              <a:lnSpc>
                <a:spcPct val="100000"/>
              </a:lnSpc>
              <a:spcBef>
                <a:spcPts val="560"/>
              </a:spcBef>
              <a:spcAft>
                <a:spcPts val="0"/>
              </a:spcAft>
              <a:buClr>
                <a:schemeClr val="accent2"/>
              </a:buClr>
              <a:buSzPct val="25000"/>
              <a:buFont typeface="Noto Sans Symbols"/>
              <a:buNone/>
            </a:pPr>
            <a:r>
              <a:rPr b="0" i="1" lang="en-US" sz="2800" u="none" cap="none" strike="noStrike">
                <a:solidFill>
                  <a:schemeClr val="dk1"/>
                </a:solidFill>
                <a:latin typeface="Garamond"/>
                <a:ea typeface="Garamond"/>
                <a:cs typeface="Garamond"/>
                <a:sym typeface="Garamond"/>
              </a:rPr>
              <a:t>			</a:t>
            </a:r>
            <a:r>
              <a:rPr b="1" i="0" lang="en-US" sz="2800" u="none" cap="none" strike="noStrike">
                <a:solidFill>
                  <a:schemeClr val="dk1"/>
                </a:solidFill>
                <a:latin typeface="Garamond"/>
                <a:ea typeface="Garamond"/>
                <a:cs typeface="Garamond"/>
                <a:sym typeface="Garamond"/>
              </a:rPr>
              <a:t>void textbackground(int color);</a:t>
            </a:r>
          </a:p>
          <a:p>
            <a:pPr indent="-285750" lvl="1" marL="742950" marR="0" rtl="0" algn="l">
              <a:lnSpc>
                <a:spcPct val="100000"/>
              </a:lnSpc>
              <a:spcBef>
                <a:spcPts val="560"/>
              </a:spcBef>
              <a:spcAft>
                <a:spcPts val="0"/>
              </a:spcAft>
              <a:buClr>
                <a:schemeClr val="accent2"/>
              </a:buClr>
              <a:buSzPct val="25000"/>
              <a:buFont typeface="Noto Sans Symbols"/>
              <a:buNone/>
            </a:pPr>
            <a:r>
              <a:rPr b="0" i="1" lang="en-US" sz="2800" u="none" cap="none" strike="noStrike">
                <a:solidFill>
                  <a:schemeClr val="dk1"/>
                </a:solidFill>
                <a:latin typeface="Garamond"/>
                <a:ea typeface="Garamond"/>
                <a:cs typeface="Garamond"/>
                <a:sym typeface="Garamond"/>
              </a:rPr>
              <a:t>	</a:t>
            </a:r>
            <a:r>
              <a:rPr b="0" i="0" lang="en-US" sz="2800" u="none" cap="none" strike="noStrike">
                <a:solidFill>
                  <a:schemeClr val="dk1"/>
                </a:solidFill>
                <a:latin typeface="Garamond"/>
                <a:ea typeface="Garamond"/>
                <a:cs typeface="Garamond"/>
                <a:sym typeface="Garamond"/>
              </a:rPr>
              <a:t> Đặt mầu nền Color là một biểu thức nguyên có giá trị từ 0 đến 7 tương ứng với một trong 8 hằng số màu đầu tiên của bảng mầu văn bản.</a:t>
            </a:r>
          </a:p>
          <a:p>
            <a:pPr indent="-285750" lvl="1" marL="742950" marR="0" rtl="0" algn="l">
              <a:lnSpc>
                <a:spcPct val="100000"/>
              </a:lnSpc>
              <a:spcBef>
                <a:spcPts val="560"/>
              </a:spcBef>
              <a:spcAft>
                <a:spcPts val="0"/>
              </a:spcAft>
              <a:buClr>
                <a:schemeClr val="accent2"/>
              </a:buClr>
              <a:buSzPct val="25000"/>
              <a:buFont typeface="Noto Sans Symbols"/>
              <a:buNone/>
            </a:pPr>
            <a:r>
              <a:t/>
            </a:r>
            <a:endParaRPr b="0" i="0" sz="2800" u="none" cap="none" strike="noStrik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cap="none" strike="noStrik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22" name="Shape 422"/>
        <p:cNvGrpSpPr/>
        <p:nvPr/>
      </p:nvGrpSpPr>
      <p:grpSpPr>
        <a:xfrm>
          <a:off x="0" y="0"/>
          <a:ext cx="0" cy="0"/>
          <a:chOff x="0" y="0"/>
          <a:chExt cx="0" cy="0"/>
        </a:xfrm>
      </p:grpSpPr>
      <p:sp>
        <p:nvSpPr>
          <p:cNvPr id="423" name="Shape 42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24" name="Shape 42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25" name="Shape 425"/>
          <p:cNvSpPr txBox="1"/>
          <p:nvPr>
            <p:ph idx="1" type="body"/>
          </p:nvPr>
        </p:nvSpPr>
        <p:spPr>
          <a:xfrm>
            <a:off x="228600" y="152400"/>
            <a:ext cx="8686800" cy="617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Hàm đặt mầu chữ textcolor</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void textcolor(int newColor);</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Lựa chọn màu ký tự mới newColor.Trong đó newColor là một biểu thức nguyên có giá trị từ 0 đến 15 tương ứng với một trong các hằng số màu của bảng mầu văn bản.</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29" name="Shape 429"/>
        <p:cNvGrpSpPr/>
        <p:nvPr/>
      </p:nvGrpSpPr>
      <p:grpSpPr>
        <a:xfrm>
          <a:off x="0" y="0"/>
          <a:ext cx="0" cy="0"/>
          <a:chOff x="0" y="0"/>
          <a:chExt cx="0" cy="0"/>
        </a:xfrm>
      </p:grpSpPr>
      <p:sp>
        <p:nvSpPr>
          <p:cNvPr id="430" name="Shape 43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31" name="Shape 43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32" name="Shape 432"/>
          <p:cNvSpPr txBox="1"/>
          <p:nvPr>
            <p:ph type="title"/>
          </p:nvPr>
        </p:nvSpPr>
        <p:spPr>
          <a:xfrm>
            <a:off x="457200" y="274637"/>
            <a:ext cx="8229600" cy="785811"/>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4400" u="none" cap="none" strike="noStrike">
                <a:solidFill>
                  <a:schemeClr val="dk2"/>
                </a:solidFill>
                <a:latin typeface="Times New Roman"/>
                <a:ea typeface="Times New Roman"/>
                <a:cs typeface="Times New Roman"/>
                <a:sym typeface="Times New Roman"/>
              </a:rPr>
              <a:t>Bài 4:  Cấu trúc điều khiển</a:t>
            </a:r>
          </a:p>
        </p:txBody>
      </p:sp>
      <p:sp>
        <p:nvSpPr>
          <p:cNvPr id="433" name="Shape 433"/>
          <p:cNvSpPr txBox="1"/>
          <p:nvPr>
            <p:ph idx="1" type="body"/>
          </p:nvPr>
        </p:nvSpPr>
        <p:spPr>
          <a:xfrm>
            <a:off x="304800" y="1143000"/>
            <a:ext cx="8458200" cy="49879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C</a:t>
            </a:r>
            <a:r>
              <a:rPr b="0" i="0" lang="en-US" sz="3200" u="none">
                <a:solidFill>
                  <a:schemeClr val="dk1"/>
                </a:solidFill>
                <a:latin typeface="Garamond"/>
                <a:ea typeface="Garamond"/>
                <a:cs typeface="Garamond"/>
                <a:sym typeface="Garamond"/>
              </a:rPr>
              <a:t>âu lệnh, khối lệnh</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C</a:t>
            </a:r>
            <a:r>
              <a:rPr b="0" i="0" lang="en-US" sz="2800" u="none" cap="none" strike="noStrike">
                <a:solidFill>
                  <a:schemeClr val="dk1"/>
                </a:solidFill>
                <a:latin typeface="Garamond"/>
                <a:ea typeface="Garamond"/>
                <a:cs typeface="Garamond"/>
                <a:sym typeface="Garamond"/>
              </a:rPr>
              <a:t>âu lệnh</a:t>
            </a:r>
            <a:r>
              <a:rPr b="0" i="0" lang="en-US" sz="2800" u="none" cap="none" strike="noStrike">
                <a:solidFill>
                  <a:schemeClr val="dk1"/>
                </a:solidFill>
                <a:latin typeface="Times New Roman"/>
                <a:ea typeface="Times New Roman"/>
                <a:cs typeface="Times New Roman"/>
                <a:sym typeface="Times New Roman"/>
              </a:rPr>
              <a:t>: mỗi c</a:t>
            </a:r>
            <a:r>
              <a:rPr b="0" i="0" lang="en-US" sz="2800" u="none" cap="none" strike="noStrike">
                <a:solidFill>
                  <a:schemeClr val="dk1"/>
                </a:solidFill>
                <a:latin typeface="Garamond"/>
                <a:ea typeface="Garamond"/>
                <a:cs typeface="Garamond"/>
                <a:sym typeface="Garamond"/>
              </a:rPr>
              <a:t>âu </a:t>
            </a:r>
            <a:r>
              <a:rPr b="0" i="0" lang="en-US" sz="2800" u="none" cap="none" strike="noStrike">
                <a:solidFill>
                  <a:schemeClr val="dk1"/>
                </a:solidFill>
                <a:latin typeface="Times New Roman"/>
                <a:ea typeface="Times New Roman"/>
                <a:cs typeface="Times New Roman"/>
                <a:sym typeface="Times New Roman"/>
              </a:rPr>
              <a:t>lệnh thực hiện một công việc và được kết thúc bởi dấu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Kh</a:t>
            </a:r>
            <a:r>
              <a:rPr b="0" i="0" lang="en-US" sz="2800" u="none" cap="none" strike="noStrike">
                <a:solidFill>
                  <a:schemeClr val="dk1"/>
                </a:solidFill>
                <a:latin typeface="Garamond"/>
                <a:ea typeface="Garamond"/>
                <a:cs typeface="Garamond"/>
                <a:sym typeface="Garamond"/>
              </a:rPr>
              <a:t>ối lệnh</a:t>
            </a:r>
            <a:r>
              <a:rPr b="0" i="0" lang="en-US" sz="2800" u="none" cap="none" strike="noStrike">
                <a:solidFill>
                  <a:schemeClr val="dk1"/>
                </a:solidFill>
                <a:latin typeface="Times New Roman"/>
                <a:ea typeface="Times New Roman"/>
                <a:cs typeface="Times New Roman"/>
                <a:sym typeface="Times New Roman"/>
              </a:rPr>
              <a:t>: là tập hợp các c</a:t>
            </a:r>
            <a:r>
              <a:rPr b="0" i="0" lang="en-US" sz="2800" u="none" cap="none" strike="noStrike">
                <a:solidFill>
                  <a:schemeClr val="dk1"/>
                </a:solidFill>
                <a:latin typeface="Garamond"/>
                <a:ea typeface="Garamond"/>
                <a:cs typeface="Garamond"/>
                <a:sym typeface="Garamond"/>
              </a:rPr>
              <a:t>âu </a:t>
            </a:r>
            <a:r>
              <a:rPr b="0" i="0" lang="en-US" sz="2800" u="none" cap="none" strike="noStrike">
                <a:solidFill>
                  <a:schemeClr val="dk1"/>
                </a:solidFill>
                <a:latin typeface="Times New Roman"/>
                <a:ea typeface="Times New Roman"/>
                <a:cs typeface="Times New Roman"/>
                <a:sym typeface="Times New Roman"/>
              </a:rPr>
              <a:t>lệnh bắt đầu bằng dấu “{“ và kết thúc bằng dấu “}”</a:t>
            </a: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37" name="Shape 437"/>
        <p:cNvGrpSpPr/>
        <p:nvPr/>
      </p:nvGrpSpPr>
      <p:grpSpPr>
        <a:xfrm>
          <a:off x="0" y="0"/>
          <a:ext cx="0" cy="0"/>
          <a:chOff x="0" y="0"/>
          <a:chExt cx="0" cy="0"/>
        </a:xfrm>
      </p:grpSpPr>
      <p:sp>
        <p:nvSpPr>
          <p:cNvPr id="438" name="Shape 43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39" name="Shape 43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40" name="Shape 440"/>
          <p:cNvSpPr txBox="1"/>
          <p:nvPr>
            <p:ph type="title"/>
          </p:nvPr>
        </p:nvSpPr>
        <p:spPr>
          <a:xfrm>
            <a:off x="762000" y="152400"/>
            <a:ext cx="7696199" cy="5333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600" u="none" cap="none" strike="noStrike">
                <a:solidFill>
                  <a:schemeClr val="dk2"/>
                </a:solidFill>
                <a:latin typeface="Garamond"/>
                <a:ea typeface="Garamond"/>
                <a:cs typeface="Garamond"/>
                <a:sym typeface="Garamond"/>
              </a:rPr>
              <a:t>I. Cấu trúc điều khiển if</a:t>
            </a:r>
          </a:p>
        </p:txBody>
      </p:sp>
      <p:sp>
        <p:nvSpPr>
          <p:cNvPr id="441" name="Shape 441"/>
          <p:cNvSpPr txBox="1"/>
          <p:nvPr>
            <p:ph idx="1" type="body"/>
          </p:nvPr>
        </p:nvSpPr>
        <p:spPr>
          <a:xfrm>
            <a:off x="228600" y="762000"/>
            <a:ext cx="8534399" cy="5714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3200" u="sng">
                <a:solidFill>
                  <a:schemeClr val="dk1"/>
                </a:solidFill>
                <a:latin typeface="Garamond"/>
                <a:ea typeface="Garamond"/>
                <a:cs typeface="Garamond"/>
                <a:sym typeface="Garamond"/>
              </a:rPr>
              <a:t>1</a:t>
            </a:r>
            <a:r>
              <a:rPr b="0" i="0" lang="en-US" sz="2800" u="sng">
                <a:solidFill>
                  <a:schemeClr val="dk1"/>
                </a:solidFill>
                <a:latin typeface="Garamond"/>
                <a:ea typeface="Garamond"/>
                <a:cs typeface="Garamond"/>
                <a:sym typeface="Garamond"/>
              </a:rPr>
              <a:t>. Cấu trúc if dạng 1</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Cú pháp: 		</a:t>
            </a:r>
            <a:r>
              <a:rPr b="1" i="0" lang="en-US" sz="2800" u="none">
                <a:solidFill>
                  <a:schemeClr val="dk1"/>
                </a:solidFill>
                <a:latin typeface="Garamond"/>
                <a:ea typeface="Garamond"/>
                <a:cs typeface="Garamond"/>
                <a:sym typeface="Garamond"/>
              </a:rPr>
              <a:t>if (bt)		s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Ý nghĩa: bt là biểu thức lôgic, s là lệnh đơn hoặc lệnh phức. nếu bt nhân giá trị true thì thực hiện s, ngược lại s được bỏ qua</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2. Cấu trúc if dạng 2</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Cú pháp: 		</a:t>
            </a:r>
            <a:r>
              <a:rPr b="1" i="0" lang="en-US" sz="2800" u="none">
                <a:solidFill>
                  <a:schemeClr val="dk1"/>
                </a:solidFill>
                <a:latin typeface="Garamond"/>
                <a:ea typeface="Garamond"/>
                <a:cs typeface="Garamond"/>
                <a:sym typeface="Garamond"/>
              </a:rPr>
              <a:t>if(bt)		s;</a:t>
            </a:r>
          </a:p>
          <a:p>
            <a:pPr indent="-342900" lvl="0" marL="342900" marR="0" rtl="0" algn="l">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else 		s1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Ý nghĩa: bt là biểu thức lôgic, nếu bt nhận giá trị true thì thực hiện s bỏ qua s1, ngược lại nếu bt nhận giá trị flase thì thực hiện s1 bỏ qua s(s và s1 có thể là lệnh đơn hoặc lệnh phức)</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45" name="Shape 445"/>
        <p:cNvGrpSpPr/>
        <p:nvPr/>
      </p:nvGrpSpPr>
      <p:grpSpPr>
        <a:xfrm>
          <a:off x="0" y="0"/>
          <a:ext cx="0" cy="0"/>
          <a:chOff x="0" y="0"/>
          <a:chExt cx="0" cy="0"/>
        </a:xfrm>
      </p:grpSpPr>
      <p:sp>
        <p:nvSpPr>
          <p:cNvPr id="446" name="Shape 44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47" name="Shape 44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48" name="Shape 448"/>
          <p:cNvSpPr txBox="1"/>
          <p:nvPr>
            <p:ph idx="1" type="body"/>
          </p:nvPr>
        </p:nvSpPr>
        <p:spPr>
          <a:xfrm>
            <a:off x="228600" y="228600"/>
            <a:ext cx="8610599" cy="617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Chú ý : trong C cho phép sử dụng các cấu trúc if lồng nhau để giải quyết bài toán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3. Bài tập</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Nhập 2 số  thực a, b từ bàn phím. Tìm và in ra màn hình số lớn nhất và số bé nhất</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Giải hệ phương trình bậc nhất hai ẩn số</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ax + by = 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dx + ey = f</a:t>
            </a:r>
          </a:p>
          <a:p>
            <a:pPr indent="-342900" lvl="0" marL="342900" marR="0" rtl="0" algn="l">
              <a:lnSpc>
                <a:spcPct val="100000"/>
              </a:lnSpc>
              <a:spcBef>
                <a:spcPts val="560"/>
              </a:spcBef>
              <a:spcAft>
                <a:spcPts val="0"/>
              </a:spcAft>
              <a:buClr>
                <a:schemeClr val="hlink"/>
              </a:buClr>
              <a:buSzPct val="25000"/>
              <a:buFont typeface="Noto Sans Symbols"/>
              <a:buNone/>
            </a:pPr>
            <a:r>
              <a:t/>
            </a:r>
            <a:endParaRPr b="0" i="0" sz="28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52" name="Shape 452"/>
        <p:cNvGrpSpPr/>
        <p:nvPr/>
      </p:nvGrpSpPr>
      <p:grpSpPr>
        <a:xfrm>
          <a:off x="0" y="0"/>
          <a:ext cx="0" cy="0"/>
          <a:chOff x="0" y="0"/>
          <a:chExt cx="0" cy="0"/>
        </a:xfrm>
      </p:grpSpPr>
      <p:sp>
        <p:nvSpPr>
          <p:cNvPr id="453" name="Shape 45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54" name="Shape 45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55" name="Shape 455"/>
          <p:cNvSpPr txBox="1"/>
          <p:nvPr>
            <p:ph type="title"/>
          </p:nvPr>
        </p:nvSpPr>
        <p:spPr>
          <a:xfrm>
            <a:off x="838200" y="0"/>
            <a:ext cx="7696199" cy="762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600" u="none" cap="none" strike="noStrike">
                <a:solidFill>
                  <a:schemeClr val="dk2"/>
                </a:solidFill>
                <a:latin typeface="Garamond"/>
                <a:ea typeface="Garamond"/>
                <a:cs typeface="Garamond"/>
                <a:sym typeface="Garamond"/>
              </a:rPr>
              <a:t>II. Cấu trúc rẽ nhánh switch</a:t>
            </a:r>
          </a:p>
        </p:txBody>
      </p:sp>
      <p:sp>
        <p:nvSpPr>
          <p:cNvPr id="456" name="Shape 456"/>
          <p:cNvSpPr txBox="1"/>
          <p:nvPr>
            <p:ph idx="1" type="body"/>
          </p:nvPr>
        </p:nvSpPr>
        <p:spPr>
          <a:xfrm>
            <a:off x="228600" y="762000"/>
            <a:ext cx="8610599" cy="5714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1. Cấu trúc tổng quát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Cú pháp:	</a:t>
            </a:r>
            <a:r>
              <a:rPr b="1" i="1" lang="en-US" sz="2800" u="none">
                <a:solidFill>
                  <a:schemeClr val="dk1"/>
                </a:solidFill>
                <a:latin typeface="Garamond"/>
                <a:ea typeface="Garamond"/>
                <a:cs typeface="Garamond"/>
                <a:sym typeface="Garamond"/>
              </a:rPr>
              <a:t>switch (bt)</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	case n1 : s1</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case n2 : s2</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case nk : sk</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[default : s(k+1 )]</a:t>
            </a:r>
          </a:p>
          <a:p>
            <a:pPr indent="-342900" lvl="0" marL="342900" marR="0" rtl="0" algn="l">
              <a:lnSpc>
                <a:spcPct val="100000"/>
              </a:lnSpc>
              <a:spcBef>
                <a:spcPts val="560"/>
              </a:spcBef>
              <a:spcAft>
                <a:spcPts val="0"/>
              </a:spcAft>
              <a:buClr>
                <a:schemeClr val="hlink"/>
              </a:buClr>
              <a:buSzPct val="25000"/>
              <a:buFont typeface="Noto Sans Symbols"/>
              <a:buNone/>
            </a:pPr>
            <a:r>
              <a:rPr b="1" i="1" lang="en-US" sz="2800" u="none">
                <a:solidFill>
                  <a:schemeClr val="dk1"/>
                </a:solidFill>
                <a:latin typeface="Garamond"/>
                <a:ea typeface="Garamond"/>
                <a:cs typeface="Garamond"/>
                <a:sym typeface="Garamond"/>
              </a:rPr>
              <a:t>			}</a:t>
            </a:r>
          </a:p>
          <a:p>
            <a:pPr indent="-342900" lvl="0" marL="342900" marR="0" rtl="0" algn="l">
              <a:lnSpc>
                <a:spcPct val="100000"/>
              </a:lnSpc>
              <a:spcBef>
                <a:spcPts val="560"/>
              </a:spcBef>
              <a:spcAft>
                <a:spcPts val="0"/>
              </a:spcAft>
              <a:buClr>
                <a:schemeClr val="hlink"/>
              </a:buClr>
              <a:buSzPct val="70000"/>
              <a:buFont typeface="Noto Sans Symbols"/>
              <a:buNone/>
            </a:pPr>
            <a:r>
              <a:t/>
            </a:r>
            <a:endParaRPr b="1" i="1"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60" name="Shape 460"/>
        <p:cNvGrpSpPr/>
        <p:nvPr/>
      </p:nvGrpSpPr>
      <p:grpSpPr>
        <a:xfrm>
          <a:off x="0" y="0"/>
          <a:ext cx="0" cy="0"/>
          <a:chOff x="0" y="0"/>
          <a:chExt cx="0" cy="0"/>
        </a:xfrm>
      </p:grpSpPr>
      <p:sp>
        <p:nvSpPr>
          <p:cNvPr id="461" name="Shape 46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62" name="Shape 46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63" name="Shape 463"/>
          <p:cNvSpPr txBox="1"/>
          <p:nvPr>
            <p:ph idx="1" type="body"/>
          </p:nvPr>
        </p:nvSpPr>
        <p:spPr>
          <a:xfrm>
            <a:off x="304800" y="228600"/>
            <a:ext cx="8534399" cy="617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Ý nghĩa:</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Bt: là biểu thức toán học có giá trị kiểu nguyên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Ni(i=1..k): là các số kiểu nguyên, kiểu hằng ký tự, hoặc biểu thức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Si(i=1..k): là các lệnh đơn hoặc lệnh phức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[default : s(k+1 )] : là phần tuỳ chọn có thể có hoặc không</a:t>
            </a:r>
          </a:p>
          <a:p>
            <a:pPr indent="-342900" lvl="0" marL="342900" marR="0" rtl="0" algn="l">
              <a:lnSpc>
                <a:spcPct val="100000"/>
              </a:lnSpc>
              <a:spcBef>
                <a:spcPts val="560"/>
              </a:spcBef>
              <a:spcAft>
                <a:spcPts val="0"/>
              </a:spcAft>
              <a:buClr>
                <a:schemeClr val="hlink"/>
              </a:buClr>
              <a:buSzPct val="25000"/>
              <a:buFont typeface="Noto Sans Symbols"/>
              <a:buNone/>
            </a:pPr>
            <a:r>
              <a:t/>
            </a:r>
            <a:endParaRPr b="0" i="0" sz="28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67" name="Shape 467"/>
        <p:cNvGrpSpPr/>
        <p:nvPr/>
      </p:nvGrpSpPr>
      <p:grpSpPr>
        <a:xfrm>
          <a:off x="0" y="0"/>
          <a:ext cx="0" cy="0"/>
          <a:chOff x="0" y="0"/>
          <a:chExt cx="0" cy="0"/>
        </a:xfrm>
      </p:grpSpPr>
      <p:sp>
        <p:nvSpPr>
          <p:cNvPr id="468" name="Shape 46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69" name="Shape 46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70" name="Shape 470"/>
          <p:cNvSpPr txBox="1"/>
          <p:nvPr>
            <p:ph idx="1" type="body"/>
          </p:nvPr>
        </p:nvSpPr>
        <p:spPr>
          <a:xfrm>
            <a:off x="228600" y="304800"/>
            <a:ext cx="8458200" cy="57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Hoạt động: lệnh switch phụ thuộc vào giá trị của biểu thức bt viết sau switch, nếu:</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Giá trị bt = ni thì thực hiện câu lệnh sau case ni;</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Khi giá trị biểu thức khác tất cả các ni thì thực hiện câu lệnh sau default nếu có, hoặc thoát khỏi câu lệnh switch.</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Khi chương trình đã thực hiện xong câu lệnh của case ni nào đó thì nó sẽ thực hiện luôn các lệnh thuộc case bên dưới nó mà không xét lại điều kiện ( do các ni còn  được xem như các nhãn). Vì vậy, để chương trình thoát khỏi lệnh switch sau khi thực hiện xong một trường hợp, ta dùng lệnh break.</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74" name="Shape 474"/>
        <p:cNvGrpSpPr/>
        <p:nvPr/>
      </p:nvGrpSpPr>
      <p:grpSpPr>
        <a:xfrm>
          <a:off x="0" y="0"/>
          <a:ext cx="0" cy="0"/>
          <a:chOff x="0" y="0"/>
          <a:chExt cx="0" cy="0"/>
        </a:xfrm>
      </p:grpSpPr>
      <p:sp>
        <p:nvSpPr>
          <p:cNvPr id="475" name="Shape 47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76" name="Shape 47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77" name="Shape 477"/>
          <p:cNvSpPr txBox="1"/>
          <p:nvPr>
            <p:ph idx="1" type="body"/>
          </p:nvPr>
        </p:nvSpPr>
        <p:spPr>
          <a:xfrm>
            <a:off x="381000" y="228600"/>
            <a:ext cx="8077199" cy="58674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 Bài tập</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Viết chương trình nhập vào từ bàn phím một mã số nguyên và đưa ra đánh gía trình độ theo yêu cầu:</a:t>
            </a:r>
          </a:p>
          <a:p>
            <a:pPr indent="-285750" lvl="1" marL="742950" marR="0" rtl="0" algn="l">
              <a:lnSpc>
                <a:spcPct val="100000"/>
              </a:lnSpc>
              <a:spcBef>
                <a:spcPts val="560"/>
              </a:spcBef>
              <a:spcAft>
                <a:spcPts val="0"/>
              </a:spcAft>
              <a:buClr>
                <a:schemeClr val="accent2"/>
              </a:buClr>
              <a:buSzPct val="81666"/>
              <a:buFont typeface="Noto Sans Symbols"/>
              <a:buChar char="■"/>
            </a:pPr>
            <a:r>
              <a:rPr b="0" i="0" lang="en-US" sz="2400" u="none" cap="none" strike="noStrike">
                <a:solidFill>
                  <a:schemeClr val="dk1"/>
                </a:solidFill>
                <a:latin typeface="Garamond"/>
                <a:ea typeface="Garamond"/>
                <a:cs typeface="Garamond"/>
                <a:sym typeface="Garamond"/>
              </a:rPr>
              <a:t>1: </a:t>
            </a:r>
            <a:r>
              <a:rPr b="0" i="0" lang="en-US" sz="2800" u="none" cap="none" strike="noStrike">
                <a:solidFill>
                  <a:schemeClr val="dk1"/>
                </a:solidFill>
                <a:latin typeface="Garamond"/>
                <a:ea typeface="Garamond"/>
                <a:cs typeface="Garamond"/>
                <a:sym typeface="Garamond"/>
              </a:rPr>
              <a:t>trình độ sơ cấp</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2 : trình độ trung cấp</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3: trình độ Đại học</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4: trình độ Cao học</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5: trình độ Tiến sỹ</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Các số khác: Không xác định</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Cho một số tự nhiên, in ra màn hình tên gọi của số lên màn hình(Bài số 12) </a:t>
            </a:r>
          </a:p>
          <a:p>
            <a:pPr indent="-342900" lvl="0" marL="342900" marR="0" rtl="0" algn="l">
              <a:lnSpc>
                <a:spcPct val="90000"/>
              </a:lnSpc>
              <a:spcBef>
                <a:spcPts val="560"/>
              </a:spcBef>
              <a:spcAft>
                <a:spcPts val="0"/>
              </a:spcAft>
              <a:buClr>
                <a:schemeClr val="hlink"/>
              </a:buClr>
              <a:buSzPct val="25000"/>
              <a:buFont typeface="Noto Sans Symbols"/>
              <a:buNone/>
            </a:pPr>
            <a:r>
              <a:t/>
            </a:r>
            <a:endParaRPr b="0" i="0" sz="28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81" name="Shape 481"/>
        <p:cNvGrpSpPr/>
        <p:nvPr/>
      </p:nvGrpSpPr>
      <p:grpSpPr>
        <a:xfrm>
          <a:off x="0" y="0"/>
          <a:ext cx="0" cy="0"/>
          <a:chOff x="0" y="0"/>
          <a:chExt cx="0" cy="0"/>
        </a:xfrm>
      </p:grpSpPr>
      <p:sp>
        <p:nvSpPr>
          <p:cNvPr id="482" name="Shape 48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83" name="Shape 48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84" name="Shape 484"/>
          <p:cNvSpPr txBox="1"/>
          <p:nvPr>
            <p:ph type="title"/>
          </p:nvPr>
        </p:nvSpPr>
        <p:spPr>
          <a:xfrm>
            <a:off x="457200" y="274637"/>
            <a:ext cx="7989887" cy="642936"/>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600" u="none" cap="none" strike="noStrike">
                <a:solidFill>
                  <a:schemeClr val="dk2"/>
                </a:solidFill>
                <a:latin typeface="Garamond"/>
                <a:ea typeface="Garamond"/>
                <a:cs typeface="Garamond"/>
                <a:sym typeface="Garamond"/>
              </a:rPr>
              <a:t>III. Câu lệnh lặp for</a:t>
            </a:r>
          </a:p>
        </p:txBody>
      </p:sp>
      <p:sp>
        <p:nvSpPr>
          <p:cNvPr id="485" name="Shape 485"/>
          <p:cNvSpPr txBox="1"/>
          <p:nvPr>
            <p:ph idx="1" type="body"/>
          </p:nvPr>
        </p:nvSpPr>
        <p:spPr>
          <a:xfrm>
            <a:off x="228600" y="914400"/>
            <a:ext cx="8686800" cy="5562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1. Cú pháp: </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for(&lt;bt1&gt; ; &lt;bt2&gt; ; &lt;bt3&gt;) 		S ; </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a:t>
            </a:r>
            <a:r>
              <a:rPr b="0" i="0" lang="en-US" sz="2800" u="none">
                <a:solidFill>
                  <a:schemeClr val="dk1"/>
                </a:solidFill>
                <a:latin typeface="Garamond"/>
                <a:ea typeface="Garamond"/>
                <a:cs typeface="Garamond"/>
                <a:sym typeface="Garamond"/>
              </a:rPr>
              <a:t>Ý nghĩa: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S là lệnh đơn hoặc lệnh phức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bt1 : thường là một lệnh gán khởi tạo cho biến điều khiển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bt2: là biểu thức logic, giá trị của biểu thức lôgic này quyết định vòng lặp tiếp tục hay kết thúc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bt3: thường là lệnh gán có tác dụng làm thay đổi giá trị của biến điều khiển</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5" name="Shape 85"/>
        <p:cNvGrpSpPr/>
        <p:nvPr/>
      </p:nvGrpSpPr>
      <p:grpSpPr>
        <a:xfrm>
          <a:off x="0" y="0"/>
          <a:ext cx="0" cy="0"/>
          <a:chOff x="0" y="0"/>
          <a:chExt cx="0" cy="0"/>
        </a:xfrm>
      </p:grpSpPr>
      <p:sp>
        <p:nvSpPr>
          <p:cNvPr id="86" name="Shape 8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7" name="Shape 8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8" name="Shape 8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4000" u="none" cap="none" strike="noStrike">
                <a:solidFill>
                  <a:schemeClr val="dk2"/>
                </a:solidFill>
                <a:latin typeface="Times New Roman"/>
                <a:ea typeface="Times New Roman"/>
                <a:cs typeface="Times New Roman"/>
                <a:sym typeface="Times New Roman"/>
              </a:rPr>
              <a:t>II. Giới thiệu ngôn ngữ lập trình C</a:t>
            </a:r>
          </a:p>
        </p:txBody>
      </p:sp>
      <p:sp>
        <p:nvSpPr>
          <p:cNvPr id="89" name="Shape 89"/>
          <p:cNvSpPr txBox="1"/>
          <p:nvPr>
            <p:ph idx="1" type="body"/>
          </p:nvPr>
        </p:nvSpPr>
        <p:spPr>
          <a:xfrm>
            <a:off x="457200" y="1600200"/>
            <a:ext cx="8686800" cy="48006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hlink"/>
              </a:buClr>
              <a:buSzPct val="25000"/>
              <a:buFont typeface="Noto Sans Symbols"/>
              <a:buNone/>
            </a:pPr>
            <a:r>
              <a:rPr b="0" i="0" lang="en-US" sz="2800" u="none" cap="none" strike="noStrike">
                <a:solidFill>
                  <a:schemeClr val="dk1"/>
                </a:solidFill>
                <a:latin typeface="Times New Roman"/>
                <a:ea typeface="Times New Roman"/>
                <a:cs typeface="Times New Roman"/>
                <a:sym typeface="Times New Roman"/>
              </a:rPr>
              <a:t>1. Các thành phần của NNLT C</a:t>
            </a:r>
          </a:p>
          <a:p>
            <a:pPr indent="-285750" lvl="1" marL="742950" marR="0" rtl="0" algn="l">
              <a:lnSpc>
                <a:spcPct val="80000"/>
              </a:lnSpc>
              <a:spcBef>
                <a:spcPts val="480"/>
              </a:spcBef>
              <a:spcAft>
                <a:spcPts val="0"/>
              </a:spcAft>
              <a:buClr>
                <a:schemeClr val="accent2"/>
              </a:buClr>
              <a:buSzPct val="70000"/>
              <a:buFont typeface="Noto Sans Symbols"/>
              <a:buChar char="■"/>
            </a:pPr>
            <a:r>
              <a:rPr b="0" i="0" lang="en-US" sz="2400" u="none" cap="none" strike="noStrike">
                <a:solidFill>
                  <a:schemeClr val="dk1"/>
                </a:solidFill>
                <a:latin typeface="Times New Roman"/>
                <a:ea typeface="Times New Roman"/>
                <a:cs typeface="Times New Roman"/>
                <a:sym typeface="Times New Roman"/>
              </a:rPr>
              <a:t>Tập các ký tự</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Chữ cái: A .. Z, a .. z</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Chữ số : 0..9</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Ký hiệu toán học :	+ - * / = ( )</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Ký tự gạch nối: _</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Các ký hiệu đặc biệt khác như : . , ; : [ ] { } ? ! \ &amp; | % # $,…</a:t>
            </a:r>
          </a:p>
          <a:p>
            <a:pPr indent="-285750" lvl="1" marL="742950" marR="0" rtl="0" algn="l">
              <a:lnSpc>
                <a:spcPct val="80000"/>
              </a:lnSpc>
              <a:spcBef>
                <a:spcPts val="480"/>
              </a:spcBef>
              <a:spcAft>
                <a:spcPts val="0"/>
              </a:spcAft>
              <a:buClr>
                <a:schemeClr val="accent2"/>
              </a:buClr>
              <a:buSzPct val="70000"/>
              <a:buFont typeface="Noto Sans Symbols"/>
              <a:buChar char="■"/>
            </a:pPr>
            <a:r>
              <a:rPr b="0" i="0" lang="en-US" sz="2400" u="none" cap="none" strike="noStrike">
                <a:solidFill>
                  <a:schemeClr val="dk1"/>
                </a:solidFill>
                <a:latin typeface="Times New Roman"/>
                <a:ea typeface="Times New Roman"/>
                <a:cs typeface="Times New Roman"/>
                <a:sym typeface="Times New Roman"/>
              </a:rPr>
              <a:t>Từ khoá</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Là những từ có một  ý nghĩa hoàn toàn xác định</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Asm, char, do, int, float, for, do, While,…</a:t>
            </a:r>
          </a:p>
          <a:p>
            <a:pPr indent="-285750" lvl="1" marL="742950" marR="0" rtl="0" algn="l">
              <a:lnSpc>
                <a:spcPct val="80000"/>
              </a:lnSpc>
              <a:spcBef>
                <a:spcPts val="480"/>
              </a:spcBef>
              <a:spcAft>
                <a:spcPts val="0"/>
              </a:spcAft>
              <a:buClr>
                <a:schemeClr val="accent2"/>
              </a:buClr>
              <a:buSzPct val="70000"/>
              <a:buFont typeface="Noto Sans Symbols"/>
              <a:buChar char="■"/>
            </a:pPr>
            <a:r>
              <a:rPr b="0" i="0" lang="en-US" sz="2400" u="none" cap="none" strike="noStrike">
                <a:solidFill>
                  <a:schemeClr val="dk1"/>
                </a:solidFill>
                <a:latin typeface="Times New Roman"/>
                <a:ea typeface="Times New Roman"/>
                <a:cs typeface="Times New Roman"/>
                <a:sym typeface="Times New Roman"/>
              </a:rPr>
              <a:t>Tên </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Dùng để xác định các đại lượng khác nhau trong một chương trình</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Bắt đầu bằng chữ cái hoặc gạch nối</a:t>
            </a:r>
          </a:p>
          <a:p>
            <a:pPr indent="-228600" lvl="2" marL="1143000" marR="0" rtl="0" algn="l">
              <a:lnSpc>
                <a:spcPct val="80000"/>
              </a:lnSpc>
              <a:spcBef>
                <a:spcPts val="400"/>
              </a:spcBef>
              <a:spcAft>
                <a:spcPts val="0"/>
              </a:spcAft>
              <a:buClr>
                <a:schemeClr val="dk2"/>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Độ dài cực đại mặc định là 32</a:t>
            </a: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89" name="Shape 489"/>
        <p:cNvGrpSpPr/>
        <p:nvPr/>
      </p:nvGrpSpPr>
      <p:grpSpPr>
        <a:xfrm>
          <a:off x="0" y="0"/>
          <a:ext cx="0" cy="0"/>
          <a:chOff x="0" y="0"/>
          <a:chExt cx="0" cy="0"/>
        </a:xfrm>
      </p:grpSpPr>
      <p:sp>
        <p:nvSpPr>
          <p:cNvPr id="490" name="Shape 49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91" name="Shape 49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92" name="Shape 492"/>
          <p:cNvSpPr txBox="1"/>
          <p:nvPr>
            <p:ph idx="1" type="body"/>
          </p:nvPr>
        </p:nvSpPr>
        <p:spPr>
          <a:xfrm>
            <a:off x="228600" y="228600"/>
            <a:ext cx="86105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Hoạt động: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Bước 1: Thực hiện bt1</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Bước 2: Tính toán, xác định giá trị của bt2</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Bước 3: Nếu bt2 có giá trị false thì thoát khỏi vòng lặp.  Ngược lại bt2 có giá trị true thì s được thực hiện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Bước 4: sau khi thực hiện s thực hiện bt3 và quay lại bước 2</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Nhận xét:</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&lt;t1&gt; chỉ được thực hiện duy nhất một lần khi bắt đầu vòng lặp</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&lt;bt2&gt;, &lt;bt3&gt; và S có thể được tính toán và thực hiện lặp nhiều lần </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96" name="Shape 496"/>
        <p:cNvGrpSpPr/>
        <p:nvPr/>
      </p:nvGrpSpPr>
      <p:grpSpPr>
        <a:xfrm>
          <a:off x="0" y="0"/>
          <a:ext cx="0" cy="0"/>
          <a:chOff x="0" y="0"/>
          <a:chExt cx="0" cy="0"/>
        </a:xfrm>
      </p:grpSpPr>
      <p:sp>
        <p:nvSpPr>
          <p:cNvPr id="497" name="Shape 49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498" name="Shape 49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499" name="Shape 499"/>
          <p:cNvSpPr txBox="1"/>
          <p:nvPr>
            <p:ph idx="1" type="body"/>
          </p:nvPr>
        </p:nvSpPr>
        <p:spPr>
          <a:xfrm>
            <a:off x="228600" y="228600"/>
            <a:ext cx="8686800" cy="609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Chú ý khi sử dụng vòng lặp for</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&lt;bt1&gt;, &lt;bt2&gt;, &lt;bt3&gt; đều có thể vắng mặt nhưng vẫn phải giữ lại dấu ( ;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Trường hợp đặc biệt &lt;bt2&gt; không có thì luôn được xem là nhận giá trị true, muốn thoát khỏi vòng lặp phải dùng lệnh break, goto hoặc return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Có thể dùng cấu trúc các vòng for lồng nhau</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Khi gặp lệnh break thì chương trình sẽ thoát khỏi vòng for sâu nhất còn chứa lệnh break</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Trong vòng for có thể sử dụng lệnh continue để chuyển tới chu trình mới của vòng lặp</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3" name="Shape 503"/>
        <p:cNvGrpSpPr/>
        <p:nvPr/>
      </p:nvGrpSpPr>
      <p:grpSpPr>
        <a:xfrm>
          <a:off x="0" y="0"/>
          <a:ext cx="0" cy="0"/>
          <a:chOff x="0" y="0"/>
          <a:chExt cx="0" cy="0"/>
        </a:xfrm>
      </p:grpSpPr>
      <p:sp>
        <p:nvSpPr>
          <p:cNvPr id="504" name="Shape 50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05" name="Shape 50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06" name="Shape 506"/>
          <p:cNvSpPr txBox="1"/>
          <p:nvPr>
            <p:ph idx="1" type="body"/>
          </p:nvPr>
        </p:nvSpPr>
        <p:spPr>
          <a:xfrm>
            <a:off x="228600" y="304800"/>
            <a:ext cx="8534399"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	Bài tập</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Viết chương trình tính tổng của n số đầu tiên của dãy số sau:</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S = 1+1/2+1/3+1/4+...+1/n.</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Viết chương trình tìm tất cả các số nguyên có ba chữ số sao cho tổng tam thừa của ba chữ số hàng trăm, hàng chục, hàng đơn vị sẽ bằng số nguyên đó. Ví dụ: 1</a:t>
            </a:r>
            <a:r>
              <a:rPr b="0" baseline="30000" i="0" lang="en-US" sz="2800" u="none">
                <a:solidFill>
                  <a:schemeClr val="dk1"/>
                </a:solidFill>
                <a:latin typeface="Garamond"/>
                <a:ea typeface="Garamond"/>
                <a:cs typeface="Garamond"/>
                <a:sym typeface="Garamond"/>
              </a:rPr>
              <a:t>3</a:t>
            </a:r>
            <a:r>
              <a:rPr b="0" i="0" lang="en-US" sz="2800" u="none">
                <a:solidFill>
                  <a:schemeClr val="dk1"/>
                </a:solidFill>
                <a:latin typeface="Garamond"/>
                <a:ea typeface="Garamond"/>
                <a:cs typeface="Garamond"/>
                <a:sym typeface="Garamond"/>
              </a:rPr>
              <a:t>+5</a:t>
            </a:r>
            <a:r>
              <a:rPr b="0" baseline="30000" i="0" lang="en-US" sz="2800" u="none">
                <a:solidFill>
                  <a:schemeClr val="dk1"/>
                </a:solidFill>
                <a:latin typeface="Garamond"/>
                <a:ea typeface="Garamond"/>
                <a:cs typeface="Garamond"/>
                <a:sym typeface="Garamond"/>
              </a:rPr>
              <a:t>3</a:t>
            </a:r>
            <a:r>
              <a:rPr b="0" i="0" lang="en-US" sz="2800" u="none">
                <a:solidFill>
                  <a:schemeClr val="dk1"/>
                </a:solidFill>
                <a:latin typeface="Garamond"/>
                <a:ea typeface="Garamond"/>
                <a:cs typeface="Garamond"/>
                <a:sym typeface="Garamond"/>
              </a:rPr>
              <a:t>+3</a:t>
            </a:r>
            <a:r>
              <a:rPr b="0" baseline="30000" i="0" lang="en-US" sz="2800" u="none">
                <a:solidFill>
                  <a:schemeClr val="dk1"/>
                </a:solidFill>
                <a:latin typeface="Garamond"/>
                <a:ea typeface="Garamond"/>
                <a:cs typeface="Garamond"/>
                <a:sym typeface="Garamond"/>
              </a:rPr>
              <a:t>3</a:t>
            </a:r>
            <a:r>
              <a:rPr b="0" i="0" lang="en-US" sz="2800" u="none">
                <a:solidFill>
                  <a:schemeClr val="dk1"/>
                </a:solidFill>
                <a:latin typeface="Garamond"/>
                <a:ea typeface="Garamond"/>
                <a:cs typeface="Garamond"/>
                <a:sym typeface="Garamond"/>
              </a:rPr>
              <a:t>=153 </a:t>
            </a:r>
          </a:p>
          <a:p>
            <a:pPr indent="-342900" lvl="0" marL="342900" marR="0" rtl="0" algn="l">
              <a:lnSpc>
                <a:spcPct val="100000"/>
              </a:lnSpc>
              <a:spcBef>
                <a:spcPts val="560"/>
              </a:spcBef>
              <a:spcAft>
                <a:spcPts val="0"/>
              </a:spcAft>
              <a:buClr>
                <a:schemeClr val="hlink"/>
              </a:buClr>
              <a:buSzPct val="25000"/>
              <a:buFont typeface="Noto Sans Symbols"/>
              <a:buNone/>
            </a:pPr>
            <a:r>
              <a:t/>
            </a:r>
            <a:endParaRPr b="0" i="0" sz="28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10" name="Shape 510"/>
        <p:cNvGrpSpPr/>
        <p:nvPr/>
      </p:nvGrpSpPr>
      <p:grpSpPr>
        <a:xfrm>
          <a:off x="0" y="0"/>
          <a:ext cx="0" cy="0"/>
          <a:chOff x="0" y="0"/>
          <a:chExt cx="0" cy="0"/>
        </a:xfrm>
      </p:grpSpPr>
      <p:sp>
        <p:nvSpPr>
          <p:cNvPr id="511" name="Shape 51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12" name="Shape 51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13" name="Shape 513"/>
          <p:cNvSpPr txBox="1"/>
          <p:nvPr>
            <p:ph type="title"/>
          </p:nvPr>
        </p:nvSpPr>
        <p:spPr>
          <a:xfrm>
            <a:off x="685800" y="152400"/>
            <a:ext cx="7772400" cy="5333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600" u="none" cap="none" strike="noStrike">
                <a:solidFill>
                  <a:schemeClr val="dk2"/>
                </a:solidFill>
                <a:latin typeface="Garamond"/>
                <a:ea typeface="Garamond"/>
                <a:cs typeface="Garamond"/>
                <a:sym typeface="Garamond"/>
              </a:rPr>
              <a:t>IV. Câu lệnh while</a:t>
            </a:r>
          </a:p>
        </p:txBody>
      </p:sp>
      <p:sp>
        <p:nvSpPr>
          <p:cNvPr id="514" name="Shape 514"/>
          <p:cNvSpPr txBox="1"/>
          <p:nvPr>
            <p:ph idx="1" type="body"/>
          </p:nvPr>
        </p:nvSpPr>
        <p:spPr>
          <a:xfrm>
            <a:off x="228600" y="838200"/>
            <a:ext cx="8686800" cy="5714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Cú pháp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While (bt)</a:t>
            </a:r>
          </a:p>
          <a:p>
            <a:pPr indent="-342900" lvl="0" marL="342900" marR="0" rtl="0" algn="l">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S;</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1" lang="en-US" sz="2800" u="sng">
                <a:solidFill>
                  <a:schemeClr val="dk1"/>
                </a:solidFill>
                <a:latin typeface="Garamond"/>
                <a:ea typeface="Garamond"/>
                <a:cs typeface="Garamond"/>
                <a:sym typeface="Garamond"/>
              </a:rPr>
              <a:t>Ý nghĩa</a:t>
            </a:r>
            <a:r>
              <a:rPr b="0" i="0" lang="en-US" sz="2800" u="none">
                <a:solidFill>
                  <a:schemeClr val="dk1"/>
                </a:solidFill>
                <a:latin typeface="Garamond"/>
                <a:ea typeface="Garamond"/>
                <a:cs typeface="Garamond"/>
                <a:sym typeface="Garamond"/>
              </a:rPr>
              <a:t>: bt là biểu thức lôgic, S là một lệnh  hoặc một dãy lệnh</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0" i="1" lang="en-US" sz="2800" u="sng">
                <a:solidFill>
                  <a:schemeClr val="dk1"/>
                </a:solidFill>
                <a:latin typeface="Garamond"/>
                <a:ea typeface="Garamond"/>
                <a:cs typeface="Garamond"/>
                <a:sym typeface="Garamond"/>
              </a:rPr>
              <a:t>Hoạt động</a:t>
            </a:r>
            <a:r>
              <a:rPr b="0" i="0" lang="en-US" sz="2800" u="none">
                <a:solidFill>
                  <a:schemeClr val="dk1"/>
                </a:solidFill>
                <a:latin typeface="Garamond"/>
                <a:ea typeface="Garamond"/>
                <a:cs typeface="Garamond"/>
                <a:sym typeface="Garamond"/>
              </a:rPr>
              <a:t> </a:t>
            </a:r>
          </a:p>
          <a:p>
            <a:pPr indent="-342900" lvl="0" marL="342900" marR="0" rtl="0" algn="l">
              <a:lnSpc>
                <a:spcPct val="9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Xác định giá trị của bt. Nếu giá trị của bt= true(&lt;&gt;0) thì chuyển sang bước 2, ngược lại thì thoát khỏi vòng lặp</a:t>
            </a:r>
          </a:p>
          <a:p>
            <a:pPr indent="-342900" lvl="0" marL="342900" marR="0" rtl="0" algn="l">
              <a:lnSpc>
                <a:spcPct val="9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Thực hiện S sau đó quay về bước 1(Lệnh S có thể được thực hiện nhiều lần hoặc không được thực hiện lần nào nếu bt =false ngay từ đầu)</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18" name="Shape 518"/>
        <p:cNvGrpSpPr/>
        <p:nvPr/>
      </p:nvGrpSpPr>
      <p:grpSpPr>
        <a:xfrm>
          <a:off x="0" y="0"/>
          <a:ext cx="0" cy="0"/>
          <a:chOff x="0" y="0"/>
          <a:chExt cx="0" cy="0"/>
        </a:xfrm>
      </p:grpSpPr>
      <p:sp>
        <p:nvSpPr>
          <p:cNvPr id="519" name="Shape 51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20" name="Shape 52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21" name="Shape 521"/>
          <p:cNvSpPr txBox="1"/>
          <p:nvPr>
            <p:ph idx="1" type="body"/>
          </p:nvPr>
        </p:nvSpPr>
        <p:spPr>
          <a:xfrm>
            <a:off x="304800" y="304800"/>
            <a:ext cx="8610599"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Chú ý : trong câu lệnh lặp while ta có thể dùng câu lệnh break để thoát khỏi vòng lặp theo ý muốn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 Bài tập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Nhập hai số nguyên từ bàn phím, tìm và in ra màn hình ước số chung lơn nhất của hai số</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Tìm hình chữ nhật có diện tích lớn nhất khi biết chu vi của nó(bài số 25)</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5" name="Shape 525"/>
        <p:cNvGrpSpPr/>
        <p:nvPr/>
      </p:nvGrpSpPr>
      <p:grpSpPr>
        <a:xfrm>
          <a:off x="0" y="0"/>
          <a:ext cx="0" cy="0"/>
          <a:chOff x="0" y="0"/>
          <a:chExt cx="0" cy="0"/>
        </a:xfrm>
      </p:grpSpPr>
      <p:sp>
        <p:nvSpPr>
          <p:cNvPr id="526" name="Shape 52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27" name="Shape 52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28" name="Shape 528"/>
          <p:cNvSpPr txBox="1"/>
          <p:nvPr>
            <p:ph type="title"/>
          </p:nvPr>
        </p:nvSpPr>
        <p:spPr>
          <a:xfrm>
            <a:off x="685800" y="152400"/>
            <a:ext cx="7772400" cy="6095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100" u="none" cap="none" strike="noStrike">
                <a:solidFill>
                  <a:schemeClr val="dk2"/>
                </a:solidFill>
                <a:latin typeface="Garamond"/>
                <a:ea typeface="Garamond"/>
                <a:cs typeface="Garamond"/>
                <a:sym typeface="Garamond"/>
              </a:rPr>
              <a:t>V. Câu lệnh do.. while</a:t>
            </a:r>
          </a:p>
        </p:txBody>
      </p:sp>
      <p:sp>
        <p:nvSpPr>
          <p:cNvPr id="529" name="Shape 529"/>
          <p:cNvSpPr txBox="1"/>
          <p:nvPr>
            <p:ph idx="1" type="body"/>
          </p:nvPr>
        </p:nvSpPr>
        <p:spPr>
          <a:xfrm>
            <a:off x="304800" y="838200"/>
            <a:ext cx="8534399" cy="5714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Cú pháp</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r>
              <a:rPr b="1" i="0" lang="en-US" sz="2800" u="none">
                <a:solidFill>
                  <a:schemeClr val="dk1"/>
                </a:solidFill>
                <a:latin typeface="Garamond"/>
                <a:ea typeface="Garamond"/>
                <a:cs typeface="Garamond"/>
                <a:sym typeface="Garamond"/>
              </a:rPr>
              <a:t>do		S</a:t>
            </a:r>
          </a:p>
          <a:p>
            <a:pPr indent="-342900" lvl="0" marL="342900" marR="0" rtl="0" algn="l">
              <a:lnSpc>
                <a:spcPct val="9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while (bt);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Ý nghĩa: S là một câu lệnh đơn hoặc phức, bt là biểu thức lôgic</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Hoạt động: </a:t>
            </a:r>
          </a:p>
          <a:p>
            <a:pPr indent="-342900" lvl="0" marL="342900" marR="0" rtl="0" algn="l">
              <a:lnSpc>
                <a:spcPct val="9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(1) Thực hiện lệnh S</a:t>
            </a:r>
          </a:p>
          <a:p>
            <a:pPr indent="-342900" lvl="0" marL="342900" marR="0" rtl="0" algn="l">
              <a:lnSpc>
                <a:spcPct val="9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(2) Xác định giá trị của bt. Nếu giá trị của bt = true thì chuyển sang bước (1), ngược lại thì thoát khỏi vòng lặp</a:t>
            </a:r>
          </a:p>
          <a:p>
            <a:pPr indent="-342900" lvl="0" marL="342900" marR="0" rtl="0" algn="l">
              <a:lnSpc>
                <a:spcPct val="90000"/>
              </a:lnSpc>
              <a:spcBef>
                <a:spcPts val="56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Lệnh S luôn được thực hiện ít nhất 1 lần trong câu lệnh</a:t>
            </a: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33" name="Shape 533"/>
        <p:cNvGrpSpPr/>
        <p:nvPr/>
      </p:nvGrpSpPr>
      <p:grpSpPr>
        <a:xfrm>
          <a:off x="0" y="0"/>
          <a:ext cx="0" cy="0"/>
          <a:chOff x="0" y="0"/>
          <a:chExt cx="0" cy="0"/>
        </a:xfrm>
      </p:grpSpPr>
      <p:sp>
        <p:nvSpPr>
          <p:cNvPr id="534" name="Shape 53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35" name="Shape 53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36" name="Shape 536"/>
          <p:cNvSpPr txBox="1"/>
          <p:nvPr>
            <p:ph type="title"/>
          </p:nvPr>
        </p:nvSpPr>
        <p:spPr>
          <a:xfrm>
            <a:off x="685800" y="152400"/>
            <a:ext cx="7772400" cy="6857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3600" u="none" cap="none" strike="noStrike">
                <a:solidFill>
                  <a:schemeClr val="dk2"/>
                </a:solidFill>
                <a:latin typeface="Times New Roman"/>
                <a:ea typeface="Times New Roman"/>
                <a:cs typeface="Times New Roman"/>
                <a:sym typeface="Times New Roman"/>
              </a:rPr>
              <a:t>Bài 5: Dữ liệu kiểu mảng</a:t>
            </a:r>
          </a:p>
        </p:txBody>
      </p:sp>
      <p:sp>
        <p:nvSpPr>
          <p:cNvPr id="537" name="Shape 537"/>
          <p:cNvSpPr txBox="1"/>
          <p:nvPr>
            <p:ph idx="1" type="body"/>
          </p:nvPr>
        </p:nvSpPr>
        <p:spPr>
          <a:xfrm>
            <a:off x="381000" y="914400"/>
            <a:ext cx="8458200" cy="5333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AutoNum type="arabicPeriod"/>
            </a:pPr>
            <a:r>
              <a:rPr b="0" i="0" lang="en-US" sz="3200" u="none">
                <a:solidFill>
                  <a:schemeClr val="dk1"/>
                </a:solidFill>
                <a:latin typeface="Times New Roman"/>
                <a:ea typeface="Times New Roman"/>
                <a:cs typeface="Times New Roman"/>
                <a:sym typeface="Times New Roman"/>
              </a:rPr>
              <a:t>Khái niệm:</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Mảng được hiểu là một tập hợp các giá trị có cùng kiểu dữ liệu nằm liên tiếp nhau trong bộ nhớ máy tính</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Mảng được coi như một biến mảng và tên mảng được đặt theo quy tắc đặt tên biến </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Mảng có những thành phần sau:</a:t>
            </a:r>
          </a:p>
          <a:p>
            <a:pPr indent="-285750" lvl="1" marL="742950" marR="0" rtl="0" algn="l">
              <a:lnSpc>
                <a:spcPct val="90000"/>
              </a:lnSpc>
              <a:spcBef>
                <a:spcPts val="640"/>
              </a:spcBef>
              <a:spcAft>
                <a:spcPts val="0"/>
              </a:spcAft>
              <a:buClr>
                <a:schemeClr val="accent2"/>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Kiểu dữ liệu của các phần tử trong mảng</a:t>
            </a:r>
          </a:p>
          <a:p>
            <a:pPr indent="-285750" lvl="1" marL="742950" marR="0" rtl="0" algn="l">
              <a:lnSpc>
                <a:spcPct val="90000"/>
              </a:lnSpc>
              <a:spcBef>
                <a:spcPts val="640"/>
              </a:spcBef>
              <a:spcAft>
                <a:spcPts val="0"/>
              </a:spcAft>
              <a:buClr>
                <a:schemeClr val="accent2"/>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Tên mảng</a:t>
            </a:r>
          </a:p>
          <a:p>
            <a:pPr indent="-285750" lvl="1" marL="742950" marR="0" rtl="0" algn="l">
              <a:lnSpc>
                <a:spcPct val="90000"/>
              </a:lnSpc>
              <a:spcBef>
                <a:spcPts val="640"/>
              </a:spcBef>
              <a:spcAft>
                <a:spcPts val="0"/>
              </a:spcAft>
              <a:buClr>
                <a:schemeClr val="accent2"/>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Số chiều và kích thước của mỗi chiều</a:t>
            </a:r>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41" name="Shape 541"/>
        <p:cNvGrpSpPr/>
        <p:nvPr/>
      </p:nvGrpSpPr>
      <p:grpSpPr>
        <a:xfrm>
          <a:off x="0" y="0"/>
          <a:ext cx="0" cy="0"/>
          <a:chOff x="0" y="0"/>
          <a:chExt cx="0" cy="0"/>
        </a:xfrm>
      </p:grpSpPr>
      <p:sp>
        <p:nvSpPr>
          <p:cNvPr id="542" name="Shape 54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43" name="Shape 54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44" name="Shape 544"/>
          <p:cNvSpPr txBox="1"/>
          <p:nvPr>
            <p:ph idx="1" type="body"/>
          </p:nvPr>
        </p:nvSpPr>
        <p:spPr>
          <a:xfrm>
            <a:off x="228600" y="304800"/>
            <a:ext cx="8686800"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2. Cách khai báo biến mảng</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&lt;kiểu_dl&gt; &lt;tên_mảng&gt;&lt;ds các chiều của mảng&gt;</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VD: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int A[10];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//mảng 1 chiều A gồm 10 phần tử kiểu số nguyên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float B[2] [3];</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Mảng 2 chiều B gồm 2 hàng và 3 cột, các phần tử có kiểu số thực</a:t>
            </a: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48" name="Shape 548"/>
        <p:cNvGrpSpPr/>
        <p:nvPr/>
      </p:nvGrpSpPr>
      <p:grpSpPr>
        <a:xfrm>
          <a:off x="0" y="0"/>
          <a:ext cx="0" cy="0"/>
          <a:chOff x="0" y="0"/>
          <a:chExt cx="0" cy="0"/>
        </a:xfrm>
      </p:grpSpPr>
      <p:sp>
        <p:nvSpPr>
          <p:cNvPr id="549" name="Shape 54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50" name="Shape 55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51" name="Shape 551"/>
          <p:cNvSpPr txBox="1"/>
          <p:nvPr>
            <p:ph idx="1" type="body"/>
          </p:nvPr>
        </p:nvSpPr>
        <p:spPr>
          <a:xfrm>
            <a:off x="304800" y="2286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 Cách tổ chức và truy xuất đến phần tử mảng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Phần tử của mảng được xác định thông qua chỉ số. Chỉ số của phần tử trong mảng luôn là một số nguyên không vượt qua kích thước của mảng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Các phần tử của mảng được sắp xếp liền nhau trong bộ nhớ của máy tính và chỉ cho phép truy cập đến địa chỉ trực tiếp của phần tử đối với mảng một chiều. Cách truy cập theo địa chỉ </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&amp;tên_biến[i]</a:t>
            </a:r>
            <a:r>
              <a:rPr b="0" i="0" lang="en-US" sz="2800" u="none">
                <a:solidFill>
                  <a:schemeClr val="dk1"/>
                </a:solidFill>
                <a:latin typeface="Garamond"/>
                <a:ea typeface="Garamond"/>
                <a:cs typeface="Garamond"/>
                <a:sym typeface="Garamond"/>
              </a:rPr>
              <a:t>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trong đó i là chỉ số của phần tử</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 VD:  	a= &amp;a[0]</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//Tên mảng chỉ tới địa chỉ phần tử đầu tiên của mảng</a:t>
            </a: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55" name="Shape 555"/>
        <p:cNvGrpSpPr/>
        <p:nvPr/>
      </p:nvGrpSpPr>
      <p:grpSpPr>
        <a:xfrm>
          <a:off x="0" y="0"/>
          <a:ext cx="0" cy="0"/>
          <a:chOff x="0" y="0"/>
          <a:chExt cx="0" cy="0"/>
        </a:xfrm>
      </p:grpSpPr>
      <p:sp>
        <p:nvSpPr>
          <p:cNvPr id="556" name="Shape 55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57" name="Shape 55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58" name="Shape 558"/>
          <p:cNvSpPr txBox="1"/>
          <p:nvPr>
            <p:ph idx="1" type="body"/>
          </p:nvPr>
        </p:nvSpPr>
        <p:spPr>
          <a:xfrm>
            <a:off x="228600" y="228600"/>
            <a:ext cx="8686800"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4. Cách xuất nhập dữ liệu trên mảng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Nhập xuất trực tiếp ứng dụng cho mảng một chiều và mảng hai chiều có phần tử kiểu int thông qua địa chỉ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Nhập dữ liệu cho mảng</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for( i=0;i&lt;5;i++)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printf(“Phan tu thu %d= ”,i);</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scanf(“%d”, &amp;a[i]);</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In các phần tử của mảng ra màn hình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for(i=0;i&lt;n;i++)  printf(“%6d”,a[i])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3" name="Shape 93"/>
        <p:cNvGrpSpPr/>
        <p:nvPr/>
      </p:nvGrpSpPr>
      <p:grpSpPr>
        <a:xfrm>
          <a:off x="0" y="0"/>
          <a:ext cx="0" cy="0"/>
          <a:chOff x="0" y="0"/>
          <a:chExt cx="0" cy="0"/>
        </a:xfrm>
      </p:grpSpPr>
      <p:sp>
        <p:nvSpPr>
          <p:cNvPr id="94" name="Shape 9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95" name="Shape 9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96" name="Shape 96"/>
          <p:cNvSpPr txBox="1"/>
          <p:nvPr>
            <p:ph idx="1" type="body"/>
          </p:nvPr>
        </p:nvSpPr>
        <p:spPr>
          <a:xfrm>
            <a:off x="685800" y="381000"/>
            <a:ext cx="8001000" cy="5714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sng" cap="none" strike="noStrike">
                <a:solidFill>
                  <a:schemeClr val="dk1"/>
                </a:solidFill>
                <a:latin typeface="Times New Roman"/>
                <a:ea typeface="Times New Roman"/>
                <a:cs typeface="Times New Roman"/>
                <a:sym typeface="Times New Roman"/>
              </a:rPr>
              <a:t>2. Các kiểu dữ liệu cơ sở trong C</a:t>
            </a:r>
          </a:p>
          <a:p>
            <a:pPr indent="-342900" lvl="0" marL="342900" marR="0" rtl="0" algn="l">
              <a:lnSpc>
                <a:spcPct val="100000"/>
              </a:lnSpc>
              <a:spcBef>
                <a:spcPts val="640"/>
              </a:spcBef>
              <a:spcAft>
                <a:spcPts val="0"/>
              </a:spcAft>
              <a:buClr>
                <a:schemeClr val="hlink"/>
              </a:buClr>
              <a:buSzPct val="70000"/>
              <a:buFont typeface="Noto Sans Symbols"/>
              <a:buChar char="■"/>
            </a:pPr>
            <a:r>
              <a:rPr b="0" i="0" lang="en-US" sz="3200" u="sng" cap="none" strike="noStrike">
                <a:solidFill>
                  <a:schemeClr val="hlink"/>
                </a:solidFill>
                <a:latin typeface="Garamond"/>
                <a:ea typeface="Garamond"/>
                <a:cs typeface="Garamond"/>
                <a:sym typeface="Garamond"/>
                <a:hlinkClick r:id="rId3"/>
              </a:rPr>
              <a:t>Kiểu số ký tự (char)</a:t>
            </a:r>
          </a:p>
          <a:p>
            <a:pPr indent="-342900" lvl="0" marL="342900" marR="0" rtl="0" algn="l">
              <a:lnSpc>
                <a:spcPct val="100000"/>
              </a:lnSpc>
              <a:spcBef>
                <a:spcPts val="640"/>
              </a:spcBef>
              <a:spcAft>
                <a:spcPts val="0"/>
              </a:spcAft>
              <a:buClr>
                <a:schemeClr val="hlink"/>
              </a:buClr>
              <a:buSzPct val="70000"/>
              <a:buFont typeface="Noto Sans Symbols"/>
              <a:buChar char="■"/>
            </a:pPr>
            <a:r>
              <a:rPr b="0" i="0" lang="en-US" sz="3200" u="sng" cap="none" strike="noStrike">
                <a:solidFill>
                  <a:schemeClr val="hlink"/>
                </a:solidFill>
                <a:latin typeface="Garamond"/>
                <a:ea typeface="Garamond"/>
                <a:cs typeface="Garamond"/>
                <a:sym typeface="Garamond"/>
                <a:hlinkClick r:id="rId4"/>
              </a:rPr>
              <a:t>Kiểu số nguyên (int)</a:t>
            </a:r>
          </a:p>
          <a:p>
            <a:pPr indent="-342900" lvl="0" marL="342900" marR="0" rtl="0" algn="l">
              <a:lnSpc>
                <a:spcPct val="100000"/>
              </a:lnSpc>
              <a:spcBef>
                <a:spcPts val="640"/>
              </a:spcBef>
              <a:spcAft>
                <a:spcPts val="0"/>
              </a:spcAft>
              <a:buClr>
                <a:schemeClr val="hlink"/>
              </a:buClr>
              <a:buSzPct val="70000"/>
              <a:buFont typeface="Noto Sans Symbols"/>
              <a:buChar char="■"/>
            </a:pPr>
            <a:r>
              <a:rPr b="0" i="0" lang="en-US" sz="3200" u="sng" cap="none" strike="noStrike">
                <a:solidFill>
                  <a:schemeClr val="hlink"/>
                </a:solidFill>
                <a:latin typeface="Garamond"/>
                <a:ea typeface="Garamond"/>
                <a:cs typeface="Garamond"/>
                <a:sym typeface="Garamond"/>
                <a:hlinkClick r:id="rId5"/>
              </a:rPr>
              <a:t>Kiểu dấu phẩy động (chính xác đơn (float), chính xác kép (double))</a:t>
            </a:r>
          </a:p>
          <a:p>
            <a:pPr indent="-342900" lvl="0" marL="342900" marR="0" rtl="0" algn="l">
              <a:lnSpc>
                <a:spcPct val="100000"/>
              </a:lnSpc>
              <a:spcBef>
                <a:spcPts val="640"/>
              </a:spcBef>
              <a:spcAft>
                <a:spcPts val="0"/>
              </a:spcAft>
              <a:buClr>
                <a:schemeClr val="hlink"/>
              </a:buClr>
              <a:buSzPct val="70000"/>
              <a:buFont typeface="Noto Sans Symbols"/>
              <a:buChar char="■"/>
            </a:pPr>
            <a:r>
              <a:rPr b="0" i="0" lang="en-US" sz="3200" u="sng" cap="none" strike="noStrike">
                <a:solidFill>
                  <a:schemeClr val="hlink"/>
                </a:solidFill>
                <a:latin typeface="Garamond"/>
                <a:ea typeface="Garamond"/>
                <a:cs typeface="Garamond"/>
                <a:sym typeface="Garamond"/>
                <a:hlinkClick r:id="rId6"/>
              </a:rPr>
              <a:t>Kiểu void</a:t>
            </a:r>
          </a:p>
          <a:p>
            <a:pPr indent="-342900" lvl="0" marL="342900" marR="0" rtl="0" algn="l">
              <a:lnSpc>
                <a:spcPct val="100000"/>
              </a:lnSpc>
              <a:spcBef>
                <a:spcPts val="640"/>
              </a:spcBef>
              <a:spcAft>
                <a:spcPts val="0"/>
              </a:spcAft>
              <a:buClr>
                <a:schemeClr val="hlink"/>
              </a:buClr>
              <a:buSzPct val="70000"/>
              <a:buFont typeface="Noto Sans Symbols"/>
              <a:buNone/>
            </a:pPr>
            <a:r>
              <a:t/>
            </a:r>
            <a:endParaRPr b="0" i="0" sz="3200" u="sng">
              <a:solidFill>
                <a:schemeClr val="hlink"/>
              </a:solidFill>
              <a:latin typeface="Garamond"/>
              <a:ea typeface="Garamond"/>
              <a:cs typeface="Garamond"/>
              <a:sym typeface="Garamond"/>
              <a:hlinkClick r:id="rId7"/>
            </a:endParaRP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62" name="Shape 562"/>
        <p:cNvGrpSpPr/>
        <p:nvPr/>
      </p:nvGrpSpPr>
      <p:grpSpPr>
        <a:xfrm>
          <a:off x="0" y="0"/>
          <a:ext cx="0" cy="0"/>
          <a:chOff x="0" y="0"/>
          <a:chExt cx="0" cy="0"/>
        </a:xfrm>
      </p:grpSpPr>
      <p:sp>
        <p:nvSpPr>
          <p:cNvPr id="563" name="Shape 56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64" name="Shape 56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65" name="Shape 565"/>
          <p:cNvSpPr txBox="1"/>
          <p:nvPr>
            <p:ph idx="1" type="body"/>
          </p:nvPr>
        </p:nvSpPr>
        <p:spPr>
          <a:xfrm>
            <a:off x="228600" y="304800"/>
            <a:ext cx="8686800" cy="62483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Nhập xuất dữ liệu gián tiếp thông qua một biến trung gian đối với mảng một chiều và mảng đa chiều</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for(i=0;i&lt;2;i++)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for(j=0;j&lt;3;j++)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printf(“a[%d,%d]”, i, j);</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scantf(“%f”,&amp;temp);</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a[i] [j] = temp;</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Bài tập</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Nhập vào từ bàn phím n số nguyên, tìm và in ra màn hình số nguyên lớn nhất và số nguyên nhỏ nhất</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Nhập ma trận các số thực kích thước n hàng và m cột. Tìm và in ra số thực lớn nhất trong ma trận</a:t>
            </a:r>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69" name="Shape 569"/>
        <p:cNvGrpSpPr/>
        <p:nvPr/>
      </p:nvGrpSpPr>
      <p:grpSpPr>
        <a:xfrm>
          <a:off x="0" y="0"/>
          <a:ext cx="0" cy="0"/>
          <a:chOff x="0" y="0"/>
          <a:chExt cx="0" cy="0"/>
        </a:xfrm>
      </p:grpSpPr>
      <p:sp>
        <p:nvSpPr>
          <p:cNvPr id="570" name="Shape 57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71" name="Shape 57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72" name="Shape 572"/>
          <p:cNvSpPr txBox="1"/>
          <p:nvPr>
            <p:ph type="title"/>
          </p:nvPr>
        </p:nvSpPr>
        <p:spPr>
          <a:xfrm>
            <a:off x="685800" y="152400"/>
            <a:ext cx="7772400" cy="6095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3600" u="none" cap="none" strike="noStrike">
                <a:solidFill>
                  <a:schemeClr val="dk2"/>
                </a:solidFill>
                <a:latin typeface="Garamond"/>
                <a:ea typeface="Garamond"/>
                <a:cs typeface="Garamond"/>
                <a:sym typeface="Garamond"/>
              </a:rPr>
              <a:t>Bài 6: Con trỏ</a:t>
            </a:r>
          </a:p>
        </p:txBody>
      </p:sp>
      <p:sp>
        <p:nvSpPr>
          <p:cNvPr id="573" name="Shape 573"/>
          <p:cNvSpPr txBox="1"/>
          <p:nvPr>
            <p:ph idx="1" type="body"/>
          </p:nvPr>
        </p:nvSpPr>
        <p:spPr>
          <a:xfrm>
            <a:off x="152400" y="762000"/>
            <a:ext cx="8763000" cy="59435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AutoNum type="arabicPeriod"/>
            </a:pPr>
            <a:r>
              <a:rPr b="0" i="0" lang="en-US" sz="2800" u="none">
                <a:solidFill>
                  <a:schemeClr val="dk1"/>
                </a:solidFill>
                <a:latin typeface="Garamond"/>
                <a:ea typeface="Garamond"/>
                <a:cs typeface="Garamond"/>
                <a:sym typeface="Garamond"/>
              </a:rPr>
              <a:t>Khái niệm con trỏ và địa chỉ</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Địa chỉ: Dựa vào kiểu dữ liệu khi khai báo biến máy sẽ cấp phát cho biến một địa chỉ để lưu trữ biến đó trên vùng nhớ. Mỗi biến có kiểu khác nhau thì được lưu vào các địa chỉ khác nhau</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Con trỏ là một biến dùng để chứa địa chỉ. Mỗi loại địa chỉ thì có loại con trỏ tương ứng. Trước khi sử dụng biến con trỏ ta phải khai báo trước khi sử dụng</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Khai báo:	&lt;kiểu_DL&gt; * &lt;tên_biến_con_trỏ&gt;;</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VD1:		int x, y, *p, *c;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x, y là hai biến kiểu nguyên, p, c là hai biến con trỏ kiểu nguyên</a:t>
            </a:r>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77" name="Shape 577"/>
        <p:cNvGrpSpPr/>
        <p:nvPr/>
      </p:nvGrpSpPr>
      <p:grpSpPr>
        <a:xfrm>
          <a:off x="0" y="0"/>
          <a:ext cx="0" cy="0"/>
          <a:chOff x="0" y="0"/>
          <a:chExt cx="0" cy="0"/>
        </a:xfrm>
      </p:grpSpPr>
      <p:sp>
        <p:nvSpPr>
          <p:cNvPr id="578" name="Shape 57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79" name="Shape 57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80" name="Shape 580"/>
          <p:cNvSpPr txBox="1"/>
          <p:nvPr>
            <p:ph idx="1" type="body"/>
          </p:nvPr>
        </p:nvSpPr>
        <p:spPr>
          <a:xfrm>
            <a:off x="304800" y="762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VD2:		float *t, *d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//Khai báo biến con trỏ t và d có kiểu thực</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Biến con trỏ được dùng  theo hai trường hợp sau:</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Tên con trỏ chỉ đến địa chỉ của biến được lưu trong con trỏ: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float a,*p,*q;</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p=&amp;a; /* lưu địa chỉ của biến a vào con trỏ p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q= p; /* lưu địa chỉ trong p vào con trỏ q*/ </a:t>
            </a:r>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84" name="Shape 584"/>
        <p:cNvGrpSpPr/>
        <p:nvPr/>
      </p:nvGrpSpPr>
      <p:grpSpPr>
        <a:xfrm>
          <a:off x="0" y="0"/>
          <a:ext cx="0" cy="0"/>
          <a:chOff x="0" y="0"/>
          <a:chExt cx="0" cy="0"/>
        </a:xfrm>
      </p:grpSpPr>
      <p:sp>
        <p:nvSpPr>
          <p:cNvPr id="585" name="Shape 58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86" name="Shape 58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87" name="Shape 587"/>
          <p:cNvSpPr txBox="1"/>
          <p:nvPr>
            <p:ph idx="1" type="body"/>
          </p:nvPr>
        </p:nvSpPr>
        <p:spPr>
          <a:xfrm>
            <a:off x="304800" y="2286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Dạng khai báo của con trỏ chỉ đến giá trị lưu tại vùng nhớ mà con trỏ trỏ tới.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VD:	 float x=5, y , z=20, *px, *pz;,*py;</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px=&amp; x; /* khi đó *px = x =5*/</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pz=&amp;z; /* *pz=z=20*/</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khi đó ba biểu thức sau là tương đương:</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y=3*x+z;		*py=3*x+z;		*py=3*(*px)+*pz;</a:t>
            </a:r>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91" name="Shape 591"/>
        <p:cNvGrpSpPr/>
        <p:nvPr/>
      </p:nvGrpSpPr>
      <p:grpSpPr>
        <a:xfrm>
          <a:off x="0" y="0"/>
          <a:ext cx="0" cy="0"/>
          <a:chOff x="0" y="0"/>
          <a:chExt cx="0" cy="0"/>
        </a:xfrm>
      </p:grpSpPr>
      <p:sp>
        <p:nvSpPr>
          <p:cNvPr id="592" name="Shape 59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593" name="Shape 59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594" name="Shape 594"/>
          <p:cNvSpPr txBox="1"/>
          <p:nvPr>
            <p:ph idx="1" type="body"/>
          </p:nvPr>
        </p:nvSpPr>
        <p:spPr>
          <a:xfrm>
            <a:off x="228600" y="76200"/>
            <a:ext cx="8686800" cy="5791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2. Con trỏ và mảng một chiều</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Các phần tử của mảng có thể được xác định thông qua con trỏ. Ta có khai báo :	float a[10];	</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//Khai báo mảng gồm 10 phần tử kiểu thực</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Ta có tên mảng chính là một hằng địa chỉ trỏ tới địa chỉ phần tử đầu tiên của mảng và </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a 	tương đương với    &amp;a[0]</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a+i 	tương đương với    &amp;a[i]</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		*(a+i) tương đương với 	a[i]</a:t>
            </a:r>
          </a:p>
          <a:p>
            <a:pPr indent="-342900" lvl="0" marL="342900" marR="0" rtl="0" algn="l">
              <a:lnSpc>
                <a:spcPct val="100000"/>
              </a:lnSpc>
              <a:spcBef>
                <a:spcPts val="64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Vậy </a:t>
            </a:r>
          </a:p>
        </p:txBody>
      </p:sp>
      <p:grpSp>
        <p:nvGrpSpPr>
          <p:cNvPr id="595" name="Shape 595"/>
          <p:cNvGrpSpPr/>
          <p:nvPr/>
        </p:nvGrpSpPr>
        <p:grpSpPr>
          <a:xfrm>
            <a:off x="1524000" y="5486400"/>
            <a:ext cx="6096000" cy="976312"/>
            <a:chOff x="1524000" y="5257800"/>
            <a:chExt cx="6096000" cy="976312"/>
          </a:xfrm>
        </p:grpSpPr>
        <p:cxnSp>
          <p:nvCxnSpPr>
            <p:cNvPr id="596" name="Shape 596"/>
            <p:cNvCxnSpPr/>
            <p:nvPr/>
          </p:nvCxnSpPr>
          <p:spPr>
            <a:xfrm>
              <a:off x="1524000" y="5410200"/>
              <a:ext cx="6096000" cy="0"/>
            </a:xfrm>
            <a:prstGeom prst="straightConnector1">
              <a:avLst/>
            </a:prstGeom>
            <a:noFill/>
            <a:ln cap="sq" cmpd="sng" w="57150">
              <a:solidFill>
                <a:schemeClr val="dk1"/>
              </a:solidFill>
              <a:prstDash val="solid"/>
              <a:miter/>
              <a:headEnd len="med" w="med" type="none"/>
              <a:tailEnd len="med" w="med" type="none"/>
            </a:ln>
          </p:spPr>
        </p:cxnSp>
        <p:cxnSp>
          <p:nvCxnSpPr>
            <p:cNvPr id="597" name="Shape 597"/>
            <p:cNvCxnSpPr/>
            <p:nvPr/>
          </p:nvCxnSpPr>
          <p:spPr>
            <a:xfrm>
              <a:off x="4343400" y="5257800"/>
              <a:ext cx="0" cy="304799"/>
            </a:xfrm>
            <a:prstGeom prst="straightConnector1">
              <a:avLst/>
            </a:prstGeom>
            <a:noFill/>
            <a:ln cap="sq" cmpd="sng" w="38100">
              <a:solidFill>
                <a:schemeClr val="dk1"/>
              </a:solidFill>
              <a:prstDash val="solid"/>
              <a:miter/>
              <a:headEnd len="med" w="med" type="none"/>
              <a:tailEnd len="med" w="med" type="none"/>
            </a:ln>
          </p:spPr>
        </p:cxnSp>
        <p:cxnSp>
          <p:nvCxnSpPr>
            <p:cNvPr id="598" name="Shape 598"/>
            <p:cNvCxnSpPr/>
            <p:nvPr/>
          </p:nvCxnSpPr>
          <p:spPr>
            <a:xfrm>
              <a:off x="3048000" y="5257800"/>
              <a:ext cx="0" cy="304799"/>
            </a:xfrm>
            <a:prstGeom prst="straightConnector1">
              <a:avLst/>
            </a:prstGeom>
            <a:noFill/>
            <a:ln cap="sq" cmpd="sng" w="38100">
              <a:solidFill>
                <a:schemeClr val="dk1"/>
              </a:solidFill>
              <a:prstDash val="solid"/>
              <a:miter/>
              <a:headEnd len="med" w="med" type="none"/>
              <a:tailEnd len="med" w="med" type="none"/>
            </a:ln>
          </p:spPr>
        </p:cxnSp>
        <p:cxnSp>
          <p:nvCxnSpPr>
            <p:cNvPr id="599" name="Shape 599"/>
            <p:cNvCxnSpPr/>
            <p:nvPr/>
          </p:nvCxnSpPr>
          <p:spPr>
            <a:xfrm>
              <a:off x="5943600" y="5257800"/>
              <a:ext cx="0" cy="304799"/>
            </a:xfrm>
            <a:prstGeom prst="straightConnector1">
              <a:avLst/>
            </a:prstGeom>
            <a:noFill/>
            <a:ln cap="sq" cmpd="sng" w="38100">
              <a:solidFill>
                <a:schemeClr val="dk1"/>
              </a:solidFill>
              <a:prstDash val="solid"/>
              <a:miter/>
              <a:headEnd len="med" w="med" type="none"/>
              <a:tailEnd len="med" w="med" type="none"/>
            </a:ln>
          </p:spPr>
        </p:cxnSp>
        <p:sp>
          <p:nvSpPr>
            <p:cNvPr id="600" name="Shape 600"/>
            <p:cNvSpPr txBox="1"/>
            <p:nvPr/>
          </p:nvSpPr>
          <p:spPr>
            <a:xfrm>
              <a:off x="3886200" y="5638800"/>
              <a:ext cx="1066799" cy="519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a[k]</a:t>
              </a:r>
            </a:p>
          </p:txBody>
        </p:sp>
        <p:sp>
          <p:nvSpPr>
            <p:cNvPr id="601" name="Shape 601"/>
            <p:cNvSpPr txBox="1"/>
            <p:nvPr/>
          </p:nvSpPr>
          <p:spPr>
            <a:xfrm>
              <a:off x="5562600" y="5638800"/>
              <a:ext cx="1295400" cy="519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a[k+1]</a:t>
              </a:r>
            </a:p>
          </p:txBody>
        </p:sp>
        <p:sp>
          <p:nvSpPr>
            <p:cNvPr id="602" name="Shape 602"/>
            <p:cNvSpPr txBox="1"/>
            <p:nvPr/>
          </p:nvSpPr>
          <p:spPr>
            <a:xfrm>
              <a:off x="2209800" y="5715000"/>
              <a:ext cx="1295400" cy="519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a[k-1]</a:t>
              </a:r>
            </a:p>
          </p:txBody>
        </p:sp>
      </p:grpSp>
      <p:sp>
        <p:nvSpPr>
          <p:cNvPr id="603" name="Shape 603"/>
          <p:cNvSpPr txBox="1"/>
          <p:nvPr/>
        </p:nvSpPr>
        <p:spPr>
          <a:xfrm>
            <a:off x="4038600" y="5029200"/>
            <a:ext cx="1143000" cy="519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pa</a:t>
            </a:r>
          </a:p>
        </p:txBody>
      </p:sp>
      <p:sp>
        <p:nvSpPr>
          <p:cNvPr id="604" name="Shape 604"/>
          <p:cNvSpPr txBox="1"/>
          <p:nvPr/>
        </p:nvSpPr>
        <p:spPr>
          <a:xfrm>
            <a:off x="5410200" y="4953000"/>
            <a:ext cx="1143000" cy="519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pa +i</a:t>
            </a:r>
          </a:p>
        </p:txBody>
      </p:sp>
      <p:sp>
        <p:nvSpPr>
          <p:cNvPr id="605" name="Shape 605"/>
          <p:cNvSpPr txBox="1"/>
          <p:nvPr/>
        </p:nvSpPr>
        <p:spPr>
          <a:xfrm>
            <a:off x="2438400" y="4953000"/>
            <a:ext cx="1143000" cy="519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pa - i</a:t>
            </a:r>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09" name="Shape 609"/>
        <p:cNvGrpSpPr/>
        <p:nvPr/>
      </p:nvGrpSpPr>
      <p:grpSpPr>
        <a:xfrm>
          <a:off x="0" y="0"/>
          <a:ext cx="0" cy="0"/>
          <a:chOff x="0" y="0"/>
          <a:chExt cx="0" cy="0"/>
        </a:xfrm>
      </p:grpSpPr>
      <p:sp>
        <p:nvSpPr>
          <p:cNvPr id="610" name="Shape 61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11" name="Shape 61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12" name="Shape 612"/>
          <p:cNvSpPr txBox="1"/>
          <p:nvPr>
            <p:ph idx="1" type="body"/>
          </p:nvPr>
        </p:nvSpPr>
        <p:spPr>
          <a:xfrm>
            <a:off x="228600" y="228600"/>
            <a:ext cx="8229600" cy="5867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Các cách viết a[i], *(a+i), *(p+i), p[i] là tương đương nhau</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VD: Nhập từ bàn phím các phần tử của mảng và tính tổng các phần tử đó</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16" name="Shape 616"/>
        <p:cNvGrpSpPr/>
        <p:nvPr/>
      </p:nvGrpSpPr>
      <p:grpSpPr>
        <a:xfrm>
          <a:off x="0" y="0"/>
          <a:ext cx="0" cy="0"/>
          <a:chOff x="0" y="0"/>
          <a:chExt cx="0" cy="0"/>
        </a:xfrm>
      </p:grpSpPr>
      <p:sp>
        <p:nvSpPr>
          <p:cNvPr id="617" name="Shape 61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18" name="Shape 61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19" name="Shape 619"/>
          <p:cNvSpPr txBox="1"/>
          <p:nvPr>
            <p:ph idx="1" type="body"/>
          </p:nvPr>
        </p:nvSpPr>
        <p:spPr>
          <a:xfrm>
            <a:off x="304800" y="304800"/>
            <a:ext cx="8534399" cy="60197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#include&lt;stdio.h&gt;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#include&lt;stdio.h&gt;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void main()</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float a[5], s ; int 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for(i=0;i&lt;5;i++)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printf(“\na[%d]= ”,i); scanf(“%f”,&amp;a[i]);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s=0;</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for (i=0;i&lt;5;i++)		s+=a[i];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printf(“\n Tong =%8.2f”,s);</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getch();</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sng">
                <a:solidFill>
                  <a:schemeClr val="dk1"/>
                </a:solidFill>
                <a:latin typeface="Times New Roman"/>
                <a:ea typeface="Times New Roman"/>
                <a:cs typeface="Times New Roman"/>
                <a:sym typeface="Times New Roman"/>
              </a:rPr>
              <a:t>Ví dụ: Tro1</a:t>
            </a:r>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23" name="Shape 623"/>
        <p:cNvGrpSpPr/>
        <p:nvPr/>
      </p:nvGrpSpPr>
      <p:grpSpPr>
        <a:xfrm>
          <a:off x="0" y="0"/>
          <a:ext cx="0" cy="0"/>
          <a:chOff x="0" y="0"/>
          <a:chExt cx="0" cy="0"/>
        </a:xfrm>
      </p:grpSpPr>
      <p:sp>
        <p:nvSpPr>
          <p:cNvPr id="624" name="Shape 62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25" name="Shape 62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26" name="Shape 626"/>
          <p:cNvSpPr txBox="1"/>
          <p:nvPr>
            <p:ph idx="1" type="body"/>
          </p:nvPr>
        </p:nvSpPr>
        <p:spPr>
          <a:xfrm>
            <a:off x="228600" y="228600"/>
            <a:ext cx="8534399" cy="5867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3. Con trỏ với mảng nhiều chiều</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Phép toán lấy địa chỉ nói chung không dùng được đối với các thành phần của mảng nhiều chiều (trừ trường hợp mảng hai chiều các số nguyên).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Ðể tính toán địa chỉ của thành phần a[i][j] chúng ta sử dụng công thức sau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(float *)a+i*n+j.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 là một hằng con trỏ trỏ đến các dòng của một ma trân hai chiều, vì vậy</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 trỏ đến dòng thứ nhất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a+1 trỏ đến dòng thứ hai</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a+2 trỏ đến dòng thứ ba</a:t>
            </a: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0" name="Shape 630"/>
        <p:cNvGrpSpPr/>
        <p:nvPr/>
      </p:nvGrpSpPr>
      <p:grpSpPr>
        <a:xfrm>
          <a:off x="0" y="0"/>
          <a:ext cx="0" cy="0"/>
          <a:chOff x="0" y="0"/>
          <a:chExt cx="0" cy="0"/>
        </a:xfrm>
      </p:grpSpPr>
      <p:sp>
        <p:nvSpPr>
          <p:cNvPr id="631" name="Shape 63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32" name="Shape 63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33" name="Shape 633"/>
          <p:cNvSpPr txBox="1"/>
          <p:nvPr>
            <p:ph idx="1" type="body"/>
          </p:nvPr>
        </p:nvSpPr>
        <p:spPr>
          <a:xfrm>
            <a:off x="228600" y="2286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Ðể tính toán được địa chỉ của phần tử ở dòng i cột j chúng ta phải dùng phép chuyển đổi kiểu bắt buộc đối với a: (float * )a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 là con trỏ trỏ đến thành phần a[0][0] của ma trận.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a[i][j] sẽ có địa chỉ là (float *a) +i*n+j</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Xét VD nhập giá trị của ma trận hai chiều: </a:t>
            </a:r>
            <a:r>
              <a:rPr b="0" i="0" lang="en-US" sz="2800" u="sng">
                <a:solidFill>
                  <a:schemeClr val="dk1"/>
                </a:solidFill>
                <a:latin typeface="Times New Roman"/>
                <a:ea typeface="Times New Roman"/>
                <a:cs typeface="Times New Roman"/>
                <a:sym typeface="Times New Roman"/>
              </a:rPr>
              <a:t>Tro2</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7" name="Shape 637"/>
        <p:cNvGrpSpPr/>
        <p:nvPr/>
      </p:nvGrpSpPr>
      <p:grpSpPr>
        <a:xfrm>
          <a:off x="0" y="0"/>
          <a:ext cx="0" cy="0"/>
          <a:chOff x="0" y="0"/>
          <a:chExt cx="0" cy="0"/>
        </a:xfrm>
      </p:grpSpPr>
      <p:sp>
        <p:nvSpPr>
          <p:cNvPr id="638" name="Shape 63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39" name="Shape 63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40" name="Shape 640"/>
          <p:cNvSpPr txBox="1"/>
          <p:nvPr>
            <p:ph idx="1" type="body"/>
          </p:nvPr>
        </p:nvSpPr>
        <p:spPr>
          <a:xfrm>
            <a:off x="304800" y="304800"/>
            <a:ext cx="8839199" cy="6324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#include &lt;stdio.h&gt;</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#include &lt;stdio.h&gt;</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void main()</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float a[10][20];	int i,j,n;</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printf("Nhap vao kich thuoc ma tran n=");</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scanf("%n",&amp;n); </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for(i=0;i&lt;n;i++)</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for(j=0;j&lt;n;j++)</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	printf("a[%d][%d] = ",i,j);</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scanf("%f",(float *)a+i*20+j);</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	getch();</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Garamond"/>
                <a:ea typeface="Garamond"/>
                <a:cs typeface="Garamond"/>
                <a:sym typeface="Garamond"/>
              </a:rPr>
              <a:t>}</a:t>
            </a:r>
          </a:p>
          <a:p>
            <a:pPr indent="-342900" lvl="0" marL="342900" marR="0" rtl="0" algn="l">
              <a:lnSpc>
                <a:spcPct val="100000"/>
              </a:lnSpc>
              <a:spcBef>
                <a:spcPts val="560"/>
              </a:spcBef>
              <a:spcAft>
                <a:spcPts val="0"/>
              </a:spcAft>
              <a:buClr>
                <a:schemeClr val="hlink"/>
              </a:buClr>
              <a:buSzPct val="70000"/>
              <a:buFont typeface="Noto Sans Symbols"/>
              <a:buNone/>
            </a:pPr>
            <a:r>
              <a:t/>
            </a:r>
            <a:endParaRPr b="0" i="1"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0" name="Shape 100"/>
        <p:cNvGrpSpPr/>
        <p:nvPr/>
      </p:nvGrpSpPr>
      <p:grpSpPr>
        <a:xfrm>
          <a:off x="0" y="0"/>
          <a:ext cx="0" cy="0"/>
          <a:chOff x="0" y="0"/>
          <a:chExt cx="0" cy="0"/>
        </a:xfrm>
      </p:grpSpPr>
      <p:sp>
        <p:nvSpPr>
          <p:cNvPr id="101" name="Shape 10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102" name="Shape 10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103" name="Shape 103"/>
          <p:cNvSpPr txBox="1"/>
          <p:nvPr>
            <p:ph idx="1" type="body"/>
          </p:nvPr>
        </p:nvSpPr>
        <p:spPr>
          <a:xfrm>
            <a:off x="457200" y="304800"/>
            <a:ext cx="8305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sng">
                <a:solidFill>
                  <a:schemeClr val="dk1"/>
                </a:solidFill>
                <a:latin typeface="Garamond"/>
                <a:ea typeface="Garamond"/>
                <a:cs typeface="Garamond"/>
                <a:sym typeface="Garamond"/>
              </a:rPr>
              <a:t>2.1 Kiểu ký tự (char)</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Một giá trị kiểu ký tự (char) chiếm 1 byte trong bộ nhớ và biểu diễn một ký tự thông qua bảng mã ASCII.</a:t>
            </a:r>
          </a:p>
          <a:p>
            <a:pPr indent="-342900" lvl="0" marL="342900" marR="0" rtl="0" algn="l">
              <a:lnSpc>
                <a:spcPct val="100000"/>
              </a:lnSpc>
              <a:spcBef>
                <a:spcPts val="560"/>
              </a:spcBef>
              <a:spcAft>
                <a:spcPts val="0"/>
              </a:spcAft>
              <a:buClr>
                <a:schemeClr val="hlink"/>
              </a:buClr>
              <a:buSzPct val="70000"/>
              <a:buFont typeface="Noto Sans Symbols"/>
              <a:buChar char="■"/>
            </a:pPr>
            <a:r>
              <a:rPr b="0" i="1" lang="en-US" sz="2800" u="none">
                <a:solidFill>
                  <a:schemeClr val="dk1"/>
                </a:solidFill>
                <a:latin typeface="Garamond"/>
                <a:ea typeface="Garamond"/>
                <a:cs typeface="Garamond"/>
                <a:sym typeface="Garamond"/>
              </a:rPr>
              <a:t>Ví dụ</a:t>
            </a:r>
          </a:p>
        </p:txBody>
      </p:sp>
      <p:graphicFrame>
        <p:nvGraphicFramePr>
          <p:cNvPr id="104" name="Shape 104"/>
          <p:cNvGraphicFramePr/>
          <p:nvPr/>
        </p:nvGraphicFramePr>
        <p:xfrm>
          <a:off x="1676400" y="2667000"/>
          <a:ext cx="3000000" cy="3000000"/>
        </p:xfrm>
        <a:graphic>
          <a:graphicData uri="http://schemas.openxmlformats.org/drawingml/2006/table">
            <a:tbl>
              <a:tblPr>
                <a:noFill/>
                <a:tableStyleId>{41D14726-7CFB-4EF4-B481-F49F5B35FFA3}</a:tableStyleId>
              </a:tblPr>
              <a:tblGrid>
                <a:gridCol w="3048000"/>
                <a:gridCol w="3048000"/>
              </a:tblGrid>
              <a:tr h="677850">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Ký tự</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Mã ASCII</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6275">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0</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48</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7850">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49</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7850">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2</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50</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6275">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A</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65</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7850">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a</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97</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44" name="Shape 644"/>
        <p:cNvGrpSpPr/>
        <p:nvPr/>
      </p:nvGrpSpPr>
      <p:grpSpPr>
        <a:xfrm>
          <a:off x="0" y="0"/>
          <a:ext cx="0" cy="0"/>
          <a:chOff x="0" y="0"/>
          <a:chExt cx="0" cy="0"/>
        </a:xfrm>
      </p:grpSpPr>
      <p:sp>
        <p:nvSpPr>
          <p:cNvPr id="645" name="Shape 64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46" name="Shape 64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47" name="Shape 647"/>
          <p:cNvSpPr txBox="1"/>
          <p:nvPr>
            <p:ph idx="1" type="body"/>
          </p:nvPr>
        </p:nvSpPr>
        <p:spPr>
          <a:xfrm>
            <a:off x="228600" y="228600"/>
            <a:ext cx="8610599" cy="58674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4. Phép toán trên con trỏ</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Phép gán: chỉ nên thực hiện trên các con trỏ có cùng kiểu, khi thực hiện trên con trỏ phải thực hiện phép ép kiểu:</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Vd: int x;</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char *p;</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p=(char*)(&amp;x);</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Phép tăng giảm địa chỉ</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VD: float x[30], *px;</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px=&amp;x[10];// p là con trỏ thực trỏ tới phần tử x[10]</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px+i trỏ tới phần tử x[10+i]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px – i trỏ tới phần tử x[10-i]</a:t>
            </a: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51" name="Shape 651"/>
        <p:cNvGrpSpPr/>
        <p:nvPr/>
      </p:nvGrpSpPr>
      <p:grpSpPr>
        <a:xfrm>
          <a:off x="0" y="0"/>
          <a:ext cx="0" cy="0"/>
          <a:chOff x="0" y="0"/>
          <a:chExt cx="0" cy="0"/>
        </a:xfrm>
      </p:grpSpPr>
      <p:sp>
        <p:nvSpPr>
          <p:cNvPr id="652" name="Shape 65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53" name="Shape 65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54" name="Shape 654"/>
          <p:cNvSpPr txBox="1"/>
          <p:nvPr>
            <p:ph idx="1" type="body"/>
          </p:nvPr>
        </p:nvSpPr>
        <p:spPr>
          <a:xfrm>
            <a:off x="228600" y="228600"/>
            <a:ext cx="8534399" cy="609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Phép so sánh: dùng so sánh các con trỏ cùng kiểu, giả sử p1 và p2 là hai con trỏ kiểu float thì tồn tại phép so sánh</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p1 &lt; p2 // địa chỉ p1 trỏ tới thấp hơn địa chỉ p2 trỏ tới</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p1==p2</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5. Con trỏ kiểu void</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Là con trỏ đặc biệt không có kiểu, nó có thể nhận bất kỳ địa chỉ nào. Con trỏ kiểu void thường dùng làm đối để nhận bất kỳ địa chỉ nào thông qua phép ép kiểu trong thân hàm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Các phép toán tăng giảm địa chỉ, so sánh không dùng được con trỏ kiểu void </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58" name="Shape 658"/>
        <p:cNvGrpSpPr/>
        <p:nvPr/>
      </p:nvGrpSpPr>
      <p:grpSpPr>
        <a:xfrm>
          <a:off x="0" y="0"/>
          <a:ext cx="0" cy="0"/>
          <a:chOff x="0" y="0"/>
          <a:chExt cx="0" cy="0"/>
        </a:xfrm>
      </p:grpSpPr>
      <p:sp>
        <p:nvSpPr>
          <p:cNvPr id="659" name="Shape 65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60" name="Shape 66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61" name="Shape 661"/>
          <p:cNvSpPr txBox="1"/>
          <p:nvPr>
            <p:ph idx="1" type="body"/>
          </p:nvPr>
        </p:nvSpPr>
        <p:spPr>
          <a:xfrm>
            <a:off x="228600" y="304800"/>
            <a:ext cx="8610599" cy="60197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6. Mảng con trỏ</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Mảng con trỏ là một mảng mà mỗi phẩn tử của nó có thể chứa một địa chỉ nào đó. Mảng con trỏ có nhiều kiểu, mỗi phẩn tử của mảng kiểu nào thì sẽ chứa địa chỉ kiểu tương ứng với nó. Mảng con trỏ được khai báo theo mẫu sau:</a:t>
            </a:r>
          </a:p>
          <a:p>
            <a:pPr indent="-342900" lvl="0" marL="342900" marR="0" rtl="0" algn="ctr">
              <a:lnSpc>
                <a:spcPct val="90000"/>
              </a:lnSpc>
              <a:spcBef>
                <a:spcPts val="560"/>
              </a:spcBef>
              <a:spcAft>
                <a:spcPts val="0"/>
              </a:spcAft>
              <a:buClr>
                <a:schemeClr val="hlink"/>
              </a:buClr>
              <a:buSzPct val="25000"/>
              <a:buFont typeface="Noto Sans Symbols"/>
              <a:buNone/>
            </a:pPr>
            <a:r>
              <a:rPr b="0" i="0" lang="en-US" sz="2800" u="none">
                <a:solidFill>
                  <a:srgbClr val="FF0000"/>
                </a:solidFill>
                <a:latin typeface="Times New Roman"/>
                <a:ea typeface="Times New Roman"/>
                <a:cs typeface="Times New Roman"/>
                <a:sym typeface="Times New Roman"/>
              </a:rPr>
              <a:t>&lt;kiểu Dl&gt; *&lt;tênmảng&gt;[N]</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Khi gặp khai báo mảng con trỏ thì máy sẽ cấp phát N khoảng nhớ liên tiếp cho N phần tử tương ứng trong mảng</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Chú ý: Mảng con trỏ không dùng để lưu số liệu, trước khi sử dụng mảng con trỏ cần gán cho mỗi phần tử một giá trị là địa chỉ của một biến hoặc của một phần tử trong mảng</a:t>
            </a:r>
          </a:p>
        </p:txBody>
      </p:sp>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65" name="Shape 665"/>
        <p:cNvGrpSpPr/>
        <p:nvPr/>
      </p:nvGrpSpPr>
      <p:grpSpPr>
        <a:xfrm>
          <a:off x="0" y="0"/>
          <a:ext cx="0" cy="0"/>
          <a:chOff x="0" y="0"/>
          <a:chExt cx="0" cy="0"/>
        </a:xfrm>
      </p:grpSpPr>
      <p:sp>
        <p:nvSpPr>
          <p:cNvPr id="666" name="Shape 66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67" name="Shape 66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68" name="Shape 668"/>
          <p:cNvSpPr txBox="1"/>
          <p:nvPr>
            <p:ph type="title"/>
          </p:nvPr>
        </p:nvSpPr>
        <p:spPr>
          <a:xfrm>
            <a:off x="685800" y="152400"/>
            <a:ext cx="7772400" cy="6095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3600" u="none" cap="none" strike="noStrike">
                <a:solidFill>
                  <a:schemeClr val="dk2"/>
                </a:solidFill>
                <a:latin typeface="Times New Roman"/>
                <a:ea typeface="Times New Roman"/>
                <a:cs typeface="Times New Roman"/>
                <a:sym typeface="Times New Roman"/>
              </a:rPr>
              <a:t>Bài 7: Hàm và chương trình</a:t>
            </a:r>
          </a:p>
        </p:txBody>
      </p:sp>
      <p:sp>
        <p:nvSpPr>
          <p:cNvPr id="669" name="Shape 669"/>
          <p:cNvSpPr txBox="1"/>
          <p:nvPr>
            <p:ph idx="1" type="body"/>
          </p:nvPr>
        </p:nvSpPr>
        <p:spPr>
          <a:xfrm>
            <a:off x="152400" y="762000"/>
            <a:ext cx="8763000" cy="5562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AutoNum type="arabicPeriod"/>
            </a:pPr>
            <a:r>
              <a:rPr b="0" i="0" lang="en-US" sz="2800" u="sng">
                <a:solidFill>
                  <a:schemeClr val="dk1"/>
                </a:solidFill>
                <a:latin typeface="Times New Roman"/>
                <a:ea typeface="Times New Roman"/>
                <a:cs typeface="Times New Roman"/>
                <a:sym typeface="Times New Roman"/>
              </a:rPr>
              <a:t>Khái niệm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t>
            </a:r>
            <a:r>
              <a:rPr b="0" i="0" lang="en-US" sz="2800" u="sng">
                <a:solidFill>
                  <a:schemeClr val="dk1"/>
                </a:solidFill>
                <a:latin typeface="Times New Roman"/>
                <a:ea typeface="Times New Roman"/>
                <a:cs typeface="Times New Roman"/>
                <a:sym typeface="Times New Roman"/>
              </a:rPr>
              <a:t>Chương trình</a:t>
            </a:r>
            <a:r>
              <a:rPr b="0" i="0" lang="en-US" sz="2800" u="none">
                <a:solidFill>
                  <a:schemeClr val="dk1"/>
                </a:solidFill>
                <a:latin typeface="Times New Roman"/>
                <a:ea typeface="Times New Roman"/>
                <a:cs typeface="Times New Roman"/>
                <a:sym typeface="Times New Roman"/>
              </a:rPr>
              <a:t>:	Một chương trình C bao gồm một hoặc nhiều hàm. Hàm main() là thành phần bắt buộc của chương trình. Chương trình bắt đầu thực hiện từ câu lệnh đầu tiên của hàm main( ) cho đến khi gặp dấu } cuối cùng của hàm này.</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a:t>
            </a:r>
            <a:r>
              <a:rPr b="0" i="0" lang="en-US" sz="2800" u="sng">
                <a:solidFill>
                  <a:schemeClr val="dk1"/>
                </a:solidFill>
                <a:latin typeface="Times New Roman"/>
                <a:ea typeface="Times New Roman"/>
                <a:cs typeface="Times New Roman"/>
                <a:sym typeface="Times New Roman"/>
              </a:rPr>
              <a:t>Hàm</a:t>
            </a:r>
            <a:r>
              <a:rPr b="0" i="0" lang="en-US" sz="2800" u="none">
                <a:solidFill>
                  <a:schemeClr val="dk1"/>
                </a:solidFill>
                <a:latin typeface="Times New Roman"/>
                <a:ea typeface="Times New Roman"/>
                <a:cs typeface="Times New Roman"/>
                <a:sym typeface="Times New Roman"/>
              </a:rPr>
              <a:t>: Là một đoạn chương trình độc lập thực hiện trọn vẹn một công việc rồi trả về một giá trị cho chương trình đã gọi nó.</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Đặc điểm của hàm:</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Là một đơn vị độc lập của chương trình. </a:t>
            </a:r>
          </a:p>
          <a:p>
            <a:pPr indent="-285750" lvl="1" marL="742950" marR="0" rtl="0" algn="l">
              <a:lnSpc>
                <a:spcPct val="9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Times New Roman"/>
                <a:ea typeface="Times New Roman"/>
                <a:cs typeface="Times New Roman"/>
                <a:sym typeface="Times New Roman"/>
              </a:rPr>
              <a:t>Không cho phép xây dựng một hàm bên trong một hàm khác</a:t>
            </a:r>
            <a:r>
              <a:rPr b="0" i="0" lang="en-US" sz="2400" u="none" cap="none" strike="noStrike">
                <a:solidFill>
                  <a:schemeClr val="dk1"/>
                </a:solidFill>
                <a:latin typeface="Times New Roman"/>
                <a:ea typeface="Times New Roman"/>
                <a:cs typeface="Times New Roman"/>
                <a:sym typeface="Times New Roman"/>
              </a:rPr>
              <a:t>. </a:t>
            </a: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73" name="Shape 673"/>
        <p:cNvGrpSpPr/>
        <p:nvPr/>
      </p:nvGrpSpPr>
      <p:grpSpPr>
        <a:xfrm>
          <a:off x="0" y="0"/>
          <a:ext cx="0" cy="0"/>
          <a:chOff x="0" y="0"/>
          <a:chExt cx="0" cy="0"/>
        </a:xfrm>
      </p:grpSpPr>
      <p:sp>
        <p:nvSpPr>
          <p:cNvPr id="674" name="Shape 67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75" name="Shape 67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pic>
        <p:nvPicPr>
          <p:cNvPr id="676" name="Shape 676"/>
          <p:cNvPicPr preferRelativeResize="0"/>
          <p:nvPr/>
        </p:nvPicPr>
        <p:blipFill rotWithShape="1">
          <a:blip r:embed="rId3">
            <a:alphaModFix/>
          </a:blip>
          <a:srcRect b="0" l="0" r="0" t="0"/>
          <a:stretch/>
        </p:blipFill>
        <p:spPr>
          <a:xfrm>
            <a:off x="228600" y="0"/>
            <a:ext cx="8229600" cy="7205662"/>
          </a:xfrm>
          <a:prstGeom prst="rect">
            <a:avLst/>
          </a:prstGeom>
          <a:noFill/>
          <a:ln>
            <a:noFill/>
          </a:ln>
        </p:spPr>
      </p:pic>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0" name="Shape 680"/>
        <p:cNvGrpSpPr/>
        <p:nvPr/>
      </p:nvGrpSpPr>
      <p:grpSpPr>
        <a:xfrm>
          <a:off x="0" y="0"/>
          <a:ext cx="0" cy="0"/>
          <a:chOff x="0" y="0"/>
          <a:chExt cx="0" cy="0"/>
        </a:xfrm>
      </p:grpSpPr>
      <p:sp>
        <p:nvSpPr>
          <p:cNvPr id="681" name="Shape 681"/>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82" name="Shape 682"/>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83" name="Shape 683"/>
          <p:cNvSpPr txBox="1"/>
          <p:nvPr>
            <p:ph idx="1" type="body"/>
          </p:nvPr>
        </p:nvSpPr>
        <p:spPr>
          <a:xfrm>
            <a:off x="228600" y="304800"/>
            <a:ext cx="8610599" cy="6019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2. Quy tắc xây dựng hàm: Một hàm gồm có các thành phần sau</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Nguyên mẫu của hàm: </a:t>
            </a:r>
            <a:r>
              <a:rPr b="0" i="0" lang="en-US" sz="2800" u="none">
                <a:solidFill>
                  <a:schemeClr val="dk1"/>
                </a:solidFill>
                <a:latin typeface="Times New Roman"/>
                <a:ea typeface="Times New Roman"/>
                <a:cs typeface="Times New Roman"/>
                <a:sym typeface="Times New Roman"/>
              </a:rPr>
              <a:t>Bao gồm</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&lt;kiểu dl của hàm&gt; &lt;</a:t>
            </a:r>
            <a:r>
              <a:rPr b="1" i="1" lang="en-US" sz="2800" u="none">
                <a:solidFill>
                  <a:schemeClr val="dk1"/>
                </a:solidFill>
                <a:latin typeface="Times New Roman"/>
                <a:ea typeface="Times New Roman"/>
                <a:cs typeface="Times New Roman"/>
                <a:sym typeface="Times New Roman"/>
              </a:rPr>
              <a:t>tên hàm</a:t>
            </a:r>
            <a:r>
              <a:rPr b="0" i="1" lang="en-US" sz="2800" u="none">
                <a:solidFill>
                  <a:schemeClr val="dk1"/>
                </a:solidFill>
                <a:latin typeface="Times New Roman"/>
                <a:ea typeface="Times New Roman"/>
                <a:cs typeface="Times New Roman"/>
                <a:sym typeface="Times New Roman"/>
              </a:rPr>
              <a:t>(ds các tham số)&gt;;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Có thể có hoặc không khai báo nguyên mẫu của hàm, khi không khai báo nguyên mẫu thì bộ  biên dịch sẽ kiểm tra việc truyền tham số, giá trị trả về có phù hợp hay không rồi mới cho thực hiện hàm.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Tất cả nguyên mẫu của các hàm có trong chương trình nên đặt trước hàm main().</a:t>
            </a: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7" name="Shape 687"/>
        <p:cNvGrpSpPr/>
        <p:nvPr/>
      </p:nvGrpSpPr>
      <p:grpSpPr>
        <a:xfrm>
          <a:off x="0" y="0"/>
          <a:ext cx="0" cy="0"/>
          <a:chOff x="0" y="0"/>
          <a:chExt cx="0" cy="0"/>
        </a:xfrm>
      </p:grpSpPr>
      <p:sp>
        <p:nvSpPr>
          <p:cNvPr id="688" name="Shape 68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89" name="Shape 68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90" name="Shape 690"/>
          <p:cNvSpPr txBox="1"/>
          <p:nvPr>
            <p:ph idx="1" type="body"/>
          </p:nvPr>
        </p:nvSpPr>
        <p:spPr>
          <a:xfrm>
            <a:off x="228600" y="228600"/>
            <a:ext cx="8686800" cy="6019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Kiểu giá trị của hàm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Giá trị trả về của hàm được xác định dựa vào mục đích của hàm. Nếu các hàm không trả về giá trị ta phải khai báo kiểu void.</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Tên hàm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Ðặt theo qui định đối với danh định. Tên hàm trong nguyên mẫu và khi khai báo phải giống nhau.</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Tham số của hàm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Khi viết một hàm ta phải xác định xem hàm có bao nhiêu tham số ? </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Garamond"/>
                <a:ea typeface="Garamond"/>
                <a:cs typeface="Garamond"/>
                <a:sym typeface="Garamond"/>
              </a:rPr>
              <a:t>Nội dung của hàm </a:t>
            </a:r>
          </a:p>
        </p:txBody>
      </p:sp>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94" name="Shape 694"/>
        <p:cNvGrpSpPr/>
        <p:nvPr/>
      </p:nvGrpSpPr>
      <p:grpSpPr>
        <a:xfrm>
          <a:off x="0" y="0"/>
          <a:ext cx="0" cy="0"/>
          <a:chOff x="0" y="0"/>
          <a:chExt cx="0" cy="0"/>
        </a:xfrm>
      </p:grpSpPr>
      <p:sp>
        <p:nvSpPr>
          <p:cNvPr id="695" name="Shape 69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696" name="Shape 69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697" name="Shape 697"/>
          <p:cNvSpPr txBox="1"/>
          <p:nvPr>
            <p:ph idx="1" type="body"/>
          </p:nvPr>
        </p:nvSpPr>
        <p:spPr>
          <a:xfrm>
            <a:off x="76200" y="228600"/>
            <a:ext cx="9067799" cy="64007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Cấu trúc của một hàm</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&lt;Kiểu trả về&gt;&lt;Tên hàm&gt;(&lt;ds tham số hình thức hay đối số&gt;)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&lt;Khai báo biến cục bộ&gt;;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&lt;Các câu lệnh trong thân hàm&gt;;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[return&lt;bt trả về giá trị hàm&gt;];</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sng">
                <a:solidFill>
                  <a:schemeClr val="dk1"/>
                </a:solidFill>
                <a:latin typeface="Garamond"/>
                <a:ea typeface="Garamond"/>
                <a:cs typeface="Garamond"/>
                <a:sym typeface="Garamond"/>
              </a:rPr>
              <a:t>Chú ý:</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Đối với các hàm không có kiểu trả về ta có hàm kiểu void</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Hàm không có đối thì dùng kiểu void để khai báo đối. VD</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void bell(void)</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	int 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for(i=0;i&lt;10;i++) putch(7);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a:t>
            </a:r>
          </a:p>
        </p:txBody>
      </p:sp>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01" name="Shape 701"/>
        <p:cNvGrpSpPr/>
        <p:nvPr/>
      </p:nvGrpSpPr>
      <p:grpSpPr>
        <a:xfrm>
          <a:off x="0" y="0"/>
          <a:ext cx="0" cy="0"/>
          <a:chOff x="0" y="0"/>
          <a:chExt cx="0" cy="0"/>
        </a:xfrm>
      </p:grpSpPr>
      <p:sp>
        <p:nvSpPr>
          <p:cNvPr id="702" name="Shape 70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03" name="Shape 70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04" name="Shape 704"/>
          <p:cNvSpPr txBox="1"/>
          <p:nvPr>
            <p:ph idx="1" type="body"/>
          </p:nvPr>
        </p:nvSpPr>
        <p:spPr>
          <a:xfrm>
            <a:off x="152400" y="76200"/>
            <a:ext cx="8686800" cy="6400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sng">
                <a:solidFill>
                  <a:schemeClr val="dk1"/>
                </a:solidFill>
                <a:latin typeface="Times New Roman"/>
                <a:ea typeface="Times New Roman"/>
                <a:cs typeface="Times New Roman"/>
                <a:sym typeface="Times New Roman"/>
              </a:rPr>
              <a:t>Cách sử dụng hàm</a:t>
            </a:r>
            <a:r>
              <a:rPr b="0" i="0" lang="en-US" sz="2800" u="none">
                <a:solidFill>
                  <a:schemeClr val="dk1"/>
                </a:solidFill>
                <a:latin typeface="Times New Roman"/>
                <a:ea typeface="Times New Roman"/>
                <a:cs typeface="Times New Roman"/>
                <a:sym typeface="Times New Roman"/>
              </a:rPr>
              <a:t>: Hàm được sử dụng thông qua lời gọi hàm.</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&lt;tên hàm&gt; ([ds tham số thực])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Tham số thực phải bằng tham số hình thức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Kiểu của tham số thực phải phù hợp với kiểu của tham số hình thức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sng">
                <a:solidFill>
                  <a:schemeClr val="dk1"/>
                </a:solidFill>
                <a:latin typeface="Times New Roman"/>
                <a:ea typeface="Times New Roman"/>
                <a:cs typeface="Times New Roman"/>
                <a:sym typeface="Times New Roman"/>
              </a:rPr>
              <a:t>Hoạt động của hàm khi có lời gọi hàm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Cấp phát bộ nhớ cho tham số hình thức và biến cục bộ</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Gán giá trị của tham số thực cho tham số hình thức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Thực hiện các lệnh trong thân hàm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Khi gặp câu lệnh return hoặc dấu hiệu kết thúc hàm thì bộ nhớ sẽ xoá các tham số hình thức và biến cục bộ sau đó thoát khỏi hàm quay về chương trình gọi hàm </a:t>
            </a:r>
          </a:p>
        </p:txBody>
      </p:sp>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08" name="Shape 708"/>
        <p:cNvGrpSpPr/>
        <p:nvPr/>
      </p:nvGrpSpPr>
      <p:grpSpPr>
        <a:xfrm>
          <a:off x="0" y="0"/>
          <a:ext cx="0" cy="0"/>
          <a:chOff x="0" y="0"/>
          <a:chExt cx="0" cy="0"/>
        </a:xfrm>
      </p:grpSpPr>
      <p:sp>
        <p:nvSpPr>
          <p:cNvPr id="709" name="Shape 70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10" name="Shape 71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11" name="Shape 711"/>
          <p:cNvSpPr txBox="1"/>
          <p:nvPr>
            <p:ph idx="1" type="body"/>
          </p:nvPr>
        </p:nvSpPr>
        <p:spPr>
          <a:xfrm>
            <a:off x="152400" y="304800"/>
            <a:ext cx="8915400" cy="60960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 Các tham số trong hàm</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3.1	Phân loại tham số theo cách sử dụng </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Tham số hình thức: Các tham số mà ta ghi trong nguyên mẫu hay ghi lúc khai báo hàm gọi là tham số hình thức.</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Tham số thực:Các giá trị, biến mà ta ghi sau tên hàm khi gọi hàm đó để thực hiện gọi là tham số thực. Trong C, các tham số thực lại chia ra làm hai loại:</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Tham chiếu: Là các tham số thực mà ta truyền cho Hàm dưới dạng con trỏ (dạng địa chỉ). Tham chiếu mới ghi nhận lại được những kết quả vừa tính toán trong Hàm khi Hàm kết thúc.</a:t>
            </a:r>
          </a:p>
          <a:p>
            <a:pPr indent="-342900" lvl="0" marL="342900" marR="0" rtl="0" algn="l">
              <a:lnSpc>
                <a:spcPct val="9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Tham trị : Là các tham số thực mà ta truyền cho Hàm dưới dạng biến. Tham trị không bảo lưu lại những kết quả thay đổi của nó được tính toán trong Hàm khi Hàm kết thúc.</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8" name="Shape 108"/>
        <p:cNvGrpSpPr/>
        <p:nvPr/>
      </p:nvGrpSpPr>
      <p:grpSpPr>
        <a:xfrm>
          <a:off x="0" y="0"/>
          <a:ext cx="0" cy="0"/>
          <a:chOff x="0" y="0"/>
          <a:chExt cx="0" cy="0"/>
        </a:xfrm>
      </p:grpSpPr>
      <p:sp>
        <p:nvSpPr>
          <p:cNvPr id="109" name="Shape 10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110" name="Shape 11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111" name="Shape 111"/>
          <p:cNvSpPr txBox="1"/>
          <p:nvPr>
            <p:ph idx="1" type="body"/>
          </p:nvPr>
        </p:nvSpPr>
        <p:spPr>
          <a:xfrm>
            <a:off x="457200" y="304800"/>
            <a:ext cx="81533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Trong ngôn ngữ C cung cấp hai kiểu ký tự (char) là signed char và unsigned char </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graphicFrame>
        <p:nvGraphicFramePr>
          <p:cNvPr id="112" name="Shape 112"/>
          <p:cNvGraphicFramePr/>
          <p:nvPr/>
        </p:nvGraphicFramePr>
        <p:xfrm>
          <a:off x="1524000" y="1676400"/>
          <a:ext cx="3000000" cy="3000000"/>
        </p:xfrm>
        <a:graphic>
          <a:graphicData uri="http://schemas.openxmlformats.org/drawingml/2006/table">
            <a:tbl>
              <a:tblPr>
                <a:noFill/>
                <a:tableStyleId>{41D14726-7CFB-4EF4-B481-F49F5B35FFA3}</a:tableStyleId>
              </a:tblPr>
              <a:tblGrid>
                <a:gridCol w="2209800"/>
                <a:gridCol w="1854200"/>
                <a:gridCol w="2032000"/>
              </a:tblGrid>
              <a:tr h="517525">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Phạm vi</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Số ký tự</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Kích thước</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49275">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signed char</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-128..127</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1 byte</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69900">
                <a:tc>
                  <a:txBody>
                    <a:bodyPr>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unsigned char </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0..255</a:t>
                      </a:r>
                    </a:p>
                  </a:txBody>
                  <a:tcPr marT="0" marB="0"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Garamond"/>
                        <a:buNone/>
                      </a:pPr>
                      <a:r>
                        <a:rPr b="0" i="0" lang="en-US" sz="2800" u="none" cap="none" strike="noStrike">
                          <a:solidFill>
                            <a:schemeClr val="dk1"/>
                          </a:solidFill>
                          <a:latin typeface="Garamond"/>
                          <a:ea typeface="Garamond"/>
                          <a:cs typeface="Garamond"/>
                          <a:sym typeface="Garamond"/>
                        </a:rPr>
                        <a:t>1 byte</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113" name="Shape 113"/>
          <p:cNvSpPr txBox="1"/>
          <p:nvPr/>
        </p:nvSpPr>
        <p:spPr>
          <a:xfrm>
            <a:off x="914400" y="3733800"/>
            <a:ext cx="7467600" cy="13112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3200" u="none">
                <a:solidFill>
                  <a:schemeClr val="dk1"/>
                </a:solidFill>
                <a:latin typeface="Times New Roman"/>
                <a:ea typeface="Times New Roman"/>
                <a:cs typeface="Times New Roman"/>
                <a:sym typeface="Times New Roman"/>
              </a:rPr>
              <a:t>Ví dụ :  	char ch, ch1;</a:t>
            </a:r>
          </a:p>
          <a:p>
            <a:pPr indent="0" lvl="0" marL="0" marR="0" rtl="0" algn="l">
              <a:lnSpc>
                <a:spcPct val="100000"/>
              </a:lnSpc>
              <a:spcBef>
                <a:spcPts val="1600"/>
              </a:spcBef>
              <a:spcAft>
                <a:spcPts val="0"/>
              </a:spcAft>
              <a:buClr>
                <a:schemeClr val="dk1"/>
              </a:buClr>
              <a:buSzPct val="25000"/>
              <a:buFont typeface="Times New Roman"/>
              <a:buNone/>
            </a:pPr>
            <a:r>
              <a:rPr b="0" i="0" lang="en-US" sz="3200" u="none">
                <a:solidFill>
                  <a:schemeClr val="dk1"/>
                </a:solidFill>
                <a:latin typeface="Times New Roman"/>
                <a:ea typeface="Times New Roman"/>
                <a:cs typeface="Times New Roman"/>
                <a:sym typeface="Times New Roman"/>
              </a:rPr>
              <a:t>	ch= ‘a’ ; ch1= 97;</a:t>
            </a:r>
          </a:p>
        </p:txBody>
      </p:sp>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15" name="Shape 715"/>
        <p:cNvGrpSpPr/>
        <p:nvPr/>
      </p:nvGrpSpPr>
      <p:grpSpPr>
        <a:xfrm>
          <a:off x="0" y="0"/>
          <a:ext cx="0" cy="0"/>
          <a:chOff x="0" y="0"/>
          <a:chExt cx="0" cy="0"/>
        </a:xfrm>
      </p:grpSpPr>
      <p:sp>
        <p:nvSpPr>
          <p:cNvPr id="716" name="Shape 71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17" name="Shape 71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18" name="Shape 718"/>
          <p:cNvSpPr txBox="1"/>
          <p:nvPr>
            <p:ph idx="1" type="body"/>
          </p:nvPr>
        </p:nvSpPr>
        <p:spPr>
          <a:xfrm>
            <a:off x="228600" y="304800"/>
            <a:ext cx="8610599" cy="6019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3.2	Phân loại theo công dụng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Garamond"/>
                <a:ea typeface="Garamond"/>
                <a:cs typeface="Garamond"/>
                <a:sym typeface="Garamond"/>
              </a:rPr>
              <a:t>Tham số của một hàm có hai công dụng:</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Cung cấp các giá trị cho hàm khi ta gọi nó thực hiện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Lưu các kết quả tính toán được trong quá trình hàm hoạt động</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Tương ứng với công dụng ta có các loại tham số:</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Tham số vào: Cung cấp giá trị cho hàm.</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Tham số ra: Lưu kết quả tính toán được trong hàm. </a:t>
            </a:r>
          </a:p>
          <a:p>
            <a:pPr indent="-285750" lvl="1" marL="742950" marR="0" rtl="0" algn="l">
              <a:lnSpc>
                <a:spcPct val="100000"/>
              </a:lnSpc>
              <a:spcBef>
                <a:spcPts val="560"/>
              </a:spcBef>
              <a:spcAft>
                <a:spcPts val="0"/>
              </a:spcAft>
              <a:buClr>
                <a:schemeClr val="accent2"/>
              </a:buClr>
              <a:buSzPct val="70000"/>
              <a:buFont typeface="Noto Sans Symbols"/>
              <a:buChar char="■"/>
            </a:pPr>
            <a:r>
              <a:rPr b="0" i="0" lang="en-US" sz="2800" u="none" cap="none" strike="noStrike">
                <a:solidFill>
                  <a:schemeClr val="dk1"/>
                </a:solidFill>
                <a:latin typeface="Garamond"/>
                <a:ea typeface="Garamond"/>
                <a:cs typeface="Garamond"/>
                <a:sym typeface="Garamond"/>
              </a:rPr>
              <a:t>Tham số vừa vào, vừa ra: vừa cung cấp giá trị cho hàm, vừa lưu kết quả tính toán được trong hàm.</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cap="none" strike="noStrik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22" name="Shape 722"/>
        <p:cNvGrpSpPr/>
        <p:nvPr/>
      </p:nvGrpSpPr>
      <p:grpSpPr>
        <a:xfrm>
          <a:off x="0" y="0"/>
          <a:ext cx="0" cy="0"/>
          <a:chOff x="0" y="0"/>
          <a:chExt cx="0" cy="0"/>
        </a:xfrm>
      </p:grpSpPr>
      <p:sp>
        <p:nvSpPr>
          <p:cNvPr id="723" name="Shape 72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24" name="Shape 72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25" name="Shape 725"/>
          <p:cNvSpPr txBox="1"/>
          <p:nvPr>
            <p:ph idx="1" type="body"/>
          </p:nvPr>
        </p:nvSpPr>
        <p:spPr>
          <a:xfrm>
            <a:off x="304800" y="381000"/>
            <a:ext cx="8534399" cy="6019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4.	Hàm có đối con trỏ</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Đối số  của hàm là con trỏ kiểu </a:t>
            </a:r>
            <a:r>
              <a:rPr b="0" i="1" lang="en-US" sz="2800" u="none">
                <a:solidFill>
                  <a:schemeClr val="dk1"/>
                </a:solidFill>
                <a:latin typeface="Garamond"/>
                <a:ea typeface="Garamond"/>
                <a:cs typeface="Garamond"/>
                <a:sym typeface="Garamond"/>
              </a:rPr>
              <a:t>int (float,double,. )</a:t>
            </a:r>
            <a:r>
              <a:rPr b="0" i="0" lang="en-US" sz="2800" u="none">
                <a:solidFill>
                  <a:schemeClr val="dk1"/>
                </a:solidFill>
                <a:latin typeface="Garamond"/>
                <a:ea typeface="Garamond"/>
                <a:cs typeface="Garamond"/>
                <a:sym typeface="Garamond"/>
              </a:rPr>
              <a:t> thì tham số thực tương ứng phải là địa chỉ của biến kiểu </a:t>
            </a:r>
            <a:r>
              <a:rPr b="0" i="1" lang="en-US" sz="2800" u="none">
                <a:solidFill>
                  <a:schemeClr val="dk1"/>
                </a:solidFill>
                <a:latin typeface="Garamond"/>
                <a:ea typeface="Garamond"/>
                <a:cs typeface="Garamond"/>
                <a:sym typeface="Garamond"/>
              </a:rPr>
              <a:t>int (float,double,.)</a:t>
            </a:r>
            <a:r>
              <a:rPr b="0" i="0" lang="en-US" sz="2800" u="none">
                <a:solidFill>
                  <a:schemeClr val="dk1"/>
                </a:solidFill>
                <a:latin typeface="Garamond"/>
                <a:ea typeface="Garamond"/>
                <a:cs typeface="Garamond"/>
                <a:sym typeface="Garamond"/>
              </a:rPr>
              <a:t>. Khi đó địa chỉ của biến được truyền cho đối con trỏ tương ứng.</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Khi muốn bảo lưu lại kết quả tính toán được của các đối số trong hàm để sử dụng cho chương trình gọi hàm có đối số thì chúng ta phải khai báo đối số của hàm là tham chiếu (con trỏ hay dạng địa chỉ).</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VD:</a:t>
            </a:r>
          </a:p>
        </p:txBody>
      </p:sp>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29" name="Shape 729"/>
        <p:cNvGrpSpPr/>
        <p:nvPr/>
      </p:nvGrpSpPr>
      <p:grpSpPr>
        <a:xfrm>
          <a:off x="0" y="0"/>
          <a:ext cx="0" cy="0"/>
          <a:chOff x="0" y="0"/>
          <a:chExt cx="0" cy="0"/>
        </a:xfrm>
      </p:grpSpPr>
      <p:sp>
        <p:nvSpPr>
          <p:cNvPr id="730" name="Shape 73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31" name="Shape 73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32" name="Shape 732"/>
          <p:cNvSpPr txBox="1"/>
          <p:nvPr>
            <p:ph type="title"/>
          </p:nvPr>
        </p:nvSpPr>
        <p:spPr>
          <a:xfrm>
            <a:off x="457200" y="274637"/>
            <a:ext cx="8229600" cy="500062"/>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4000" u="none" cap="none" strike="noStrike">
                <a:solidFill>
                  <a:schemeClr val="dk2"/>
                </a:solidFill>
                <a:latin typeface="Times New Roman"/>
                <a:ea typeface="Times New Roman"/>
                <a:cs typeface="Times New Roman"/>
                <a:sym typeface="Times New Roman"/>
              </a:rPr>
              <a:t>Bài 8: Chuỗi ký tự</a:t>
            </a:r>
          </a:p>
        </p:txBody>
      </p:sp>
      <p:sp>
        <p:nvSpPr>
          <p:cNvPr id="733" name="Shape 733"/>
          <p:cNvSpPr txBox="1"/>
          <p:nvPr>
            <p:ph idx="1" type="body"/>
          </p:nvPr>
        </p:nvSpPr>
        <p:spPr>
          <a:xfrm>
            <a:off x="152400" y="838200"/>
            <a:ext cx="8915400" cy="5714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AutoNum type="arabicPeriod"/>
            </a:pPr>
            <a:r>
              <a:rPr b="0" i="0" lang="en-US" sz="2800" u="sng">
                <a:solidFill>
                  <a:schemeClr val="dk1"/>
                </a:solidFill>
                <a:latin typeface="Times New Roman"/>
                <a:ea typeface="Times New Roman"/>
                <a:cs typeface="Times New Roman"/>
                <a:sym typeface="Times New Roman"/>
              </a:rPr>
              <a:t>Khái niệm</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	Chuỗi ký tự là một dãy các ký tự đặt trong cặp dấu nháy kép. Chuỗi rỗng được ký hiệu bằng hai dấu nháy kép đi liền nhau. Một chuỗi ký tự được cấp phát một khoảng nhớ cho một mảng kiểu char chứa các ký tự của chuỗi và chứa thêm ký tự '\0' là ký tự kết thúc chuỗi.</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	Mỗi ký tự của chuỗi được chứa trong một phần tử của mảng. Chuỗi ký tự là một trường hợp riêng của mảng một chiều khi mỗi thành phần của mảng là ký tự</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Chuỗi ký tự thường được khai báo theo khai báo theo hai mẫu:</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char ten_chuoi[] ;	hoặc char *ten_chuoi;</a:t>
            </a:r>
          </a:p>
        </p:txBody>
      </p:sp>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37" name="Shape 737"/>
        <p:cNvGrpSpPr/>
        <p:nvPr/>
      </p:nvGrpSpPr>
      <p:grpSpPr>
        <a:xfrm>
          <a:off x="0" y="0"/>
          <a:ext cx="0" cy="0"/>
          <a:chOff x="0" y="0"/>
          <a:chExt cx="0" cy="0"/>
        </a:xfrm>
      </p:grpSpPr>
      <p:sp>
        <p:nvSpPr>
          <p:cNvPr id="738" name="Shape 73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39" name="Shape 73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40" name="Shape 740"/>
          <p:cNvSpPr txBox="1"/>
          <p:nvPr>
            <p:ph idx="1" type="body"/>
          </p:nvPr>
        </p:nvSpPr>
        <p:spPr>
          <a:xfrm>
            <a:off x="228600" y="228600"/>
            <a:ext cx="8686800" cy="62483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25000"/>
              <a:buFont typeface="Noto Sans Symbols"/>
              <a:buNone/>
            </a:pPr>
            <a:r>
              <a:rPr b="0" i="0" lang="en-US" sz="2800" u="sng">
                <a:solidFill>
                  <a:schemeClr val="dk1"/>
                </a:solidFill>
                <a:latin typeface="Times New Roman"/>
                <a:ea typeface="Times New Roman"/>
                <a:cs typeface="Times New Roman"/>
                <a:sym typeface="Times New Roman"/>
              </a:rPr>
              <a:t>2. Các thao tác trên chuỗi</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Trong C không tồn tại các phép toán so sánh, gán nội dung của chuỗi này cho chuỗi khác. </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Ðể thực hiện các thao tác  này ta sử dụng  một thư viện các hàm chuẩn là &lt;</a:t>
            </a:r>
            <a:r>
              <a:rPr b="1" i="0" lang="en-US" sz="2800" u="none">
                <a:solidFill>
                  <a:schemeClr val="dk1"/>
                </a:solidFill>
                <a:latin typeface="Times New Roman"/>
                <a:ea typeface="Times New Roman"/>
                <a:cs typeface="Times New Roman"/>
                <a:sym typeface="Times New Roman"/>
              </a:rPr>
              <a:t>string.h&gt;</a:t>
            </a:r>
            <a:r>
              <a:rPr b="0" i="0" lang="en-US" sz="2800" u="none">
                <a:solidFill>
                  <a:schemeClr val="dk1"/>
                </a:solidFill>
                <a:latin typeface="Times New Roman"/>
                <a:ea typeface="Times New Roman"/>
                <a:cs typeface="Times New Roman"/>
                <a:sym typeface="Times New Roman"/>
              </a:rPr>
              <a:t>.</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Hàm strlen: </a:t>
            </a:r>
            <a:r>
              <a:rPr b="0" i="0" lang="en-US" sz="2800" u="none">
                <a:solidFill>
                  <a:schemeClr val="dk1"/>
                </a:solidFill>
                <a:latin typeface="Times New Roman"/>
                <a:ea typeface="Times New Roman"/>
                <a:cs typeface="Times New Roman"/>
                <a:sym typeface="Times New Roman"/>
              </a:rPr>
              <a:t>int strlen(char s[])</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Trả về độ dài của chuỗi s, chính là chỉ số của ký tự NULL trong chuỗi.</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Hàm strcpy: </a:t>
            </a:r>
            <a:r>
              <a:rPr b="0" i="0" lang="en-US" sz="2800" u="none">
                <a:solidFill>
                  <a:schemeClr val="dk1"/>
                </a:solidFill>
                <a:latin typeface="Times New Roman"/>
                <a:ea typeface="Times New Roman"/>
                <a:cs typeface="Times New Roman"/>
                <a:sym typeface="Times New Roman"/>
              </a:rPr>
              <a:t>strcpy(char dest[], char source[])</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Sao chép nội dung chuỗi source vào chuỗi dest.</a:t>
            </a:r>
          </a:p>
          <a:p>
            <a:pPr indent="-342900" lvl="0" marL="342900" marR="0" rtl="0" algn="l">
              <a:lnSpc>
                <a:spcPct val="9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Hàm strchr:  </a:t>
            </a:r>
            <a:r>
              <a:rPr b="0" i="0" lang="en-US" sz="2800" u="none">
                <a:solidFill>
                  <a:schemeClr val="dk1"/>
                </a:solidFill>
                <a:latin typeface="Times New Roman"/>
                <a:ea typeface="Times New Roman"/>
                <a:cs typeface="Times New Roman"/>
                <a:sym typeface="Times New Roman"/>
              </a:rPr>
              <a:t>char *strchr(char s[], char c)</a:t>
            </a:r>
          </a:p>
          <a:p>
            <a:pPr indent="-342900" lvl="0" marL="342900" marR="0" rtl="0" algn="l">
              <a:lnSpc>
                <a:spcPct val="9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Tìm lần xuất hiện đầu tiên của ký tự c trong chuỗi s, trả về địa chỉ của ký tự này.</a:t>
            </a:r>
          </a:p>
        </p:txBody>
      </p:sp>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44" name="Shape 744"/>
        <p:cNvGrpSpPr/>
        <p:nvPr/>
      </p:nvGrpSpPr>
      <p:grpSpPr>
        <a:xfrm>
          <a:off x="0" y="0"/>
          <a:ext cx="0" cy="0"/>
          <a:chOff x="0" y="0"/>
          <a:chExt cx="0" cy="0"/>
        </a:xfrm>
      </p:grpSpPr>
      <p:sp>
        <p:nvSpPr>
          <p:cNvPr id="745" name="Shape 74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46" name="Shape 74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47" name="Shape 747"/>
          <p:cNvSpPr txBox="1"/>
          <p:nvPr>
            <p:ph idx="1" type="body"/>
          </p:nvPr>
        </p:nvSpPr>
        <p:spPr>
          <a:xfrm>
            <a:off x="228600" y="304800"/>
            <a:ext cx="8686800" cy="6019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Hàm strncpy: </a:t>
            </a:r>
            <a:r>
              <a:rPr b="0" i="0" lang="en-US" sz="2800" u="none">
                <a:solidFill>
                  <a:schemeClr val="dk1"/>
                </a:solidFill>
                <a:latin typeface="Times New Roman"/>
                <a:ea typeface="Times New Roman"/>
                <a:cs typeface="Times New Roman"/>
                <a:sym typeface="Times New Roman"/>
              </a:rPr>
              <a:t>strncpy(char dest[], char source[], int 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Sao chép n ký tự trong  chuỗi source vào chuỗi dest. Trong trường hợp không có đủ n ký tự trong source thì hàm sẽ điền thêm các ký tự trắng vào chuỗi dest.</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Hàm strcat : </a:t>
            </a:r>
            <a:r>
              <a:rPr b="0" i="0" lang="en-US" sz="2800" u="none">
                <a:solidFill>
                  <a:schemeClr val="dk1"/>
                </a:solidFill>
                <a:latin typeface="Times New Roman"/>
                <a:ea typeface="Times New Roman"/>
                <a:cs typeface="Times New Roman"/>
                <a:sym typeface="Times New Roman"/>
              </a:rPr>
              <a:t>strcat(char ch1[], char ch2[])</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Nối chuỗi ch2 vào cuối chuỗi ch1. Sau lời gọi hàm này độ dài chuỗi ch1 bằng tổng độ dài của cả hai chuỗi ch1 và ch2 trước lời gọi hàm.</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Hàm strncat : </a:t>
            </a:r>
            <a:r>
              <a:rPr b="0" i="0" lang="en-US" sz="2800" u="none">
                <a:solidFill>
                  <a:schemeClr val="dk1"/>
                </a:solidFill>
                <a:latin typeface="Times New Roman"/>
                <a:ea typeface="Times New Roman"/>
                <a:cs typeface="Times New Roman"/>
                <a:sym typeface="Times New Roman"/>
              </a:rPr>
              <a:t>strncat(char ch1[], char ch2[],int n)</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Nối n  ký tự đầu tiên của ch2 vào ch1</a:t>
            </a:r>
          </a:p>
          <a:p>
            <a:pPr indent="-342900" lvl="0" marL="342900" marR="0" rtl="0" algn="l">
              <a:lnSpc>
                <a:spcPct val="100000"/>
              </a:lnSpc>
              <a:spcBef>
                <a:spcPts val="560"/>
              </a:spcBef>
              <a:spcAft>
                <a:spcPts val="0"/>
              </a:spcAft>
              <a:buClr>
                <a:schemeClr val="hlink"/>
              </a:buClr>
              <a:buSzPct val="2500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51" name="Shape 751"/>
        <p:cNvGrpSpPr/>
        <p:nvPr/>
      </p:nvGrpSpPr>
      <p:grpSpPr>
        <a:xfrm>
          <a:off x="0" y="0"/>
          <a:ext cx="0" cy="0"/>
          <a:chOff x="0" y="0"/>
          <a:chExt cx="0" cy="0"/>
        </a:xfrm>
      </p:grpSpPr>
      <p:sp>
        <p:nvSpPr>
          <p:cNvPr id="752" name="Shape 75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53" name="Shape 75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54" name="Shape 754"/>
          <p:cNvSpPr txBox="1"/>
          <p:nvPr>
            <p:ph idx="1" type="body"/>
          </p:nvPr>
        </p:nvSpPr>
        <p:spPr>
          <a:xfrm>
            <a:off x="304800" y="228600"/>
            <a:ext cx="8534399" cy="6324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Char char="■"/>
            </a:pPr>
            <a:r>
              <a:rPr b="1" i="0" lang="en-US" sz="3200" u="none">
                <a:solidFill>
                  <a:schemeClr val="dk1"/>
                </a:solidFill>
                <a:latin typeface="Times New Roman"/>
                <a:ea typeface="Times New Roman"/>
                <a:cs typeface="Times New Roman"/>
                <a:sym typeface="Times New Roman"/>
              </a:rPr>
              <a:t>Hàm strstr : </a:t>
            </a:r>
            <a:r>
              <a:rPr b="0" i="0" lang="en-US" sz="3200" u="none">
                <a:solidFill>
                  <a:schemeClr val="dk1"/>
                </a:solidFill>
                <a:latin typeface="Times New Roman"/>
                <a:ea typeface="Times New Roman"/>
                <a:cs typeface="Times New Roman"/>
                <a:sym typeface="Times New Roman"/>
              </a:rPr>
              <a:t>char *strstr(char s1[], char s2[])</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Times New Roman"/>
                <a:ea typeface="Times New Roman"/>
                <a:cs typeface="Times New Roman"/>
                <a:sym typeface="Times New Roman"/>
              </a:rPr>
              <a:t>	Tìm kiếm chuỗi s2 trong chuỗi s1, Trả về địa chỉ của lần xuất hiện đầu tiên của s2 trong s1 hoặc NULL khi không tìm thấy.</a:t>
            </a:r>
          </a:p>
          <a:p>
            <a:pPr indent="-342900" lvl="0" marL="342900" marR="0" rtl="0" algn="l">
              <a:lnSpc>
                <a:spcPct val="90000"/>
              </a:lnSpc>
              <a:spcBef>
                <a:spcPts val="640"/>
              </a:spcBef>
              <a:spcAft>
                <a:spcPts val="0"/>
              </a:spcAft>
              <a:buClr>
                <a:schemeClr val="hlink"/>
              </a:buClr>
              <a:buSzPct val="70000"/>
              <a:buFont typeface="Noto Sans Symbols"/>
              <a:buChar char="■"/>
            </a:pPr>
            <a:r>
              <a:rPr b="1" i="0" lang="en-US" sz="3200" u="none">
                <a:solidFill>
                  <a:schemeClr val="dk1"/>
                </a:solidFill>
                <a:latin typeface="Times New Roman"/>
                <a:ea typeface="Times New Roman"/>
                <a:cs typeface="Times New Roman"/>
                <a:sym typeface="Times New Roman"/>
              </a:rPr>
              <a:t>Hàm strcmp : </a:t>
            </a:r>
            <a:r>
              <a:rPr b="0" i="0" lang="en-US" sz="3200" u="none">
                <a:solidFill>
                  <a:schemeClr val="dk1"/>
                </a:solidFill>
                <a:latin typeface="Times New Roman"/>
                <a:ea typeface="Times New Roman"/>
                <a:cs typeface="Times New Roman"/>
                <a:sym typeface="Times New Roman"/>
              </a:rPr>
              <a:t>int strcmp(char ch1[], char ch2[])</a:t>
            </a:r>
          </a:p>
          <a:p>
            <a:pPr indent="-342900" lvl="0" marL="342900" marR="0" rtl="0" algn="l">
              <a:lnSpc>
                <a:spcPct val="90000"/>
              </a:lnSpc>
              <a:spcBef>
                <a:spcPts val="640"/>
              </a:spcBef>
              <a:spcAft>
                <a:spcPts val="0"/>
              </a:spcAft>
              <a:buClr>
                <a:schemeClr val="hlink"/>
              </a:buClr>
              <a:buSzPct val="25000"/>
              <a:buFont typeface="Noto Sans Symbols"/>
              <a:buNone/>
            </a:pPr>
            <a:r>
              <a:rPr b="0" i="0" lang="en-US" sz="3200" u="none">
                <a:solidFill>
                  <a:schemeClr val="dk1"/>
                </a:solidFill>
                <a:latin typeface="Times New Roman"/>
                <a:ea typeface="Times New Roman"/>
                <a:cs typeface="Times New Roman"/>
                <a:sym typeface="Times New Roman"/>
              </a:rPr>
              <a:t>	So sánh hai chuỗi ch1 và ch2. Nguyên tắc so sánh theo kiểu từ điển. Giá trị trả về:</a:t>
            </a:r>
          </a:p>
          <a:p>
            <a:pPr indent="-285750" lvl="1" marL="742950" marR="0" rtl="0" algn="l">
              <a:lnSpc>
                <a:spcPct val="90000"/>
              </a:lnSpc>
              <a:spcBef>
                <a:spcPts val="640"/>
              </a:spcBef>
              <a:spcAft>
                <a:spcPts val="0"/>
              </a:spcAft>
              <a:buClr>
                <a:schemeClr val="accent2"/>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 0 nếu chuỗi ch1 bằng chuỗi ch2</a:t>
            </a:r>
          </a:p>
          <a:p>
            <a:pPr indent="-285750" lvl="1" marL="742950" marR="0" rtl="0" algn="l">
              <a:lnSpc>
                <a:spcPct val="90000"/>
              </a:lnSpc>
              <a:spcBef>
                <a:spcPts val="640"/>
              </a:spcBef>
              <a:spcAft>
                <a:spcPts val="0"/>
              </a:spcAft>
              <a:buClr>
                <a:schemeClr val="accent2"/>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&gt; 0 nếu chuỗi ch1 lớn hơn chuỗi ch2</a:t>
            </a:r>
          </a:p>
          <a:p>
            <a:pPr indent="-285750" lvl="1" marL="742950" marR="0" rtl="0" algn="l">
              <a:lnSpc>
                <a:spcPct val="90000"/>
              </a:lnSpc>
              <a:spcBef>
                <a:spcPts val="640"/>
              </a:spcBef>
              <a:spcAft>
                <a:spcPts val="0"/>
              </a:spcAft>
              <a:buClr>
                <a:schemeClr val="accent2"/>
              </a:buClr>
              <a:buSzPct val="70000"/>
              <a:buFont typeface="Noto Sans Symbols"/>
              <a:buChar char="■"/>
            </a:pPr>
            <a:r>
              <a:rPr b="0" i="0" lang="en-US" sz="3200" u="none" cap="none" strike="noStrike">
                <a:solidFill>
                  <a:schemeClr val="dk1"/>
                </a:solidFill>
                <a:latin typeface="Times New Roman"/>
                <a:ea typeface="Times New Roman"/>
                <a:cs typeface="Times New Roman"/>
                <a:sym typeface="Times New Roman"/>
              </a:rPr>
              <a:t>&lt; 0 nếu chuỗi ch1 nhỏ hơn chuỗi ch2</a:t>
            </a:r>
          </a:p>
          <a:p>
            <a:pPr indent="-285750" lvl="1" marL="742950" marR="0" rtl="0" algn="l">
              <a:lnSpc>
                <a:spcPct val="90000"/>
              </a:lnSpc>
              <a:spcBef>
                <a:spcPts val="640"/>
              </a:spcBef>
              <a:spcAft>
                <a:spcPts val="0"/>
              </a:spcAft>
              <a:buClr>
                <a:schemeClr val="accent2"/>
              </a:buClr>
              <a:buSzPct val="25000"/>
              <a:buFont typeface="Noto Sans Symbols"/>
              <a:buNone/>
            </a:pPr>
            <a:r>
              <a:rPr b="0" i="0" lang="en-US" sz="3200" u="none" cap="none" strike="noStrike">
                <a:solidFill>
                  <a:schemeClr val="dk1"/>
                </a:solidFill>
                <a:latin typeface="Times New Roman"/>
                <a:ea typeface="Times New Roman"/>
                <a:cs typeface="Times New Roman"/>
                <a:sym typeface="Times New Roman"/>
              </a:rPr>
              <a:t>VD: Đếm số lần xuất hiện của  ký tự a trong một xâu ký tự cho trước</a:t>
            </a:r>
          </a:p>
          <a:p>
            <a:pPr indent="-285750" lvl="1" marL="742950" marR="0" rtl="0" algn="l">
              <a:lnSpc>
                <a:spcPct val="90000"/>
              </a:lnSpc>
              <a:spcBef>
                <a:spcPts val="640"/>
              </a:spcBef>
              <a:spcAft>
                <a:spcPts val="0"/>
              </a:spcAft>
              <a:buClr>
                <a:schemeClr val="accent2"/>
              </a:buClr>
              <a:buSzPct val="250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640"/>
              </a:spcBef>
              <a:spcAft>
                <a:spcPts val="0"/>
              </a:spcAft>
              <a:buClr>
                <a:schemeClr val="accent2"/>
              </a:buClr>
              <a:buSzPct val="700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hlink"/>
              </a:buClr>
              <a:buSzPct val="700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58" name="Shape 758"/>
        <p:cNvGrpSpPr/>
        <p:nvPr/>
      </p:nvGrpSpPr>
      <p:grpSpPr>
        <a:xfrm>
          <a:off x="0" y="0"/>
          <a:ext cx="0" cy="0"/>
          <a:chOff x="0" y="0"/>
          <a:chExt cx="0" cy="0"/>
        </a:xfrm>
      </p:grpSpPr>
      <p:sp>
        <p:nvSpPr>
          <p:cNvPr id="759" name="Shape 75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60" name="Shape 76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61" name="Shape 761"/>
          <p:cNvSpPr txBox="1"/>
          <p:nvPr>
            <p:ph idx="1" type="body"/>
          </p:nvPr>
        </p:nvSpPr>
        <p:spPr>
          <a:xfrm>
            <a:off x="304800" y="304800"/>
            <a:ext cx="8534399" cy="65532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#include&lt;stdio.h&gt;</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#include&lt;conio.h&gt;</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#define HANG 128</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void main()</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char xau[HANG];	int i,na;</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clrscr();	</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printf("\nNhap mot xau ky tu:");gets(xau);</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na=i=0;</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while(xau[i]) </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if (xau[i++]=='a') na++;</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printf("\nXau co %d chu  a",na);</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getch();</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	return;</a:t>
            </a:r>
          </a:p>
          <a:p>
            <a:pPr indent="-342900" lvl="0" marL="342900" marR="0" rtl="0" algn="l">
              <a:lnSpc>
                <a:spcPct val="8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a:t>
            </a:r>
          </a:p>
          <a:p>
            <a:pPr indent="-342900" lvl="0" marL="342900" marR="0" rtl="0" algn="l">
              <a:lnSpc>
                <a:spcPct val="100000"/>
              </a:lnSpc>
              <a:spcBef>
                <a:spcPts val="560"/>
              </a:spcBef>
              <a:spcAft>
                <a:spcPts val="0"/>
              </a:spcAft>
              <a:buClr>
                <a:schemeClr val="hlink"/>
              </a:buClr>
              <a:buSzPct val="70000"/>
              <a:buFont typeface="Noto Sans Symbols"/>
              <a:buNone/>
            </a:pPr>
            <a:r>
              <a:t/>
            </a:r>
            <a:endParaRPr b="1"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65" name="Shape 765"/>
        <p:cNvGrpSpPr/>
        <p:nvPr/>
      </p:nvGrpSpPr>
      <p:grpSpPr>
        <a:xfrm>
          <a:off x="0" y="0"/>
          <a:ext cx="0" cy="0"/>
          <a:chOff x="0" y="0"/>
          <a:chExt cx="0" cy="0"/>
        </a:xfrm>
      </p:grpSpPr>
      <p:sp>
        <p:nvSpPr>
          <p:cNvPr id="766" name="Shape 76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67" name="Shape 76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68" name="Shape 768"/>
          <p:cNvSpPr txBox="1"/>
          <p:nvPr>
            <p:ph idx="1" type="body"/>
          </p:nvPr>
        </p:nvSpPr>
        <p:spPr>
          <a:xfrm>
            <a:off x="228600" y="152400"/>
            <a:ext cx="8610599" cy="6553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sng">
                <a:solidFill>
                  <a:schemeClr val="dk1"/>
                </a:solidFill>
                <a:latin typeface="Times New Roman"/>
                <a:ea typeface="Times New Roman"/>
                <a:cs typeface="Times New Roman"/>
                <a:sym typeface="Times New Roman"/>
              </a:rPr>
              <a:t>3. Mảng và chuỗi ký tự</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Một dạng sử dụng con trỏ đặc biệt là việc sử dụng một mảng các biến con trỏ. Khai báo theo mẫu</a:t>
            </a:r>
          </a:p>
          <a:p>
            <a:pPr indent="-342900" lvl="0" marL="342900" marR="0" rtl="0" algn="ctr">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type *pointer_array[size];</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VD: khai báo	</a:t>
            </a:r>
            <a:r>
              <a:rPr b="0" i="1" lang="en-US" sz="2800" u="none">
                <a:solidFill>
                  <a:schemeClr val="dk1"/>
                </a:solidFill>
                <a:latin typeface="Times New Roman"/>
                <a:ea typeface="Times New Roman"/>
                <a:cs typeface="Times New Roman"/>
                <a:sym typeface="Times New Roman"/>
              </a:rPr>
              <a:t>char *temp[10];</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sẽ khai báo một mảng 10 con trỏ </a:t>
            </a:r>
            <a:r>
              <a:rPr b="0" i="1" lang="en-US" sz="2800" u="none">
                <a:solidFill>
                  <a:schemeClr val="dk1"/>
                </a:solidFill>
                <a:latin typeface="Times New Roman"/>
                <a:ea typeface="Times New Roman"/>
                <a:cs typeface="Times New Roman"/>
                <a:sym typeface="Times New Roman"/>
              </a:rPr>
              <a:t>char</a:t>
            </a:r>
            <a:r>
              <a:rPr b="0" i="0" lang="en-US" sz="2800" u="none">
                <a:solidFill>
                  <a:schemeClr val="dk1"/>
                </a:solidFill>
                <a:latin typeface="Times New Roman"/>
                <a:ea typeface="Times New Roman"/>
                <a:cs typeface="Times New Roman"/>
                <a:sym typeface="Times New Roman"/>
              </a:rPr>
              <a:t> có thể được dùng để khai báo một mảng để lưu trữ địa chỉ của mười chuỗi ký tự nào đó.</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Bài tập:viết chương trình nhập nhiều tên người vào từ bàn phím, sắp xếp lại theo thứ tự và in kết quả đã sắp xếp ra.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Sắp xếp lại các tên này theo thứ tự alphabet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In các tên ra theo thứ tự đó.</a:t>
            </a:r>
          </a:p>
        </p:txBody>
      </p:sp>
    </p:spTree>
  </p:cSld>
  <p:clrMapOvr>
    <a:masterClrMapping/>
  </p:clrMapOvr>
  <p:transition spd="slow">
    <p:fade/>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72" name="Shape 772"/>
        <p:cNvGrpSpPr/>
        <p:nvPr/>
      </p:nvGrpSpPr>
      <p:grpSpPr>
        <a:xfrm>
          <a:off x="0" y="0"/>
          <a:ext cx="0" cy="0"/>
          <a:chOff x="0" y="0"/>
          <a:chExt cx="0" cy="0"/>
        </a:xfrm>
      </p:grpSpPr>
      <p:sp>
        <p:nvSpPr>
          <p:cNvPr id="773" name="Shape 77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74" name="Shape 77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75" name="Shape 775"/>
          <p:cNvSpPr txBox="1"/>
          <p:nvPr>
            <p:ph idx="1" type="body"/>
          </p:nvPr>
        </p:nvSpPr>
        <p:spPr>
          <a:xfrm>
            <a:off x="228600" y="304800"/>
            <a:ext cx="8686800"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3200" u="none">
                <a:solidFill>
                  <a:schemeClr val="dk1"/>
                </a:solidFill>
                <a:latin typeface="Times New Roman"/>
                <a:ea typeface="Times New Roman"/>
                <a:cs typeface="Times New Roman"/>
                <a:sym typeface="Times New Roman"/>
              </a:rPr>
              <a:t>VD:  xét một mảng các con trỏ ptr_array được gán các địa chỉ của các biến int có giá trị và vị trí bất kỳ. Dùng một hàm để sắp xếp lại các địa chỉ này trong mảng để sao cho các địa chỉ của các số bé được xếp trước địa chỉ của các số lớn hơn. Lúc đó dù chúng ta không làm thay đổi vị trí hoặc thay đổi các giá trị của các biến nhưng mảng vẫn giống như một mảng chỉ đến các giá trị đã sắp xếp có thứ tự.</a:t>
            </a:r>
          </a:p>
          <a:p>
            <a:pPr indent="-342900" lvl="0" marL="342900" marR="0" rtl="0" algn="l">
              <a:lnSpc>
                <a:spcPct val="100000"/>
              </a:lnSpc>
              <a:spcBef>
                <a:spcPts val="640"/>
              </a:spcBef>
              <a:spcAft>
                <a:spcPts val="0"/>
              </a:spcAft>
              <a:buClr>
                <a:schemeClr val="hlink"/>
              </a:buClr>
              <a:buSzPct val="70000"/>
              <a:buFont typeface="Noto Sans Symbols"/>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79" name="Shape 779"/>
        <p:cNvGrpSpPr/>
        <p:nvPr/>
      </p:nvGrpSpPr>
      <p:grpSpPr>
        <a:xfrm>
          <a:off x="0" y="0"/>
          <a:ext cx="0" cy="0"/>
          <a:chOff x="0" y="0"/>
          <a:chExt cx="0" cy="0"/>
        </a:xfrm>
      </p:grpSpPr>
      <p:sp>
        <p:nvSpPr>
          <p:cNvPr id="780" name="Shape 78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81" name="Shape 78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82" name="Shape 782"/>
          <p:cNvSpPr txBox="1"/>
          <p:nvPr>
            <p:ph idx="1" type="body"/>
          </p:nvPr>
        </p:nvSpPr>
        <p:spPr>
          <a:xfrm>
            <a:off x="228600" y="304800"/>
            <a:ext cx="8610599"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1" lang="en-US" sz="3200" u="none">
                <a:solidFill>
                  <a:schemeClr val="dk1"/>
                </a:solidFill>
                <a:latin typeface="Times New Roman"/>
                <a:ea typeface="Times New Roman"/>
                <a:cs typeface="Times New Roman"/>
                <a:sym typeface="Times New Roman"/>
              </a:rPr>
              <a:t>Bài tập:</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Viết chương trình đếm số lần xuất hiện của một ký tự trong một xâu ký tự</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Viết chương trình nhập một chữ, xuất ra chữ đó nhiều lần dùng con trỏ</a:t>
            </a:r>
          </a:p>
          <a:p>
            <a:pPr indent="-342900" lvl="0" marL="342900" marR="0" rtl="0" algn="l">
              <a:lnSpc>
                <a:spcPct val="100000"/>
              </a:lnSpc>
              <a:spcBef>
                <a:spcPts val="560"/>
              </a:spcBef>
              <a:spcAft>
                <a:spcPts val="0"/>
              </a:spcAft>
              <a:buClr>
                <a:schemeClr val="hlink"/>
              </a:buClr>
              <a:buSzPct val="2500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7" name="Shape 117"/>
        <p:cNvGrpSpPr/>
        <p:nvPr/>
      </p:nvGrpSpPr>
      <p:grpSpPr>
        <a:xfrm>
          <a:off x="0" y="0"/>
          <a:ext cx="0" cy="0"/>
          <a:chOff x="0" y="0"/>
          <a:chExt cx="0" cy="0"/>
        </a:xfrm>
      </p:grpSpPr>
      <p:sp>
        <p:nvSpPr>
          <p:cNvPr id="118" name="Shape 118"/>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119" name="Shape 119"/>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120" name="Shape 120"/>
          <p:cNvSpPr txBox="1"/>
          <p:nvPr>
            <p:ph idx="4294967295" type="body"/>
          </p:nvPr>
        </p:nvSpPr>
        <p:spPr>
          <a:xfrm>
            <a:off x="533400" y="381000"/>
            <a:ext cx="8229600" cy="1295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1" i="0" lang="en-US" sz="2800" u="sng">
                <a:solidFill>
                  <a:schemeClr val="dk1"/>
                </a:solidFill>
                <a:latin typeface="Garamond"/>
                <a:ea typeface="Garamond"/>
                <a:cs typeface="Garamond"/>
                <a:sym typeface="Garamond"/>
              </a:rPr>
              <a:t>2.2 Kiểu số nguyên (int)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Kiểu số nguyên trong C gồm các kiểu sau:</a:t>
            </a:r>
          </a:p>
        </p:txBody>
      </p:sp>
      <p:grpSp>
        <p:nvGrpSpPr>
          <p:cNvPr id="121" name="Shape 121"/>
          <p:cNvGrpSpPr/>
          <p:nvPr/>
        </p:nvGrpSpPr>
        <p:grpSpPr>
          <a:xfrm>
            <a:off x="380999" y="1905000"/>
            <a:ext cx="8305799" cy="3810000"/>
            <a:chOff x="1524000" y="1397000"/>
            <a:chExt cx="6096000" cy="4064000"/>
          </a:xfrm>
        </p:grpSpPr>
        <p:sp>
          <p:nvSpPr>
            <p:cNvPr id="122" name="Shape 122"/>
            <p:cNvSpPr txBox="1"/>
            <p:nvPr/>
          </p:nvSpPr>
          <p:spPr>
            <a:xfrm>
              <a:off x="5588000" y="46482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4 byte</a:t>
              </a:r>
            </a:p>
          </p:txBody>
        </p:sp>
        <p:sp>
          <p:nvSpPr>
            <p:cNvPr id="123" name="Shape 123"/>
            <p:cNvSpPr txBox="1"/>
            <p:nvPr/>
          </p:nvSpPr>
          <p:spPr>
            <a:xfrm>
              <a:off x="3556000" y="46482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Shape 124"/>
            <p:cNvSpPr txBox="1"/>
            <p:nvPr/>
          </p:nvSpPr>
          <p:spPr>
            <a:xfrm>
              <a:off x="1524000" y="46482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Shape 125"/>
            <p:cNvSpPr txBox="1"/>
            <p:nvPr/>
          </p:nvSpPr>
          <p:spPr>
            <a:xfrm>
              <a:off x="5588000" y="38354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4 byte</a:t>
              </a:r>
            </a:p>
          </p:txBody>
        </p:sp>
        <p:sp>
          <p:nvSpPr>
            <p:cNvPr id="126" name="Shape 126"/>
            <p:cNvSpPr txBox="1"/>
            <p:nvPr/>
          </p:nvSpPr>
          <p:spPr>
            <a:xfrm>
              <a:off x="3556000" y="38354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-2147483648 - </a:t>
              </a:r>
            </a:p>
          </p:txBody>
        </p:sp>
        <p:sp>
          <p:nvSpPr>
            <p:cNvPr id="127" name="Shape 127"/>
            <p:cNvSpPr txBox="1"/>
            <p:nvPr/>
          </p:nvSpPr>
          <p:spPr>
            <a:xfrm>
              <a:off x="1524000" y="38354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 name="Shape 128"/>
            <p:cNvSpPr txBox="1"/>
            <p:nvPr/>
          </p:nvSpPr>
          <p:spPr>
            <a:xfrm>
              <a:off x="5588000" y="30226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2 byte</a:t>
              </a:r>
            </a:p>
          </p:txBody>
        </p:sp>
        <p:sp>
          <p:nvSpPr>
            <p:cNvPr id="129" name="Shape 129"/>
            <p:cNvSpPr txBox="1"/>
            <p:nvPr/>
          </p:nvSpPr>
          <p:spPr>
            <a:xfrm>
              <a:off x="3556000" y="30226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0 -&gt; 65535</a:t>
              </a:r>
            </a:p>
          </p:txBody>
        </p:sp>
        <p:sp>
          <p:nvSpPr>
            <p:cNvPr id="130" name="Shape 130"/>
            <p:cNvSpPr txBox="1"/>
            <p:nvPr/>
          </p:nvSpPr>
          <p:spPr>
            <a:xfrm>
              <a:off x="1524000" y="30226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Unsigned int</a:t>
              </a:r>
            </a:p>
          </p:txBody>
        </p:sp>
        <p:sp>
          <p:nvSpPr>
            <p:cNvPr id="131" name="Shape 131"/>
            <p:cNvSpPr txBox="1"/>
            <p:nvPr/>
          </p:nvSpPr>
          <p:spPr>
            <a:xfrm>
              <a:off x="5588000" y="22098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2 byte</a:t>
              </a:r>
            </a:p>
          </p:txBody>
        </p:sp>
        <p:sp>
          <p:nvSpPr>
            <p:cNvPr id="132" name="Shape 132"/>
            <p:cNvSpPr txBox="1"/>
            <p:nvPr/>
          </p:nvSpPr>
          <p:spPr>
            <a:xfrm>
              <a:off x="3556000" y="22098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-32768 -&gt; 32767</a:t>
              </a:r>
            </a:p>
          </p:txBody>
        </p:sp>
        <p:sp>
          <p:nvSpPr>
            <p:cNvPr id="133" name="Shape 133"/>
            <p:cNvSpPr txBox="1"/>
            <p:nvPr/>
          </p:nvSpPr>
          <p:spPr>
            <a:xfrm>
              <a:off x="1524000" y="22098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int</a:t>
              </a:r>
            </a:p>
          </p:txBody>
        </p:sp>
        <p:sp>
          <p:nvSpPr>
            <p:cNvPr id="134" name="Shape 134"/>
            <p:cNvSpPr txBox="1"/>
            <p:nvPr/>
          </p:nvSpPr>
          <p:spPr>
            <a:xfrm>
              <a:off x="5588000" y="13970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Kích thước</a:t>
              </a:r>
            </a:p>
          </p:txBody>
        </p:sp>
        <p:sp>
          <p:nvSpPr>
            <p:cNvPr id="135" name="Shape 135"/>
            <p:cNvSpPr txBox="1"/>
            <p:nvPr/>
          </p:nvSpPr>
          <p:spPr>
            <a:xfrm>
              <a:off x="3556000" y="13970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Phạm vi biểu diễn</a:t>
              </a:r>
            </a:p>
          </p:txBody>
        </p:sp>
        <p:sp>
          <p:nvSpPr>
            <p:cNvPr id="136" name="Shape 136"/>
            <p:cNvSpPr txBox="1"/>
            <p:nvPr/>
          </p:nvSpPr>
          <p:spPr>
            <a:xfrm>
              <a:off x="1524000" y="1397000"/>
              <a:ext cx="2032000" cy="812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800" u="none">
                  <a:solidFill>
                    <a:schemeClr val="dk1"/>
                  </a:solidFill>
                  <a:latin typeface="Garamond"/>
                  <a:ea typeface="Garamond"/>
                  <a:cs typeface="Garamond"/>
                  <a:sym typeface="Garamond"/>
                </a:rPr>
                <a:t>Kiểu</a:t>
              </a:r>
            </a:p>
          </p:txBody>
        </p:sp>
        <p:cxnSp>
          <p:nvCxnSpPr>
            <p:cNvPr id="137" name="Shape 137"/>
            <p:cNvCxnSpPr/>
            <p:nvPr/>
          </p:nvCxnSpPr>
          <p:spPr>
            <a:xfrm>
              <a:off x="1524000" y="1397000"/>
              <a:ext cx="6096000" cy="0"/>
            </a:xfrm>
            <a:prstGeom prst="straightConnector1">
              <a:avLst/>
            </a:prstGeom>
            <a:noFill/>
            <a:ln cap="sq" cmpd="sng" w="28575">
              <a:solidFill>
                <a:schemeClr val="dk1"/>
              </a:solidFill>
              <a:prstDash val="solid"/>
              <a:miter/>
              <a:headEnd len="med" w="med" type="none"/>
              <a:tailEnd len="med" w="med" type="none"/>
            </a:ln>
          </p:spPr>
        </p:cxnSp>
        <p:cxnSp>
          <p:nvCxnSpPr>
            <p:cNvPr id="138" name="Shape 138"/>
            <p:cNvCxnSpPr/>
            <p:nvPr/>
          </p:nvCxnSpPr>
          <p:spPr>
            <a:xfrm>
              <a:off x="1524000" y="2209800"/>
              <a:ext cx="6096000" cy="0"/>
            </a:xfrm>
            <a:prstGeom prst="straightConnector1">
              <a:avLst/>
            </a:prstGeom>
            <a:noFill/>
            <a:ln cap="flat" cmpd="sng" w="12700">
              <a:solidFill>
                <a:schemeClr val="dk1"/>
              </a:solidFill>
              <a:prstDash val="solid"/>
              <a:miter/>
              <a:headEnd len="med" w="med" type="none"/>
              <a:tailEnd len="med" w="med" type="none"/>
            </a:ln>
          </p:spPr>
        </p:cxnSp>
        <p:cxnSp>
          <p:nvCxnSpPr>
            <p:cNvPr id="139" name="Shape 139"/>
            <p:cNvCxnSpPr/>
            <p:nvPr/>
          </p:nvCxnSpPr>
          <p:spPr>
            <a:xfrm>
              <a:off x="1524000" y="3022600"/>
              <a:ext cx="6096000" cy="0"/>
            </a:xfrm>
            <a:prstGeom prst="straightConnector1">
              <a:avLst/>
            </a:prstGeom>
            <a:noFill/>
            <a:ln cap="flat" cmpd="sng" w="12700">
              <a:solidFill>
                <a:schemeClr val="dk1"/>
              </a:solidFill>
              <a:prstDash val="solid"/>
              <a:miter/>
              <a:headEnd len="med" w="med" type="none"/>
              <a:tailEnd len="med" w="med" type="none"/>
            </a:ln>
          </p:spPr>
        </p:cxnSp>
        <p:cxnSp>
          <p:nvCxnSpPr>
            <p:cNvPr id="140" name="Shape 140"/>
            <p:cNvCxnSpPr/>
            <p:nvPr/>
          </p:nvCxnSpPr>
          <p:spPr>
            <a:xfrm>
              <a:off x="1524000" y="3835400"/>
              <a:ext cx="6096000" cy="0"/>
            </a:xfrm>
            <a:prstGeom prst="straightConnector1">
              <a:avLst/>
            </a:prstGeom>
            <a:noFill/>
            <a:ln cap="flat" cmpd="sng" w="12700">
              <a:solidFill>
                <a:schemeClr val="dk1"/>
              </a:solidFill>
              <a:prstDash val="solid"/>
              <a:miter/>
              <a:headEnd len="med" w="med" type="none"/>
              <a:tailEnd len="med" w="med" type="none"/>
            </a:ln>
          </p:spPr>
        </p:cxnSp>
        <p:cxnSp>
          <p:nvCxnSpPr>
            <p:cNvPr id="141" name="Shape 141"/>
            <p:cNvCxnSpPr/>
            <p:nvPr/>
          </p:nvCxnSpPr>
          <p:spPr>
            <a:xfrm>
              <a:off x="1524000" y="4648200"/>
              <a:ext cx="6096000" cy="0"/>
            </a:xfrm>
            <a:prstGeom prst="straightConnector1">
              <a:avLst/>
            </a:prstGeom>
            <a:noFill/>
            <a:ln cap="flat" cmpd="sng" w="12700">
              <a:solidFill>
                <a:schemeClr val="dk1"/>
              </a:solidFill>
              <a:prstDash val="solid"/>
              <a:miter/>
              <a:headEnd len="med" w="med" type="none"/>
              <a:tailEnd len="med" w="med" type="none"/>
            </a:ln>
          </p:spPr>
        </p:cxnSp>
        <p:cxnSp>
          <p:nvCxnSpPr>
            <p:cNvPr id="142" name="Shape 142"/>
            <p:cNvCxnSpPr/>
            <p:nvPr/>
          </p:nvCxnSpPr>
          <p:spPr>
            <a:xfrm>
              <a:off x="1524000" y="5461000"/>
              <a:ext cx="6096000" cy="0"/>
            </a:xfrm>
            <a:prstGeom prst="straightConnector1">
              <a:avLst/>
            </a:prstGeom>
            <a:noFill/>
            <a:ln cap="sq" cmpd="sng" w="28575">
              <a:solidFill>
                <a:schemeClr val="dk1"/>
              </a:solidFill>
              <a:prstDash val="solid"/>
              <a:miter/>
              <a:headEnd len="med" w="med" type="none"/>
              <a:tailEnd len="med" w="med" type="none"/>
            </a:ln>
          </p:spPr>
        </p:cxnSp>
        <p:cxnSp>
          <p:nvCxnSpPr>
            <p:cNvPr id="143" name="Shape 143"/>
            <p:cNvCxnSpPr/>
            <p:nvPr/>
          </p:nvCxnSpPr>
          <p:spPr>
            <a:xfrm>
              <a:off x="1524000" y="1397000"/>
              <a:ext cx="0" cy="4064000"/>
            </a:xfrm>
            <a:prstGeom prst="straightConnector1">
              <a:avLst/>
            </a:prstGeom>
            <a:noFill/>
            <a:ln cap="sq" cmpd="sng" w="28575">
              <a:solidFill>
                <a:schemeClr val="dk1"/>
              </a:solidFill>
              <a:prstDash val="solid"/>
              <a:miter/>
              <a:headEnd len="med" w="med" type="none"/>
              <a:tailEnd len="med" w="med" type="none"/>
            </a:ln>
          </p:spPr>
        </p:cxnSp>
        <p:cxnSp>
          <p:nvCxnSpPr>
            <p:cNvPr id="144" name="Shape 144"/>
            <p:cNvCxnSpPr/>
            <p:nvPr/>
          </p:nvCxnSpPr>
          <p:spPr>
            <a:xfrm>
              <a:off x="3556000" y="1397000"/>
              <a:ext cx="0" cy="4064000"/>
            </a:xfrm>
            <a:prstGeom prst="straightConnector1">
              <a:avLst/>
            </a:prstGeom>
            <a:noFill/>
            <a:ln cap="flat" cmpd="sng" w="12700">
              <a:solidFill>
                <a:schemeClr val="dk1"/>
              </a:solidFill>
              <a:prstDash val="solid"/>
              <a:miter/>
              <a:headEnd len="med" w="med" type="none"/>
              <a:tailEnd len="med" w="med" type="none"/>
            </a:ln>
          </p:spPr>
        </p:cxnSp>
        <p:cxnSp>
          <p:nvCxnSpPr>
            <p:cNvPr id="145" name="Shape 145"/>
            <p:cNvCxnSpPr/>
            <p:nvPr/>
          </p:nvCxnSpPr>
          <p:spPr>
            <a:xfrm>
              <a:off x="5588000" y="1397000"/>
              <a:ext cx="0" cy="4064000"/>
            </a:xfrm>
            <a:prstGeom prst="straightConnector1">
              <a:avLst/>
            </a:prstGeom>
            <a:noFill/>
            <a:ln cap="flat" cmpd="sng" w="12700">
              <a:solidFill>
                <a:schemeClr val="dk1"/>
              </a:solidFill>
              <a:prstDash val="solid"/>
              <a:miter/>
              <a:headEnd len="med" w="med" type="none"/>
              <a:tailEnd len="med" w="med" type="none"/>
            </a:ln>
          </p:spPr>
        </p:cxnSp>
        <p:cxnSp>
          <p:nvCxnSpPr>
            <p:cNvPr id="146" name="Shape 146"/>
            <p:cNvCxnSpPr/>
            <p:nvPr/>
          </p:nvCxnSpPr>
          <p:spPr>
            <a:xfrm>
              <a:off x="7620000" y="1397000"/>
              <a:ext cx="0" cy="4064000"/>
            </a:xfrm>
            <a:prstGeom prst="straightConnector1">
              <a:avLst/>
            </a:prstGeom>
            <a:noFill/>
            <a:ln cap="sq" cmpd="sng" w="28575">
              <a:solidFill>
                <a:schemeClr val="dk1"/>
              </a:solidFill>
              <a:prstDash val="solid"/>
              <a:miter/>
              <a:headEnd len="med" w="med" type="none"/>
              <a:tailEnd len="med" w="med" type="none"/>
            </a:ln>
          </p:spPr>
        </p:cxnSp>
      </p:grpSp>
    </p:spTree>
  </p:cSld>
  <p:clrMapOvr>
    <a:masterClrMapping/>
  </p:clrMapOvr>
  <p:transition spd="slow">
    <p:fade/>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86" name="Shape 786"/>
        <p:cNvGrpSpPr/>
        <p:nvPr/>
      </p:nvGrpSpPr>
      <p:grpSpPr>
        <a:xfrm>
          <a:off x="0" y="0"/>
          <a:ext cx="0" cy="0"/>
          <a:chOff x="0" y="0"/>
          <a:chExt cx="0" cy="0"/>
        </a:xfrm>
      </p:grpSpPr>
      <p:sp>
        <p:nvSpPr>
          <p:cNvPr id="787" name="Shape 78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88" name="Shape 78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89" name="Shape 789"/>
          <p:cNvSpPr txBox="1"/>
          <p:nvPr>
            <p:ph type="title"/>
          </p:nvPr>
        </p:nvSpPr>
        <p:spPr>
          <a:xfrm>
            <a:off x="457200" y="274637"/>
            <a:ext cx="7826374" cy="642936"/>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Times New Roman"/>
              <a:buNone/>
            </a:pPr>
            <a:r>
              <a:rPr b="1" i="0" lang="en-US" sz="3100" u="none" cap="none" strike="noStrike">
                <a:solidFill>
                  <a:schemeClr val="dk2"/>
                </a:solidFill>
                <a:latin typeface="Times New Roman"/>
                <a:ea typeface="Times New Roman"/>
                <a:cs typeface="Times New Roman"/>
                <a:sym typeface="Times New Roman"/>
              </a:rPr>
              <a:t>Bài 9: Cấp phát và giải phóng bộ nhớ động</a:t>
            </a:r>
          </a:p>
        </p:txBody>
      </p:sp>
      <p:sp>
        <p:nvSpPr>
          <p:cNvPr id="790" name="Shape 790"/>
          <p:cNvSpPr txBox="1"/>
          <p:nvPr>
            <p:ph idx="1" type="body"/>
          </p:nvPr>
        </p:nvSpPr>
        <p:spPr>
          <a:xfrm>
            <a:off x="228600" y="1066800"/>
            <a:ext cx="8686800" cy="5486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AutoNum type="arabicPeriod"/>
            </a:pPr>
            <a:r>
              <a:rPr b="0" i="0" lang="en-US" sz="2800" u="none">
                <a:solidFill>
                  <a:schemeClr val="dk1"/>
                </a:solidFill>
                <a:latin typeface="Times New Roman"/>
                <a:ea typeface="Times New Roman"/>
                <a:cs typeface="Times New Roman"/>
                <a:sym typeface="Times New Roman"/>
              </a:rPr>
              <a:t>Khái niệm</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Biến động: </a:t>
            </a:r>
            <a:r>
              <a:rPr b="0" i="0" lang="en-US" sz="2800" u="none">
                <a:solidFill>
                  <a:schemeClr val="dk1"/>
                </a:solidFill>
                <a:latin typeface="Times New Roman"/>
                <a:ea typeface="Times New Roman"/>
                <a:cs typeface="Times New Roman"/>
                <a:sym typeface="Times New Roman"/>
              </a:rPr>
              <a:t>Là các biến </a:t>
            </a:r>
            <a:r>
              <a:rPr b="0" i="1" lang="en-US" sz="2800" u="none">
                <a:solidFill>
                  <a:schemeClr val="dk1"/>
                </a:solidFill>
                <a:latin typeface="Times New Roman"/>
                <a:ea typeface="Times New Roman"/>
                <a:cs typeface="Times New Roman"/>
                <a:sym typeface="Times New Roman"/>
              </a:rPr>
              <a:t>được tạo ra lúc chạy chương trình, </a:t>
            </a:r>
            <a:r>
              <a:rPr b="0" i="0" lang="en-US" sz="2800" u="none">
                <a:solidFill>
                  <a:schemeClr val="dk1"/>
                </a:solidFill>
                <a:latin typeface="Times New Roman"/>
                <a:ea typeface="Times New Roman"/>
                <a:cs typeface="Times New Roman"/>
                <a:sym typeface="Times New Roman"/>
              </a:rPr>
              <a:t>tùy theo nhu cầu. Số biến này hoàn toàn không được xác định từ trước. Các biến động không có tên (việc đặt tên thực chất là gán cho nó một địa chỉ xác định). </a:t>
            </a:r>
          </a:p>
          <a:p>
            <a:pPr indent="-342900" lvl="0" marL="342900" marR="0" rtl="0" algn="l">
              <a:lnSpc>
                <a:spcPct val="100000"/>
              </a:lnSpc>
              <a:spcBef>
                <a:spcPts val="560"/>
              </a:spcBef>
              <a:spcAft>
                <a:spcPts val="0"/>
              </a:spcAft>
              <a:buClr>
                <a:schemeClr val="hlink"/>
              </a:buClr>
              <a:buSzPct val="70000"/>
              <a:buFont typeface="Noto Sans Symbols"/>
              <a:buChar char="■"/>
            </a:pPr>
            <a:r>
              <a:rPr b="1" i="0" lang="en-US" sz="2800" u="none">
                <a:solidFill>
                  <a:schemeClr val="dk1"/>
                </a:solidFill>
                <a:latin typeface="Times New Roman"/>
                <a:ea typeface="Times New Roman"/>
                <a:cs typeface="Times New Roman"/>
                <a:sym typeface="Times New Roman"/>
              </a:rPr>
              <a:t>Cách tạo ra biến động và truy nhập đến biến động được tiến hành như sau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Việc tạo ra biến động và xóa nó đi (để thu hồi lại bộ nhớ) được thực hiện nhờ các hàm như malloc() và free() đã có sẵn trong thư viện stdlib.h</a:t>
            </a:r>
          </a:p>
        </p:txBody>
      </p:sp>
    </p:spTree>
  </p:cSld>
  <p:clrMapOvr>
    <a:masterClrMapping/>
  </p:clrMapOvr>
  <p:transition spd="slow">
    <p:fade/>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94" name="Shape 794"/>
        <p:cNvGrpSpPr/>
        <p:nvPr/>
      </p:nvGrpSpPr>
      <p:grpSpPr>
        <a:xfrm>
          <a:off x="0" y="0"/>
          <a:ext cx="0" cy="0"/>
          <a:chOff x="0" y="0"/>
          <a:chExt cx="0" cy="0"/>
        </a:xfrm>
      </p:grpSpPr>
      <p:sp>
        <p:nvSpPr>
          <p:cNvPr id="795" name="Shape 795"/>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796" name="Shape 796"/>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797" name="Shape 797"/>
          <p:cNvSpPr txBox="1"/>
          <p:nvPr>
            <p:ph idx="1" type="body"/>
          </p:nvPr>
        </p:nvSpPr>
        <p:spPr>
          <a:xfrm>
            <a:off x="228600" y="228600"/>
            <a:ext cx="8686800" cy="63246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Việc truy nhập đến biến động được tiến hành nhờ các biến con trỏ. Các biến con trỏ được định nghĩa như các biến tĩnh ( được khai báo ngay từ đầu trong phần khai báo biến) và được dùng để chứa địa chỉ các biến động</a:t>
            </a:r>
          </a:p>
          <a:p>
            <a:pPr indent="-342900" lvl="0" marL="342900" marR="0" rtl="0" algn="l">
              <a:lnSpc>
                <a:spcPct val="90000"/>
              </a:lnSpc>
              <a:spcBef>
                <a:spcPts val="560"/>
              </a:spcBef>
              <a:spcAft>
                <a:spcPts val="0"/>
              </a:spcAft>
              <a:buClr>
                <a:schemeClr val="hlink"/>
              </a:buClr>
              <a:buSzPct val="70000"/>
              <a:buFont typeface="Noto Sans Symbols"/>
              <a:buChar char="■"/>
            </a:pPr>
            <a:r>
              <a:rPr b="0" i="1" lang="en-US" sz="2800" u="none">
                <a:solidFill>
                  <a:schemeClr val="dk1"/>
                </a:solidFill>
                <a:latin typeface="Times New Roman"/>
                <a:ea typeface="Times New Roman"/>
                <a:cs typeface="Times New Roman"/>
                <a:sym typeface="Times New Roman"/>
              </a:rPr>
              <a:t>VD1:	int *p; /* Khai báo biến con trỏ p*/</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p= (int *) malloc(100);/* Tạo biến động*/</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Ðoạn chương trình trên sẽ cấp phát 100 bytes trong bộ nhớ và gán địa chỉ khối bộ nhớ này cho p</a:t>
            </a:r>
          </a:p>
          <a:p>
            <a:pPr indent="-342900" lvl="0" marL="342900" marR="0" rtl="0" algn="l">
              <a:lnSpc>
                <a:spcPct val="90000"/>
              </a:lnSpc>
              <a:spcBef>
                <a:spcPts val="560"/>
              </a:spcBef>
              <a:spcAft>
                <a:spcPts val="0"/>
              </a:spcAft>
              <a:buClr>
                <a:schemeClr val="hlink"/>
              </a:buClr>
              <a:buSzPct val="70000"/>
              <a:buFont typeface="Noto Sans Symbols"/>
              <a:buChar char="■"/>
            </a:pPr>
            <a:r>
              <a:rPr b="0" i="1" lang="en-US" sz="2800" u="none">
                <a:solidFill>
                  <a:schemeClr val="dk1"/>
                </a:solidFill>
                <a:latin typeface="Times New Roman"/>
                <a:ea typeface="Times New Roman"/>
                <a:cs typeface="Times New Roman"/>
                <a:sym typeface="Times New Roman"/>
              </a:rPr>
              <a:t>VD2: cấp phát bộ nhớ chính xác cho 70 ký tự:</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 Khai báo biến con trỏ kiểu char */</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char *cp; </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 Tạo biến động */</a:t>
            </a:r>
          </a:p>
          <a:p>
            <a:pPr indent="-342900" lvl="0" marL="342900" marR="0" rtl="0" algn="l">
              <a:lnSpc>
                <a:spcPct val="9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cp=(char *) malloc(70);</a:t>
            </a:r>
          </a:p>
        </p:txBody>
      </p:sp>
    </p:spTree>
  </p:cSld>
  <p:clrMapOvr>
    <a:masterClrMapping/>
  </p:clrMapOvr>
  <p:transition spd="slow">
    <p:fade/>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01" name="Shape 801"/>
        <p:cNvGrpSpPr/>
        <p:nvPr/>
      </p:nvGrpSpPr>
      <p:grpSpPr>
        <a:xfrm>
          <a:off x="0" y="0"/>
          <a:ext cx="0" cy="0"/>
          <a:chOff x="0" y="0"/>
          <a:chExt cx="0" cy="0"/>
        </a:xfrm>
      </p:grpSpPr>
      <p:sp>
        <p:nvSpPr>
          <p:cNvPr id="802" name="Shape 80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03" name="Shape 80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04" name="Shape 804"/>
          <p:cNvSpPr txBox="1"/>
          <p:nvPr>
            <p:ph idx="1" type="body"/>
          </p:nvPr>
        </p:nvSpPr>
        <p:spPr>
          <a:xfrm>
            <a:off x="152400" y="152400"/>
            <a:ext cx="88391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none">
                <a:solidFill>
                  <a:schemeClr val="dk1"/>
                </a:solidFill>
                <a:latin typeface="Times New Roman"/>
                <a:ea typeface="Times New Roman"/>
                <a:cs typeface="Times New Roman"/>
                <a:sym typeface="Times New Roman"/>
              </a:rPr>
              <a:t>2.	</a:t>
            </a:r>
            <a:r>
              <a:rPr b="0" i="0" lang="en-US" sz="2800" u="none">
                <a:solidFill>
                  <a:schemeClr val="dk1"/>
                </a:solidFill>
                <a:latin typeface="Times New Roman"/>
                <a:ea typeface="Times New Roman"/>
                <a:cs typeface="Times New Roman"/>
                <a:sym typeface="Times New Roman"/>
              </a:rPr>
              <a:t>Cấp phát và giải phóng bộ nhớ động (các hàm thuộc stdlib.h và alloc.h)</a:t>
            </a:r>
            <a:r>
              <a:rPr b="1" i="0" lang="en-US" sz="2800" u="none">
                <a:solidFill>
                  <a:srgbClr val="006600"/>
                </a:solidFill>
                <a:latin typeface="Times New Roman"/>
                <a:ea typeface="Times New Roman"/>
                <a:cs typeface="Times New Roman"/>
                <a:sym typeface="Times New Roman"/>
              </a:rPr>
              <a:t>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2.1 Cấp phát bộ nhớ động bằng hàm malloc( )</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Cú pháp	</a:t>
            </a:r>
            <a:r>
              <a:rPr b="1" i="0" lang="en-US" sz="2800" u="none">
                <a:solidFill>
                  <a:schemeClr val="dk1"/>
                </a:solidFill>
                <a:latin typeface="Times New Roman"/>
                <a:ea typeface="Times New Roman"/>
                <a:cs typeface="Times New Roman"/>
                <a:sym typeface="Times New Roman"/>
              </a:rPr>
              <a:t>void *malloc(kiểu _dl   size)</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Chức năng: Hàm malloc cấp phát một vùng nhớ có kích thước là size.</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size là một giá trị kiểu_dl (là một kiểu dữ liệu định sẵn trong thư viện stdlib.h).</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Hàm malloc trả về con trỏ kiểu void chứa địa chỉ ô nhớ đầu của vùng nhớ được cấp phát. Nếu không đủ vùng nhớ để cấp phát hàm trả về giá trị </a:t>
            </a:r>
            <a:r>
              <a:rPr b="1" i="0" lang="en-US" sz="2800" u="none">
                <a:solidFill>
                  <a:schemeClr val="dk1"/>
                </a:solidFill>
                <a:latin typeface="Times New Roman"/>
                <a:ea typeface="Times New Roman"/>
                <a:cs typeface="Times New Roman"/>
                <a:sym typeface="Times New Roman"/>
              </a:rPr>
              <a:t>NULL</a:t>
            </a:r>
            <a:r>
              <a:rPr b="0" i="0" lang="en-US" sz="2800" u="none">
                <a:solidFill>
                  <a:schemeClr val="dk1"/>
                </a:solidFill>
                <a:latin typeface="Times New Roman"/>
                <a:ea typeface="Times New Roman"/>
                <a:cs typeface="Times New Roman"/>
                <a:sym typeface="Times New Roman"/>
              </a:rPr>
              <a:t>, vì vậy phải kiểm tra giá trị trả về khi sử dụng hàm malloc.</a:t>
            </a:r>
          </a:p>
        </p:txBody>
      </p:sp>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08" name="Shape 808"/>
        <p:cNvGrpSpPr/>
        <p:nvPr/>
      </p:nvGrpSpPr>
      <p:grpSpPr>
        <a:xfrm>
          <a:off x="0" y="0"/>
          <a:ext cx="0" cy="0"/>
          <a:chOff x="0" y="0"/>
          <a:chExt cx="0" cy="0"/>
        </a:xfrm>
      </p:grpSpPr>
      <p:sp>
        <p:nvSpPr>
          <p:cNvPr id="809" name="Shape 809"/>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10" name="Shape 810"/>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11" name="Shape 811"/>
          <p:cNvSpPr txBox="1"/>
          <p:nvPr>
            <p:ph idx="1" type="body"/>
          </p:nvPr>
        </p:nvSpPr>
        <p:spPr>
          <a:xfrm>
            <a:off x="95250" y="247650"/>
            <a:ext cx="8915400" cy="617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none">
                <a:solidFill>
                  <a:schemeClr val="dk1"/>
                </a:solidFill>
                <a:latin typeface="Times New Roman"/>
                <a:ea typeface="Times New Roman"/>
                <a:cs typeface="Times New Roman"/>
                <a:sym typeface="Times New Roman"/>
              </a:rPr>
              <a:t>2.2 Cấp phát bộ nhớ động bằng hàm calloc</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sng">
                <a:solidFill>
                  <a:schemeClr val="dk1"/>
                </a:solidFill>
                <a:latin typeface="Times New Roman"/>
                <a:ea typeface="Times New Roman"/>
                <a:cs typeface="Times New Roman"/>
                <a:sym typeface="Times New Roman"/>
              </a:rPr>
              <a:t>Cú pháp</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Times New Roman"/>
                <a:ea typeface="Times New Roman"/>
                <a:cs typeface="Times New Roman"/>
                <a:sym typeface="Times New Roman"/>
              </a:rPr>
              <a:t>(datatype *) calloc(n, sizeof(object));</a:t>
            </a:r>
          </a:p>
          <a:p>
            <a:pPr indent="-342900" lvl="0" marL="342900" marR="0" rtl="0" algn="l">
              <a:lnSpc>
                <a:spcPct val="100000"/>
              </a:lnSpc>
              <a:spcBef>
                <a:spcPts val="560"/>
              </a:spcBef>
              <a:spcAft>
                <a:spcPts val="0"/>
              </a:spcAft>
              <a:buClr>
                <a:schemeClr val="hlink"/>
              </a:buClr>
              <a:buSzPct val="25000"/>
              <a:buFont typeface="Noto Sans Symbols"/>
              <a:buNone/>
            </a:pP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Hàm calloc cấp phát bộ nhớ động cho các kiểu dữ liệu Trong đ ó</a:t>
            </a:r>
            <a:r>
              <a:rPr b="0" i="1" lang="en-US" sz="2800" u="none">
                <a:solidFill>
                  <a:schemeClr val="dk1"/>
                </a:solidFill>
                <a:latin typeface="Times New Roman"/>
                <a:ea typeface="Times New Roman"/>
                <a:cs typeface="Times New Roman"/>
                <a:sym typeface="Times New Roman"/>
              </a:rPr>
              <a:t>: </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(datatype *) là kiểu con trỏ trỏ tới kiểu dữ liệu datatype.</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n là số lượng object thuộc kiểu datatype cần cấp phát bộ nhớ.</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datatype có thể là kiểu dữ liệu cơ sở hoặc kiểu dữ liệu mới</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5" name="Shape 815"/>
        <p:cNvGrpSpPr/>
        <p:nvPr/>
      </p:nvGrpSpPr>
      <p:grpSpPr>
        <a:xfrm>
          <a:off x="0" y="0"/>
          <a:ext cx="0" cy="0"/>
          <a:chOff x="0" y="0"/>
          <a:chExt cx="0" cy="0"/>
        </a:xfrm>
      </p:grpSpPr>
      <p:sp>
        <p:nvSpPr>
          <p:cNvPr id="816" name="Shape 816"/>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17" name="Shape 817"/>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18" name="Shape 818"/>
          <p:cNvSpPr txBox="1"/>
          <p:nvPr>
            <p:ph idx="1" type="body"/>
          </p:nvPr>
        </p:nvSpPr>
        <p:spPr>
          <a:xfrm>
            <a:off x="228600" y="228600"/>
            <a:ext cx="8686800"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none">
                <a:solidFill>
                  <a:schemeClr val="dk1"/>
                </a:solidFill>
                <a:latin typeface="Times New Roman"/>
                <a:ea typeface="Times New Roman"/>
                <a:cs typeface="Times New Roman"/>
                <a:sym typeface="Times New Roman"/>
              </a:rPr>
              <a:t>2.3 Cấp phát bộ nhớ động bằng hàm relloc</a:t>
            </a:r>
          </a:p>
          <a:p>
            <a:pPr indent="-342900" lvl="0" marL="342900" marR="0" rtl="0" algn="l">
              <a:lnSpc>
                <a:spcPct val="100000"/>
              </a:lnSpc>
              <a:spcBef>
                <a:spcPts val="640"/>
              </a:spcBef>
              <a:spcAft>
                <a:spcPts val="0"/>
              </a:spcAft>
              <a:buClr>
                <a:schemeClr val="hlink"/>
              </a:buClr>
              <a:buSzPct val="25000"/>
              <a:buFont typeface="Noto Sans Symbols"/>
              <a:buNone/>
            </a:pPr>
            <a:r>
              <a:rPr b="0" i="1" lang="en-US" sz="3200" u="sng">
                <a:solidFill>
                  <a:schemeClr val="dk1"/>
                </a:solidFill>
                <a:latin typeface="Times New Roman"/>
                <a:ea typeface="Times New Roman"/>
                <a:cs typeface="Times New Roman"/>
                <a:sym typeface="Times New Roman"/>
              </a:rPr>
              <a:t>Cú pháp</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Times New Roman"/>
                <a:ea typeface="Times New Roman"/>
                <a:cs typeface="Times New Roman"/>
                <a:sym typeface="Times New Roman"/>
              </a:rPr>
              <a:t>(datatype *) realloc(buf _p, newsize);</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Hàm có chức năng cấp phát lại bộ nhớ</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	Trong đó:</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buf_p là con trỏ đang trỏ đến vùng ô nhớ đã được cấp phát từ trước.</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newsize là kích thước mới cần cấp phát, có thể lớn hoặc nhỏ hơn.</a:t>
            </a:r>
          </a:p>
          <a:p>
            <a:pPr indent="-342900" lvl="0" marL="342900" marR="0" rtl="0" algn="l">
              <a:lnSpc>
                <a:spcPct val="100000"/>
              </a:lnSpc>
              <a:spcBef>
                <a:spcPts val="640"/>
              </a:spcBef>
              <a:spcAft>
                <a:spcPts val="0"/>
              </a:spcAft>
              <a:buClr>
                <a:schemeClr val="hlink"/>
              </a:buClr>
              <a:buSzPct val="25000"/>
              <a:buFont typeface="Noto Sans Symbols"/>
              <a:buNone/>
            </a:pPr>
            <a:r>
              <a:t/>
            </a:r>
            <a:endParaRPr b="0" i="1" sz="3200" u="sng">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hlink"/>
              </a:buClr>
              <a:buSzPct val="70000"/>
              <a:buFont typeface="Noto Sans Symbols"/>
              <a:buNone/>
            </a:pPr>
            <a:r>
              <a:t/>
            </a:r>
            <a:endParaRPr b="0" i="1" sz="3200" u="sng">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22" name="Shape 822"/>
        <p:cNvGrpSpPr/>
        <p:nvPr/>
      </p:nvGrpSpPr>
      <p:grpSpPr>
        <a:xfrm>
          <a:off x="0" y="0"/>
          <a:ext cx="0" cy="0"/>
          <a:chOff x="0" y="0"/>
          <a:chExt cx="0" cy="0"/>
        </a:xfrm>
      </p:grpSpPr>
      <p:sp>
        <p:nvSpPr>
          <p:cNvPr id="823" name="Shape 823"/>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24" name="Shape 824"/>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25" name="Shape 825"/>
          <p:cNvSpPr txBox="1"/>
          <p:nvPr>
            <p:ph idx="1" type="body"/>
          </p:nvPr>
        </p:nvSpPr>
        <p:spPr>
          <a:xfrm>
            <a:off x="304800" y="228600"/>
            <a:ext cx="86105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3200" u="none">
                <a:solidFill>
                  <a:schemeClr val="dk1"/>
                </a:solidFill>
                <a:latin typeface="Garamond"/>
                <a:ea typeface="Garamond"/>
                <a:cs typeface="Garamond"/>
                <a:sym typeface="Garamond"/>
              </a:rPr>
              <a:t>2.4 Giải phóng bộ nhớ bằng hàm free</a:t>
            </a:r>
          </a:p>
          <a:p>
            <a:pPr indent="-342900" lvl="0" marL="342900" marR="0" rtl="0" algn="l">
              <a:lnSpc>
                <a:spcPct val="100000"/>
              </a:lnSpc>
              <a:spcBef>
                <a:spcPts val="640"/>
              </a:spcBef>
              <a:spcAft>
                <a:spcPts val="0"/>
              </a:spcAft>
              <a:buClr>
                <a:schemeClr val="hlink"/>
              </a:buClr>
              <a:buSzPct val="25000"/>
              <a:buFont typeface="Noto Sans Symbols"/>
              <a:buNone/>
            </a:pPr>
            <a:r>
              <a:rPr b="0" i="1" lang="en-US" sz="3200" u="sng">
                <a:solidFill>
                  <a:schemeClr val="dk1"/>
                </a:solidFill>
                <a:latin typeface="Garamond"/>
                <a:ea typeface="Garamond"/>
                <a:cs typeface="Garamond"/>
                <a:sym typeface="Garamond"/>
              </a:rPr>
              <a:t>Cú pháp</a:t>
            </a:r>
          </a:p>
          <a:p>
            <a:pPr indent="-342900" lvl="0" marL="342900" marR="0" rtl="0" algn="ctr">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Garamond"/>
                <a:ea typeface="Garamond"/>
                <a:cs typeface="Garamond"/>
                <a:sym typeface="Garamond"/>
              </a:rPr>
              <a:t>void free( void *prt)</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Hàm free giải phóng vùng nhớ được trỏ đến bởi con trỏ ptr. </a:t>
            </a:r>
          </a:p>
          <a:p>
            <a:pPr indent="-342900" lvl="0" marL="342900" marR="0" rtl="0" algn="l">
              <a:lnSpc>
                <a:spcPct val="100000"/>
              </a:lnSpc>
              <a:spcBef>
                <a:spcPts val="560"/>
              </a:spcBef>
              <a:spcAft>
                <a:spcPts val="0"/>
              </a:spcAft>
              <a:buClr>
                <a:schemeClr val="hlink"/>
              </a:buClr>
              <a:buSzPct val="25000"/>
              <a:buFont typeface="Noto Sans Symbols"/>
              <a:buNone/>
            </a:pPr>
            <a:r>
              <a:rPr b="0" i="0" lang="en-US" sz="2800" u="none">
                <a:solidFill>
                  <a:schemeClr val="dk1"/>
                </a:solidFill>
                <a:latin typeface="Garamond"/>
                <a:ea typeface="Garamond"/>
                <a:cs typeface="Garamond"/>
                <a:sym typeface="Garamond"/>
              </a:rPr>
              <a:t>	Nếu con trỏ ptr = NULL thì hàm free không làm gì cả.</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Garamond"/>
              <a:ea typeface="Garamond"/>
              <a:cs typeface="Garamond"/>
              <a:sym typeface="Garamond"/>
            </a:endParaRPr>
          </a:p>
        </p:txBody>
      </p:sp>
    </p:spTree>
  </p:cSld>
  <p:clrMapOvr>
    <a:masterClrMapping/>
  </p:clrMapOvr>
  <p:transition spd="slow">
    <p:fade/>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29" name="Shape 829"/>
        <p:cNvGrpSpPr/>
        <p:nvPr/>
      </p:nvGrpSpPr>
      <p:grpSpPr>
        <a:xfrm>
          <a:off x="0" y="0"/>
          <a:ext cx="0" cy="0"/>
          <a:chOff x="0" y="0"/>
          <a:chExt cx="0" cy="0"/>
        </a:xfrm>
      </p:grpSpPr>
      <p:sp>
        <p:nvSpPr>
          <p:cNvPr id="830" name="Shape 830"/>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31" name="Shape 831"/>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32" name="Shape 832"/>
          <p:cNvSpPr txBox="1"/>
          <p:nvPr>
            <p:ph idx="1" type="body"/>
          </p:nvPr>
        </p:nvSpPr>
        <p:spPr>
          <a:xfrm>
            <a:off x="228600" y="304800"/>
            <a:ext cx="8686800" cy="624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25000"/>
              <a:buFont typeface="Noto Sans Symbols"/>
              <a:buNone/>
            </a:pPr>
            <a:r>
              <a:rPr b="0" i="0" lang="en-US" sz="2800" u="none">
                <a:solidFill>
                  <a:schemeClr val="dk1"/>
                </a:solidFill>
                <a:latin typeface="Times New Roman"/>
                <a:ea typeface="Times New Roman"/>
                <a:cs typeface="Times New Roman"/>
                <a:sym typeface="Times New Roman"/>
              </a:rPr>
              <a:t>3. Bộ nhớ HEAP và cơ chế tạo biến động</a:t>
            </a:r>
          </a:p>
          <a:p>
            <a:pPr indent="-342900" lvl="0" marL="342900" marR="0" rtl="0" algn="l">
              <a:lnSpc>
                <a:spcPct val="100000"/>
              </a:lnSpc>
              <a:spcBef>
                <a:spcPts val="112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Các biến động do malloc tạo ra được C xếp vào một vùng ô nhớ tự do theo kiểu xếp chồng và được gọi là HEAP ( bộ nhớ cấp phát động). Ngôn ngữ C quản lý HEAP thông qua một con trỏ của HEAP là HEAPPTR. Nó luôn trỏ vào byte tự do đầu tiên của vùng ô nhớ còn tự do của HEAP. Mỗi lần gọi malloc(), con trỏ của HEAP được dịch chuyển về phía đỉnh của vùng ô nhớ tự do một số byte tương ứng với kích thước của biến động mới tạo ra. </a:t>
            </a:r>
          </a:p>
          <a:p>
            <a:pPr indent="-342900" lvl="0" marL="342900" marR="0" rtl="0" algn="l">
              <a:lnSpc>
                <a:spcPct val="100000"/>
              </a:lnSpc>
              <a:spcBef>
                <a:spcPts val="112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Ngược lại, mỗi khi giải phóng bộ nhớ biến động, bộ nhớ biến động được thu hồi</a:t>
            </a:r>
          </a:p>
          <a:p>
            <a:pPr indent="-342900" lvl="0" marL="342900" marR="0" rtl="0" algn="l">
              <a:lnSpc>
                <a:spcPct val="100000"/>
              </a:lnSpc>
              <a:spcBef>
                <a:spcPts val="84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36" name="Shape 836"/>
        <p:cNvGrpSpPr/>
        <p:nvPr/>
      </p:nvGrpSpPr>
      <p:grpSpPr>
        <a:xfrm>
          <a:off x="0" y="0"/>
          <a:ext cx="0" cy="0"/>
          <a:chOff x="0" y="0"/>
          <a:chExt cx="0" cy="0"/>
        </a:xfrm>
      </p:grpSpPr>
      <p:sp>
        <p:nvSpPr>
          <p:cNvPr id="837" name="Shape 837"/>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38" name="Shape 838"/>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pic>
        <p:nvPicPr>
          <p:cNvPr id="839" name="Shape 839"/>
          <p:cNvPicPr preferRelativeResize="0"/>
          <p:nvPr/>
        </p:nvPicPr>
        <p:blipFill rotWithShape="1">
          <a:blip r:embed="rId3">
            <a:alphaModFix/>
          </a:blip>
          <a:srcRect b="0" l="0" r="0" t="0"/>
          <a:stretch/>
        </p:blipFill>
        <p:spPr>
          <a:xfrm>
            <a:off x="838200" y="304800"/>
            <a:ext cx="6858000" cy="6553200"/>
          </a:xfrm>
          <a:prstGeom prst="rect">
            <a:avLst/>
          </a:prstGeom>
          <a:noFill/>
          <a:ln>
            <a:noFill/>
          </a:ln>
        </p:spPr>
      </p:pic>
    </p:spTree>
  </p:cSld>
  <p:clrMapOvr>
    <a:masterClrMapping/>
  </p:clrMapOvr>
  <p:transition spd="slow">
    <p:fade/>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3" name="Shape 843"/>
        <p:cNvGrpSpPr/>
        <p:nvPr/>
      </p:nvGrpSpPr>
      <p:grpSpPr>
        <a:xfrm>
          <a:off x="0" y="0"/>
          <a:ext cx="0" cy="0"/>
          <a:chOff x="0" y="0"/>
          <a:chExt cx="0" cy="0"/>
        </a:xfrm>
      </p:grpSpPr>
      <p:sp>
        <p:nvSpPr>
          <p:cNvPr id="844" name="Shape 844"/>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45" name="Shape 845"/>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46" name="Shape 846"/>
          <p:cNvSpPr txBox="1"/>
          <p:nvPr>
            <p:ph type="title"/>
          </p:nvPr>
        </p:nvSpPr>
        <p:spPr>
          <a:xfrm>
            <a:off x="609600" y="152400"/>
            <a:ext cx="7848599" cy="6095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ramond"/>
              <a:buNone/>
            </a:pPr>
            <a:r>
              <a:rPr b="1" i="0" lang="en-US" sz="4000" u="none" cap="none" strike="noStrike">
                <a:solidFill>
                  <a:schemeClr val="dk2"/>
                </a:solidFill>
                <a:latin typeface="Garamond"/>
                <a:ea typeface="Garamond"/>
                <a:cs typeface="Garamond"/>
                <a:sym typeface="Garamond"/>
              </a:rPr>
              <a:t>Bài 10: Kiểu cấu trúc</a:t>
            </a:r>
          </a:p>
        </p:txBody>
      </p:sp>
      <p:sp>
        <p:nvSpPr>
          <p:cNvPr id="847" name="Shape 847"/>
          <p:cNvSpPr txBox="1"/>
          <p:nvPr>
            <p:ph idx="1" type="body"/>
          </p:nvPr>
        </p:nvSpPr>
        <p:spPr>
          <a:xfrm>
            <a:off x="228600" y="838200"/>
            <a:ext cx="8686800" cy="5714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hlink"/>
              </a:buClr>
              <a:buSzPct val="70000"/>
              <a:buFont typeface="Noto Sans Symbols"/>
              <a:buAutoNum type="arabicPeriod"/>
            </a:pPr>
            <a:r>
              <a:rPr b="0" i="0" lang="en-US" sz="3200" u="none">
                <a:solidFill>
                  <a:schemeClr val="dk1"/>
                </a:solidFill>
                <a:latin typeface="Garamond"/>
                <a:ea typeface="Garamond"/>
                <a:cs typeface="Garamond"/>
                <a:sym typeface="Garamond"/>
              </a:rPr>
              <a:t>Kiểu enum</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Câu lệnh khai báo kiểu enum có thể viết theo bốn cách</a:t>
            </a:r>
          </a:p>
          <a:p>
            <a:pPr indent="-228600" lvl="2" marL="1143000" marR="0" rtl="0" algn="l">
              <a:lnSpc>
                <a:spcPct val="90000"/>
              </a:lnSpc>
              <a:spcBef>
                <a:spcPts val="560"/>
              </a:spcBef>
              <a:spcAft>
                <a:spcPts val="0"/>
              </a:spcAft>
              <a:buClr>
                <a:schemeClr val="dk2"/>
              </a:buClr>
              <a:buSzPct val="25000"/>
              <a:buFont typeface="Noto Sans Symbols"/>
              <a:buNone/>
            </a:pPr>
            <a:r>
              <a:rPr b="1" i="0" lang="en-US" sz="2800" u="none" cap="none" strike="noStrike">
                <a:solidFill>
                  <a:schemeClr val="dk1"/>
                </a:solidFill>
                <a:latin typeface="Garamond"/>
                <a:ea typeface="Garamond"/>
                <a:cs typeface="Garamond"/>
                <a:sym typeface="Garamond"/>
              </a:rPr>
              <a:t>enum </a:t>
            </a:r>
            <a:r>
              <a:rPr b="0" i="0" lang="en-US" sz="2800" u="none" cap="none" strike="noStrike">
                <a:solidFill>
                  <a:schemeClr val="dk1"/>
                </a:solidFill>
                <a:latin typeface="Garamond"/>
                <a:ea typeface="Garamond"/>
                <a:cs typeface="Garamond"/>
                <a:sym typeface="Garamond"/>
              </a:rPr>
              <a:t>tk {pt1,pt2,...} tb1,tb2,...;</a:t>
            </a:r>
          </a:p>
          <a:p>
            <a:pPr indent="-228600" lvl="2" marL="1143000" marR="0" rtl="0" algn="l">
              <a:lnSpc>
                <a:spcPct val="90000"/>
              </a:lnSpc>
              <a:spcBef>
                <a:spcPts val="560"/>
              </a:spcBef>
              <a:spcAft>
                <a:spcPts val="0"/>
              </a:spcAft>
              <a:buClr>
                <a:schemeClr val="dk2"/>
              </a:buClr>
              <a:buSzPct val="25000"/>
              <a:buFont typeface="Noto Sans Symbols"/>
              <a:buNone/>
            </a:pPr>
            <a:r>
              <a:rPr b="1" i="0" lang="en-US" sz="2800" u="none" cap="none" strike="noStrike">
                <a:solidFill>
                  <a:schemeClr val="dk1"/>
                </a:solidFill>
                <a:latin typeface="Garamond"/>
                <a:ea typeface="Garamond"/>
                <a:cs typeface="Garamond"/>
                <a:sym typeface="Garamond"/>
              </a:rPr>
              <a:t>enum </a:t>
            </a:r>
            <a:r>
              <a:rPr b="0" i="0" lang="en-US" sz="2800" u="none" cap="none" strike="noStrike">
                <a:solidFill>
                  <a:schemeClr val="dk1"/>
                </a:solidFill>
                <a:latin typeface="Garamond"/>
                <a:ea typeface="Garamond"/>
                <a:cs typeface="Garamond"/>
                <a:sym typeface="Garamond"/>
              </a:rPr>
              <a:t> tk {pt1,pt2,...};</a:t>
            </a:r>
          </a:p>
          <a:p>
            <a:pPr indent="-228600" lvl="2" marL="1143000" marR="0" rtl="0" algn="l">
              <a:lnSpc>
                <a:spcPct val="90000"/>
              </a:lnSpc>
              <a:spcBef>
                <a:spcPts val="560"/>
              </a:spcBef>
              <a:spcAft>
                <a:spcPts val="0"/>
              </a:spcAft>
              <a:buClr>
                <a:schemeClr val="dk2"/>
              </a:buClr>
              <a:buSzPct val="25000"/>
              <a:buFont typeface="Noto Sans Symbols"/>
              <a:buNone/>
            </a:pPr>
            <a:r>
              <a:rPr b="1" i="0" lang="en-US" sz="2800" u="none" cap="none" strike="noStrike">
                <a:solidFill>
                  <a:schemeClr val="dk1"/>
                </a:solidFill>
                <a:latin typeface="Garamond"/>
                <a:ea typeface="Garamond"/>
                <a:cs typeface="Garamond"/>
                <a:sym typeface="Garamond"/>
              </a:rPr>
              <a:t>enum </a:t>
            </a:r>
            <a:r>
              <a:rPr b="0" i="0" lang="en-US" sz="2800" u="none" cap="none" strike="noStrike">
                <a:solidFill>
                  <a:schemeClr val="dk1"/>
                </a:solidFill>
                <a:latin typeface="Garamond"/>
                <a:ea typeface="Garamond"/>
                <a:cs typeface="Garamond"/>
                <a:sym typeface="Garamond"/>
              </a:rPr>
              <a:t> {pt1,pt2,...} tb1,tb2,...;</a:t>
            </a:r>
          </a:p>
          <a:p>
            <a:pPr indent="-228600" lvl="2" marL="1143000" marR="0" rtl="0" algn="l">
              <a:lnSpc>
                <a:spcPct val="90000"/>
              </a:lnSpc>
              <a:spcBef>
                <a:spcPts val="560"/>
              </a:spcBef>
              <a:spcAft>
                <a:spcPts val="0"/>
              </a:spcAft>
              <a:buClr>
                <a:schemeClr val="dk2"/>
              </a:buClr>
              <a:buSzPct val="25000"/>
              <a:buFont typeface="Noto Sans Symbols"/>
              <a:buNone/>
            </a:pPr>
            <a:r>
              <a:rPr b="1" i="0" lang="en-US" sz="2800" u="none" cap="none" strike="noStrike">
                <a:solidFill>
                  <a:schemeClr val="dk1"/>
                </a:solidFill>
                <a:latin typeface="Garamond"/>
                <a:ea typeface="Garamond"/>
                <a:cs typeface="Garamond"/>
                <a:sym typeface="Garamond"/>
              </a:rPr>
              <a:t>enum </a:t>
            </a:r>
            <a:r>
              <a:rPr b="0" i="0" lang="en-US" sz="2800" u="none" cap="none" strike="noStrike">
                <a:solidFill>
                  <a:schemeClr val="dk1"/>
                </a:solidFill>
                <a:latin typeface="Garamond"/>
                <a:ea typeface="Garamond"/>
                <a:cs typeface="Garamond"/>
                <a:sym typeface="Garamond"/>
              </a:rPr>
              <a:t> {pt1,pt2,...};</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Trong đó :</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Tk là tên kiểu enum (một kiểu dữ liệu mới),</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pt1,pt2,... là tên các phần tử,</a:t>
            </a:r>
          </a:p>
          <a:p>
            <a:pPr indent="-342900" lvl="0" marL="342900" marR="0" rtl="0" algn="l">
              <a:lnSpc>
                <a:spcPct val="90000"/>
              </a:lnSpc>
              <a:spcBef>
                <a:spcPts val="640"/>
              </a:spcBef>
              <a:spcAft>
                <a:spcPts val="0"/>
              </a:spcAft>
              <a:buClr>
                <a:schemeClr val="hlink"/>
              </a:buClr>
              <a:buSzPct val="70000"/>
              <a:buFont typeface="Noto Sans Symbols"/>
              <a:buChar char="■"/>
            </a:pPr>
            <a:r>
              <a:rPr b="0" i="0" lang="en-US" sz="3200" u="none">
                <a:solidFill>
                  <a:schemeClr val="dk1"/>
                </a:solidFill>
                <a:latin typeface="Garamond"/>
                <a:ea typeface="Garamond"/>
                <a:cs typeface="Garamond"/>
                <a:sym typeface="Garamond"/>
              </a:rPr>
              <a:t>tb1,tb2,... là tên biến kiểu enum.</a:t>
            </a:r>
          </a:p>
        </p:txBody>
      </p:sp>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51" name="Shape 851"/>
        <p:cNvGrpSpPr/>
        <p:nvPr/>
      </p:nvGrpSpPr>
      <p:grpSpPr>
        <a:xfrm>
          <a:off x="0" y="0"/>
          <a:ext cx="0" cy="0"/>
          <a:chOff x="0" y="0"/>
          <a:chExt cx="0" cy="0"/>
        </a:xfrm>
      </p:grpSpPr>
      <p:sp>
        <p:nvSpPr>
          <p:cNvPr id="852" name="Shape 852"/>
          <p:cNvSpPr txBox="1"/>
          <p:nvPr>
            <p:ph idx="12" type="sldNum"/>
          </p:nvPr>
        </p:nvSpPr>
        <p:spPr>
          <a:xfrm>
            <a:off x="6553200" y="6248400"/>
            <a:ext cx="2133599"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a:solidFill>
                  <a:schemeClr val="dk1"/>
                </a:solidFill>
                <a:latin typeface="Times New Roman"/>
                <a:ea typeface="Times New Roman"/>
                <a:cs typeface="Times New Roman"/>
                <a:sym typeface="Times New Roman"/>
              </a:rPr>
              <a:t>‹#›</a:t>
            </a:fld>
          </a:p>
        </p:txBody>
      </p:sp>
      <p:sp>
        <p:nvSpPr>
          <p:cNvPr id="853" name="Shape 853"/>
          <p:cNvSpPr txBox="1"/>
          <p:nvPr>
            <p:ph idx="11" type="ftr"/>
          </p:nvPr>
        </p:nvSpPr>
        <p:spPr>
          <a:xfrm>
            <a:off x="3124200" y="6248400"/>
            <a:ext cx="2895600" cy="47624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SzPct val="25000"/>
              <a:buNone/>
            </a:pPr>
            <a:r>
              <a:rPr b="0" i="0" lang="en-US" sz="2400" u="none">
                <a:solidFill>
                  <a:schemeClr val="dk1"/>
                </a:solidFill>
                <a:latin typeface="Times New Roman"/>
                <a:ea typeface="Times New Roman"/>
                <a:cs typeface="Times New Roman"/>
                <a:sym typeface="Times New Roman"/>
              </a:rPr>
              <a:t>Ngôn ngữ lập trình C</a:t>
            </a:r>
          </a:p>
        </p:txBody>
      </p:sp>
      <p:sp>
        <p:nvSpPr>
          <p:cNvPr id="854" name="Shape 854"/>
          <p:cNvSpPr txBox="1"/>
          <p:nvPr>
            <p:ph idx="1" type="body"/>
          </p:nvPr>
        </p:nvSpPr>
        <p:spPr>
          <a:xfrm>
            <a:off x="304800" y="228600"/>
            <a:ext cx="8534399" cy="6324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Ví dụ: khai báo kiểu dữ liệu làm việc với các ngày trong tuần ta có thể dùng kiểu weekday và biến day như sau:</a:t>
            </a:r>
          </a:p>
          <a:p>
            <a:pPr indent="-342900" lvl="0" marL="342900" marR="0" rtl="0" algn="l">
              <a:lnSpc>
                <a:spcPct val="100000"/>
              </a:lnSpc>
              <a:spcBef>
                <a:spcPts val="560"/>
              </a:spcBef>
              <a:spcAft>
                <a:spcPts val="0"/>
              </a:spcAft>
              <a:buClr>
                <a:schemeClr val="hlink"/>
              </a:buClr>
              <a:buSzPct val="25000"/>
              <a:buFont typeface="Noto Sans Symbols"/>
              <a:buNone/>
            </a:pPr>
            <a:r>
              <a:rPr b="1" i="0" lang="en-US" sz="2800" u="none">
                <a:solidFill>
                  <a:schemeClr val="dk1"/>
                </a:solidFill>
                <a:latin typeface="Times New Roman"/>
                <a:ea typeface="Times New Roman"/>
                <a:cs typeface="Times New Roman"/>
                <a:sym typeface="Times New Roman"/>
              </a:rPr>
              <a:t>	enum </a:t>
            </a:r>
            <a:r>
              <a:rPr b="0" i="0" lang="en-US" sz="2800" u="none">
                <a:solidFill>
                  <a:schemeClr val="dk1"/>
                </a:solidFill>
                <a:latin typeface="Times New Roman"/>
                <a:ea typeface="Times New Roman"/>
                <a:cs typeface="Times New Roman"/>
                <a:sym typeface="Times New Roman"/>
              </a:rPr>
              <a:t> weekday{SUNDAY,MONDAY,TUESDAY,WEDSDAY,THURSDAY, FRIDAY, SATURDAY} day;</a:t>
            </a:r>
          </a:p>
          <a:p>
            <a:pPr indent="-342900" lvl="0" marL="342900" marR="0" rtl="0" algn="l">
              <a:lnSpc>
                <a:spcPct val="100000"/>
              </a:lnSpc>
              <a:spcBef>
                <a:spcPts val="560"/>
              </a:spcBef>
              <a:spcAft>
                <a:spcPts val="0"/>
              </a:spcAft>
              <a:buClr>
                <a:schemeClr val="hlink"/>
              </a:buClr>
              <a:buSzPct val="70000"/>
              <a:buFont typeface="Noto Sans Symbols"/>
              <a:buChar char="■"/>
            </a:pPr>
            <a:r>
              <a:rPr b="0" i="0" lang="en-US" sz="2800" u="none">
                <a:solidFill>
                  <a:schemeClr val="dk1"/>
                </a:solidFill>
                <a:latin typeface="Times New Roman"/>
                <a:ea typeface="Times New Roman"/>
                <a:cs typeface="Times New Roman"/>
                <a:sym typeface="Times New Roman"/>
              </a:rPr>
              <a:t>Chú ý biến kiểu enum thực chất là biến nguyên, nó được cấp phát 2 byte bộ nhớ và nó có thể nhận một giá trị nguyên bất kỳ.</a:t>
            </a:r>
          </a:p>
          <a:p>
            <a:pPr indent="-342900" lvl="0" marL="342900" marR="0" rtl="0" algn="l">
              <a:lnSpc>
                <a:spcPct val="100000"/>
              </a:lnSpc>
              <a:spcBef>
                <a:spcPts val="560"/>
              </a:spcBef>
              <a:spcAft>
                <a:spcPts val="0"/>
              </a:spcAft>
              <a:buClr>
                <a:schemeClr val="hlink"/>
              </a:buClr>
              <a:buSzPct val="70000"/>
              <a:buFont typeface="Noto Sans Symbols"/>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tream">
  <a:themeElements>
    <a:clrScheme name="default">
      <a:dk1>
        <a:srgbClr val="FFFFFF"/>
      </a:dk1>
      <a:lt1>
        <a:srgbClr val="003399"/>
      </a:lt1>
      <a:dk2>
        <a:srgbClr val="E5E5FF"/>
      </a:dk2>
      <a:lt2>
        <a:srgbClr val="000514"/>
      </a:lt2>
      <a:accent1>
        <a:srgbClr val="0099CC"/>
      </a:accent1>
      <a:accent2>
        <a:srgbClr val="A886E0"/>
      </a:accent2>
      <a:accent3>
        <a:srgbClr val="003399"/>
      </a:accent3>
      <a:accent4>
        <a:srgbClr val="0099CC"/>
      </a:accent4>
      <a:accent5>
        <a:srgbClr val="A886E0"/>
      </a:accent5>
      <a:accent6>
        <a:srgbClr val="003399"/>
      </a:accent6>
      <a:hlink>
        <a:srgbClr val="FFCC00"/>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