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9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D321-A8FE-4CCA-B340-5A9AD0CF2FB8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4F36-46B4-4DE8-99D3-6799646E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21.png"/><Relationship Id="rId16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:\thucdd\desktop\post-50_applinux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868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1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- </a:t>
            </a:r>
            <a:r>
              <a:rPr lang="en-US" b="1" dirty="0" err="1"/>
              <a:t>Lúc</a:t>
            </a:r>
            <a:r>
              <a:rPr lang="en-US" b="1" dirty="0"/>
              <a:t> </a:t>
            </a:r>
            <a:r>
              <a:rPr lang="en-US" b="1" dirty="0" err="1"/>
              <a:t>bấy</a:t>
            </a:r>
            <a:r>
              <a:rPr lang="en-US" b="1" dirty="0"/>
              <a:t> </a:t>
            </a:r>
            <a:r>
              <a:rPr lang="en-US" b="1" dirty="0" err="1"/>
              <a:t>giờ</a:t>
            </a:r>
            <a:r>
              <a:rPr lang="en-US" b="1" dirty="0"/>
              <a:t>, AT&amp;T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rằng</a:t>
            </a:r>
            <a:r>
              <a:rPr lang="en-US" b="1" dirty="0"/>
              <a:t> UNIX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r>
              <a:rPr lang="en-US" b="1" dirty="0"/>
              <a:t> </a:t>
            </a:r>
            <a:r>
              <a:rPr lang="en-US" b="1" dirty="0" err="1"/>
              <a:t>thương</a:t>
            </a:r>
            <a:r>
              <a:rPr lang="en-US" b="1" dirty="0"/>
              <a:t> </a:t>
            </a:r>
            <a:r>
              <a:rPr lang="en-US" b="1" dirty="0" err="1"/>
              <a:t>mại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tư</a:t>
            </a:r>
            <a:r>
              <a:rPr lang="en-US" b="1" dirty="0"/>
              <a:t> </a:t>
            </a:r>
            <a:r>
              <a:rPr lang="en-US" b="1" dirty="0" err="1"/>
              <a:t>thương</a:t>
            </a:r>
            <a:r>
              <a:rPr lang="en-US" b="1" dirty="0"/>
              <a:t> </a:t>
            </a:r>
            <a:r>
              <a:rPr lang="en-US" b="1" dirty="0" err="1"/>
              <a:t>mại</a:t>
            </a:r>
            <a:r>
              <a:rPr lang="en-US" b="1" dirty="0"/>
              <a:t> (</a:t>
            </a:r>
            <a:r>
              <a:rPr lang="en-US" b="1" dirty="0">
                <a:solidFill>
                  <a:srgbClr val="FF0000"/>
                </a:solidFill>
              </a:rPr>
              <a:t>1980</a:t>
            </a:r>
            <a:r>
              <a:rPr lang="en-US" b="1" dirty="0"/>
              <a:t>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845" y="1295400"/>
            <a:ext cx="835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- 1980</a:t>
            </a:r>
            <a:r>
              <a:rPr lang="en-US" b="1" dirty="0"/>
              <a:t>. Andrew </a:t>
            </a:r>
            <a:r>
              <a:rPr lang="en-US" b="1" dirty="0" err="1"/>
              <a:t>Tanenbaum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Minix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thích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smtClean="0"/>
              <a:t>UNIX, </a:t>
            </a:r>
            <a:r>
              <a:rPr lang="en-US" b="1" dirty="0" err="1" smtClean="0"/>
              <a:t>nhưng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bấc</a:t>
            </a:r>
            <a:r>
              <a:rPr lang="en-US" b="1" dirty="0" smtClean="0"/>
              <a:t> </a:t>
            </a:r>
            <a:r>
              <a:rPr lang="en-US" b="1" dirty="0" err="1" smtClean="0"/>
              <a:t>kỳ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Unix.</a:t>
            </a:r>
            <a:endParaRPr lang="en-US" b="1" dirty="0"/>
          </a:p>
        </p:txBody>
      </p:sp>
      <p:pic>
        <p:nvPicPr>
          <p:cNvPr id="6" name="Picture 5" descr="D:\thucdd\desktop\o_andrew-s-tanenbau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1628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33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- </a:t>
            </a:r>
            <a:r>
              <a:rPr lang="en-US" b="1" dirty="0">
                <a:solidFill>
                  <a:srgbClr val="FF0000"/>
                </a:solidFill>
              </a:rPr>
              <a:t>1991</a:t>
            </a:r>
            <a:r>
              <a:rPr lang="en-US" b="1" dirty="0"/>
              <a:t>,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Lan</a:t>
            </a:r>
            <a:r>
              <a:rPr lang="en-US" b="1" dirty="0"/>
              <a:t>  Linus </a:t>
            </a:r>
            <a:r>
              <a:rPr lang="en-US" b="1" dirty="0" err="1"/>
              <a:t>Tovarlds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bố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phiên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HĐH v0.01 (10239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)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riêng</a:t>
            </a:r>
            <a:r>
              <a:rPr lang="en-US" b="1" dirty="0"/>
              <a:t> </a:t>
            </a:r>
            <a:r>
              <a:rPr lang="en-US" b="1" dirty="0" err="1"/>
              <a:t>mình</a:t>
            </a:r>
            <a:r>
              <a:rPr lang="en-US" b="1" dirty="0"/>
              <a:t> </a:t>
            </a:r>
            <a:r>
              <a:rPr lang="en-US" b="1" dirty="0" err="1"/>
              <a:t>đóng</a:t>
            </a:r>
            <a:r>
              <a:rPr lang="en-US" b="1" dirty="0"/>
              <a:t> </a:t>
            </a:r>
            <a:r>
              <a:rPr lang="en-US" b="1" dirty="0" err="1"/>
              <a:t>gói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Xenit</a:t>
            </a:r>
            <a:r>
              <a:rPr lang="en-US" b="1" dirty="0"/>
              <a:t>, </a:t>
            </a:r>
            <a:r>
              <a:rPr lang="en-US" b="1" dirty="0" err="1"/>
              <a:t>mà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Linux.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tiện</a:t>
            </a:r>
            <a:r>
              <a:rPr lang="en-US" b="1" dirty="0"/>
              <a:t> </a:t>
            </a:r>
            <a:r>
              <a:rPr lang="en-US" b="1" dirty="0" err="1"/>
              <a:t>ích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GNU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GNU/Linux . </a:t>
            </a:r>
          </a:p>
        </p:txBody>
      </p:sp>
      <p:pic>
        <p:nvPicPr>
          <p:cNvPr id="5" name="Picture 4" descr="D:\thucdd\desktop\linus199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2" y="1676400"/>
            <a:ext cx="3874827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thucdd\desktop\gnulinux_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66900"/>
            <a:ext cx="47244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67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381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Năm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1991: 100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người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dùng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Năm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1997: 7.000.000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người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dùng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Năm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2000: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hàng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trăm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triệu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người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dùng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hơn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15.000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người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tham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gia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phát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triển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Linux.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Hằng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năm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thị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trường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cho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Linux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tăng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trưởng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trên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100%.</a:t>
            </a:r>
          </a:p>
        </p:txBody>
      </p:sp>
      <p:pic>
        <p:nvPicPr>
          <p:cNvPr id="5" name="Picture 4" descr="D:\thucdd\desktop\gnu-pc-ma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752600"/>
            <a:ext cx="8381999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5286" y="-562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rgbClr val="00B050"/>
                </a:solidFill>
              </a:rPr>
              <a:t>Sự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phổ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biến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của</a:t>
            </a:r>
            <a:r>
              <a:rPr lang="en-US" b="1" dirty="0" smtClean="0">
                <a:solidFill>
                  <a:srgbClr val="00B050"/>
                </a:solidFill>
              </a:rPr>
              <a:t> Linux </a:t>
            </a:r>
            <a:r>
              <a:rPr lang="en-US" b="1" dirty="0" err="1" smtClean="0">
                <a:solidFill>
                  <a:srgbClr val="00B050"/>
                </a:solidFill>
              </a:rPr>
              <a:t>ngày</a:t>
            </a:r>
            <a:r>
              <a:rPr lang="en-US" b="1" dirty="0" smtClean="0">
                <a:solidFill>
                  <a:srgbClr val="00B050"/>
                </a:solidFill>
              </a:rPr>
              <a:t> nay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D:\thucdd\desktop\3392736_Operating_systems_used_on_top_500_supercomputers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81999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819400" y="6400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Linux </a:t>
            </a:r>
            <a:r>
              <a:rPr lang="en-US" i="1" dirty="0" err="1" smtClean="0">
                <a:solidFill>
                  <a:srgbClr val="FF0000"/>
                </a:solidFill>
              </a:rPr>
              <a:t>cho</a:t>
            </a:r>
            <a:r>
              <a:rPr lang="en-US" i="1" dirty="0" smtClean="0">
                <a:solidFill>
                  <a:srgbClr val="FF0000"/>
                </a:solidFill>
              </a:rPr>
              <a:t> Server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thucdd\desktop\img-1302407547-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3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thucdd\desktop\gnu-linux\12299117_1690679124551592_8706510573293580176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:\thucdd\desktop\gnu-linux\12316299_1690679127884925_9042096108370811986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0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Tại</a:t>
            </a:r>
            <a:r>
              <a:rPr lang="en-US" b="1" dirty="0" smtClean="0">
                <a:solidFill>
                  <a:srgbClr val="002060"/>
                </a:solidFill>
              </a:rPr>
              <a:t> Sao Linux?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1600200"/>
            <a:ext cx="3695700" cy="3733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19600" y="1600200"/>
            <a:ext cx="4038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38800" y="289318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" pitchFamily="49" charset="0"/>
              </a:rPr>
              <a:t>Tại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 pitchFamily="49" charset="0"/>
              </a:rPr>
              <a:t>sao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Linux </a:t>
            </a:r>
            <a:r>
              <a:rPr lang="en-US" b="1" dirty="0" err="1">
                <a:solidFill>
                  <a:srgbClr val="FF0000"/>
                </a:solidFill>
                <a:latin typeface="Courier" pitchFamily="49" charset="0"/>
              </a:rPr>
              <a:t>sử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 pitchFamily="49" charset="0"/>
              </a:rPr>
              <a:t>dụng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 pitchFamily="49" charset="0"/>
              </a:rPr>
              <a:t>công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 pitchFamily="49" charset="0"/>
              </a:rPr>
              <a:t>cụ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 command line?</a:t>
            </a:r>
          </a:p>
        </p:txBody>
      </p:sp>
      <p:pic>
        <p:nvPicPr>
          <p:cNvPr id="2050" name="Picture 2" descr="D:\thucdd\desktop\man-with-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79" y="222793"/>
            <a:ext cx="1981199" cy="197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6096000" y="988325"/>
            <a:ext cx="990600" cy="1528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6600" y="988325"/>
            <a:ext cx="1066800" cy="1528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518495" y="2663130"/>
            <a:ext cx="13335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Tối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thiểu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64708" y="2617637"/>
            <a:ext cx="13335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Linh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hoạt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1" name="Picture 3" descr="D:\thucdd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7" y="2057400"/>
            <a:ext cx="4572745" cy="463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Một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số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phân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phối</a:t>
            </a:r>
            <a:r>
              <a:rPr lang="en-US" dirty="0" smtClean="0">
                <a:solidFill>
                  <a:srgbClr val="00B050"/>
                </a:solidFill>
              </a:rPr>
              <a:t> Linux </a:t>
            </a:r>
            <a:r>
              <a:rPr lang="en-US" dirty="0" err="1" smtClean="0">
                <a:solidFill>
                  <a:srgbClr val="00B050"/>
                </a:solidFill>
              </a:rPr>
              <a:t>phổ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biến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927" y="20574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* </a:t>
            </a:r>
            <a:r>
              <a:rPr lang="en-US" b="1" dirty="0" err="1">
                <a:solidFill>
                  <a:srgbClr val="FF0000"/>
                </a:solidFill>
              </a:rPr>
              <a:t>Debian</a:t>
            </a:r>
            <a:r>
              <a:rPr lang="en-US" b="1" dirty="0">
                <a:solidFill>
                  <a:srgbClr val="FF0000"/>
                </a:solidFill>
              </a:rPr>
              <a:t>-based: </a:t>
            </a:r>
            <a:r>
              <a:rPr lang="en-US" b="1" dirty="0" err="1"/>
              <a:t>Debian</a:t>
            </a:r>
            <a:r>
              <a:rPr lang="en-US" b="1" dirty="0"/>
              <a:t>, Ubuntu, Backtrack, Kali Linux, </a:t>
            </a:r>
            <a:r>
              <a:rPr lang="en-US" b="1" dirty="0" smtClean="0"/>
              <a:t>       </a:t>
            </a:r>
            <a:r>
              <a:rPr lang="en-US" b="1" dirty="0" err="1" smtClean="0"/>
              <a:t>Knoppix</a:t>
            </a:r>
            <a:r>
              <a:rPr lang="en-US" b="1" dirty="0"/>
              <a:t>, Linux Mint,..</a:t>
            </a:r>
          </a:p>
          <a:p>
            <a:r>
              <a:rPr lang="en-US" b="1" dirty="0"/>
              <a:t>	+ </a:t>
            </a:r>
            <a:r>
              <a:rPr lang="en-US" b="1" dirty="0" err="1"/>
              <a:t>Knoppix</a:t>
            </a:r>
            <a:r>
              <a:rPr lang="en-US" b="1" dirty="0"/>
              <a:t>-based: Damn Small Linux,…</a:t>
            </a:r>
          </a:p>
          <a:p>
            <a:r>
              <a:rPr lang="en-US" b="1" dirty="0"/>
              <a:t>	+ </a:t>
            </a:r>
            <a:r>
              <a:rPr lang="en-US" b="1" dirty="0" smtClean="0"/>
              <a:t>Ubuntu: </a:t>
            </a:r>
            <a:r>
              <a:rPr lang="en-US" b="1" dirty="0" err="1" smtClean="0"/>
              <a:t>Edubuntu</a:t>
            </a:r>
            <a:r>
              <a:rPr lang="en-US" b="1" dirty="0" smtClean="0"/>
              <a:t>, </a:t>
            </a:r>
            <a:r>
              <a:rPr lang="en-US" b="1" dirty="0" err="1" smtClean="0"/>
              <a:t>Kubuntu</a:t>
            </a:r>
            <a:r>
              <a:rPr lang="en-US" b="1" dirty="0" smtClean="0"/>
              <a:t>, </a:t>
            </a:r>
            <a:r>
              <a:rPr lang="en-US" b="1" dirty="0" err="1" smtClean="0"/>
              <a:t>Lubuntu</a:t>
            </a:r>
            <a:r>
              <a:rPr lang="en-US" b="1" dirty="0" smtClean="0"/>
              <a:t>, </a:t>
            </a:r>
            <a:r>
              <a:rPr lang="en-US" b="1" dirty="0" smtClean="0"/>
              <a:t>		    </a:t>
            </a:r>
            <a:r>
              <a:rPr lang="en-US" b="1" dirty="0" err="1" smtClean="0"/>
              <a:t>Xubuntu</a:t>
            </a:r>
            <a:r>
              <a:rPr lang="en-US" b="1" dirty="0" smtClean="0"/>
              <a:t>, Ubuntu </a:t>
            </a:r>
            <a:r>
              <a:rPr lang="en-US" b="1" dirty="0"/>
              <a:t>Server</a:t>
            </a:r>
            <a:r>
              <a:rPr lang="en-US" b="1" dirty="0" smtClean="0"/>
              <a:t>, </a:t>
            </a:r>
            <a:r>
              <a:rPr lang="en-US" b="1" dirty="0" err="1" smtClean="0"/>
              <a:t>ubuntu</a:t>
            </a:r>
            <a:r>
              <a:rPr lang="en-US" b="1" dirty="0" smtClean="0"/>
              <a:t> </a:t>
            </a:r>
            <a:r>
              <a:rPr lang="en-US" b="1" dirty="0" smtClean="0"/>
              <a:t>mobile…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3378" y="4144791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*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RPM-based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/>
              <a:t>Fedora,RHEL</a:t>
            </a:r>
            <a:r>
              <a:rPr lang="en-US" b="1" dirty="0"/>
              <a:t>, </a:t>
            </a:r>
            <a:r>
              <a:rPr lang="en-US" b="1" dirty="0" err="1"/>
              <a:t>centOS</a:t>
            </a:r>
            <a:r>
              <a:rPr lang="en-US" b="1" dirty="0"/>
              <a:t>, </a:t>
            </a:r>
            <a:r>
              <a:rPr lang="en-US" b="1" dirty="0" err="1" smtClean="0"/>
              <a:t>openSUSE</a:t>
            </a:r>
            <a:r>
              <a:rPr lang="en-US" b="1" dirty="0" smtClean="0"/>
              <a:t>,…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7927" y="51054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- </a:t>
            </a:r>
            <a:r>
              <a:rPr lang="en-US" b="1" dirty="0" err="1">
                <a:solidFill>
                  <a:srgbClr val="FF0000"/>
                </a:solidFill>
              </a:rPr>
              <a:t>Slackware</a:t>
            </a:r>
            <a:r>
              <a:rPr lang="en-US" b="1" dirty="0">
                <a:solidFill>
                  <a:srgbClr val="FF0000"/>
                </a:solidFill>
              </a:rPr>
              <a:t>-based</a:t>
            </a:r>
            <a:r>
              <a:rPr lang="en-US" b="1" dirty="0"/>
              <a:t>: </a:t>
            </a:r>
            <a:r>
              <a:rPr lang="en-US" b="1" dirty="0" err="1"/>
              <a:t>Slackware</a:t>
            </a:r>
            <a:r>
              <a:rPr lang="en-US" b="1" dirty="0"/>
              <a:t>,…</a:t>
            </a:r>
          </a:p>
          <a:p>
            <a:r>
              <a:rPr lang="en-US" b="1" dirty="0"/>
              <a:t>- </a:t>
            </a:r>
            <a:r>
              <a:rPr lang="en-US" b="1" dirty="0">
                <a:solidFill>
                  <a:srgbClr val="FF0000"/>
                </a:solidFill>
              </a:rPr>
              <a:t>Gentoo-based</a:t>
            </a:r>
            <a:r>
              <a:rPr lang="en-US" b="1" dirty="0"/>
              <a:t>: Gentoo, </a:t>
            </a:r>
            <a:r>
              <a:rPr lang="en-US" b="1" dirty="0" err="1"/>
              <a:t>CoreOS</a:t>
            </a:r>
            <a:r>
              <a:rPr lang="en-US" b="1" dirty="0"/>
              <a:t> , </a:t>
            </a:r>
            <a:r>
              <a:rPr lang="en-US" b="1" dirty="0" smtClean="0"/>
              <a:t>…</a:t>
            </a:r>
            <a:endParaRPr lang="en-US" b="1" dirty="0"/>
          </a:p>
          <a:p>
            <a:r>
              <a:rPr lang="en-US" b="1" dirty="0"/>
              <a:t>- </a:t>
            </a:r>
            <a:r>
              <a:rPr lang="en-US" b="1" dirty="0" err="1">
                <a:solidFill>
                  <a:srgbClr val="FF0000"/>
                </a:solidFill>
              </a:rPr>
              <a:t>Pacman</a:t>
            </a:r>
            <a:r>
              <a:rPr lang="en-US" b="1" dirty="0">
                <a:solidFill>
                  <a:srgbClr val="FF0000"/>
                </a:solidFill>
              </a:rPr>
              <a:t>-based</a:t>
            </a:r>
            <a:r>
              <a:rPr lang="en-US" b="1" dirty="0"/>
              <a:t>: </a:t>
            </a:r>
            <a:r>
              <a:rPr lang="en-US" b="1" dirty="0" err="1"/>
              <a:t>Archlinux</a:t>
            </a:r>
            <a:r>
              <a:rPr lang="en-US" b="1" dirty="0"/>
              <a:t>,…</a:t>
            </a:r>
          </a:p>
          <a:p>
            <a:r>
              <a:rPr lang="en-US" b="1" dirty="0"/>
              <a:t>	+ Arch-based: </a:t>
            </a:r>
            <a:r>
              <a:rPr lang="en-US" b="1" dirty="0" err="1"/>
              <a:t>ArchBang</a:t>
            </a:r>
            <a:r>
              <a:rPr lang="en-US" b="1" dirty="0"/>
              <a:t>, </a:t>
            </a:r>
            <a:r>
              <a:rPr lang="en-US" b="1" dirty="0" err="1"/>
              <a:t>BlackArch</a:t>
            </a:r>
            <a:r>
              <a:rPr lang="en-US" b="1" dirty="0"/>
              <a:t>,…</a:t>
            </a:r>
          </a:p>
          <a:p>
            <a:r>
              <a:rPr lang="en-US" b="1" dirty="0"/>
              <a:t>- </a:t>
            </a:r>
            <a:r>
              <a:rPr lang="en-US" b="1" dirty="0">
                <a:solidFill>
                  <a:srgbClr val="FF0000"/>
                </a:solidFill>
              </a:rPr>
              <a:t>Independent</a:t>
            </a:r>
            <a:r>
              <a:rPr lang="en-US" b="1" dirty="0"/>
              <a:t>: Puppy Linux,…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40327" y="38100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0327" y="48006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thucdd\desktop\tải xuống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239179"/>
            <a:ext cx="55418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thucdd\desktop\tải xuống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7631"/>
            <a:ext cx="691415" cy="69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thucdd\desktop\tải xuống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414"/>
            <a:ext cx="902910" cy="9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thucdd\desktop\kali-linux-logo-C2BE66F313-seeklogo.co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505" y="107156"/>
            <a:ext cx="928688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thucdd\desktop\knoppi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33" y="143549"/>
            <a:ext cx="845127" cy="84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thucdd\desktop\phot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81580"/>
            <a:ext cx="941682" cy="9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thucdd\desktop\damn_small_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19" y="-33871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:\thucdd\desktop\Fedora_infinit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-40600"/>
            <a:ext cx="1245358" cy="12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:\thucdd\desktop\shadowman-larg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296" y="1144292"/>
            <a:ext cx="948525" cy="8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thucdd\desktop\cento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91" y="1998544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:\thucdd\desktop\tải xuống (2)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05" y="3194671"/>
            <a:ext cx="868191" cy="8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D:\thucdd\desktop\tải xuống (3)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233" y="4144791"/>
            <a:ext cx="867886" cy="9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:\thucdd\desktop\tải xuống (3)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420" y="5124500"/>
            <a:ext cx="959419" cy="71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D:\thucdd\desktop\arch.sh-600x600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420" y="5844064"/>
            <a:ext cx="1028699" cy="10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:\thucdd\desktop\PuppyLinuxLog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49" y="5613581"/>
            <a:ext cx="1244420" cy="12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ĐIỀU HÀNH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D:\thucdd\desktop\gnulinux_log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90" y="1600200"/>
            <a:ext cx="788661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3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:\thucdd\desktop\Ken_Thompson_(sitting)_and_Dennis_Ritchie_at_PDP-11_(2876612463)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124200"/>
            <a:ext cx="4192137" cy="366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thucdd\desktop\r_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3048000"/>
            <a:ext cx="4500349" cy="37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4428" y="2292824"/>
            <a:ext cx="8531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</a:t>
            </a:r>
            <a:r>
              <a:rPr lang="en-US" b="1" dirty="0">
                <a:solidFill>
                  <a:srgbClr val="FF0000"/>
                </a:solidFill>
              </a:rPr>
              <a:t>1969</a:t>
            </a:r>
            <a:r>
              <a:rPr lang="en-US" b="1" dirty="0"/>
              <a:t>: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UNIX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đời</a:t>
            </a:r>
            <a:r>
              <a:rPr lang="en-US" b="1" dirty="0"/>
              <a:t> </a:t>
            </a:r>
            <a:r>
              <a:rPr lang="en-US" b="1" dirty="0" err="1"/>
              <a:t>bởi</a:t>
            </a:r>
            <a:r>
              <a:rPr lang="en-US" b="1" dirty="0"/>
              <a:t> 2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sư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Bell Telephone Labs </a:t>
            </a:r>
            <a:r>
              <a:rPr lang="en-US" b="1" dirty="0" err="1"/>
              <a:t>của</a:t>
            </a:r>
            <a:r>
              <a:rPr lang="en-US" b="1" dirty="0"/>
              <a:t> AT&amp;T.</a:t>
            </a:r>
          </a:p>
          <a:p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rgbClr val="00B050"/>
                </a:solidFill>
              </a:rPr>
              <a:t>Sơ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lược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lịch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sử</a:t>
            </a:r>
            <a:r>
              <a:rPr lang="en-US" b="1" dirty="0" smtClean="0">
                <a:solidFill>
                  <a:srgbClr val="00B050"/>
                </a:solidFill>
              </a:rPr>
              <a:t> Unix </a:t>
            </a:r>
            <a:r>
              <a:rPr lang="en-US" b="1" dirty="0" err="1" smtClean="0">
                <a:solidFill>
                  <a:srgbClr val="00B050"/>
                </a:solidFill>
              </a:rPr>
              <a:t>và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sự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ra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đời</a:t>
            </a:r>
            <a:r>
              <a:rPr lang="en-US" b="1" dirty="0" smtClean="0">
                <a:solidFill>
                  <a:srgbClr val="00B050"/>
                </a:solidFill>
              </a:rPr>
              <a:t> GNU/Linux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362634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</a:t>
            </a:r>
            <a:r>
              <a:rPr lang="en-US" b="1" dirty="0" err="1"/>
              <a:t>Tháng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11/1971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dẫn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UNIX </a:t>
            </a:r>
            <a:r>
              <a:rPr lang="en-US" b="1" dirty="0" err="1"/>
              <a:t>được</a:t>
            </a:r>
            <a:r>
              <a:rPr lang="en-US" b="1" dirty="0"/>
              <a:t> k</a:t>
            </a:r>
            <a:r>
              <a:rPr lang="ar-SA" b="1" dirty="0"/>
              <a:t>‎í‎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bởi</a:t>
            </a:r>
            <a:r>
              <a:rPr lang="en-US" b="1" dirty="0"/>
              <a:t> Thompson </a:t>
            </a:r>
            <a:r>
              <a:rPr lang="en-US" b="1" dirty="0" err="1"/>
              <a:t>và</a:t>
            </a:r>
            <a:r>
              <a:rPr lang="en-US" b="1" dirty="0"/>
              <a:t> Richie, </a:t>
            </a:r>
            <a:r>
              <a:rPr lang="en-US" b="1" dirty="0" err="1"/>
              <a:t>phục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bên</a:t>
            </a:r>
            <a:r>
              <a:rPr lang="en-US" b="1" dirty="0"/>
              <a:t> </a:t>
            </a:r>
            <a:r>
              <a:rPr lang="en-US" b="1" dirty="0" err="1"/>
              <a:t>ngoài</a:t>
            </a:r>
            <a:r>
              <a:rPr lang="en-US" b="1" dirty="0"/>
              <a:t>.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2" y="1447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</a:t>
            </a:r>
            <a:r>
              <a:rPr lang="en-US" b="1" dirty="0" err="1"/>
              <a:t>Cuối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1973</a:t>
            </a:r>
            <a:r>
              <a:rPr lang="en-US" b="1" dirty="0"/>
              <a:t>, 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hội</a:t>
            </a:r>
            <a:r>
              <a:rPr lang="en-US" b="1" dirty="0"/>
              <a:t> </a:t>
            </a:r>
            <a:r>
              <a:rPr lang="en-US" b="1" dirty="0" err="1"/>
              <a:t>nghị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, AT&amp;T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hỗ</a:t>
            </a:r>
            <a:r>
              <a:rPr lang="en-US" b="1" dirty="0"/>
              <a:t> </a:t>
            </a:r>
            <a:r>
              <a:rPr lang="en-US" b="1" dirty="0" err="1"/>
              <a:t>trợ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duy</a:t>
            </a:r>
            <a:r>
              <a:rPr lang="en-US" b="1" dirty="0"/>
              <a:t> </a:t>
            </a:r>
            <a:r>
              <a:rPr lang="en-US" b="1" dirty="0" err="1"/>
              <a:t>trì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UNIX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tâm</a:t>
            </a:r>
            <a:r>
              <a:rPr lang="en-US" b="1" dirty="0"/>
              <a:t> CNTT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.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563" y="2590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b="1" dirty="0"/>
              <a:t>- </a:t>
            </a:r>
            <a:r>
              <a:rPr lang="en-US" b="1" dirty="0">
                <a:solidFill>
                  <a:srgbClr val="FF0000"/>
                </a:solidFill>
              </a:rPr>
              <a:t>1975</a:t>
            </a:r>
            <a:r>
              <a:rPr lang="en-US" b="1" dirty="0"/>
              <a:t>, Ken Thompson quay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Berkeley, </a:t>
            </a:r>
            <a:r>
              <a:rPr lang="en-US" b="1" dirty="0" err="1"/>
              <a:t>Califonia</a:t>
            </a:r>
            <a:r>
              <a:rPr lang="en-US" b="1" dirty="0"/>
              <a:t>, </a:t>
            </a:r>
            <a:r>
              <a:rPr lang="en-US" b="1" dirty="0" err="1"/>
              <a:t>mang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phiên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UNIX. </a:t>
            </a:r>
            <a:r>
              <a:rPr lang="en-US" b="1" dirty="0" err="1"/>
              <a:t>Cùng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ông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 smtClean="0"/>
              <a:t>hai</a:t>
            </a:r>
            <a:r>
              <a:rPr lang="en-US" b="1" dirty="0" smtClean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vừa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Chunk Haley </a:t>
            </a:r>
            <a:r>
              <a:rPr lang="en-US" b="1" dirty="0" err="1"/>
              <a:t>và</a:t>
            </a:r>
            <a:r>
              <a:rPr lang="en-US" b="1" dirty="0"/>
              <a:t> Bill Joy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gia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r>
              <a:rPr lang="en-US" b="1" dirty="0"/>
              <a:t>.</a:t>
            </a:r>
          </a:p>
        </p:txBody>
      </p:sp>
      <p:pic>
        <p:nvPicPr>
          <p:cNvPr id="1026" name="Picture 2" descr="D:\thucdd\desktop\bill_j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14130"/>
            <a:ext cx="4673600" cy="29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72200" y="4817632"/>
            <a:ext cx="8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Bill Joy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8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1978</a:t>
            </a:r>
            <a:r>
              <a:rPr lang="en-US" b="1" dirty="0"/>
              <a:t>, Bill Joy </a:t>
            </a:r>
            <a:r>
              <a:rPr lang="en-US" b="1" dirty="0" err="1" smtClean="0"/>
              <a:t>bắt</a:t>
            </a:r>
            <a:r>
              <a:rPr lang="en-US" b="1" dirty="0" smtClean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tán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Berkeley, hay BSD(Berkeley Software </a:t>
            </a:r>
            <a:r>
              <a:rPr lang="en-US" b="1" dirty="0" smtClean="0"/>
              <a:t>Distribution).</a:t>
            </a:r>
          </a:p>
          <a:p>
            <a:pPr marL="285750" indent="-285750" algn="just">
              <a:buFontTx/>
              <a:buChar char="-"/>
            </a:pP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/>
              <a:t>đó</a:t>
            </a:r>
            <a:r>
              <a:rPr lang="en-US" b="1" dirty="0"/>
              <a:t>,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tới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ty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Sun Microsystems, </a:t>
            </a:r>
            <a:r>
              <a:rPr lang="en-US" b="1" dirty="0" err="1"/>
              <a:t>dùng</a:t>
            </a:r>
            <a:r>
              <a:rPr lang="en-US" b="1" dirty="0"/>
              <a:t> BSD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UNIX </a:t>
            </a:r>
            <a:r>
              <a:rPr lang="en-US" b="1" dirty="0" err="1"/>
              <a:t>của</a:t>
            </a:r>
            <a:r>
              <a:rPr lang="en-US" b="1" dirty="0"/>
              <a:t> SUN, hay SunOS(</a:t>
            </a:r>
            <a:r>
              <a:rPr lang="en-US" b="1" dirty="0">
                <a:solidFill>
                  <a:srgbClr val="FF0000"/>
                </a:solidFill>
              </a:rPr>
              <a:t>1983</a:t>
            </a:r>
            <a:r>
              <a:rPr lang="en-US" b="1" dirty="0"/>
              <a:t>)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Solaris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.</a:t>
            </a:r>
          </a:p>
        </p:txBody>
      </p:sp>
      <p:pic>
        <p:nvPicPr>
          <p:cNvPr id="5" name="Picture 4" descr="D:\thucdd\desktop\Bsd_daem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8" y="1956179"/>
            <a:ext cx="3352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thucdd\desktop\tải xuốn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5903"/>
            <a:ext cx="4343400" cy="354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5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362634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- </a:t>
            </a:r>
            <a:r>
              <a:rPr lang="en-US" b="1" dirty="0" err="1"/>
              <a:t>Nền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UNIX 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trưởng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r>
              <a:rPr lang="en-US" b="1" dirty="0"/>
              <a:t>,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ty</a:t>
            </a:r>
            <a:r>
              <a:rPr lang="en-US" b="1" dirty="0"/>
              <a:t> 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phiên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riêng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mình</a:t>
            </a:r>
            <a:r>
              <a:rPr lang="en-US" b="1" dirty="0"/>
              <a:t> IBM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AIX, DEC – Ultrix, HP – HPUX, Microsoft/SCO – </a:t>
            </a:r>
            <a:r>
              <a:rPr lang="en-US" b="1" dirty="0" err="1"/>
              <a:t>Xenix</a:t>
            </a:r>
            <a:r>
              <a:rPr lang="en-US" b="1" dirty="0"/>
              <a:t>. 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1" y="12192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476</Words>
  <Application>Microsoft Office PowerPoint</Application>
  <PresentationFormat>On-screen Show (4:3)</PresentationFormat>
  <Paragraphs>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HỆ ĐIỀU HÀNH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Tại Sao Linux?</vt:lpstr>
      <vt:lpstr>PowerPoint Presentation</vt:lpstr>
      <vt:lpstr>Một số phân phối Linux phổ biến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thucdd</dc:creator>
  <cp:lastModifiedBy>thucdd</cp:lastModifiedBy>
  <cp:revision>125</cp:revision>
  <dcterms:created xsi:type="dcterms:W3CDTF">2015-12-05T16:42:09Z</dcterms:created>
  <dcterms:modified xsi:type="dcterms:W3CDTF">2015-12-05T19:24:12Z</dcterms:modified>
</cp:coreProperties>
</file>