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57" r:id="rId6"/>
    <p:sldId id="266" r:id="rId7"/>
    <p:sldId id="270" r:id="rId8"/>
    <p:sldId id="265" r:id="rId9"/>
    <p:sldId id="268" r:id="rId10"/>
    <p:sldId id="272" r:id="rId11"/>
    <p:sldId id="273"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TIKA SINHA" initials="VS" lastIdx="1" clrIdx="0">
    <p:extLst>
      <p:ext uri="{19B8F6BF-5375-455C-9EA6-DF929625EA0E}">
        <p15:presenceInfo xmlns:p15="http://schemas.microsoft.com/office/powerpoint/2012/main" userId="9e96223329523b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1678" autoAdjust="0"/>
  </p:normalViewPr>
  <p:slideViewPr>
    <p:cSldViewPr snapToGrid="0">
      <p:cViewPr varScale="1">
        <p:scale>
          <a:sx n="85" d="100"/>
          <a:sy n="85" d="100"/>
        </p:scale>
        <p:origin x="138" y="10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7T19:35:48.208"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7/16/2021</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7/16/2021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1528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219416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7/16/2021</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7/16/2021</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7/16/2021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7/16/2021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7/16/2021</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5" Type="http://schemas.openxmlformats.org/officeDocument/2006/relationships/comments" Target="../comments/commen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BREAST CANCER DATASET</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a:t>CLASSIFICATION MODEL</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E67F5-5193-4185-86A7-113DE15E1DEB}"/>
              </a:ext>
            </a:extLst>
          </p:cNvPr>
          <p:cNvPicPr>
            <a:picLocks noChangeAspect="1"/>
          </p:cNvPicPr>
          <p:nvPr/>
        </p:nvPicPr>
        <p:blipFill rotWithShape="1">
          <a:blip r:embed="rId2"/>
          <a:srcRect l="16562" t="27952" r="23541" b="21653"/>
          <a:stretch/>
        </p:blipFill>
        <p:spPr>
          <a:xfrm>
            <a:off x="539641" y="3896384"/>
            <a:ext cx="5605147" cy="2651478"/>
          </a:xfrm>
          <a:prstGeom prst="rect">
            <a:avLst/>
          </a:prstGeom>
        </p:spPr>
      </p:pic>
      <p:pic>
        <p:nvPicPr>
          <p:cNvPr id="4" name="Picture 3">
            <a:extLst>
              <a:ext uri="{FF2B5EF4-FFF2-40B4-BE49-F238E27FC236}">
                <a16:creationId xmlns:a16="http://schemas.microsoft.com/office/drawing/2014/main" id="{728CFCC4-91EF-4F9D-99B1-20CAC13566BE}"/>
              </a:ext>
            </a:extLst>
          </p:cNvPr>
          <p:cNvPicPr>
            <a:picLocks noChangeAspect="1"/>
          </p:cNvPicPr>
          <p:nvPr/>
        </p:nvPicPr>
        <p:blipFill rotWithShape="1">
          <a:blip r:embed="rId3"/>
          <a:srcRect l="16874" t="32100" r="23891" b="6518"/>
          <a:stretch/>
        </p:blipFill>
        <p:spPr>
          <a:xfrm>
            <a:off x="343892" y="310138"/>
            <a:ext cx="5996647" cy="3364395"/>
          </a:xfrm>
          <a:prstGeom prst="rect">
            <a:avLst/>
          </a:prstGeom>
        </p:spPr>
      </p:pic>
      <p:sp>
        <p:nvSpPr>
          <p:cNvPr id="5" name="Arrow: Down 4">
            <a:extLst>
              <a:ext uri="{FF2B5EF4-FFF2-40B4-BE49-F238E27FC236}">
                <a16:creationId xmlns:a16="http://schemas.microsoft.com/office/drawing/2014/main" id="{21718B25-4B2A-42F9-898A-53458C85B9C9}"/>
              </a:ext>
            </a:extLst>
          </p:cNvPr>
          <p:cNvSpPr/>
          <p:nvPr/>
        </p:nvSpPr>
        <p:spPr>
          <a:xfrm>
            <a:off x="5907721" y="3429000"/>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AA60C30-CCB9-411D-B0EF-9D508404EFC2}"/>
              </a:ext>
            </a:extLst>
          </p:cNvPr>
          <p:cNvSpPr txBox="1"/>
          <p:nvPr/>
        </p:nvSpPr>
        <p:spPr>
          <a:xfrm>
            <a:off x="7118064" y="2751203"/>
            <a:ext cx="5073936" cy="1938992"/>
          </a:xfrm>
          <a:prstGeom prst="rect">
            <a:avLst/>
          </a:prstGeom>
          <a:noFill/>
        </p:spPr>
        <p:txBody>
          <a:bodyPr wrap="square" rtlCol="0">
            <a:spAutoFit/>
          </a:bodyPr>
          <a:lstStyle/>
          <a:p>
            <a:r>
              <a:rPr lang="en-GB" sz="2400" dirty="0"/>
              <a:t>As we can see from the attached images, Random Forest Classification algorithm gives the best results about 96.50% for our dataset.</a:t>
            </a:r>
            <a:endParaRPr lang="en-IN" sz="2400" dirty="0"/>
          </a:p>
        </p:txBody>
      </p:sp>
      <p:sp>
        <p:nvSpPr>
          <p:cNvPr id="7" name="TextBox 6">
            <a:extLst>
              <a:ext uri="{FF2B5EF4-FFF2-40B4-BE49-F238E27FC236}">
                <a16:creationId xmlns:a16="http://schemas.microsoft.com/office/drawing/2014/main" id="{435BEBEE-6DEF-4DC8-98AD-567DFB59FA58}"/>
              </a:ext>
            </a:extLst>
          </p:cNvPr>
          <p:cNvSpPr txBox="1"/>
          <p:nvPr/>
        </p:nvSpPr>
        <p:spPr>
          <a:xfrm>
            <a:off x="6863645" y="1516712"/>
            <a:ext cx="3793067" cy="646331"/>
          </a:xfrm>
          <a:prstGeom prst="rect">
            <a:avLst/>
          </a:prstGeom>
          <a:noFill/>
        </p:spPr>
        <p:txBody>
          <a:bodyPr wrap="square" rtlCol="0">
            <a:spAutoFit/>
          </a:bodyPr>
          <a:lstStyle/>
          <a:p>
            <a:r>
              <a:rPr lang="en-GB" sz="3600" b="1" i="1" u="sng" dirty="0">
                <a:highlight>
                  <a:srgbClr val="000000"/>
                </a:highlight>
              </a:rPr>
              <a:t>CONCLUSION:</a:t>
            </a:r>
            <a:endParaRPr lang="en-IN" sz="3600" b="1" i="1" u="sng" dirty="0">
              <a:highlight>
                <a:srgbClr val="000000"/>
              </a:highlight>
            </a:endParaRPr>
          </a:p>
        </p:txBody>
      </p:sp>
    </p:spTree>
    <p:extLst>
      <p:ext uri="{BB962C8B-B14F-4D97-AF65-F5344CB8AC3E}">
        <p14:creationId xmlns:p14="http://schemas.microsoft.com/office/powerpoint/2010/main" val="297859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640D-9C23-4FA4-81C5-4D2EBDF7C057}"/>
              </a:ext>
            </a:extLst>
          </p:cNvPr>
          <p:cNvSpPr txBox="1"/>
          <p:nvPr/>
        </p:nvSpPr>
        <p:spPr>
          <a:xfrm>
            <a:off x="2336800" y="3206044"/>
            <a:ext cx="8737600" cy="1200329"/>
          </a:xfrm>
          <a:prstGeom prst="rect">
            <a:avLst/>
          </a:prstGeom>
          <a:noFill/>
        </p:spPr>
        <p:txBody>
          <a:bodyPr wrap="square" rtlCol="0">
            <a:spAutoFit/>
          </a:bodyPr>
          <a:lstStyle/>
          <a:p>
            <a:r>
              <a:rPr lang="en-GB" sz="7200" u="sng" dirty="0">
                <a:highlight>
                  <a:srgbClr val="000000"/>
                </a:highlight>
              </a:rPr>
              <a:t>THANK YOU</a:t>
            </a:r>
            <a:r>
              <a:rPr lang="en-GB" u="sng" dirty="0">
                <a:highlight>
                  <a:srgbClr val="000000"/>
                </a:highlight>
              </a:rPr>
              <a:t>.</a:t>
            </a:r>
            <a:endParaRPr lang="en-IN" u="sng" dirty="0">
              <a:highlight>
                <a:srgbClr val="000000"/>
              </a:highlight>
            </a:endParaRPr>
          </a:p>
        </p:txBody>
      </p:sp>
    </p:spTree>
    <p:extLst>
      <p:ext uri="{BB962C8B-B14F-4D97-AF65-F5344CB8AC3E}">
        <p14:creationId xmlns:p14="http://schemas.microsoft.com/office/powerpoint/2010/main" val="403718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252514" y="2883606"/>
            <a:ext cx="9613860" cy="1090788"/>
          </a:xfrm>
        </p:spPr>
        <p:txBody>
          <a:bodyPr/>
          <a:lstStyle/>
          <a:p>
            <a:r>
              <a:rPr lang="en-US" dirty="0"/>
              <a:t>ACKNOWLEDGEMENT</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1764055" y="4548260"/>
            <a:ext cx="9613860" cy="1704017"/>
          </a:xfrm>
        </p:spPr>
        <p:txBody>
          <a:bodyPr>
            <a:normAutofit/>
          </a:bodyPr>
          <a:lstStyle/>
          <a:p>
            <a:pPr algn="l"/>
            <a:r>
              <a:rPr lang="en-US" sz="2400" dirty="0"/>
              <a:t>I would like to thanks Mr. Vineet Saxena sir and Ms. Prachi Garg mam for their expert advise and encouragement throughout this Project, as well as Mr. Rahul Garg sir for his supervision.</a:t>
            </a:r>
          </a:p>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p:txBody>
          <a:bodyPr/>
          <a:lstStyle/>
          <a:p>
            <a:pPr marL="0" indent="0">
              <a:buNone/>
            </a:pPr>
            <a:endParaRPr lang="en-GB" b="0" i="0" dirty="0">
              <a:solidFill>
                <a:srgbClr val="292929"/>
              </a:solidFill>
              <a:effectLst/>
              <a:latin typeface="charter"/>
            </a:endParaRPr>
          </a:p>
          <a:p>
            <a:endParaRPr lang="en-US" dirty="0"/>
          </a:p>
        </p:txBody>
      </p:sp>
      <p:sp>
        <p:nvSpPr>
          <p:cNvPr id="7" name="Content Placeholder 6">
            <a:extLst>
              <a:ext uri="{FF2B5EF4-FFF2-40B4-BE49-F238E27FC236}">
                <a16:creationId xmlns:a16="http://schemas.microsoft.com/office/drawing/2014/main" id="{8A7F015D-9C4D-498A-A760-E2FB17DF454C}"/>
              </a:ext>
            </a:extLst>
          </p:cNvPr>
          <p:cNvSpPr>
            <a:spLocks noGrp="1"/>
          </p:cNvSpPr>
          <p:nvPr>
            <p:ph sz="half" idx="2"/>
          </p:nvPr>
        </p:nvSpPr>
        <p:spPr/>
        <p:txBody>
          <a:bodyPr/>
          <a:lstStyle/>
          <a:p>
            <a:r>
              <a:rPr lang="en-GB" b="0" i="0" dirty="0">
                <a:solidFill>
                  <a:srgbClr val="292929"/>
                </a:solidFill>
                <a:effectLst/>
                <a:latin typeface="charter"/>
              </a:rPr>
              <a:t>Breast cancer  is one of the most common cancers among women worldwide, making it a significant public health problem in today’s society</a:t>
            </a:r>
            <a:endParaRPr lang="en-US" dirty="0"/>
          </a:p>
        </p:txBody>
      </p:sp>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AEB5-0FF1-4191-A731-9F4AEBE96F74}"/>
              </a:ext>
            </a:extLst>
          </p:cNvPr>
          <p:cNvSpPr>
            <a:spLocks noGrp="1"/>
          </p:cNvSpPr>
          <p:nvPr>
            <p:ph type="title"/>
          </p:nvPr>
        </p:nvSpPr>
        <p:spPr/>
        <p:txBody>
          <a:bodyPr/>
          <a:lstStyle/>
          <a:p>
            <a:r>
              <a:rPr lang="en-GB" dirty="0"/>
              <a:t>OBJECTIVE</a:t>
            </a:r>
            <a:endParaRPr lang="en-IN" dirty="0"/>
          </a:p>
        </p:txBody>
      </p:sp>
      <p:sp>
        <p:nvSpPr>
          <p:cNvPr id="3" name="Text Placeholder 2">
            <a:extLst>
              <a:ext uri="{FF2B5EF4-FFF2-40B4-BE49-F238E27FC236}">
                <a16:creationId xmlns:a16="http://schemas.microsoft.com/office/drawing/2014/main" id="{98582CA8-8D9C-4741-AB85-E0DEAA58D66B}"/>
              </a:ext>
            </a:extLst>
          </p:cNvPr>
          <p:cNvSpPr>
            <a:spLocks noGrp="1"/>
          </p:cNvSpPr>
          <p:nvPr>
            <p:ph type="body" sz="quarter" idx="13"/>
          </p:nvPr>
        </p:nvSpPr>
        <p:spPr>
          <a:xfrm>
            <a:off x="3794353" y="2290763"/>
            <a:ext cx="8396362" cy="3100387"/>
          </a:xfrm>
        </p:spPr>
        <p:txBody>
          <a:bodyPr>
            <a:normAutofit lnSpcReduction="10000"/>
          </a:bodyPr>
          <a:lstStyle/>
          <a:p>
            <a:endParaRPr lang="en-GB" sz="2800" b="0" i="0" dirty="0">
              <a:solidFill>
                <a:srgbClr val="292929"/>
              </a:solidFill>
              <a:effectLst/>
              <a:latin typeface="charter"/>
            </a:endParaRPr>
          </a:p>
          <a:p>
            <a:r>
              <a:rPr lang="en-GB" sz="2800" b="0" i="0" dirty="0">
                <a:solidFill>
                  <a:srgbClr val="292929"/>
                </a:solidFill>
                <a:effectLst/>
                <a:latin typeface="charter"/>
              </a:rPr>
              <a:t>This analysis aims to observe which features are most helpful in predicting malignant or benign cancer and to see general trends that may aid us in model selection .</a:t>
            </a:r>
          </a:p>
          <a:p>
            <a:r>
              <a:rPr lang="en-GB" sz="2800" b="0" i="0" dirty="0">
                <a:solidFill>
                  <a:srgbClr val="292929"/>
                </a:solidFill>
                <a:effectLst/>
                <a:latin typeface="charter"/>
              </a:rPr>
              <a:t> </a:t>
            </a:r>
          </a:p>
          <a:p>
            <a:r>
              <a:rPr lang="en-GB" sz="2800" b="0" i="0" dirty="0">
                <a:solidFill>
                  <a:srgbClr val="292929"/>
                </a:solidFill>
                <a:effectLst/>
                <a:latin typeface="charter"/>
              </a:rPr>
              <a:t>The goal is to classify whether the breast cancer is benign or malignant. </a:t>
            </a:r>
            <a:endParaRPr lang="en-IN" sz="2800" dirty="0"/>
          </a:p>
          <a:p>
            <a:endParaRPr lang="en-IN" dirty="0"/>
          </a:p>
        </p:txBody>
      </p:sp>
    </p:spTree>
    <p:extLst>
      <p:ext uri="{BB962C8B-B14F-4D97-AF65-F5344CB8AC3E}">
        <p14:creationId xmlns:p14="http://schemas.microsoft.com/office/powerpoint/2010/main" val="30268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a:xfrm>
            <a:off x="2207732" y="746125"/>
            <a:ext cx="3060802" cy="1080938"/>
          </a:xfrm>
        </p:spPr>
        <p:txBody>
          <a:bodyPr>
            <a:normAutofit/>
          </a:bodyPr>
          <a:lstStyle/>
          <a:p>
            <a:r>
              <a:rPr lang="en-US" dirty="0"/>
              <a:t>ABOUT THE DATASET </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a:xfrm>
            <a:off x="5375086" y="880533"/>
            <a:ext cx="3070225" cy="935567"/>
          </a:xfrm>
        </p:spPr>
        <p:txBody>
          <a:bodyPr/>
          <a:lstStyle/>
          <a:p>
            <a:r>
              <a:rPr lang="en-US" sz="2400" dirty="0"/>
              <a:t>ATTRIBUTE INFORMATION</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p:txBody>
          <a:bodyPr/>
          <a:lstStyle/>
          <a:p>
            <a:endParaRPr lang="en-GB" dirty="0"/>
          </a:p>
          <a:p>
            <a:r>
              <a:rPr lang="en-GB" dirty="0"/>
              <a:t>Diagnosis:</a:t>
            </a:r>
          </a:p>
          <a:p>
            <a:pPr marL="0" indent="0">
              <a:buNone/>
            </a:pPr>
            <a:r>
              <a:rPr lang="en-GB" dirty="0"/>
              <a:t>       M = malignant,</a:t>
            </a:r>
          </a:p>
          <a:p>
            <a:pPr marL="0" indent="0">
              <a:buNone/>
            </a:pPr>
            <a:r>
              <a:rPr lang="en-GB" dirty="0"/>
              <a:t>       B = benign</a:t>
            </a:r>
            <a:endParaRPr lang="en-IN" dirty="0"/>
          </a:p>
          <a:p>
            <a:endParaRPr lang="en-US" dirty="0"/>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a:xfrm>
            <a:off x="8782756" y="746125"/>
            <a:ext cx="2950458" cy="1058862"/>
          </a:xfrm>
        </p:spPr>
        <p:txBody>
          <a:bodyPr/>
          <a:lstStyle/>
          <a:p>
            <a:r>
              <a:rPr lang="en-US" sz="2400" dirty="0"/>
              <a:t>REAL-VALUED FEATURES</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type="body" sz="quarter" idx="22"/>
          </p:nvPr>
        </p:nvSpPr>
        <p:spPr>
          <a:xfrm>
            <a:off x="8663091" y="2116139"/>
            <a:ext cx="3060802" cy="3995736"/>
          </a:xfrm>
        </p:spPr>
        <p:txBody>
          <a:bodyPr>
            <a:normAutofit fontScale="92500" lnSpcReduction="10000"/>
          </a:bodyPr>
          <a:lstStyle/>
          <a:p>
            <a:r>
              <a:rPr lang="en-GB" dirty="0"/>
              <a:t>Radius   		</a:t>
            </a:r>
          </a:p>
          <a:p>
            <a:r>
              <a:rPr lang="en-GB" dirty="0"/>
              <a:t>Texture   </a:t>
            </a:r>
          </a:p>
          <a:p>
            <a:r>
              <a:rPr lang="en-GB" dirty="0"/>
              <a:t>Perimeter </a:t>
            </a:r>
          </a:p>
          <a:p>
            <a:r>
              <a:rPr lang="en-GB" dirty="0"/>
              <a:t>Area</a:t>
            </a:r>
          </a:p>
          <a:p>
            <a:r>
              <a:rPr lang="en-GB" dirty="0"/>
              <a:t>Smoothness </a:t>
            </a:r>
          </a:p>
          <a:p>
            <a:r>
              <a:rPr lang="en-GB" dirty="0"/>
              <a:t>Symmetry</a:t>
            </a:r>
          </a:p>
          <a:p>
            <a:r>
              <a:rPr lang="en-GB" dirty="0"/>
              <a:t>Compactness</a:t>
            </a:r>
          </a:p>
          <a:p>
            <a:r>
              <a:rPr lang="en-GB" dirty="0"/>
              <a:t>Concavity</a:t>
            </a:r>
          </a:p>
          <a:p>
            <a:r>
              <a:rPr lang="en-GB" dirty="0"/>
              <a:t>Concave points</a:t>
            </a:r>
          </a:p>
          <a:p>
            <a:r>
              <a:rPr lang="en-GB" dirty="0"/>
              <a:t>Fractal Dimension</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22413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1342978" y="240714"/>
            <a:ext cx="10026866" cy="3997155"/>
            <a:chOff x="1192496" y="391436"/>
            <a:chExt cx="9930646" cy="3997155"/>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192496" y="637656"/>
              <a:ext cx="1576624" cy="830997"/>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EXPLORATORY </a:t>
              </a:r>
            </a:p>
            <a:p>
              <a:pPr algn="ctr" eaLnBrk="1" fontAlgn="auto" hangingPunct="1">
                <a:spcBef>
                  <a:spcPts val="0"/>
                </a:spcBef>
                <a:spcAft>
                  <a:spcPts val="0"/>
                </a:spcAft>
                <a:defRPr/>
              </a:pPr>
              <a:r>
                <a:rPr lang="en-US" sz="1600" dirty="0">
                  <a:latin typeface="+mj-lt"/>
                </a:rPr>
                <a:t>DATA</a:t>
              </a:r>
            </a:p>
            <a:p>
              <a:pPr algn="ctr" eaLnBrk="1" fontAlgn="auto" hangingPunct="1">
                <a:spcBef>
                  <a:spcPts val="0"/>
                </a:spcBef>
                <a:spcAft>
                  <a:spcPts val="0"/>
                </a:spcAft>
                <a:defRPr/>
              </a:pPr>
              <a:r>
                <a:rPr lang="en-US" sz="1600" dirty="0">
                  <a:latin typeface="+mj-lt"/>
                </a:rPr>
                <a:t>ANALYSIS</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95045" y="391436"/>
              <a:ext cx="1528097" cy="1323439"/>
            </a:xfrm>
            <a:prstGeom prst="rect">
              <a:avLst/>
            </a:prstGeom>
            <a:noFill/>
          </p:spPr>
          <p:txBody>
            <a:bodyPr wrap="square">
              <a:spAutoFit/>
            </a:bodyPr>
            <a:lstStyle/>
            <a:p>
              <a:pPr algn="ctr">
                <a:defRPr/>
              </a:pPr>
              <a:r>
                <a:rPr lang="en-US" sz="1600" dirty="0">
                  <a:latin typeface="+mj-lt"/>
                </a:rPr>
                <a:t>FEATURE ENGINEERING</a:t>
              </a:r>
            </a:p>
            <a:p>
              <a:pPr algn="ctr">
                <a:defRPr/>
              </a:pPr>
              <a:r>
                <a:rPr lang="en-US" sz="1600" dirty="0">
                  <a:latin typeface="+mj-lt"/>
                </a:rPr>
                <a:t>AND</a:t>
              </a:r>
            </a:p>
            <a:p>
              <a:pPr algn="ctr">
                <a:defRPr/>
              </a:pPr>
              <a:r>
                <a:rPr lang="en-US" sz="1600" dirty="0">
                  <a:latin typeface="+mj-lt"/>
                </a:rPr>
                <a:t>FEATURE SCALING</a:t>
              </a:r>
            </a:p>
          </p:txBody>
        </p:sp>
        <p:sp>
          <p:nvSpPr>
            <p:cNvPr id="63" name="TextBox 62">
              <a:extLst>
                <a:ext uri="{FF2B5EF4-FFF2-40B4-BE49-F238E27FC236}">
                  <a16:creationId xmlns:a16="http://schemas.microsoft.com/office/drawing/2014/main" id="{E1D3F214-737D-4841-A2FA-C706808F4EB0}"/>
                </a:ext>
              </a:extLst>
            </p:cNvPr>
            <p:cNvSpPr txBox="1"/>
            <p:nvPr/>
          </p:nvSpPr>
          <p:spPr>
            <a:xfrm>
              <a:off x="1283849" y="3477792"/>
              <a:ext cx="1389062" cy="830997"/>
            </a:xfrm>
            <a:prstGeom prst="rect">
              <a:avLst/>
            </a:prstGeom>
            <a:noFill/>
          </p:spPr>
          <p:txBody>
            <a:bodyPr>
              <a:spAutoFit/>
            </a:bodyPr>
            <a:lstStyle/>
            <a:p>
              <a:pPr algn="ctr" eaLnBrk="1" fontAlgn="auto" hangingPunct="1">
                <a:spcBef>
                  <a:spcPts val="0"/>
                </a:spcBef>
                <a:spcAft>
                  <a:spcPts val="0"/>
                </a:spcAft>
                <a:defRPr/>
              </a:pPr>
              <a:r>
                <a:rPr lang="en-US" sz="1600" dirty="0">
                  <a:latin typeface="+mj-lt"/>
                </a:rPr>
                <a:t>TRAINING &amp;</a:t>
              </a:r>
            </a:p>
            <a:p>
              <a:pPr algn="ctr" eaLnBrk="1" fontAlgn="auto" hangingPunct="1">
                <a:spcBef>
                  <a:spcPts val="0"/>
                </a:spcBef>
                <a:spcAft>
                  <a:spcPts val="0"/>
                </a:spcAft>
                <a:defRPr/>
              </a:pPr>
              <a:r>
                <a:rPr lang="en-US" sz="1600" dirty="0">
                  <a:latin typeface="+mj-lt"/>
                </a:rPr>
                <a:t>TESTING </a:t>
              </a:r>
            </a:p>
            <a:p>
              <a:pPr algn="ctr" eaLnBrk="1" fontAlgn="auto" hangingPunct="1">
                <a:spcBef>
                  <a:spcPts val="0"/>
                </a:spcBef>
                <a:spcAft>
                  <a:spcPts val="0"/>
                </a:spcAft>
                <a:defRPr/>
              </a:pPr>
              <a:r>
                <a:rPr lang="en-US" sz="1600" dirty="0">
                  <a:latin typeface="+mj-lt"/>
                </a:rPr>
                <a:t>THE DATA</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4" y="3655510"/>
              <a:ext cx="1470709" cy="584775"/>
            </a:xfrm>
            <a:prstGeom prst="rect">
              <a:avLst/>
            </a:prstGeom>
            <a:noFill/>
          </p:spPr>
          <p:txBody>
            <a:bodyPr wrap="square">
              <a:spAutoFit/>
            </a:bodyPr>
            <a:lstStyle/>
            <a:p>
              <a:pPr algn="ctr">
                <a:defRPr/>
              </a:pPr>
              <a:r>
                <a:rPr lang="en-US" sz="1600" dirty="0">
                  <a:latin typeface="+mj-lt"/>
                </a:rPr>
                <a:t>MODEL</a:t>
              </a:r>
            </a:p>
            <a:p>
              <a:pPr algn="ctr">
                <a:defRPr/>
              </a:pPr>
              <a:r>
                <a:rPr lang="en-US" sz="1600" dirty="0">
                  <a:latin typeface="+mj-lt"/>
                </a:rPr>
                <a:t>SELECTION</a:t>
              </a:r>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Process Of Building A Model</a:t>
            </a:r>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198DA-DAC2-45B3-A052-5F7E767F1CBD}"/>
              </a:ext>
            </a:extLst>
          </p:cNvPr>
          <p:cNvPicPr>
            <a:picLocks noChangeAspect="1"/>
          </p:cNvPicPr>
          <p:nvPr/>
        </p:nvPicPr>
        <p:blipFill rotWithShape="1">
          <a:blip r:embed="rId2"/>
          <a:srcRect l="6346" t="27800" r="9367" b="4988"/>
          <a:stretch/>
        </p:blipFill>
        <p:spPr>
          <a:xfrm>
            <a:off x="333640" y="137169"/>
            <a:ext cx="7445373" cy="3276600"/>
          </a:xfrm>
          <a:prstGeom prst="rect">
            <a:avLst/>
          </a:prstGeom>
        </p:spPr>
      </p:pic>
      <p:pic>
        <p:nvPicPr>
          <p:cNvPr id="3" name="Picture 2">
            <a:extLst>
              <a:ext uri="{FF2B5EF4-FFF2-40B4-BE49-F238E27FC236}">
                <a16:creationId xmlns:a16="http://schemas.microsoft.com/office/drawing/2014/main" id="{5D0772DD-C82E-42B3-9FCC-2E872FD91C1E}"/>
              </a:ext>
            </a:extLst>
          </p:cNvPr>
          <p:cNvPicPr>
            <a:picLocks noChangeAspect="1"/>
          </p:cNvPicPr>
          <p:nvPr/>
        </p:nvPicPr>
        <p:blipFill rotWithShape="1">
          <a:blip r:embed="rId3"/>
          <a:srcRect l="15560" t="29434" r="50000" b="5626"/>
          <a:stretch/>
        </p:blipFill>
        <p:spPr>
          <a:xfrm>
            <a:off x="7813673" y="152400"/>
            <a:ext cx="4198938" cy="4451350"/>
          </a:xfrm>
          <a:prstGeom prst="rect">
            <a:avLst/>
          </a:prstGeom>
        </p:spPr>
      </p:pic>
      <p:pic>
        <p:nvPicPr>
          <p:cNvPr id="4" name="Picture 3">
            <a:extLst>
              <a:ext uri="{FF2B5EF4-FFF2-40B4-BE49-F238E27FC236}">
                <a16:creationId xmlns:a16="http://schemas.microsoft.com/office/drawing/2014/main" id="{E5FA7561-DBCD-457E-BD9B-9BB7F6FC61E3}"/>
              </a:ext>
            </a:extLst>
          </p:cNvPr>
          <p:cNvPicPr>
            <a:picLocks noChangeAspect="1"/>
          </p:cNvPicPr>
          <p:nvPr/>
        </p:nvPicPr>
        <p:blipFill rotWithShape="1">
          <a:blip r:embed="rId4"/>
          <a:srcRect l="16480" t="27907" r="48987" b="14103"/>
          <a:stretch/>
        </p:blipFill>
        <p:spPr>
          <a:xfrm>
            <a:off x="744538" y="3444231"/>
            <a:ext cx="3454401" cy="3261369"/>
          </a:xfrm>
          <a:prstGeom prst="rect">
            <a:avLst/>
          </a:prstGeom>
        </p:spPr>
      </p:pic>
      <p:sp>
        <p:nvSpPr>
          <p:cNvPr id="5" name="Arrow: Down 4">
            <a:extLst>
              <a:ext uri="{FF2B5EF4-FFF2-40B4-BE49-F238E27FC236}">
                <a16:creationId xmlns:a16="http://schemas.microsoft.com/office/drawing/2014/main" id="{A8CA21D8-9AC7-413A-859F-7599A6E3D4C1}"/>
              </a:ext>
            </a:extLst>
          </p:cNvPr>
          <p:cNvSpPr/>
          <p:nvPr/>
        </p:nvSpPr>
        <p:spPr>
          <a:xfrm>
            <a:off x="3961872" y="3207163"/>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ED937DA4-5E50-4C93-A5E9-0A957C5A9DA5}"/>
              </a:ext>
            </a:extLst>
          </p:cNvPr>
          <p:cNvSpPr/>
          <p:nvPr/>
        </p:nvSpPr>
        <p:spPr>
          <a:xfrm rot="14630236">
            <a:off x="4304157" y="5362221"/>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959B683-BB05-4FFF-8C55-AFFE8565801A}"/>
              </a:ext>
            </a:extLst>
          </p:cNvPr>
          <p:cNvSpPr txBox="1"/>
          <p:nvPr/>
        </p:nvSpPr>
        <p:spPr>
          <a:xfrm>
            <a:off x="5418667" y="5368418"/>
            <a:ext cx="5689600" cy="523220"/>
          </a:xfrm>
          <a:prstGeom prst="rect">
            <a:avLst/>
          </a:prstGeom>
          <a:noFill/>
        </p:spPr>
        <p:txBody>
          <a:bodyPr wrap="square" rtlCol="0">
            <a:spAutoFit/>
          </a:bodyPr>
          <a:lstStyle/>
          <a:p>
            <a:r>
              <a:rPr lang="en-GB" sz="2800" b="1" u="sng" dirty="0">
                <a:highlight>
                  <a:srgbClr val="000000"/>
                </a:highlight>
              </a:rPr>
              <a:t>Loading and Handling the data</a:t>
            </a:r>
            <a:endParaRPr lang="en-IN" sz="2800" b="1" u="sng" dirty="0">
              <a:highlight>
                <a:srgbClr val="000000"/>
              </a:highlight>
            </a:endParaRPr>
          </a:p>
        </p:txBody>
      </p:sp>
    </p:spTree>
    <p:extLst>
      <p:ext uri="{BB962C8B-B14F-4D97-AF65-F5344CB8AC3E}">
        <p14:creationId xmlns:p14="http://schemas.microsoft.com/office/powerpoint/2010/main" val="209594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D0FBFE-A81A-44F5-B0AB-963366B6F99F}"/>
              </a:ext>
            </a:extLst>
          </p:cNvPr>
          <p:cNvPicPr>
            <a:picLocks noChangeAspect="1"/>
          </p:cNvPicPr>
          <p:nvPr/>
        </p:nvPicPr>
        <p:blipFill rotWithShape="1">
          <a:blip r:embed="rId2"/>
          <a:srcRect l="16249" t="32770" r="27396" b="5164"/>
          <a:stretch/>
        </p:blipFill>
        <p:spPr>
          <a:xfrm>
            <a:off x="192740" y="362927"/>
            <a:ext cx="5322930" cy="3296084"/>
          </a:xfrm>
          <a:prstGeom prst="rect">
            <a:avLst/>
          </a:prstGeom>
        </p:spPr>
      </p:pic>
      <p:pic>
        <p:nvPicPr>
          <p:cNvPr id="11" name="Picture 10">
            <a:extLst>
              <a:ext uri="{FF2B5EF4-FFF2-40B4-BE49-F238E27FC236}">
                <a16:creationId xmlns:a16="http://schemas.microsoft.com/office/drawing/2014/main" id="{A87C1334-8D71-413A-A349-53F0B79628CF}"/>
              </a:ext>
            </a:extLst>
          </p:cNvPr>
          <p:cNvPicPr>
            <a:picLocks noChangeAspect="1"/>
          </p:cNvPicPr>
          <p:nvPr/>
        </p:nvPicPr>
        <p:blipFill rotWithShape="1">
          <a:blip r:embed="rId3"/>
          <a:srcRect l="16146" t="27211" r="35417" b="8127"/>
          <a:stretch/>
        </p:blipFill>
        <p:spPr>
          <a:xfrm>
            <a:off x="5765072" y="272616"/>
            <a:ext cx="4890228" cy="3670300"/>
          </a:xfrm>
          <a:prstGeom prst="rect">
            <a:avLst/>
          </a:prstGeom>
        </p:spPr>
      </p:pic>
      <p:sp>
        <p:nvSpPr>
          <p:cNvPr id="14" name="Arrow: Down 13">
            <a:extLst>
              <a:ext uri="{FF2B5EF4-FFF2-40B4-BE49-F238E27FC236}">
                <a16:creationId xmlns:a16="http://schemas.microsoft.com/office/drawing/2014/main" id="{4B039765-DAE8-4C90-A1A7-37DDFD551CCA}"/>
              </a:ext>
            </a:extLst>
          </p:cNvPr>
          <p:cNvSpPr/>
          <p:nvPr/>
        </p:nvSpPr>
        <p:spPr>
          <a:xfrm rot="16200000">
            <a:off x="5521838" y="1639277"/>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CADFFD0A-D30B-4C7C-8038-B51FA268AFC6}"/>
              </a:ext>
            </a:extLst>
          </p:cNvPr>
          <p:cNvSpPr txBox="1"/>
          <p:nvPr/>
        </p:nvSpPr>
        <p:spPr>
          <a:xfrm>
            <a:off x="3009537" y="4750235"/>
            <a:ext cx="5012266" cy="707886"/>
          </a:xfrm>
          <a:prstGeom prst="rect">
            <a:avLst/>
          </a:prstGeom>
          <a:noFill/>
        </p:spPr>
        <p:txBody>
          <a:bodyPr wrap="square" rtlCol="0">
            <a:spAutoFit/>
          </a:bodyPr>
          <a:lstStyle/>
          <a:p>
            <a:r>
              <a:rPr lang="en-GB" sz="4000" u="sng" dirty="0">
                <a:highlight>
                  <a:srgbClr val="000000"/>
                </a:highlight>
              </a:rPr>
              <a:t>Preparing the Data</a:t>
            </a:r>
            <a:endParaRPr lang="en-IN" sz="4000" u="sng" dirty="0">
              <a:highlight>
                <a:srgbClr val="000000"/>
              </a:highlight>
            </a:endParaRPr>
          </a:p>
        </p:txBody>
      </p:sp>
    </p:spTree>
    <p:extLst>
      <p:ext uri="{BB962C8B-B14F-4D97-AF65-F5344CB8AC3E}">
        <p14:creationId xmlns:p14="http://schemas.microsoft.com/office/powerpoint/2010/main" val="49842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2D4396-3F6A-4EE4-A195-E006CDD399CC}"/>
              </a:ext>
            </a:extLst>
          </p:cNvPr>
          <p:cNvPicPr>
            <a:picLocks noChangeAspect="1"/>
          </p:cNvPicPr>
          <p:nvPr/>
        </p:nvPicPr>
        <p:blipFill rotWithShape="1">
          <a:blip r:embed="rId2"/>
          <a:srcRect l="16145" t="28694" r="23646" b="7757"/>
          <a:stretch/>
        </p:blipFill>
        <p:spPr>
          <a:xfrm>
            <a:off x="218148" y="9404"/>
            <a:ext cx="5778499" cy="3429109"/>
          </a:xfrm>
          <a:prstGeom prst="rect">
            <a:avLst/>
          </a:prstGeom>
        </p:spPr>
      </p:pic>
      <p:pic>
        <p:nvPicPr>
          <p:cNvPr id="4" name="Picture 3">
            <a:extLst>
              <a:ext uri="{FF2B5EF4-FFF2-40B4-BE49-F238E27FC236}">
                <a16:creationId xmlns:a16="http://schemas.microsoft.com/office/drawing/2014/main" id="{2E3F3415-1B86-43E5-A94F-B4784E182827}"/>
              </a:ext>
            </a:extLst>
          </p:cNvPr>
          <p:cNvPicPr>
            <a:picLocks noChangeAspect="1"/>
          </p:cNvPicPr>
          <p:nvPr/>
        </p:nvPicPr>
        <p:blipFill rotWithShape="1">
          <a:blip r:embed="rId3"/>
          <a:srcRect l="16458" t="29250" r="22187" b="6089"/>
          <a:stretch/>
        </p:blipFill>
        <p:spPr>
          <a:xfrm>
            <a:off x="218149" y="3439243"/>
            <a:ext cx="5778499" cy="3423933"/>
          </a:xfrm>
          <a:prstGeom prst="rect">
            <a:avLst/>
          </a:prstGeom>
        </p:spPr>
      </p:pic>
      <p:pic>
        <p:nvPicPr>
          <p:cNvPr id="6" name="Picture 5">
            <a:extLst>
              <a:ext uri="{FF2B5EF4-FFF2-40B4-BE49-F238E27FC236}">
                <a16:creationId xmlns:a16="http://schemas.microsoft.com/office/drawing/2014/main" id="{040F5CF4-2BE6-4D68-AC6C-1F50C7B78795}"/>
              </a:ext>
            </a:extLst>
          </p:cNvPr>
          <p:cNvPicPr>
            <a:picLocks noChangeAspect="1"/>
          </p:cNvPicPr>
          <p:nvPr/>
        </p:nvPicPr>
        <p:blipFill rotWithShape="1">
          <a:blip r:embed="rId4"/>
          <a:srcRect l="16667" t="33720" r="24687" b="5509"/>
          <a:stretch/>
        </p:blipFill>
        <p:spPr>
          <a:xfrm>
            <a:off x="6195353" y="1016000"/>
            <a:ext cx="5996647" cy="3493606"/>
          </a:xfrm>
          <a:prstGeom prst="rect">
            <a:avLst/>
          </a:prstGeom>
        </p:spPr>
      </p:pic>
      <p:sp>
        <p:nvSpPr>
          <p:cNvPr id="11" name="Arrow: Down 10">
            <a:extLst>
              <a:ext uri="{FF2B5EF4-FFF2-40B4-BE49-F238E27FC236}">
                <a16:creationId xmlns:a16="http://schemas.microsoft.com/office/drawing/2014/main" id="{9447A8A7-1DA9-458B-A0D1-1FE672AFCC55}"/>
              </a:ext>
            </a:extLst>
          </p:cNvPr>
          <p:cNvSpPr/>
          <p:nvPr/>
        </p:nvSpPr>
        <p:spPr>
          <a:xfrm>
            <a:off x="5497689" y="2257778"/>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C1E3B8E7-EA45-41B4-8F33-AD715B044293}"/>
              </a:ext>
            </a:extLst>
          </p:cNvPr>
          <p:cNvSpPr/>
          <p:nvPr/>
        </p:nvSpPr>
        <p:spPr>
          <a:xfrm>
            <a:off x="5497688" y="4497260"/>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015E59E9-B516-4A82-BA5D-2A3B7857A001}"/>
              </a:ext>
            </a:extLst>
          </p:cNvPr>
          <p:cNvSpPr/>
          <p:nvPr/>
        </p:nvSpPr>
        <p:spPr>
          <a:xfrm rot="12994913">
            <a:off x="5919969" y="5920013"/>
            <a:ext cx="237067" cy="699911"/>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9FD04B4-0A13-4C1E-8DC4-74770CA6A724}"/>
              </a:ext>
            </a:extLst>
          </p:cNvPr>
          <p:cNvSpPr txBox="1"/>
          <p:nvPr/>
        </p:nvSpPr>
        <p:spPr>
          <a:xfrm>
            <a:off x="6470638" y="4718188"/>
            <a:ext cx="4543656" cy="584775"/>
          </a:xfrm>
          <a:prstGeom prst="rect">
            <a:avLst/>
          </a:prstGeom>
          <a:noFill/>
        </p:spPr>
        <p:txBody>
          <a:bodyPr wrap="square" rtlCol="0">
            <a:spAutoFit/>
          </a:bodyPr>
          <a:lstStyle/>
          <a:p>
            <a:r>
              <a:rPr lang="en-GB" sz="3200" b="1" u="sng" dirty="0">
                <a:highlight>
                  <a:srgbClr val="000000"/>
                </a:highlight>
              </a:rPr>
              <a:t>Model selection</a:t>
            </a:r>
            <a:endParaRPr lang="en-IN" sz="3200" b="1" u="sng" dirty="0">
              <a:highlight>
                <a:srgbClr val="000000"/>
              </a:highlight>
            </a:endParaRPr>
          </a:p>
        </p:txBody>
      </p:sp>
      <p:sp>
        <p:nvSpPr>
          <p:cNvPr id="15" name="TextBox 14">
            <a:extLst>
              <a:ext uri="{FF2B5EF4-FFF2-40B4-BE49-F238E27FC236}">
                <a16:creationId xmlns:a16="http://schemas.microsoft.com/office/drawing/2014/main" id="{A8D91A9F-14B5-4F7A-B046-4DD10AB6D1D0}"/>
              </a:ext>
            </a:extLst>
          </p:cNvPr>
          <p:cNvSpPr txBox="1"/>
          <p:nvPr/>
        </p:nvSpPr>
        <p:spPr>
          <a:xfrm>
            <a:off x="7483122" y="5468034"/>
            <a:ext cx="4030133" cy="646331"/>
          </a:xfrm>
          <a:prstGeom prst="rect">
            <a:avLst/>
          </a:prstGeom>
          <a:noFill/>
        </p:spPr>
        <p:txBody>
          <a:bodyPr wrap="square" rtlCol="0">
            <a:spAutoFit/>
          </a:bodyPr>
          <a:lstStyle/>
          <a:p>
            <a:r>
              <a:rPr lang="en-GB" dirty="0"/>
              <a:t>Trying various models for better accuracy.</a:t>
            </a:r>
            <a:endParaRPr lang="en-IN" dirty="0"/>
          </a:p>
        </p:txBody>
      </p:sp>
    </p:spTree>
    <p:extLst>
      <p:ext uri="{BB962C8B-B14F-4D97-AF65-F5344CB8AC3E}">
        <p14:creationId xmlns:p14="http://schemas.microsoft.com/office/powerpoint/2010/main" val="160001501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http://www.w3.org/XML/1998/namespac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1507</TotalTime>
  <Words>622</Words>
  <Application>Microsoft Office PowerPoint</Application>
  <PresentationFormat>Widescreen</PresentationFormat>
  <Paragraphs>88</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charter</vt:lpstr>
      <vt:lpstr>Segoe UI</vt:lpstr>
      <vt:lpstr>Trebuchet MS</vt:lpstr>
      <vt:lpstr>Berlin</vt:lpstr>
      <vt:lpstr>BREAST CANCER DATASET</vt:lpstr>
      <vt:lpstr>ACKNOWLEDGEMENT</vt:lpstr>
      <vt:lpstr>INTRODUCTION</vt:lpstr>
      <vt:lpstr>OBJECTIVE</vt:lpstr>
      <vt:lpstr>ABOUT THE DATASET </vt:lpstr>
      <vt:lpstr>Process Of Building A Model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DATASET</dc:title>
  <dc:creator>VARTIKA SINHA</dc:creator>
  <cp:lastModifiedBy>VARTIKA SINHA</cp:lastModifiedBy>
  <cp:revision>5</cp:revision>
  <dcterms:created xsi:type="dcterms:W3CDTF">2021-07-16T13:38:27Z</dcterms:created>
  <dcterms:modified xsi:type="dcterms:W3CDTF">2021-07-17T14:45:54Z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