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370" r:id="rId3"/>
    <p:sldId id="371" r:id="rId4"/>
    <p:sldId id="372" r:id="rId5"/>
    <p:sldId id="373" r:id="rId6"/>
    <p:sldId id="374" r:id="rId7"/>
    <p:sldId id="375" r:id="rId8"/>
    <p:sldId id="378" r:id="rId9"/>
    <p:sldId id="379" r:id="rId10"/>
    <p:sldId id="380" r:id="rId11"/>
    <p:sldId id="3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 Errahmane Kiouche" initials="AEK" lastIdx="2" clrIdx="0">
    <p:extLst>
      <p:ext uri="{19B8F6BF-5375-455C-9EA6-DF929625EA0E}">
        <p15:presenceInfo xmlns:p15="http://schemas.microsoft.com/office/powerpoint/2012/main" userId="S::abd-errahmane.kiouche@univ-lyon1.fr::d9e5a2aa-77e4-46ff-ae53-1d698b032d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2060"/>
    <a:srgbClr val="0D6736"/>
    <a:srgbClr val="E6E6E6"/>
    <a:srgbClr val="75290D"/>
    <a:srgbClr val="F0941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5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C3851-7CB6-4A15-B2E2-F9777EBCCE6C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BBD91-2D69-4886-91D8-38082ACBB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70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BBD91-2D69-4886-91D8-38082ACBB8A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21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BBD91-2D69-4886-91D8-38082ACBB8A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13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BBD91-2D69-4886-91D8-38082ACBB8A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193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BBD91-2D69-4886-91D8-38082ACBB8A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70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BBD91-2D69-4886-91D8-38082ACBB8A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665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BBD91-2D69-4886-91D8-38082ACBB8A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371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BBD91-2D69-4886-91D8-38082ACBB8A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4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BBD91-2D69-4886-91D8-38082ACBB8A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656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BBD91-2D69-4886-91D8-38082ACBB8A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375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BBD91-2D69-4886-91D8-38082ACBB8A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652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8E81A-C122-48DE-ABBF-7C4D744ED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EBD9D-D8E6-433E-A8C1-E71279E7B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7C98C-ECEB-421E-B369-86A530CD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9326-5945-4626-94F8-2D4DBC8649C3}" type="datetime1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51BBC5-0062-4EF4-851C-CB3075CD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275A47-566E-454A-8203-9C0EA092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ACC-12A0-42EF-95E0-C0640E07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7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4FFA3-2C33-4FA7-8D92-B85C6B99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AD35DB-6EE8-4B9F-81C8-388AC4AAB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AC1249-6F95-465A-A80A-A4882AD1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07F9-4FBC-4F11-B3C9-4E2F1D06E479}" type="datetime1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CE6657-866A-4BA1-ADC7-A43884F8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60E37E-1515-4FB8-BE06-E9F847A4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ACC-12A0-42EF-95E0-C0640E07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4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F14EAD-617B-4E93-9379-922CD9ACC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A5C721-E360-4EEB-9A68-44E5AAAFF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C5CD8D-CE90-420D-8C54-BD83857D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009F-E670-477D-BF5D-88EC6734BE1F}" type="datetime1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3B3515-4341-493C-87B6-9C5AB537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343598-3E87-47C9-843B-380C4161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ACC-12A0-42EF-95E0-C0640E07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78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1830C-1F4E-49F7-8A5A-4CCD378F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CEBC81-2F26-4ED4-9691-FD766ED1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5ED3E7-06B2-4F25-96D6-53212FEB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3D93-41AF-442D-BC1D-84E3C58BC5A1}" type="datetime1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1D3C23-90D7-45C8-ADFD-205FAE1A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165493-5A9D-4CCF-A377-D7F20B19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ACC-12A0-42EF-95E0-C0640E07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13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0ECB6-FC7C-40C1-B7B7-A5CCBED3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0F7662-75EB-4936-A605-DB3CA3AB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E22969-AC87-4CE6-98C8-C865031C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934E-3CFE-414D-83A2-9D36B6F4BC23}" type="datetime1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B5F250-A3E1-42C9-AB25-6107E425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A86C84-BE04-467C-A531-CA5A9968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ACC-12A0-42EF-95E0-C0640E07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58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B9AF2-E20D-4FBE-8001-CC718D2C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B46D67-39F0-41A5-A164-EFFC4CC15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2F2D81-A8C4-4F8C-B692-2E8A70125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87D714-03FC-48BA-90E3-D4D7F9C5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A067-1A31-4284-82B1-6A4C4394957D}" type="datetime1">
              <a:rPr lang="fr-FR" smtClean="0"/>
              <a:t>21/12/2023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1F83D3-63F6-4841-BB5E-95687FC4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C3EB22-0DD9-4937-855C-29CC7670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ACC-12A0-42EF-95E0-C0640E07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11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CD0BD-373F-4A07-9F9D-E62896EA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1643B3-99BE-405A-B0E5-2D0017CEC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62D67D-E27F-4BD1-B0AB-D21CAF7A3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78CF1F-A625-4E30-80CA-BA2A1C8D9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B6AAEB-501B-415D-AC45-526D5E50A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15281B-5472-4225-8909-879484E3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4A65-4D3D-4A37-9254-6D3B3C7241BB}" type="datetime1">
              <a:rPr lang="fr-FR" smtClean="0"/>
              <a:t>21/12/2023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64EB6C-CC1C-4FED-AEDD-7C8562BF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5BB995-98CC-4B6A-9CF1-F44E03DC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ACC-12A0-42EF-95E0-C0640E07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6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131B8-6D4B-4F5C-9204-901ADB2A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7B040F-7DAC-47D6-A764-DF6112F6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FDB8-9406-4DC0-AE13-E23F75F4467A}" type="datetime1">
              <a:rPr lang="fr-FR" smtClean="0"/>
              <a:t>21/12/2023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B34EE0-2939-4947-B7E6-A10FEC4F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BFB615-79E5-4201-B464-3AD19220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ACC-12A0-42EF-95E0-C0640E07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74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B68F03-C7AF-4543-97E0-800BA25B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336-527D-46FF-823B-7BE073455259}" type="datetime1">
              <a:rPr lang="fr-FR" smtClean="0"/>
              <a:t>21/12/2023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CAA4DE-DE7E-46A5-A578-7DF87512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AF323C-5424-4F8A-BE0B-2CBF59DE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ACC-12A0-42EF-95E0-C0640E07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13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4AEDF-B56E-4BBC-A640-D7F83D50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77E88-521E-4D95-A754-86118F9E2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8B4171-DA79-47DB-A58D-225C192E3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41A551-6C64-4955-9660-5ABB6329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D1C5-0889-4C5D-BA2E-639409787AAF}" type="datetime1">
              <a:rPr lang="fr-FR" smtClean="0"/>
              <a:t>21/12/2023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DEC5C6-F905-4561-A33F-177AC2C1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8CF698-24CD-49BD-85D3-E9650B8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ACC-12A0-42EF-95E0-C0640E07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70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AB57A-BF44-4D1C-98C4-14D2D0CA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30C268-A3FE-4072-9E93-AF6E3CC74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289211-F430-4EE5-8F57-04DF44CC6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1B5A92-E629-4825-9AA4-86DA01AB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DF3E-60EA-4AD4-B12A-6069AEA2F478}" type="datetime1">
              <a:rPr lang="fr-FR" smtClean="0"/>
              <a:t>21/12/2023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10AE3A-02BC-42A8-98E2-4E0AC622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055962-2FD6-4098-87B9-B82D564F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ACC-12A0-42EF-95E0-C0640E07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20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FDF7815-F979-4568-B856-1D66501D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67FD8A-172E-4127-82F7-3214985B6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C0E6F6-F8E2-4C9D-83ED-ACD46E18E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C45A0-0220-49F2-853A-EB6B217A95D9}" type="datetime1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A1B2C-CD71-42D6-AC61-9C1607EEC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CE245-00AE-4063-95B7-CF6C04C6D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9ACC-12A0-42EF-95E0-C0640E07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6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7998A4-3438-4C9A-8ACD-832BBEB4FF9B}"/>
              </a:ext>
            </a:extLst>
          </p:cNvPr>
          <p:cNvSpPr/>
          <p:nvPr/>
        </p:nvSpPr>
        <p:spPr>
          <a:xfrm>
            <a:off x="1856509" y="2253667"/>
            <a:ext cx="8506691" cy="18553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F6B7B-BDF9-41CE-BE20-D80BDAD48C32}"/>
              </a:ext>
            </a:extLst>
          </p:cNvPr>
          <p:cNvSpPr/>
          <p:nvPr/>
        </p:nvSpPr>
        <p:spPr>
          <a:xfrm>
            <a:off x="-1" y="2253667"/>
            <a:ext cx="1708728" cy="18553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9F53C1-8D17-46CA-9B94-F24F37D5136C}"/>
              </a:ext>
            </a:extLst>
          </p:cNvPr>
          <p:cNvSpPr/>
          <p:nvPr/>
        </p:nvSpPr>
        <p:spPr>
          <a:xfrm>
            <a:off x="10483272" y="2253667"/>
            <a:ext cx="1708728" cy="1855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Graphique 8" descr="Classeur">
            <a:extLst>
              <a:ext uri="{FF2B5EF4-FFF2-40B4-BE49-F238E27FC236}">
                <a16:creationId xmlns:a16="http://schemas.microsoft.com/office/drawing/2014/main" id="{9F023488-E516-4853-A479-3F54697C4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363" y="2694872"/>
            <a:ext cx="936000" cy="93600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025522BA-DEC4-498E-B239-2AC9704D01D8}"/>
              </a:ext>
            </a:extLst>
          </p:cNvPr>
          <p:cNvSpPr txBox="1">
            <a:spLocks/>
          </p:cNvSpPr>
          <p:nvPr/>
        </p:nvSpPr>
        <p:spPr>
          <a:xfrm>
            <a:off x="1928773" y="2417921"/>
            <a:ext cx="8494463" cy="14899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TP 03:</a:t>
            </a:r>
          </a:p>
          <a:p>
            <a:pPr lvl="0"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Les réseaux de neurones de graphes (</a:t>
            </a:r>
            <a:r>
              <a:rPr kumimoji="0" lang="fr-FR" sz="4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GNNs</a:t>
            </a:r>
            <a:r>
              <a:rPr lang="fr-FR" sz="4000" dirty="0">
                <a:solidFill>
                  <a:sysClr val="window" lastClr="FFFFFF"/>
                </a:solidFill>
                <a:latin typeface="Trebuchet MS"/>
              </a:rPr>
              <a:t>)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F329EAB-9417-43A3-BB97-8F1EF2F8E699}"/>
              </a:ext>
            </a:extLst>
          </p:cNvPr>
          <p:cNvSpPr txBox="1"/>
          <p:nvPr/>
        </p:nvSpPr>
        <p:spPr>
          <a:xfrm>
            <a:off x="2471789" y="4281176"/>
            <a:ext cx="7408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1800" b="1" dirty="0">
                <a:solidFill>
                  <a:srgbClr val="000000"/>
                </a:solidFill>
                <a:latin typeface="Trebuchet MS" panose="020B0603020202020204" pitchFamily="34" charset="0"/>
              </a:rPr>
              <a:t>Master Data Science – M2      Apprentissage profond sur les graphes</a:t>
            </a:r>
            <a:endParaRPr lang="fr-FR" b="1" dirty="0">
              <a:latin typeface="Trebuchet MS" panose="020B0603020202020204" pitchFamily="34" charset="0"/>
            </a:endParaRPr>
          </a:p>
        </p:txBody>
      </p:sp>
      <p:pic>
        <p:nvPicPr>
          <p:cNvPr id="2" name="Picture 2" descr="Université-Claude-Bernard-Lyon-1-logo - Alqualine">
            <a:extLst>
              <a:ext uri="{FF2B5EF4-FFF2-40B4-BE49-F238E27FC236}">
                <a16:creationId xmlns:a16="http://schemas.microsoft.com/office/drawing/2014/main" id="{8913A2E5-8B08-54D7-9AE2-F17EFAB8D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6" y="188001"/>
            <a:ext cx="2099980" cy="152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29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6A9D12-1696-4168-8200-98463C56E89D}"/>
              </a:ext>
            </a:extLst>
          </p:cNvPr>
          <p:cNvSpPr/>
          <p:nvPr/>
        </p:nvSpPr>
        <p:spPr>
          <a:xfrm>
            <a:off x="1246910" y="249379"/>
            <a:ext cx="10945090" cy="11268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F80BD1-DD24-4D75-BB26-D155AE15A68F}"/>
              </a:ext>
            </a:extLst>
          </p:cNvPr>
          <p:cNvSpPr/>
          <p:nvPr/>
        </p:nvSpPr>
        <p:spPr>
          <a:xfrm>
            <a:off x="0" y="249379"/>
            <a:ext cx="1062182" cy="11268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II</a:t>
            </a:r>
            <a:endParaRPr lang="fr-FR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3A7CF-29E3-459C-8FD9-8CB5789CC6C8}"/>
              </a:ext>
            </a:extLst>
          </p:cNvPr>
          <p:cNvSpPr/>
          <p:nvPr/>
        </p:nvSpPr>
        <p:spPr>
          <a:xfrm>
            <a:off x="11416145" y="6086764"/>
            <a:ext cx="775854" cy="771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D7A8EE-17D4-4F09-9393-62723204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289819"/>
            <a:ext cx="510308" cy="365125"/>
          </a:xfrm>
        </p:spPr>
        <p:txBody>
          <a:bodyPr/>
          <a:lstStyle/>
          <a:p>
            <a:fld id="{4FB29ACC-12A0-42EF-95E0-C0640E0757A5}" type="slidenum">
              <a:rPr lang="fr-FR" sz="2400" smtClean="0">
                <a:solidFill>
                  <a:schemeClr val="bg1"/>
                </a:solidFill>
              </a:rPr>
              <a:t>10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159D90F4-0E1F-4A9D-9B4C-F927DAABD882}"/>
              </a:ext>
            </a:extLst>
          </p:cNvPr>
          <p:cNvSpPr txBox="1">
            <a:spLocks/>
          </p:cNvSpPr>
          <p:nvPr/>
        </p:nvSpPr>
        <p:spPr>
          <a:xfrm>
            <a:off x="2265901" y="360216"/>
            <a:ext cx="8494463" cy="94210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ysClr val="window" lastClr="FFFFFF"/>
                </a:solidFill>
                <a:latin typeface="Trebuchet MS"/>
              </a:rPr>
              <a:t>Généralisation aux graphes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11E0A8-1937-0C2B-5C66-24208D460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6" y="2442726"/>
            <a:ext cx="6653470" cy="308177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36E11A9-4DF7-F79C-418D-4FE0F832D5A9}"/>
              </a:ext>
            </a:extLst>
          </p:cNvPr>
          <p:cNvSpPr txBox="1"/>
          <p:nvPr/>
        </p:nvSpPr>
        <p:spPr>
          <a:xfrm>
            <a:off x="7313180" y="2832321"/>
            <a:ext cx="444817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srgbClr val="FF0000"/>
                </a:solidFill>
              </a:rPr>
              <a:t>Avantages 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400" dirty="0"/>
              <a:t>Partage  de paramètres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400" dirty="0"/>
              <a:t>Invariant pour translation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400" dirty="0"/>
              <a:t>Nombre de paramètres ne dépends pas de l’entrée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9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6A9D12-1696-4168-8200-98463C56E89D}"/>
              </a:ext>
            </a:extLst>
          </p:cNvPr>
          <p:cNvSpPr/>
          <p:nvPr/>
        </p:nvSpPr>
        <p:spPr>
          <a:xfrm>
            <a:off x="1246910" y="249379"/>
            <a:ext cx="10945090" cy="11268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F80BD1-DD24-4D75-BB26-D155AE15A68F}"/>
              </a:ext>
            </a:extLst>
          </p:cNvPr>
          <p:cNvSpPr/>
          <p:nvPr/>
        </p:nvSpPr>
        <p:spPr>
          <a:xfrm>
            <a:off x="0" y="249379"/>
            <a:ext cx="1062182" cy="11268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II</a:t>
            </a:r>
            <a:endParaRPr lang="fr-FR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3A7CF-29E3-459C-8FD9-8CB5789CC6C8}"/>
              </a:ext>
            </a:extLst>
          </p:cNvPr>
          <p:cNvSpPr/>
          <p:nvPr/>
        </p:nvSpPr>
        <p:spPr>
          <a:xfrm>
            <a:off x="11416145" y="6086764"/>
            <a:ext cx="775854" cy="771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D7A8EE-17D4-4F09-9393-62723204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289819"/>
            <a:ext cx="510308" cy="365125"/>
          </a:xfrm>
        </p:spPr>
        <p:txBody>
          <a:bodyPr/>
          <a:lstStyle/>
          <a:p>
            <a:fld id="{4FB29ACC-12A0-42EF-95E0-C0640E0757A5}" type="slidenum">
              <a:rPr lang="fr-FR" sz="2400" smtClean="0">
                <a:solidFill>
                  <a:schemeClr val="bg1"/>
                </a:solidFill>
              </a:rPr>
              <a:t>11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159D90F4-0E1F-4A9D-9B4C-F927DAABD882}"/>
              </a:ext>
            </a:extLst>
          </p:cNvPr>
          <p:cNvSpPr txBox="1">
            <a:spLocks/>
          </p:cNvSpPr>
          <p:nvPr/>
        </p:nvSpPr>
        <p:spPr>
          <a:xfrm>
            <a:off x="2265901" y="360216"/>
            <a:ext cx="8494463" cy="94210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ysClr val="window" lastClr="FFFFFF"/>
                </a:solidFill>
                <a:latin typeface="Trebuchet MS"/>
              </a:rPr>
              <a:t>Rappel : Convolution dans 2D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9812C9D-DD11-93F7-CA10-DEA1DC588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99" y="2128067"/>
            <a:ext cx="5056201" cy="367861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61A2F02-0687-E0B8-3C35-D311D9574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559" y="2059920"/>
            <a:ext cx="4412421" cy="381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3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6A9D12-1696-4168-8200-98463C56E89D}"/>
              </a:ext>
            </a:extLst>
          </p:cNvPr>
          <p:cNvSpPr/>
          <p:nvPr/>
        </p:nvSpPr>
        <p:spPr>
          <a:xfrm>
            <a:off x="1246910" y="249379"/>
            <a:ext cx="10945090" cy="11268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F80BD1-DD24-4D75-BB26-D155AE15A68F}"/>
              </a:ext>
            </a:extLst>
          </p:cNvPr>
          <p:cNvSpPr/>
          <p:nvPr/>
        </p:nvSpPr>
        <p:spPr>
          <a:xfrm>
            <a:off x="0" y="249379"/>
            <a:ext cx="1062182" cy="11268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II</a:t>
            </a:r>
            <a:endParaRPr lang="fr-FR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3A7CF-29E3-459C-8FD9-8CB5789CC6C8}"/>
              </a:ext>
            </a:extLst>
          </p:cNvPr>
          <p:cNvSpPr/>
          <p:nvPr/>
        </p:nvSpPr>
        <p:spPr>
          <a:xfrm>
            <a:off x="11416145" y="6086764"/>
            <a:ext cx="775854" cy="771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D7A8EE-17D4-4F09-9393-62723204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289819"/>
            <a:ext cx="510308" cy="365125"/>
          </a:xfrm>
        </p:spPr>
        <p:txBody>
          <a:bodyPr/>
          <a:lstStyle/>
          <a:p>
            <a:fld id="{4FB29ACC-12A0-42EF-95E0-C0640E0757A5}" type="slidenum">
              <a:rPr lang="fr-FR" sz="2400" smtClean="0">
                <a:solidFill>
                  <a:schemeClr val="bg1"/>
                </a:solidFill>
              </a:rPr>
              <a:t>2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159D90F4-0E1F-4A9D-9B4C-F927DAABD882}"/>
              </a:ext>
            </a:extLst>
          </p:cNvPr>
          <p:cNvSpPr txBox="1">
            <a:spLocks/>
          </p:cNvSpPr>
          <p:nvPr/>
        </p:nvSpPr>
        <p:spPr>
          <a:xfrm>
            <a:off x="2265901" y="360216"/>
            <a:ext cx="8494463" cy="94210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ysClr val="window" lastClr="FFFFFF"/>
                </a:solidFill>
                <a:latin typeface="Trebuchet MS"/>
              </a:rPr>
              <a:t>Rappel : Plongements (Encodeur et Décodeur)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3B24AD-B850-D2F6-DC36-7E7343463AB1}"/>
              </a:ext>
            </a:extLst>
          </p:cNvPr>
          <p:cNvSpPr txBox="1"/>
          <p:nvPr/>
        </p:nvSpPr>
        <p:spPr>
          <a:xfrm>
            <a:off x="1246910" y="1930996"/>
            <a:ext cx="9391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b="1" dirty="0"/>
              <a:t>Objectif : </a:t>
            </a:r>
            <a:r>
              <a:rPr lang="fr-FR" sz="2400" dirty="0"/>
              <a:t>Encoder les nœuds de telle sorte que la similarité dans l’espace de plongement (ex. Cosinus ou produit scalaire) soit une bonne approximation de la similarité dans le graphe originale,</a:t>
            </a:r>
            <a:endParaRPr lang="fr-FR" dirty="0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A240DF81-20DF-BF0F-F1E8-017C9BD5B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130" y="3258705"/>
            <a:ext cx="7016470" cy="3031114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130A8A1-0357-ECD0-788C-F1E33BCDF673}"/>
              </a:ext>
            </a:extLst>
          </p:cNvPr>
          <p:cNvSpPr>
            <a:spLocks noGrp="1"/>
          </p:cNvSpPr>
          <p:nvPr/>
        </p:nvSpPr>
        <p:spPr>
          <a:xfrm>
            <a:off x="2265901" y="6417199"/>
            <a:ext cx="7956830" cy="2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399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algn="l" defTabSz="9143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9" algn="l" defTabSz="9143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9" algn="l" defTabSz="9143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98" algn="l" defTabSz="9143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98" algn="l" defTabSz="9143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97" algn="l" defTabSz="9143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97" algn="l" defTabSz="9143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96" algn="l" defTabSz="9143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+mn-lt"/>
              </a:rPr>
              <a:t>Source : Representation Learning on Networks, snap.stanford.edu/</a:t>
            </a:r>
            <a:r>
              <a:rPr lang="en-US" sz="1400" b="1" dirty="0" err="1">
                <a:latin typeface="+mn-lt"/>
              </a:rPr>
              <a:t>proj</a:t>
            </a:r>
            <a:r>
              <a:rPr lang="en-US" sz="1400" b="1" dirty="0">
                <a:latin typeface="+mn-lt"/>
              </a:rPr>
              <a:t>/embeddings-www, WWW 2018</a:t>
            </a:r>
          </a:p>
        </p:txBody>
      </p:sp>
    </p:spTree>
    <p:extLst>
      <p:ext uri="{BB962C8B-B14F-4D97-AF65-F5344CB8AC3E}">
        <p14:creationId xmlns:p14="http://schemas.microsoft.com/office/powerpoint/2010/main" val="285815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6A9D12-1696-4168-8200-98463C56E89D}"/>
              </a:ext>
            </a:extLst>
          </p:cNvPr>
          <p:cNvSpPr/>
          <p:nvPr/>
        </p:nvSpPr>
        <p:spPr>
          <a:xfrm>
            <a:off x="1246910" y="249379"/>
            <a:ext cx="10945090" cy="11268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F80BD1-DD24-4D75-BB26-D155AE15A68F}"/>
              </a:ext>
            </a:extLst>
          </p:cNvPr>
          <p:cNvSpPr/>
          <p:nvPr/>
        </p:nvSpPr>
        <p:spPr>
          <a:xfrm>
            <a:off x="0" y="249379"/>
            <a:ext cx="1062182" cy="11268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II</a:t>
            </a:r>
            <a:endParaRPr lang="fr-FR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3A7CF-29E3-459C-8FD9-8CB5789CC6C8}"/>
              </a:ext>
            </a:extLst>
          </p:cNvPr>
          <p:cNvSpPr/>
          <p:nvPr/>
        </p:nvSpPr>
        <p:spPr>
          <a:xfrm>
            <a:off x="11416145" y="6086764"/>
            <a:ext cx="775854" cy="771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D7A8EE-17D4-4F09-9393-62723204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289819"/>
            <a:ext cx="510308" cy="365125"/>
          </a:xfrm>
        </p:spPr>
        <p:txBody>
          <a:bodyPr/>
          <a:lstStyle/>
          <a:p>
            <a:fld id="{4FB29ACC-12A0-42EF-95E0-C0640E0757A5}" type="slidenum">
              <a:rPr lang="fr-FR" sz="2400" smtClean="0">
                <a:solidFill>
                  <a:schemeClr val="bg1"/>
                </a:solidFill>
              </a:rPr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159D90F4-0E1F-4A9D-9B4C-F927DAABD882}"/>
              </a:ext>
            </a:extLst>
          </p:cNvPr>
          <p:cNvSpPr txBox="1">
            <a:spLocks/>
          </p:cNvSpPr>
          <p:nvPr/>
        </p:nvSpPr>
        <p:spPr>
          <a:xfrm>
            <a:off x="2265901" y="360216"/>
            <a:ext cx="8494463" cy="94210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ysClr val="window" lastClr="FFFFFF"/>
                </a:solidFill>
                <a:latin typeface="Trebuchet MS"/>
              </a:rPr>
              <a:t>Rappel : Plongements (Encodeur et Décodeur)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130A8A1-0357-ECD0-788C-F1E33BCDF673}"/>
              </a:ext>
            </a:extLst>
          </p:cNvPr>
          <p:cNvSpPr>
            <a:spLocks noGrp="1"/>
          </p:cNvSpPr>
          <p:nvPr/>
        </p:nvSpPr>
        <p:spPr>
          <a:xfrm>
            <a:off x="2265900" y="6407452"/>
            <a:ext cx="7956830" cy="2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399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algn="l" defTabSz="9143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9" algn="l" defTabSz="9143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9" algn="l" defTabSz="9143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98" algn="l" defTabSz="9143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98" algn="l" defTabSz="9143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97" algn="l" defTabSz="9143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97" algn="l" defTabSz="9143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96" algn="l" defTabSz="9143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+mn-lt"/>
              </a:rPr>
              <a:t>Source : Representation Learning on Networks, snap.stanford.edu/</a:t>
            </a:r>
            <a:r>
              <a:rPr lang="en-US" sz="1400" b="1" dirty="0" err="1">
                <a:latin typeface="+mn-lt"/>
              </a:rPr>
              <a:t>proj</a:t>
            </a:r>
            <a:r>
              <a:rPr lang="en-US" sz="1400" b="1" dirty="0">
                <a:latin typeface="+mn-lt"/>
              </a:rPr>
              <a:t>/embeddings-www, WWW 2018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256B5634-B108-62CE-F5B0-731A13418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00" y="1825461"/>
            <a:ext cx="8482831" cy="44583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82D1B741-7426-A72B-5C51-7509404F10D0}"/>
              </a:ext>
            </a:extLst>
          </p:cNvPr>
          <p:cNvSpPr txBox="1"/>
          <p:nvPr/>
        </p:nvSpPr>
        <p:spPr>
          <a:xfrm>
            <a:off x="1628526" y="2030059"/>
            <a:ext cx="12747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Objectif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E13D1D8-79E5-B02A-5389-E7F6E6E11966}"/>
              </a:ext>
            </a:extLst>
          </p:cNvPr>
          <p:cNvSpPr txBox="1"/>
          <p:nvPr/>
        </p:nvSpPr>
        <p:spPr>
          <a:xfrm>
            <a:off x="3568700" y="2905780"/>
            <a:ext cx="3302000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À Définir</a:t>
            </a:r>
          </a:p>
        </p:txBody>
      </p:sp>
    </p:spTree>
    <p:extLst>
      <p:ext uri="{BB962C8B-B14F-4D97-AF65-F5344CB8AC3E}">
        <p14:creationId xmlns:p14="http://schemas.microsoft.com/office/powerpoint/2010/main" val="262405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6A9D12-1696-4168-8200-98463C56E89D}"/>
              </a:ext>
            </a:extLst>
          </p:cNvPr>
          <p:cNvSpPr/>
          <p:nvPr/>
        </p:nvSpPr>
        <p:spPr>
          <a:xfrm>
            <a:off x="1246910" y="249379"/>
            <a:ext cx="10945090" cy="11268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F80BD1-DD24-4D75-BB26-D155AE15A68F}"/>
              </a:ext>
            </a:extLst>
          </p:cNvPr>
          <p:cNvSpPr/>
          <p:nvPr/>
        </p:nvSpPr>
        <p:spPr>
          <a:xfrm>
            <a:off x="0" y="249379"/>
            <a:ext cx="1062182" cy="11268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II</a:t>
            </a:r>
            <a:endParaRPr lang="fr-FR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3A7CF-29E3-459C-8FD9-8CB5789CC6C8}"/>
              </a:ext>
            </a:extLst>
          </p:cNvPr>
          <p:cNvSpPr/>
          <p:nvPr/>
        </p:nvSpPr>
        <p:spPr>
          <a:xfrm>
            <a:off x="11416145" y="6086764"/>
            <a:ext cx="775854" cy="771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D7A8EE-17D4-4F09-9393-62723204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289819"/>
            <a:ext cx="510308" cy="365125"/>
          </a:xfrm>
        </p:spPr>
        <p:txBody>
          <a:bodyPr/>
          <a:lstStyle/>
          <a:p>
            <a:fld id="{4FB29ACC-12A0-42EF-95E0-C0640E0757A5}" type="slidenum">
              <a:rPr lang="fr-FR" sz="2400" smtClean="0">
                <a:solidFill>
                  <a:schemeClr val="bg1"/>
                </a:solidFill>
              </a:rPr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159D90F4-0E1F-4A9D-9B4C-F927DAABD882}"/>
              </a:ext>
            </a:extLst>
          </p:cNvPr>
          <p:cNvSpPr txBox="1">
            <a:spLocks/>
          </p:cNvSpPr>
          <p:nvPr/>
        </p:nvSpPr>
        <p:spPr>
          <a:xfrm>
            <a:off x="2265901" y="360216"/>
            <a:ext cx="8494463" cy="94210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ysClr val="window" lastClr="FFFFFF"/>
                </a:solidFill>
                <a:latin typeface="Trebuchet MS"/>
              </a:rPr>
              <a:t>Rappel : Plongements (Encodeur et Décodeur)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9A15149F-1A1B-6F88-BED3-BD2A806F1314}"/>
                  </a:ext>
                </a:extLst>
              </p:cNvPr>
              <p:cNvSpPr txBox="1"/>
              <p:nvPr/>
            </p:nvSpPr>
            <p:spPr>
              <a:xfrm>
                <a:off x="1246910" y="1824955"/>
                <a:ext cx="9391650" cy="390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400" b="1" dirty="0"/>
                  <a:t>Définir le modèle de l’encodeur :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fr-FR" sz="2400" dirty="0">
                    <a:solidFill>
                      <a:srgbClr val="FF0000"/>
                    </a:solidFill>
                  </a:rPr>
                  <a:t>Transformation des nœuds en vecteurs</a:t>
                </a:r>
              </a:p>
              <a:p>
                <a:pPr lvl="1"/>
                <a:endParaRPr lang="fr-FR" sz="2400" dirty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400" b="1" dirty="0"/>
                  <a:t>Définir une fonction de similarité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fr-FR" sz="2400" dirty="0">
                    <a:solidFill>
                      <a:srgbClr val="FF0000"/>
                    </a:solidFill>
                  </a:rPr>
                  <a:t>Une masure de similarité entre les nœuds dans le graphe</a:t>
                </a:r>
              </a:p>
              <a:p>
                <a:pPr lvl="1"/>
                <a:endParaRPr lang="fr-FR" sz="2400" dirty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400" b="1" dirty="0"/>
                  <a:t>Optimiser les paramètres de l’encodeur de telle sorte 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𝑠𝑖𝑚𝑖𝑙𝑎𝑟𝑖𝑡𝑦</m:t>
                    </m:r>
                    <m:r>
                      <a:rPr lang="fr-FR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)≈</m:t>
                    </m:r>
                    <m:sSubSup>
                      <m:sSubSupPr>
                        <m:ctrlPr>
                          <a:rPr lang="fr-F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fr-F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fr-F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fr-FR" sz="24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9A15149F-1A1B-6F88-BED3-BD2A806F1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10" y="1824955"/>
                <a:ext cx="9391650" cy="3908762"/>
              </a:xfrm>
              <a:prstGeom prst="rect">
                <a:avLst/>
              </a:prstGeom>
              <a:blipFill>
                <a:blip r:embed="rId3"/>
                <a:stretch>
                  <a:fillRect l="-10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2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6A9D12-1696-4168-8200-98463C56E89D}"/>
              </a:ext>
            </a:extLst>
          </p:cNvPr>
          <p:cNvSpPr/>
          <p:nvPr/>
        </p:nvSpPr>
        <p:spPr>
          <a:xfrm>
            <a:off x="1246910" y="249379"/>
            <a:ext cx="10945090" cy="11268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F80BD1-DD24-4D75-BB26-D155AE15A68F}"/>
              </a:ext>
            </a:extLst>
          </p:cNvPr>
          <p:cNvSpPr/>
          <p:nvPr/>
        </p:nvSpPr>
        <p:spPr>
          <a:xfrm>
            <a:off x="0" y="249379"/>
            <a:ext cx="1062182" cy="11268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II</a:t>
            </a:r>
            <a:endParaRPr lang="fr-FR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3A7CF-29E3-459C-8FD9-8CB5789CC6C8}"/>
              </a:ext>
            </a:extLst>
          </p:cNvPr>
          <p:cNvSpPr/>
          <p:nvPr/>
        </p:nvSpPr>
        <p:spPr>
          <a:xfrm>
            <a:off x="11416145" y="6086764"/>
            <a:ext cx="775854" cy="771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D7A8EE-17D4-4F09-9393-62723204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289819"/>
            <a:ext cx="510308" cy="365125"/>
          </a:xfrm>
        </p:spPr>
        <p:txBody>
          <a:bodyPr/>
          <a:lstStyle/>
          <a:p>
            <a:fld id="{4FB29ACC-12A0-42EF-95E0-C0640E0757A5}" type="slidenum">
              <a:rPr lang="fr-FR" sz="2400" smtClean="0">
                <a:solidFill>
                  <a:schemeClr val="bg1"/>
                </a:solidFill>
              </a:rPr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159D90F4-0E1F-4A9D-9B4C-F927DAABD882}"/>
              </a:ext>
            </a:extLst>
          </p:cNvPr>
          <p:cNvSpPr txBox="1">
            <a:spLocks/>
          </p:cNvSpPr>
          <p:nvPr/>
        </p:nvSpPr>
        <p:spPr>
          <a:xfrm>
            <a:off x="2265901" y="360216"/>
            <a:ext cx="8494463" cy="94210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ysClr val="window" lastClr="FFFFFF"/>
                </a:solidFill>
                <a:latin typeface="Trebuchet MS"/>
              </a:rPr>
              <a:t>Rappel : Plongements (Encodeur et Décodeur)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9A15149F-1A1B-6F88-BED3-BD2A806F1314}"/>
                  </a:ext>
                </a:extLst>
              </p:cNvPr>
              <p:cNvSpPr txBox="1"/>
              <p:nvPr/>
            </p:nvSpPr>
            <p:spPr>
              <a:xfrm>
                <a:off x="1246910" y="1824955"/>
                <a:ext cx="9391650" cy="372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400" b="1" dirty="0"/>
                  <a:t>L’encodeur affecte à chaque nœud un vecteur d’une petite dimension.</a:t>
                </a:r>
                <a:endParaRPr lang="fr-FR" sz="24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𝐸𝑁𝐶</m:t>
                      </m:r>
                      <m:r>
                        <a:rPr lang="fr-FR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)≈</m:t>
                      </m:r>
                      <m:sSub>
                        <m:sSubPr>
                          <m:ctrlPr>
                            <a:rPr lang="fr-FR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  <a:p>
                <a:pPr lvl="1"/>
                <a:endParaRPr lang="fr-FR" sz="2400" dirty="0">
                  <a:solidFill>
                    <a:srgbClr val="FF0000"/>
                  </a:solidFill>
                </a:endParaRPr>
              </a:p>
              <a:p>
                <a:pPr lvl="1"/>
                <a:endParaRPr lang="fr-FR" sz="2400" dirty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400" b="1" dirty="0"/>
                  <a:t>La fonction de similarité </a:t>
                </a:r>
                <a:r>
                  <a:rPr lang="fr-FR" sz="2400" dirty="0"/>
                  <a:t>spécifie comment les relations dans l'espace vectoriel correspondent aux relations dans le graphe d'origine.</a:t>
                </a:r>
                <a:endParaRPr lang="fr-FR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fr-FR" sz="2400" b="0" dirty="0">
                    <a:solidFill>
                      <a:srgbClr val="FF0000"/>
                    </a:solidFill>
                  </a:rPr>
                  <a:t>                                 </a:t>
                </a:r>
              </a:p>
              <a:p>
                <a:pPr lvl="1"/>
                <a:r>
                  <a:rPr lang="fr-FR" sz="2400" dirty="0">
                    <a:solidFill>
                      <a:srgbClr val="FF0000"/>
                    </a:solidFill>
                  </a:rPr>
                  <a:t>                                 </a:t>
                </a:r>
                <a:r>
                  <a:rPr lang="fr-FR" sz="2400" b="0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𝑠𝑖𝑚𝑖𝑙𝑎𝑟𝑖𝑡𝑦</m:t>
                    </m:r>
                    <m:r>
                      <a:rPr lang="fr-FR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)≈</m:t>
                    </m:r>
                    <m:sSubSup>
                      <m:sSubSupPr>
                        <m:ctrlPr>
                          <a:rPr lang="fr-F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fr-F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fr-F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fr-FR" sz="24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9A15149F-1A1B-6F88-BED3-BD2A806F1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10" y="1824955"/>
                <a:ext cx="9391650" cy="3724096"/>
              </a:xfrm>
              <a:prstGeom prst="rect">
                <a:avLst/>
              </a:prstGeom>
              <a:blipFill>
                <a:blip r:embed="rId3"/>
                <a:stretch>
                  <a:fillRect l="-1039" b="-13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FE0D4796-EF2B-92F4-0CF4-B24FF5EEA73C}"/>
              </a:ext>
            </a:extLst>
          </p:cNvPr>
          <p:cNvSpPr txBox="1"/>
          <p:nvPr/>
        </p:nvSpPr>
        <p:spPr>
          <a:xfrm>
            <a:off x="7581899" y="2753381"/>
            <a:ext cx="1768765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Vecteur d-dimension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A89BFAB-4D97-4AB5-DA70-B3FD8F2C4806}"/>
              </a:ext>
            </a:extLst>
          </p:cNvPr>
          <p:cNvCxnSpPr>
            <a:cxnSpLocks/>
          </p:cNvCxnSpPr>
          <p:nvPr/>
        </p:nvCxnSpPr>
        <p:spPr>
          <a:xfrm flipH="1">
            <a:off x="6654800" y="3124200"/>
            <a:ext cx="10287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ADDFD40-E070-A106-DFD7-FC3A07E2EF08}"/>
              </a:ext>
            </a:extLst>
          </p:cNvPr>
          <p:cNvCxnSpPr>
            <a:cxnSpLocks/>
          </p:cNvCxnSpPr>
          <p:nvPr/>
        </p:nvCxnSpPr>
        <p:spPr>
          <a:xfrm flipV="1">
            <a:off x="3937000" y="3276600"/>
            <a:ext cx="1663700" cy="215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7D0E726-6F84-9F42-64D7-4CA16F37EB98}"/>
              </a:ext>
            </a:extLst>
          </p:cNvPr>
          <p:cNvSpPr txBox="1"/>
          <p:nvPr/>
        </p:nvSpPr>
        <p:spPr>
          <a:xfrm>
            <a:off x="1873249" y="3127802"/>
            <a:ext cx="2541155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Un nœud dans le graphe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9D1C58E-0362-2788-3DEC-BD7856CAC7E9}"/>
              </a:ext>
            </a:extLst>
          </p:cNvPr>
          <p:cNvCxnSpPr>
            <a:cxnSpLocks/>
          </p:cNvCxnSpPr>
          <p:nvPr/>
        </p:nvCxnSpPr>
        <p:spPr>
          <a:xfrm flipV="1">
            <a:off x="3310661" y="5540376"/>
            <a:ext cx="1663700" cy="215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9CC3F68E-11C1-74DC-31A5-DD84DB965182}"/>
              </a:ext>
            </a:extLst>
          </p:cNvPr>
          <p:cNvSpPr txBox="1"/>
          <p:nvPr/>
        </p:nvSpPr>
        <p:spPr>
          <a:xfrm>
            <a:off x="1246910" y="5391578"/>
            <a:ext cx="2541155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Similarité dans le graphe entre u et v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616399-82ED-A41A-1679-25C93E429BA8}"/>
              </a:ext>
            </a:extLst>
          </p:cNvPr>
          <p:cNvCxnSpPr>
            <a:cxnSpLocks/>
          </p:cNvCxnSpPr>
          <p:nvPr/>
        </p:nvCxnSpPr>
        <p:spPr>
          <a:xfrm flipH="1" flipV="1">
            <a:off x="7436429" y="5451314"/>
            <a:ext cx="678871" cy="449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854941A8-A945-DED3-9A86-75438442205E}"/>
              </a:ext>
            </a:extLst>
          </p:cNvPr>
          <p:cNvSpPr txBox="1"/>
          <p:nvPr/>
        </p:nvSpPr>
        <p:spPr>
          <a:xfrm>
            <a:off x="7989455" y="5547343"/>
            <a:ext cx="2541155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Produit scalaire entre les plongements des nœuds</a:t>
            </a:r>
          </a:p>
        </p:txBody>
      </p:sp>
    </p:spTree>
    <p:extLst>
      <p:ext uri="{BB962C8B-B14F-4D97-AF65-F5344CB8AC3E}">
        <p14:creationId xmlns:p14="http://schemas.microsoft.com/office/powerpoint/2010/main" val="265011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6A9D12-1696-4168-8200-98463C56E89D}"/>
              </a:ext>
            </a:extLst>
          </p:cNvPr>
          <p:cNvSpPr/>
          <p:nvPr/>
        </p:nvSpPr>
        <p:spPr>
          <a:xfrm>
            <a:off x="1246909" y="203056"/>
            <a:ext cx="10945090" cy="11268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F80BD1-DD24-4D75-BB26-D155AE15A68F}"/>
              </a:ext>
            </a:extLst>
          </p:cNvPr>
          <p:cNvSpPr/>
          <p:nvPr/>
        </p:nvSpPr>
        <p:spPr>
          <a:xfrm>
            <a:off x="0" y="249379"/>
            <a:ext cx="1062182" cy="11268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II</a:t>
            </a:r>
            <a:endParaRPr lang="fr-FR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3A7CF-29E3-459C-8FD9-8CB5789CC6C8}"/>
              </a:ext>
            </a:extLst>
          </p:cNvPr>
          <p:cNvSpPr/>
          <p:nvPr/>
        </p:nvSpPr>
        <p:spPr>
          <a:xfrm>
            <a:off x="11416145" y="6086764"/>
            <a:ext cx="775854" cy="771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D7A8EE-17D4-4F09-9393-62723204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289819"/>
            <a:ext cx="510308" cy="365125"/>
          </a:xfrm>
        </p:spPr>
        <p:txBody>
          <a:bodyPr/>
          <a:lstStyle/>
          <a:p>
            <a:fld id="{4FB29ACC-12A0-42EF-95E0-C0640E0757A5}" type="slidenum">
              <a:rPr lang="fr-FR" sz="2400" smtClean="0">
                <a:solidFill>
                  <a:schemeClr val="bg1"/>
                </a:solidFill>
              </a:rPr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159D90F4-0E1F-4A9D-9B4C-F927DAABD882}"/>
              </a:ext>
            </a:extLst>
          </p:cNvPr>
          <p:cNvSpPr txBox="1">
            <a:spLocks/>
          </p:cNvSpPr>
          <p:nvPr/>
        </p:nvSpPr>
        <p:spPr>
          <a:xfrm>
            <a:off x="2265901" y="360216"/>
            <a:ext cx="8494463" cy="94210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ysClr val="window" lastClr="FFFFFF"/>
                </a:solidFill>
                <a:latin typeface="Trebuchet MS"/>
              </a:rPr>
              <a:t>Inconvénients (Encodeur et Décodeur)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A15149F-1A1B-6F88-BED3-BD2A806F1314}"/>
              </a:ext>
            </a:extLst>
          </p:cNvPr>
          <p:cNvSpPr txBox="1"/>
          <p:nvPr/>
        </p:nvSpPr>
        <p:spPr>
          <a:xfrm>
            <a:off x="1246910" y="1592914"/>
            <a:ext cx="93916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srgbClr val="FF0000"/>
                </a:solidFill>
              </a:rPr>
              <a:t>Aucun partage de paramètres : </a:t>
            </a:r>
            <a:r>
              <a:rPr lang="fr-FR" sz="2400" dirty="0"/>
              <a:t>l’encodeur optimise directement un vecteur de plongement unique pour chaque nœud </a:t>
            </a:r>
            <a:r>
              <a:rPr lang="fr-FR" sz="2400" dirty="0">
                <a:sym typeface="Wingdings" panose="05000000000000000000" pitchFamily="2" charset="2"/>
              </a:rPr>
              <a:t> solution inefficace et coûteuse (nb de paramètre O(|V|)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400" dirty="0"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Aucune information sémantique : </a:t>
            </a:r>
            <a:r>
              <a:rPr lang="fr-FR" sz="2400" dirty="0"/>
              <a:t>les attributs des nœuds ne sont pas considérés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400" b="1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srgbClr val="FF0000"/>
                </a:solidFill>
              </a:rPr>
              <a:t>Solution non inductive : </a:t>
            </a:r>
            <a:r>
              <a:rPr lang="fr-FR" sz="2400" dirty="0"/>
              <a:t>On ne peut pas prédire les plongement des nouveau nœuds (non vus dans l’entrainement)</a:t>
            </a:r>
          </a:p>
          <a:p>
            <a:pPr lvl="1"/>
            <a:r>
              <a:rPr lang="fr-FR" sz="2400" dirty="0">
                <a:solidFill>
                  <a:srgbClr val="FF0000"/>
                </a:solidFill>
              </a:rPr>
              <a:t>                                 </a:t>
            </a:r>
            <a:r>
              <a:rPr lang="fr-FR" sz="2400" b="0" dirty="0">
                <a:solidFill>
                  <a:srgbClr val="FF0000"/>
                </a:solidFill>
              </a:rPr>
              <a:t>  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552953-CE49-4927-06A3-B7870151B8A7}"/>
              </a:ext>
            </a:extLst>
          </p:cNvPr>
          <p:cNvSpPr txBox="1"/>
          <p:nvPr/>
        </p:nvSpPr>
        <p:spPr>
          <a:xfrm>
            <a:off x="1175472" y="5687754"/>
            <a:ext cx="9534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70C0"/>
                </a:solidFill>
              </a:rPr>
              <a:t>Solution : Utiliser l’operateur de  convolution sur les graphes </a:t>
            </a:r>
          </a:p>
        </p:txBody>
      </p:sp>
    </p:spTree>
    <p:extLst>
      <p:ext uri="{BB962C8B-B14F-4D97-AF65-F5344CB8AC3E}">
        <p14:creationId xmlns:p14="http://schemas.microsoft.com/office/powerpoint/2010/main" val="391955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6A9D12-1696-4168-8200-98463C56E89D}"/>
              </a:ext>
            </a:extLst>
          </p:cNvPr>
          <p:cNvSpPr/>
          <p:nvPr/>
        </p:nvSpPr>
        <p:spPr>
          <a:xfrm>
            <a:off x="1246910" y="249379"/>
            <a:ext cx="10945090" cy="11268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F80BD1-DD24-4D75-BB26-D155AE15A68F}"/>
              </a:ext>
            </a:extLst>
          </p:cNvPr>
          <p:cNvSpPr/>
          <p:nvPr/>
        </p:nvSpPr>
        <p:spPr>
          <a:xfrm>
            <a:off x="0" y="249379"/>
            <a:ext cx="1062182" cy="11268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II</a:t>
            </a:r>
            <a:endParaRPr lang="fr-FR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3A7CF-29E3-459C-8FD9-8CB5789CC6C8}"/>
              </a:ext>
            </a:extLst>
          </p:cNvPr>
          <p:cNvSpPr/>
          <p:nvPr/>
        </p:nvSpPr>
        <p:spPr>
          <a:xfrm>
            <a:off x="11416145" y="6086764"/>
            <a:ext cx="775854" cy="771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D7A8EE-17D4-4F09-9393-62723204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289819"/>
            <a:ext cx="510308" cy="365125"/>
          </a:xfrm>
        </p:spPr>
        <p:txBody>
          <a:bodyPr/>
          <a:lstStyle/>
          <a:p>
            <a:fld id="{4FB29ACC-12A0-42EF-95E0-C0640E0757A5}" type="slidenum">
              <a:rPr lang="fr-FR" sz="2400" smtClean="0">
                <a:solidFill>
                  <a:schemeClr val="bg1"/>
                </a:solidFill>
              </a:rPr>
              <a:t>7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159D90F4-0E1F-4A9D-9B4C-F927DAABD882}"/>
              </a:ext>
            </a:extLst>
          </p:cNvPr>
          <p:cNvSpPr txBox="1">
            <a:spLocks/>
          </p:cNvSpPr>
          <p:nvPr/>
        </p:nvSpPr>
        <p:spPr>
          <a:xfrm>
            <a:off x="2265901" y="360216"/>
            <a:ext cx="8494463" cy="94210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ysClr val="window" lastClr="FFFFFF"/>
                </a:solidFill>
                <a:latin typeface="Trebuchet MS"/>
              </a:rPr>
              <a:t>Rappel : Convolution dans 2D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A3C9818-83A9-F008-14FF-4F2B8638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4" y="1612764"/>
            <a:ext cx="10306051" cy="48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6A9D12-1696-4168-8200-98463C56E89D}"/>
              </a:ext>
            </a:extLst>
          </p:cNvPr>
          <p:cNvSpPr/>
          <p:nvPr/>
        </p:nvSpPr>
        <p:spPr>
          <a:xfrm>
            <a:off x="1246910" y="249379"/>
            <a:ext cx="10945090" cy="11268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F80BD1-DD24-4D75-BB26-D155AE15A68F}"/>
              </a:ext>
            </a:extLst>
          </p:cNvPr>
          <p:cNvSpPr/>
          <p:nvPr/>
        </p:nvSpPr>
        <p:spPr>
          <a:xfrm>
            <a:off x="0" y="249379"/>
            <a:ext cx="1062182" cy="11268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II</a:t>
            </a:r>
            <a:endParaRPr lang="fr-FR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3A7CF-29E3-459C-8FD9-8CB5789CC6C8}"/>
              </a:ext>
            </a:extLst>
          </p:cNvPr>
          <p:cNvSpPr/>
          <p:nvPr/>
        </p:nvSpPr>
        <p:spPr>
          <a:xfrm>
            <a:off x="11416145" y="6086764"/>
            <a:ext cx="775854" cy="771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D7A8EE-17D4-4F09-9393-62723204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289819"/>
            <a:ext cx="510308" cy="365125"/>
          </a:xfrm>
        </p:spPr>
        <p:txBody>
          <a:bodyPr/>
          <a:lstStyle/>
          <a:p>
            <a:fld id="{4FB29ACC-12A0-42EF-95E0-C0640E0757A5}" type="slidenum">
              <a:rPr lang="fr-FR" sz="2400" smtClean="0">
                <a:solidFill>
                  <a:schemeClr val="bg1"/>
                </a:solidFill>
              </a:rPr>
              <a:t>8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159D90F4-0E1F-4A9D-9B4C-F927DAABD882}"/>
              </a:ext>
            </a:extLst>
          </p:cNvPr>
          <p:cNvSpPr txBox="1">
            <a:spLocks/>
          </p:cNvSpPr>
          <p:nvPr/>
        </p:nvSpPr>
        <p:spPr>
          <a:xfrm>
            <a:off x="2265901" y="360216"/>
            <a:ext cx="8494463" cy="94210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ysClr val="window" lastClr="FFFFFF"/>
                </a:solidFill>
                <a:latin typeface="Trebuchet MS"/>
              </a:rPr>
              <a:t>Rappel : Convolution dans 2D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11E0A8-1937-0C2B-5C66-24208D460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788098"/>
            <a:ext cx="9906000" cy="458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6A9D12-1696-4168-8200-98463C56E89D}"/>
              </a:ext>
            </a:extLst>
          </p:cNvPr>
          <p:cNvSpPr/>
          <p:nvPr/>
        </p:nvSpPr>
        <p:spPr>
          <a:xfrm>
            <a:off x="1246910" y="249379"/>
            <a:ext cx="10945090" cy="11268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F80BD1-DD24-4D75-BB26-D155AE15A68F}"/>
              </a:ext>
            </a:extLst>
          </p:cNvPr>
          <p:cNvSpPr/>
          <p:nvPr/>
        </p:nvSpPr>
        <p:spPr>
          <a:xfrm>
            <a:off x="0" y="249379"/>
            <a:ext cx="1062182" cy="11268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II</a:t>
            </a:r>
            <a:endParaRPr lang="fr-FR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3A7CF-29E3-459C-8FD9-8CB5789CC6C8}"/>
              </a:ext>
            </a:extLst>
          </p:cNvPr>
          <p:cNvSpPr/>
          <p:nvPr/>
        </p:nvSpPr>
        <p:spPr>
          <a:xfrm>
            <a:off x="11416145" y="6086764"/>
            <a:ext cx="775854" cy="771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D7A8EE-17D4-4F09-9393-62723204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289819"/>
            <a:ext cx="510308" cy="365125"/>
          </a:xfrm>
        </p:spPr>
        <p:txBody>
          <a:bodyPr/>
          <a:lstStyle/>
          <a:p>
            <a:fld id="{4FB29ACC-12A0-42EF-95E0-C0640E0757A5}" type="slidenum">
              <a:rPr lang="fr-FR" sz="2400" smtClean="0">
                <a:solidFill>
                  <a:schemeClr val="bg1"/>
                </a:solidFill>
              </a:rPr>
              <a:t>9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159D90F4-0E1F-4A9D-9B4C-F927DAABD882}"/>
              </a:ext>
            </a:extLst>
          </p:cNvPr>
          <p:cNvSpPr txBox="1">
            <a:spLocks/>
          </p:cNvSpPr>
          <p:nvPr/>
        </p:nvSpPr>
        <p:spPr>
          <a:xfrm>
            <a:off x="2265901" y="360216"/>
            <a:ext cx="8494463" cy="94210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ysClr val="window" lastClr="FFFFFF"/>
                </a:solidFill>
                <a:latin typeface="Trebuchet MS"/>
              </a:rPr>
              <a:t>Rappel : Convolution dans 2D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11E0A8-1937-0C2B-5C66-24208D460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6" y="2442726"/>
            <a:ext cx="6653470" cy="308177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36E11A9-4DF7-F79C-418D-4FE0F832D5A9}"/>
              </a:ext>
            </a:extLst>
          </p:cNvPr>
          <p:cNvSpPr txBox="1"/>
          <p:nvPr/>
        </p:nvSpPr>
        <p:spPr>
          <a:xfrm>
            <a:off x="7313180" y="2832321"/>
            <a:ext cx="444817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srgbClr val="FF0000"/>
                </a:solidFill>
              </a:rPr>
              <a:t>Avantages 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400" dirty="0"/>
              <a:t>Partage  de paramètres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400" dirty="0"/>
              <a:t>Invariant pour translation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400" dirty="0"/>
              <a:t>Nombre de paramètres ne dépends pas de l’entrée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15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Grand écran</PresentationFormat>
  <Paragraphs>89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Trebuchet MS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 Errahmane Kiouche</dc:creator>
  <cp:lastModifiedBy>Mohammed Haddad</cp:lastModifiedBy>
  <cp:revision>134</cp:revision>
  <dcterms:created xsi:type="dcterms:W3CDTF">2021-01-10T20:27:03Z</dcterms:created>
  <dcterms:modified xsi:type="dcterms:W3CDTF">2023-12-21T06:31:20Z</dcterms:modified>
</cp:coreProperties>
</file>