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Lexend"/>
      <p:regular r:id="rId12"/>
      <p:bold r:id="rId13"/>
    </p:embeddedFont>
    <p:embeddedFont>
      <p:font typeface="Lexend Black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exend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b57e392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b57e392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b57e392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b57e392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b57e392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b57e392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8a413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8a413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c8a4134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c8a4134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63850" y="1850350"/>
            <a:ext cx="8016300" cy="25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/>
              <a:t>Innovation : Eyeglasses</a:t>
            </a:r>
            <a:endParaRPr b="1" u="sng"/>
          </a:p>
        </p:txBody>
      </p:sp>
      <p:sp>
        <p:nvSpPr>
          <p:cNvPr id="56" name="Google Shape;56;p13"/>
          <p:cNvSpPr txBox="1"/>
          <p:nvPr/>
        </p:nvSpPr>
        <p:spPr>
          <a:xfrm>
            <a:off x="774350" y="3317625"/>
            <a:ext cx="437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Charles ENG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Kévin TANG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Loan BURGER</a:t>
            </a:r>
            <a:endParaRPr sz="18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825" y="2987450"/>
            <a:ext cx="2182365" cy="14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84050" y="322050"/>
            <a:ext cx="8175900" cy="449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550" y="1139125"/>
            <a:ext cx="4924900" cy="286525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486650" y="4004375"/>
            <a:ext cx="16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1"/>
                </a:solidFill>
              </a:rPr>
              <a:t>Salvino D'Armate, 1284</a:t>
            </a:r>
            <a:endParaRPr i="1"/>
          </a:p>
        </p:txBody>
      </p:sp>
      <p:sp>
        <p:nvSpPr>
          <p:cNvPr id="65" name="Google Shape;65;p14"/>
          <p:cNvSpPr txBox="1"/>
          <p:nvPr/>
        </p:nvSpPr>
        <p:spPr>
          <a:xfrm>
            <a:off x="4805125" y="4004375"/>
            <a:ext cx="206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1"/>
                </a:solidFill>
              </a:rPr>
              <a:t>Alessandro della Spina, 1260</a:t>
            </a:r>
            <a:endParaRPr i="1"/>
          </a:p>
        </p:txBody>
      </p:sp>
      <p:sp>
        <p:nvSpPr>
          <p:cNvPr id="66" name="Google Shape;66;p14"/>
          <p:cNvSpPr txBox="1"/>
          <p:nvPr/>
        </p:nvSpPr>
        <p:spPr>
          <a:xfrm>
            <a:off x="3414150" y="361050"/>
            <a:ext cx="231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latin typeface="Lexend Black"/>
                <a:ea typeface="Lexend Black"/>
                <a:cs typeface="Lexend Black"/>
                <a:sym typeface="Lexend Black"/>
              </a:rPr>
              <a:t>FIRST INVENTOR</a:t>
            </a:r>
            <a:r>
              <a:rPr lang="fr" sz="1600" u="sng">
                <a:latin typeface="Lexend Black"/>
                <a:ea typeface="Lexend Black"/>
                <a:cs typeface="Lexend Black"/>
                <a:sym typeface="Lexend Black"/>
              </a:rPr>
              <a:t> ?</a:t>
            </a:r>
            <a:endParaRPr sz="1600" u="sng"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111258" y="442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84050" y="322050"/>
            <a:ext cx="8175900" cy="449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38" y="486575"/>
            <a:ext cx="5829300" cy="20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950388" y="2636675"/>
            <a:ext cx="124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latin typeface="Lexend"/>
                <a:ea typeface="Lexend"/>
                <a:cs typeface="Lexend"/>
                <a:sym typeface="Lexend"/>
              </a:rPr>
              <a:t>SOLUTIONS</a:t>
            </a:r>
            <a:endParaRPr b="1" sz="1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200" y="3136738"/>
            <a:ext cx="11144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1450" y="3203425"/>
            <a:ext cx="9810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8875" y="3208175"/>
            <a:ext cx="10382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111258" y="442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484050" y="322050"/>
            <a:ext cx="8175900" cy="449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74" y="2536400"/>
            <a:ext cx="1456700" cy="22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4475" y="968788"/>
            <a:ext cx="2086575" cy="13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7725" y="1005163"/>
            <a:ext cx="3299000" cy="13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2313" y="2984663"/>
            <a:ext cx="240982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158850" y="296050"/>
            <a:ext cx="282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latin typeface="Lexend Black"/>
                <a:ea typeface="Lexend Black"/>
                <a:cs typeface="Lexend Black"/>
                <a:sym typeface="Lexend Black"/>
              </a:rPr>
              <a:t>PREVENT EYE DAMAGE</a:t>
            </a:r>
            <a:endParaRPr sz="1600" u="sng"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111258" y="442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484050" y="322050"/>
            <a:ext cx="8175900" cy="449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575725" y="2623400"/>
            <a:ext cx="165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1"/>
                </a:solidFill>
              </a:rPr>
              <a:t>VR Headset</a:t>
            </a:r>
            <a:endParaRPr i="1"/>
          </a:p>
        </p:txBody>
      </p:sp>
      <p:sp>
        <p:nvSpPr>
          <p:cNvPr id="96" name="Google Shape;96;p17"/>
          <p:cNvSpPr txBox="1"/>
          <p:nvPr/>
        </p:nvSpPr>
        <p:spPr>
          <a:xfrm>
            <a:off x="5917750" y="2623400"/>
            <a:ext cx="206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1"/>
                </a:solidFill>
              </a:rPr>
              <a:t>3D Glasses</a:t>
            </a:r>
            <a:endParaRPr i="1"/>
          </a:p>
        </p:txBody>
      </p:sp>
      <p:sp>
        <p:nvSpPr>
          <p:cNvPr id="97" name="Google Shape;97;p17"/>
          <p:cNvSpPr txBox="1"/>
          <p:nvPr/>
        </p:nvSpPr>
        <p:spPr>
          <a:xfrm>
            <a:off x="2339250" y="301250"/>
            <a:ext cx="446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latin typeface="Lexend Black"/>
                <a:ea typeface="Lexend Black"/>
                <a:cs typeface="Lexend Black"/>
                <a:sym typeface="Lexend Black"/>
              </a:rPr>
              <a:t>EVOLUTION &amp; FUTURE APPLICATION</a:t>
            </a:r>
            <a:endParaRPr sz="1600" u="sng">
              <a:latin typeface="Lexend Black"/>
              <a:ea typeface="Lexend Black"/>
              <a:cs typeface="Lexend Black"/>
              <a:sym typeface="Lexend Black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50" y="1191250"/>
            <a:ext cx="2454206" cy="138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250" y="1242900"/>
            <a:ext cx="2761035" cy="13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3325" y="2825925"/>
            <a:ext cx="2691351" cy="15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309350" y="4339825"/>
            <a:ext cx="206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fr" sz="1100">
                <a:solidFill>
                  <a:schemeClr val="dk1"/>
                </a:solidFill>
              </a:rPr>
              <a:t>Smart glasses by Google</a:t>
            </a:r>
            <a:endParaRPr i="1"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111258" y="4427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563850" y="1850350"/>
            <a:ext cx="8016300" cy="111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Conclusion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