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Proxima Nova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ProximaNova-bold.fntdata"/><Relationship Id="rId10" Type="http://schemas.openxmlformats.org/officeDocument/2006/relationships/slide" Target="slides/slide5.xml"/><Relationship Id="rId32" Type="http://schemas.openxmlformats.org/officeDocument/2006/relationships/font" Target="fonts/ProximaNova-regular.fntdata"/><Relationship Id="rId13" Type="http://schemas.openxmlformats.org/officeDocument/2006/relationships/slide" Target="slides/slide8.xml"/><Relationship Id="rId35" Type="http://schemas.openxmlformats.org/officeDocument/2006/relationships/font" Target="fonts/ProximaNova-boldItalic.fntdata"/><Relationship Id="rId12" Type="http://schemas.openxmlformats.org/officeDocument/2006/relationships/slide" Target="slides/slide7.xml"/><Relationship Id="rId34" Type="http://schemas.openxmlformats.org/officeDocument/2006/relationships/font" Target="fonts/ProximaNova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e2e5d9aab0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e2e5d9aab0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e1bdc7a8cb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e1bdc7a8cb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e1bdc7a8c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e1bdc7a8c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e2e5d9aab0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e2e5d9aab0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e2e5d9aab0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e2e5d9aab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e1bdc7a8cb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e1bdc7a8cb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e238f33b0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e238f33b0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e28a88e95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e28a88e95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e1bdc7a8cb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e1bdc7a8cb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e1bdc7a8cb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e1bdc7a8cb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e1bdc7a8c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e1bdc7a8c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e1bdc7a8cb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e1bdc7a8cb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e1bdc7a8cb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e1bdc7a8cb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e2e5d9aab0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e2e5d9aab0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e244eea7e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e244eea7e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e244eea7e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e244eea7e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e244eea7e2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e244eea7e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e28a88e95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2e28a88e95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e1bdc7a8c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e1bdc7a8c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e1bdc7a8c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e1bdc7a8c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e1bdc7a8cb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e1bdc7a8cb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e1bdc7a8cb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e1bdc7a8cb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e1bdc7a8cb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e1bdc7a8cb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e2e5d9aab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e2e5d9aab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2e5d9aab0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2e5d9aab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20.png"/><Relationship Id="rId5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Relationship Id="rId4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7.png"/><Relationship Id="rId4" Type="http://schemas.openxmlformats.org/officeDocument/2006/relationships/image" Target="../media/image19.png"/><Relationship Id="rId5" Type="http://schemas.openxmlformats.org/officeDocument/2006/relationships/image" Target="../media/image25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3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4.png"/><Relationship Id="rId4" Type="http://schemas.openxmlformats.org/officeDocument/2006/relationships/image" Target="../media/image2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4.png"/><Relationship Id="rId4" Type="http://schemas.openxmlformats.org/officeDocument/2006/relationships/image" Target="../media/image2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Travail réalisé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Semaine du 27 mai au 04 juin</a:t>
            </a:r>
            <a:endParaRPr/>
          </a:p>
        </p:txBody>
      </p:sp>
      <p:sp>
        <p:nvSpPr>
          <p:cNvPr id="61" name="Google Shape;61;p13"/>
          <p:cNvSpPr txBox="1"/>
          <p:nvPr>
            <p:ph idx="1" type="subTitle"/>
          </p:nvPr>
        </p:nvSpPr>
        <p:spPr>
          <a:xfrm>
            <a:off x="510450" y="381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Kévin TANG</a:t>
            </a:r>
            <a:endParaRPr sz="1800"/>
          </a:p>
        </p:txBody>
      </p:sp>
      <p:sp>
        <p:nvSpPr>
          <p:cNvPr id="62" name="Google Shape;6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311700" y="191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Détermination du nombre de clusters : index de Davies-Bouldin</a:t>
            </a:r>
            <a:endParaRPr/>
          </a:p>
        </p:txBody>
      </p:sp>
      <p:pic>
        <p:nvPicPr>
          <p:cNvPr id="130" name="Google Shape;13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9263" y="1089400"/>
            <a:ext cx="5205485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2"/>
          <p:cNvSpPr/>
          <p:nvPr/>
        </p:nvSpPr>
        <p:spPr>
          <a:xfrm>
            <a:off x="2937900" y="4111950"/>
            <a:ext cx="393300" cy="4167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2" name="Google Shape;132;p22"/>
          <p:cNvSpPr txBox="1"/>
          <p:nvPr/>
        </p:nvSpPr>
        <p:spPr>
          <a:xfrm>
            <a:off x="7333200" y="3723850"/>
            <a:ext cx="1499100" cy="8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=&gt; 3 clusters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3" name="Google Shape;13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Clustering des variables sélectionnées</a:t>
            </a:r>
            <a:endParaRPr/>
          </a:p>
        </p:txBody>
      </p:sp>
      <p:pic>
        <p:nvPicPr>
          <p:cNvPr id="139" name="Google Shape;13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2988" y="1017725"/>
            <a:ext cx="5958036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Résumé des 3 clusters</a:t>
            </a:r>
            <a:endParaRPr/>
          </a:p>
        </p:txBody>
      </p:sp>
      <p:pic>
        <p:nvPicPr>
          <p:cNvPr id="146" name="Google Shape;14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825" y="1518525"/>
            <a:ext cx="2710350" cy="210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6825" y="1518525"/>
            <a:ext cx="2710350" cy="2253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36850" y="1518525"/>
            <a:ext cx="2710350" cy="2400598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Tableau consommation d’énergie des clusters</a:t>
            </a:r>
            <a:endParaRPr/>
          </a:p>
        </p:txBody>
      </p:sp>
      <p:pic>
        <p:nvPicPr>
          <p:cNvPr id="155" name="Google Shape;15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050" y="1566863"/>
            <a:ext cx="8143875" cy="20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Corrélation entre les variables et KWH pour chaque cluster</a:t>
            </a:r>
            <a:endParaRPr/>
          </a:p>
        </p:txBody>
      </p:sp>
      <p:pic>
        <p:nvPicPr>
          <p:cNvPr id="162" name="Google Shape;16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475" y="838713"/>
            <a:ext cx="1898942" cy="4129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50700" y="823963"/>
            <a:ext cx="1842600" cy="4159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15250" y="838725"/>
            <a:ext cx="1842600" cy="412953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Analyse des variables comportementales sélectionnées</a:t>
            </a:r>
            <a:endParaRPr/>
          </a:p>
        </p:txBody>
      </p:sp>
      <p:sp>
        <p:nvSpPr>
          <p:cNvPr id="171" name="Google Shape;171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Classement des comportements énergivores</a:t>
            </a:r>
            <a:endParaRPr/>
          </a:p>
        </p:txBody>
      </p:sp>
      <p:pic>
        <p:nvPicPr>
          <p:cNvPr id="177" name="Google Shape;177;p28"/>
          <p:cNvPicPr preferRelativeResize="0"/>
          <p:nvPr/>
        </p:nvPicPr>
        <p:blipFill rotWithShape="1">
          <a:blip r:embed="rId3">
            <a:alphaModFix/>
          </a:blip>
          <a:srcRect b="0" l="740" r="-739" t="0"/>
          <a:stretch/>
        </p:blipFill>
        <p:spPr>
          <a:xfrm>
            <a:off x="94375" y="1344175"/>
            <a:ext cx="4509100" cy="32496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6125" y="1604400"/>
            <a:ext cx="4375624" cy="272922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Détermination du nombre de clusters</a:t>
            </a:r>
            <a:endParaRPr/>
          </a:p>
        </p:txBody>
      </p:sp>
      <p:pic>
        <p:nvPicPr>
          <p:cNvPr id="185" name="Google Shape;18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4000" y="1017725"/>
            <a:ext cx="5175991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9"/>
          <p:cNvSpPr/>
          <p:nvPr/>
        </p:nvSpPr>
        <p:spPr>
          <a:xfrm>
            <a:off x="3814375" y="3027900"/>
            <a:ext cx="393300" cy="4167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7" name="Google Shape;187;p29"/>
          <p:cNvSpPr/>
          <p:nvPr/>
        </p:nvSpPr>
        <p:spPr>
          <a:xfrm>
            <a:off x="4926275" y="3660050"/>
            <a:ext cx="393300" cy="4167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8" name="Google Shape;188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Clustering sur les variables comportementales sélectionnées : 6 clusters</a:t>
            </a:r>
            <a:endParaRPr/>
          </a:p>
        </p:txBody>
      </p:sp>
      <p:pic>
        <p:nvPicPr>
          <p:cNvPr id="194" name="Google Shape;19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6800" y="1445400"/>
            <a:ext cx="5565226" cy="349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Tableau résumé des 6 clusters</a:t>
            </a:r>
            <a:endParaRPr/>
          </a:p>
        </p:txBody>
      </p:sp>
      <p:pic>
        <p:nvPicPr>
          <p:cNvPr id="201" name="Google Shape;20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017725"/>
            <a:ext cx="4101676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88" y="1986050"/>
            <a:ext cx="4425836" cy="2807027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Sélection de features</a:t>
            </a:r>
            <a:endParaRPr/>
          </a:p>
        </p:txBody>
      </p:sp>
      <p:sp>
        <p:nvSpPr>
          <p:cNvPr id="68" name="Google Shape;6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Analyse des 6 clusters</a:t>
            </a:r>
            <a:endParaRPr/>
          </a:p>
        </p:txBody>
      </p:sp>
      <p:pic>
        <p:nvPicPr>
          <p:cNvPr id="209" name="Google Shape;20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30775"/>
            <a:ext cx="3056650" cy="107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3675" y="1017725"/>
            <a:ext cx="3056650" cy="1502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00325" y="1130774"/>
            <a:ext cx="3043675" cy="1434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3055999"/>
            <a:ext cx="3056650" cy="11288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043675" y="3061262"/>
            <a:ext cx="3056650" cy="11182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093838" y="2935685"/>
            <a:ext cx="3056650" cy="136944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Tableau consommation d’énergie des clusters</a:t>
            </a:r>
            <a:endParaRPr/>
          </a:p>
        </p:txBody>
      </p:sp>
      <p:pic>
        <p:nvPicPr>
          <p:cNvPr id="221" name="Google Shape;22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9725" y="1759975"/>
            <a:ext cx="5924550" cy="2486025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4"/>
          <p:cNvSpPr txBox="1"/>
          <p:nvPr>
            <p:ph type="title"/>
          </p:nvPr>
        </p:nvSpPr>
        <p:spPr>
          <a:xfrm>
            <a:off x="311700" y="80700"/>
            <a:ext cx="8520600" cy="9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Exemple de corrélation entre les variables du cluster 0 et KWH</a:t>
            </a:r>
            <a:endParaRPr/>
          </a:p>
        </p:txBody>
      </p:sp>
      <p:pic>
        <p:nvPicPr>
          <p:cNvPr id="228" name="Google Shape;22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0887" y="1017600"/>
            <a:ext cx="3145132" cy="382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9550" y="1017600"/>
            <a:ext cx="2067455" cy="382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5"/>
          <p:cNvSpPr txBox="1"/>
          <p:nvPr>
            <p:ph type="title"/>
          </p:nvPr>
        </p:nvSpPr>
        <p:spPr>
          <a:xfrm>
            <a:off x="358875" y="169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Clustering sur les variables comportementales sélectionnées : 11 clusters</a:t>
            </a:r>
            <a:endParaRPr/>
          </a:p>
        </p:txBody>
      </p:sp>
      <p:pic>
        <p:nvPicPr>
          <p:cNvPr id="236" name="Google Shape;23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3875" y="1107225"/>
            <a:ext cx="5976245" cy="3820976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Analyse 11 clusters</a:t>
            </a:r>
            <a:endParaRPr/>
          </a:p>
        </p:txBody>
      </p:sp>
      <p:pic>
        <p:nvPicPr>
          <p:cNvPr id="243" name="Google Shape;24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300" y="1302500"/>
            <a:ext cx="4637200" cy="253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0650" y="1150225"/>
            <a:ext cx="3566441" cy="284305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Tableau consommation d’énergie des clusters</a:t>
            </a:r>
            <a:endParaRPr/>
          </a:p>
        </p:txBody>
      </p:sp>
      <p:pic>
        <p:nvPicPr>
          <p:cNvPr id="251" name="Google Shape;25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0813" y="1067875"/>
            <a:ext cx="5722365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Interrogations</a:t>
            </a:r>
            <a:endParaRPr/>
          </a:p>
        </p:txBody>
      </p:sp>
      <p:sp>
        <p:nvSpPr>
          <p:cNvPr id="258" name="Google Shape;258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Modifier les seuils de corrélations ? A combien 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Méthode 1 : Corrélation sur toutes les données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152475"/>
            <a:ext cx="2327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seuil_correlation = 0.25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Résultat : 49 features</a:t>
            </a: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8887" y="1116800"/>
            <a:ext cx="3866225" cy="360262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</a:t>
            </a:r>
            <a:r>
              <a:rPr lang="fr"/>
              <a:t>éthode 2 : Corrélation sur les données catégorisées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6"/>
          <p:cNvSpPr txBox="1"/>
          <p:nvPr/>
        </p:nvSpPr>
        <p:spPr>
          <a:xfrm>
            <a:off x="6948550" y="1344850"/>
            <a:ext cx="203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seuil_correlation = 0.15</a:t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3488" y="1017725"/>
            <a:ext cx="4477030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Méthode 3 : Gain d’information</a:t>
            </a:r>
            <a:endParaRPr/>
          </a:p>
        </p:txBody>
      </p:sp>
      <p:sp>
        <p:nvSpPr>
          <p:cNvPr id="90" name="Google Shape;90;p17"/>
          <p:cNvSpPr txBox="1"/>
          <p:nvPr/>
        </p:nvSpPr>
        <p:spPr>
          <a:xfrm>
            <a:off x="6959150" y="1337000"/>
            <a:ext cx="2037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seuil_importance = 0.05</a:t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5338" y="1017725"/>
            <a:ext cx="4473336" cy="3820974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Intersection des 3 méthodes</a:t>
            </a: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9675" y="1017725"/>
            <a:ext cx="4424661" cy="3820976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Clustering</a:t>
            </a:r>
            <a:endParaRPr/>
          </a:p>
        </p:txBody>
      </p:sp>
      <p:sp>
        <p:nvSpPr>
          <p:cNvPr id="105" name="Google Shape;10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145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Détermination du nombre de clusters : elbow method</a:t>
            </a:r>
            <a:endParaRPr/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9988" y="778301"/>
            <a:ext cx="5384024" cy="400422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0"/>
          <p:cNvSpPr/>
          <p:nvPr/>
        </p:nvSpPr>
        <p:spPr>
          <a:xfrm>
            <a:off x="3076300" y="2647325"/>
            <a:ext cx="393300" cy="4167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3" name="Google Shape;113;p20"/>
          <p:cNvSpPr/>
          <p:nvPr/>
        </p:nvSpPr>
        <p:spPr>
          <a:xfrm>
            <a:off x="3966775" y="3307150"/>
            <a:ext cx="393300" cy="4167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4" name="Google Shape;114;p20"/>
          <p:cNvSpPr txBox="1"/>
          <p:nvPr/>
        </p:nvSpPr>
        <p:spPr>
          <a:xfrm>
            <a:off x="7333200" y="3723850"/>
            <a:ext cx="1499100" cy="8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=&gt; 3 ou 7 clusters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5" name="Google Shape;11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Détermination du nombre de clusters : silhouette score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0413" y="1017725"/>
            <a:ext cx="4923178" cy="3820974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1"/>
          <p:cNvSpPr/>
          <p:nvPr/>
        </p:nvSpPr>
        <p:spPr>
          <a:xfrm>
            <a:off x="2949450" y="1217300"/>
            <a:ext cx="393300" cy="4167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3" name="Google Shape;123;p21"/>
          <p:cNvSpPr txBox="1"/>
          <p:nvPr/>
        </p:nvSpPr>
        <p:spPr>
          <a:xfrm>
            <a:off x="7333200" y="3723850"/>
            <a:ext cx="1499100" cy="8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=&gt; 3 clusters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4" name="Google Shape;12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