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jgiNq7jH9ZNHsAAofKsDMWYAOM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eia.gov/consumption/residentia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270923" y="2225678"/>
            <a:ext cx="8602151" cy="78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fr" sz="2000">
                <a:solidFill>
                  <a:schemeClr val="dk1"/>
                </a:solidFill>
              </a:rPr>
              <a:t>Modèles d’apprentissage automatique pour l’Internet du comportement : application à la durabilité énergétique dans les espaces résidentiels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92813" y="3559460"/>
            <a:ext cx="4479186" cy="78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600">
                <a:solidFill>
                  <a:schemeClr val="dk1"/>
                </a:solidFill>
              </a:rPr>
              <a:t>Encadrants : Pr. Parisa GHODOUS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600">
                <a:solidFill>
                  <a:schemeClr val="dk1"/>
                </a:solidFill>
              </a:rPr>
              <a:t>    Dr Mohamed Essaid KHANOUCHE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325" y="444162"/>
            <a:ext cx="2304000" cy="90144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0" y="29454"/>
            <a:ext cx="9143999" cy="648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b="1" i="0" lang="fr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Université Claude Bernard Lyon 1</a:t>
            </a:r>
            <a:endParaRPr b="1" i="0" sz="2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5700143" y="3775324"/>
            <a:ext cx="3443856" cy="78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b="0" i="0" lang="fr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Stagiaire : Kévin TANG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b="0" i="0" lang="fr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Master Data Science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1" y="1676950"/>
            <a:ext cx="9143999" cy="533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b="1" i="0" lang="fr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Master 2 en Data science </a:t>
            </a:r>
            <a:endParaRPr/>
          </a:p>
        </p:txBody>
      </p:sp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fr">
                <a:solidFill>
                  <a:schemeClr val="dk1"/>
                </a:solidFill>
              </a:rPr>
              <a:t>PLAN DE LA PRÉSENTATION 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1008742" y="1152475"/>
            <a:ext cx="714102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3600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</a:pPr>
            <a:r>
              <a:rPr lang="fr" sz="2000">
                <a:solidFill>
                  <a:schemeClr val="dk1"/>
                </a:solidFill>
              </a:rPr>
              <a:t>Problématique </a:t>
            </a:r>
            <a:endParaRPr/>
          </a:p>
          <a:p>
            <a:pPr indent="-330200" lvl="0" marL="3600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</a:pPr>
            <a:r>
              <a:rPr lang="fr" sz="2000">
                <a:solidFill>
                  <a:schemeClr val="dk1"/>
                </a:solidFill>
              </a:rPr>
              <a:t>Originalité </a:t>
            </a:r>
            <a:endParaRPr/>
          </a:p>
          <a:p>
            <a:pPr indent="-330200" lvl="0" marL="3600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</a:pPr>
            <a:r>
              <a:rPr lang="fr" sz="2000">
                <a:solidFill>
                  <a:schemeClr val="dk1"/>
                </a:solidFill>
              </a:rPr>
              <a:t>Objectifs</a:t>
            </a:r>
            <a:endParaRPr/>
          </a:p>
          <a:p>
            <a:pPr indent="-330200" lvl="0" marL="3600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</a:pPr>
            <a:r>
              <a:rPr lang="fr" sz="2000">
                <a:solidFill>
                  <a:schemeClr val="dk1"/>
                </a:solidFill>
              </a:rPr>
              <a:t>Démarche </a:t>
            </a:r>
            <a:endParaRPr/>
          </a:p>
          <a:p>
            <a:pPr indent="-330200" lvl="0" marL="360000" rtl="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rgbClr val="616161"/>
              </a:buClr>
              <a:buSzPts val="1600"/>
              <a:buChar char="●"/>
            </a:pPr>
            <a:r>
              <a:rPr lang="fr" sz="2000">
                <a:solidFill>
                  <a:schemeClr val="dk1"/>
                </a:solidFill>
              </a:rPr>
              <a:t>Résultats attendus </a:t>
            </a:r>
            <a:endParaRPr/>
          </a:p>
        </p:txBody>
      </p:sp>
      <p:sp>
        <p:nvSpPr>
          <p:cNvPr id="72" name="Google Shape;7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idx="1" type="body"/>
          </p:nvPr>
        </p:nvSpPr>
        <p:spPr>
          <a:xfrm>
            <a:off x="114300" y="926153"/>
            <a:ext cx="8911325" cy="4130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consommation énergétique des espaces résidentiels représente </a:t>
            </a:r>
            <a:endParaRPr/>
          </a:p>
          <a:p>
            <a:pPr indent="0" lvl="0" marL="29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fr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environ ⅓</a:t>
            </a:r>
            <a:r>
              <a:rPr b="1"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 consommation énergétique mondiale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0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fr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Besoin d’assurer la durabilité énergétique</a:t>
            </a: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9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nombre de dispositifs intelligents (IoT) augmente de plus en plus : </a:t>
            </a:r>
            <a:r>
              <a:rPr b="1"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 milliards en 2025</a:t>
            </a:r>
            <a:endParaRPr/>
          </a:p>
          <a:p>
            <a:pPr indent="-330200" lvl="1" marL="81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Ils collectent des données massives sur nos habitudes, préférences, intérêts, etc.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interpréter ces données et ainsi utiliser les connaissances </a:t>
            </a:r>
            <a:endParaRPr/>
          </a:p>
          <a:p>
            <a:pPr indent="0" lvl="0" marL="29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sous-jacentes pour concevoir de nouvelles approches ? </a:t>
            </a:r>
            <a:endParaRPr/>
          </a:p>
          <a:p>
            <a:pPr indent="-330200" lvl="1" marL="81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paradigme de l'internet du comportement (IoB) répond à cette question.</a:t>
            </a:r>
            <a:endParaRPr/>
          </a:p>
          <a:p>
            <a:pPr indent="-330200" lvl="1" marL="81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permet l’analyse profonde du comportements des utilisateurs.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r>
              <a:rPr b="1"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Développer des modèles de gestion d’énergie dans les espaces résidentiels en se basant sur le comportement des occupants.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 txBox="1"/>
          <p:nvPr>
            <p:ph type="title"/>
          </p:nvPr>
        </p:nvSpPr>
        <p:spPr>
          <a:xfrm>
            <a:off x="309662" y="35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fr"/>
              <a:t>Problématique</a:t>
            </a:r>
            <a:endParaRPr b="1"/>
          </a:p>
        </p:txBody>
      </p:sp>
      <p:sp>
        <p:nvSpPr>
          <p:cNvPr id="79" name="Google Shape;7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6270" y="563205"/>
            <a:ext cx="20349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9724" y="2574229"/>
            <a:ext cx="178053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 rot="5400000">
            <a:off x="605599" y="1520104"/>
            <a:ext cx="281701" cy="384678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fr">
                <a:solidFill>
                  <a:schemeClr val="dk1"/>
                </a:solidFill>
              </a:rPr>
              <a:t>Originalité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116113" y="1152475"/>
            <a:ext cx="8882743" cy="3898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360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</a:pPr>
            <a:r>
              <a:rPr b="0" i="0" lang="fr" sz="16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Approches existantes : Sélection des caractéristiques pertinentes pour prédire l’énergie consommée. Ces caractéristiques décrivent : </a:t>
            </a:r>
            <a:endParaRPr/>
          </a:p>
          <a:p>
            <a:pPr indent="-330200" lvl="1" marL="81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❑"/>
            </a:pPr>
            <a:r>
              <a:rPr b="0" i="0" lang="fr" sz="16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Les appareils utilisés (type, caractéristiques énergétiques, etc.</a:t>
            </a:r>
            <a:r>
              <a:rPr lang="fr" sz="1600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-330200" lvl="1" marL="81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❑"/>
            </a:pPr>
            <a:r>
              <a:rPr b="0" i="0" lang="fr" sz="16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Les occupants (nombre, âge, revenu, etc.) </a:t>
            </a:r>
            <a:endParaRPr/>
          </a:p>
          <a:p>
            <a:pPr indent="-330200" lvl="1" marL="81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❑"/>
            </a:pPr>
            <a:r>
              <a:rPr lang="fr" sz="1600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b="0" i="0" lang="fr" sz="16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habitations (superficie, nombre de chambre, etc.)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600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</a:pPr>
            <a:r>
              <a:rPr b="1" i="0" lang="fr" sz="16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Notre approche </a:t>
            </a:r>
            <a:r>
              <a:rPr b="0" i="0" lang="fr" sz="16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: Se concentrer sur les caractéristiques décrivant le comportement humain et </a:t>
            </a:r>
            <a:r>
              <a:rPr lang="fr" sz="1600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comment ce dernier influence la consommation d’énergie</a:t>
            </a:r>
            <a:endParaRPr b="0" i="0" sz="1600" u="none" cap="none" strike="noStrike">
              <a:solidFill>
                <a:srgbClr val="6161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81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❑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Une 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analyse plus fine</a:t>
            </a: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 de l’impact du comportement humain sur la consommation énergétique</a:t>
            </a:r>
            <a:endParaRPr/>
          </a:p>
          <a:p>
            <a:pPr indent="-330200" lvl="1" marL="817200" rtl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616161"/>
              </a:buClr>
              <a:buSzPts val="1600"/>
              <a:buFont typeface="Noto Sans Symbols"/>
              <a:buChar char="❑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Une amélioration de l’efficacité énergétique globale.</a:t>
            </a:r>
            <a:endParaRPr/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fr"/>
              <a:t>Objectifs</a:t>
            </a:r>
            <a:endParaRPr b="1"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152400" y="1152475"/>
            <a:ext cx="883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6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Développer des 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modèles d'apprentissage</a:t>
            </a: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 pour identifier le lien entre le comportement des utilisateurs et les dépenses énergétiques (Behaviour-based models)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3600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600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Rechercher la 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corrélation</a:t>
            </a: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 entre les caractéristiques décrivant le comportement de l’utilisateur et la consommation énergétique</a:t>
            </a:r>
            <a:endParaRPr/>
          </a:p>
          <a:p>
            <a:pPr indent="-330200" lvl="2" marL="81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Informations sur l’occupant : nombre, âge, travail ou pas, fréquence d’utilisation des dispositifs, revenu, etc.</a:t>
            </a:r>
            <a:endParaRPr/>
          </a:p>
          <a:p>
            <a:pPr indent="0" lvl="0" marL="3600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600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Identifier des 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types comportementaux</a:t>
            </a: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 reflétant les habitudes de consommation d'énergie.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fr"/>
              <a:t>Démarche</a:t>
            </a:r>
            <a:endParaRPr b="1"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166914" y="1365549"/>
            <a:ext cx="8824685" cy="3692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Collecte des données</a:t>
            </a: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 qui reflètent le comportement, les habitudes et le mode de vie des utilisateurs ainsi que des données sur la consommation énergétique </a:t>
            </a:r>
            <a:endParaRPr/>
          </a:p>
          <a:p>
            <a:pPr indent="-33020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Alternative : utilisation de datasets existants</a:t>
            </a:r>
            <a:endParaRPr/>
          </a:p>
          <a:p>
            <a:pPr indent="-33020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Datasets </a:t>
            </a:r>
            <a:r>
              <a:rPr i="1" lang="fr" sz="1600">
                <a:latin typeface="Calibri"/>
                <a:ea typeface="Calibri"/>
                <a:cs typeface="Calibri"/>
                <a:sym typeface="Calibri"/>
              </a:rPr>
              <a:t>Residential Energy Consumption Surveys (RECS)</a:t>
            </a: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 :  </a:t>
            </a:r>
            <a:endParaRPr/>
          </a:p>
          <a:p>
            <a:pPr indent="-330200" lvl="2" marL="1371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f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https://www.eia.gov/consumption/residential/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Prétraitement et analyse des données comportementales avec une 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sélection des caractéristiques</a:t>
            </a: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 liées directement au comportement de l’occupant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Recherche d’une 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corrélation </a:t>
            </a: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entre le comportement et l’énergie consommée dans l’habitation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SzPts val="1600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Construction d’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archétypes comportementaux</a:t>
            </a: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 en vue de prédire des profils plus énergivores.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fr"/>
              <a:t>Résultats attendus</a:t>
            </a:r>
            <a:endParaRPr b="1"/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638630" y="1567549"/>
            <a:ext cx="7786914" cy="2939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60000" rtl="0" algn="just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Modèles qui permettent d’identifier le lien entre le comportement de l’utilisateur et les dépenses énergétiques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3600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600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Identification de types de comportements permettant de faire la prédiction d’énergie consommée pour des classes d’utilisateurs spécifiques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3600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60000" rtl="0" algn="just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SzPts val="1600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Publication des résultats dans une conférence internationale indexée.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fr"/>
              <a:t>Potentiels utilisations</a:t>
            </a:r>
            <a:endParaRPr b="1"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682172" y="1471790"/>
            <a:ext cx="7794172" cy="28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360000" marR="0" rtl="0" algn="just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Réduction de coûts énergétiques</a:t>
            </a:r>
            <a:endParaRPr/>
          </a:p>
          <a:p>
            <a:pPr indent="-228600" lvl="0" marL="360000" marR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60000" marR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Optimisation de services ou produits : amélioration de systèmes de recommandation, conception de bâtiments, etc.</a:t>
            </a:r>
            <a:endParaRPr/>
          </a:p>
          <a:p>
            <a:pPr indent="-228600" lvl="0" marL="360000" marR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60000" marR="0" rtl="0" algn="just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Clr>
                <a:srgbClr val="616161"/>
              </a:buClr>
              <a:buSzPts val="1600"/>
              <a:buFont typeface="Proxima Nova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Impact sur la politique énergétique : sensibilisation ciblée.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