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5CD15-CB80-4B87-B973-66DD9699F85A}">
  <a:tblStyle styleId="{3E35CD15-CB80-4B87-B973-66DD9699F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970b405a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970b405a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1e5eb8ba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1e5eb8ba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c49eea7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c49eea7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c694f0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c694f0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c694f0d1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c694f0d1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c49eea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c49eea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c694f0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c694f0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c694f0d17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c694f0d17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c694f0d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bc694f0d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ac37ce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ac37ce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970b405ae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970b405a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9d931ac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9d931ac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9d931ac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9d931ac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c694f0d1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c694f0d1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c694f0d1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bc694f0d1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b97a033f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b97a033f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9d931ac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9d931ac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c49eea7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c49eea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c694f0d1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bc694f0d1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c694f0d1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c694f0d1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c694f0d1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c694f0d1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1e5eb8b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1e5eb8b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97a033f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97a033f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c694f0d17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c694f0d17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60000"/>
            <a:ext cx="5017500" cy="18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Machine Learning : Chatbot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82050" y="2720675"/>
            <a:ext cx="3527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Achour SIMOUD, Yann VINCENT, Kévin TANG, Joseph HUBERT, Amine EL KAOUT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5648850" y="3985825"/>
            <a:ext cx="29058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Année 2023 - 2024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Université Claude Bernard Lyon 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M2 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75" y="3787700"/>
            <a:ext cx="2248424" cy="11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4193400" y="3379050"/>
            <a:ext cx="3705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Lien vers le projet : https://github.com/AchourSimoud/Project_NLP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données</a:t>
            </a:r>
            <a:endParaRPr b="1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297500" y="9229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Création de notre propre dataset en 2 fichiers :</a:t>
            </a:r>
            <a:endParaRPr/>
          </a:p>
        </p:txBody>
      </p:sp>
      <p:graphicFrame>
        <p:nvGraphicFramePr>
          <p:cNvPr id="212" name="Google Shape;212;p22"/>
          <p:cNvGraphicFramePr/>
          <p:nvPr/>
        </p:nvGraphicFramePr>
        <p:xfrm>
          <a:off x="1399225" y="18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{3E35CD15-CB80-4B87-B973-66DD9699F85A}</a:tableStyleId>
              </a:tblPr>
              <a:tblGrid>
                <a:gridCol w="3172775"/>
                <a:gridCol w="317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Question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Label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“Hi! Where is the restaurant located?”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Location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Google Shape;213;p22"/>
          <p:cNvGraphicFramePr/>
          <p:nvPr/>
        </p:nvGraphicFramePr>
        <p:xfrm>
          <a:off x="1399225" y="360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{3E35CD15-CB80-4B87-B973-66DD9699F85A}</a:tableStyleId>
              </a:tblPr>
              <a:tblGrid>
                <a:gridCol w="3172775"/>
                <a:gridCol w="3172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Label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Response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Location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“It is located in the center of Lyon”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22"/>
          <p:cNvSpPr txBox="1"/>
          <p:nvPr/>
        </p:nvSpPr>
        <p:spPr>
          <a:xfrm rot="-419558">
            <a:off x="7420895" y="4650131"/>
            <a:ext cx="901909" cy="277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yes in english</a:t>
            </a:r>
            <a:endParaRPr sz="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1349300" y="1307850"/>
            <a:ext cx="494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Contient des questions et le label associé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1349300" y="3011388"/>
            <a:ext cx="39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Contient un label et la réponse associée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Entrainement du modèle</a:t>
            </a:r>
            <a:endParaRPr b="1"/>
          </a:p>
        </p:txBody>
      </p:sp>
      <p:sp>
        <p:nvSpPr>
          <p:cNvPr id="222" name="Google Shape;22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Tokenisation des données avec l’algorithme BERT à partir d’un modèle pré-entrainé bert-base-uncased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Conversion des données tokenisées avec 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Compilation du modèle avec une fonction de perte et un optimiseur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Entraînement du modèle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Sauvegarde du modèle</a:t>
            </a:r>
            <a:endParaRPr/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73" y="3092300"/>
            <a:ext cx="5593875" cy="18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2 : </a:t>
            </a:r>
            <a:r>
              <a:rPr b="1" lang="fr"/>
              <a:t>Détection d’entités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Un utilisateur doit pouvoir commander des plats du restaurant via le chatbot 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d’une demande de commande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</a:t>
            </a:r>
            <a:r>
              <a:rPr lang="fr" sz="1600"/>
              <a:t>des éléments de la commande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fr" sz="1600"/>
              <a:t>Reconnaissance des quantités de la commande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de la reconnaissance d’entités nommées (NER)</a:t>
            </a:r>
            <a:endParaRPr b="1"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297500" y="1567550"/>
            <a:ext cx="58320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fr" sz="1217"/>
              <a:t>I</a:t>
            </a:r>
            <a:r>
              <a:rPr lang="fr" sz="1217"/>
              <a:t>dentifier et catégoriser des informations dans des documents textuels</a:t>
            </a:r>
            <a:endParaRPr sz="1217"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375" y="2050828"/>
            <a:ext cx="6001149" cy="27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Les labels</a:t>
            </a:r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 2 nouveaux labels dans le dataset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Quantité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Autres labels qu’on aurait pu implémenter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Adresse de livraison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Horaire de livraison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Création des données</a:t>
            </a:r>
            <a:endParaRPr b="1"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687" y="1575300"/>
            <a:ext cx="7376526" cy="339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1128675" y="1100225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Annotation des données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Modèle</a:t>
            </a:r>
            <a:endParaRPr b="1"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25" y="958975"/>
            <a:ext cx="6131350" cy="40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Entraînement du modèle</a:t>
            </a:r>
            <a:endParaRPr b="1"/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688" y="1494850"/>
            <a:ext cx="64865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Traitement de la question</a:t>
            </a:r>
            <a:endParaRPr b="1"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L’utilisateur écrit une question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l’API reçoit la requête, tokenize la question et la convertit avec TensorFlow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Prédiction du label associé à la question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Choix de la réponse à l’utilisateur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Problématique</a:t>
            </a:r>
            <a:endParaRPr b="1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44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Objectif :</a:t>
            </a:r>
            <a:r>
              <a:rPr lang="fr" sz="2200"/>
              <a:t>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/>
              <a:t>Développer un système de questions/réponses pour interagir avec les utilisateurs et répondre à des requêtes concernant une entreprise spécifique en langage naturel.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Déploiement</a:t>
            </a:r>
            <a:endParaRPr b="1"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297500" y="1567550"/>
            <a:ext cx="250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Fast API </a:t>
            </a:r>
            <a:r>
              <a:rPr lang="fr"/>
              <a:t>pour le serving (port 8080)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Flask </a:t>
            </a:r>
            <a:r>
              <a:rPr lang="fr"/>
              <a:t>pour la webapp (port 5000)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Docker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3">
            <a:alphaModFix/>
          </a:blip>
          <a:srcRect b="0" l="28380" r="28625" t="0"/>
          <a:stretch/>
        </p:blipFill>
        <p:spPr>
          <a:xfrm>
            <a:off x="4906100" y="1178625"/>
            <a:ext cx="3461801" cy="36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</a:t>
            </a:r>
            <a:r>
              <a:rPr b="1" lang="fr"/>
              <a:t> commande : résultat</a:t>
            </a:r>
            <a:endParaRPr b="1"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chatbot identifie ce que l’utilisateur a commandé</a:t>
            </a:r>
            <a:endParaRPr/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700" y="2054975"/>
            <a:ext cx="5220607" cy="25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3985350" y="4587525"/>
            <a:ext cx="117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(ancienne version)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 commande : résultat</a:t>
            </a:r>
            <a:endParaRPr b="1"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1297500" y="1373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…mais aussi les quantités !</a:t>
            </a:r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 rotWithShape="1">
          <a:blip r:embed="rId3">
            <a:alphaModFix/>
          </a:blip>
          <a:srcRect b="0" l="0" r="0" t="39426"/>
          <a:stretch/>
        </p:blipFill>
        <p:spPr>
          <a:xfrm>
            <a:off x="3149825" y="1880275"/>
            <a:ext cx="3334250" cy="31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Prise de commande : résultat</a:t>
            </a:r>
            <a:endParaRPr b="1"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1297500" y="1186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…et il est aussi possible de modifier la commande en cours !</a:t>
            </a:r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 rotWithShape="1">
          <a:blip r:embed="rId3">
            <a:alphaModFix/>
          </a:blip>
          <a:srcRect b="15409" l="0" r="0" t="29906"/>
          <a:stretch/>
        </p:blipFill>
        <p:spPr>
          <a:xfrm>
            <a:off x="5036600" y="1942425"/>
            <a:ext cx="3452000" cy="28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87" y="1942425"/>
            <a:ext cx="3962136" cy="2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>
            <a:off x="5768100" y="1526625"/>
            <a:ext cx="198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Suppression</a:t>
            </a: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d’éléments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1549788" y="1526625"/>
            <a:ext cx="14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Ajout d’éléments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1297500" y="115245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/>
              <a:t>Le c</a:t>
            </a:r>
            <a:r>
              <a:rPr lang="fr" sz="5200"/>
              <a:t>hatbot peut :</a:t>
            </a:r>
            <a:endParaRPr sz="52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5200"/>
              <a:t>Répondre à différentes questions concernant le restaurant : </a:t>
            </a:r>
            <a:endParaRPr sz="52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 txBox="1"/>
          <p:nvPr/>
        </p:nvSpPr>
        <p:spPr>
          <a:xfrm>
            <a:off x="1297500" y="1892325"/>
            <a:ext cx="2750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La localisation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Les heures d’ouverture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 paiement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Les allergènes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La livraison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36"/>
          <p:cNvSpPr txBox="1"/>
          <p:nvPr/>
        </p:nvSpPr>
        <p:spPr>
          <a:xfrm>
            <a:off x="4309950" y="1892325"/>
            <a:ext cx="2750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Saluer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L’alcool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Nourriture halal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Nourriture végétarienne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Le nombre d’étoiles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7322400" y="2600325"/>
            <a:ext cx="101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etc…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1297500" y="3693225"/>
            <a:ext cx="447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Prendre les commandes des clients :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1297500" y="4078125"/>
            <a:ext cx="2750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Détecter les plats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Détecter les quantités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4309950" y="4078125"/>
            <a:ext cx="3428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Garder un suivi de la commande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Modifier la commande en cours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 rot="-880110">
            <a:off x="6616646" y="3107606"/>
            <a:ext cx="1002267" cy="27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 vegan</a:t>
            </a:r>
            <a:endParaRPr sz="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Démo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Contexte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</a:t>
            </a:r>
            <a:r>
              <a:rPr lang="fr"/>
              <a:t> restaurant souhaite améliorer son service client </a:t>
            </a:r>
            <a:r>
              <a:rPr lang="fr"/>
              <a:t>en intégrant un chatbot </a:t>
            </a:r>
            <a:r>
              <a:rPr lang="fr"/>
              <a:t>sur son site internet.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But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Fournir une assistance instantanée aux clients et les informer sur les services du restaurant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Avantages attendues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Amélioration de la satisfaction client, augmentation de la fréquentation du restaurant, optimisation des opérations.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Début du projet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Solutions Possibles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Modèle BERT+GPT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93725" y="1231850"/>
            <a:ext cx="70389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L’utilisateur pose une question à la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machine analyse la question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Génération de la réponse en fonction du contexte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Donne la réponse à l’utilisateur</a:t>
            </a:r>
            <a:endParaRPr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403175" y="2929995"/>
            <a:ext cx="8337661" cy="1512180"/>
            <a:chOff x="403175" y="2929995"/>
            <a:chExt cx="8337661" cy="1512180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403175" y="2929995"/>
              <a:ext cx="8337661" cy="1512180"/>
              <a:chOff x="383066" y="1446163"/>
              <a:chExt cx="7435709" cy="1030447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6688675" y="1479525"/>
                <a:ext cx="1130100" cy="980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GPT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2171044" y="1446163"/>
                <a:ext cx="1130100" cy="9804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QA </a:t>
                </a: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Bert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383066" y="1790414"/>
                <a:ext cx="1130100" cy="291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Input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67" name="Google Shape;167;p17"/>
              <p:cNvCxnSpPr>
                <a:stCxn id="166" idx="3"/>
                <a:endCxn id="165" idx="1"/>
              </p:cNvCxnSpPr>
              <p:nvPr/>
            </p:nvCxnSpPr>
            <p:spPr>
              <a:xfrm>
                <a:off x="1513166" y="1936364"/>
                <a:ext cx="6579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8" name="Google Shape;168;p17"/>
              <p:cNvSpPr/>
              <p:nvPr/>
            </p:nvSpPr>
            <p:spPr>
              <a:xfrm>
                <a:off x="4385607" y="2310710"/>
                <a:ext cx="1130100" cy="1659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Réponse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326948" y="1446175"/>
                <a:ext cx="1130100" cy="190800"/>
              </a:xfrm>
              <a:prstGeom prst="rect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Lato"/>
                    <a:ea typeface="Lato"/>
                    <a:cs typeface="Lato"/>
                    <a:sym typeface="Lato"/>
                  </a:rPr>
                  <a:t>Prompt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0" name="Google Shape;170;p17"/>
              <p:cNvCxnSpPr>
                <a:stCxn id="165" idx="3"/>
                <a:endCxn id="168" idx="1"/>
              </p:cNvCxnSpPr>
              <p:nvPr/>
            </p:nvCxnSpPr>
            <p:spPr>
              <a:xfrm>
                <a:off x="3301144" y="1936363"/>
                <a:ext cx="1084500" cy="4572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1" name="Google Shape;171;p17"/>
              <p:cNvSpPr/>
              <p:nvPr/>
            </p:nvSpPr>
            <p:spPr>
              <a:xfrm>
                <a:off x="5833924" y="1768134"/>
                <a:ext cx="373800" cy="4032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2200">
                    <a:latin typeface="Lato"/>
                    <a:ea typeface="Lato"/>
                    <a:cs typeface="Lato"/>
                    <a:sym typeface="Lato"/>
                  </a:rPr>
                  <a:t>+</a:t>
                </a:r>
                <a:endParaRPr b="1" sz="22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2" name="Google Shape;172;p17"/>
              <p:cNvCxnSpPr>
                <a:stCxn id="171" idx="6"/>
                <a:endCxn id="164" idx="1"/>
              </p:cNvCxnSpPr>
              <p:nvPr/>
            </p:nvCxnSpPr>
            <p:spPr>
              <a:xfrm>
                <a:off x="6207724" y="1969734"/>
                <a:ext cx="480900" cy="300"/>
              </a:xfrm>
              <a:prstGeom prst="bentConnector3">
                <a:avLst>
                  <a:gd fmla="val 50005" name="adj1"/>
                </a:avLst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73" name="Google Shape;173;p17"/>
            <p:cNvCxnSpPr>
              <a:stCxn id="169" idx="3"/>
              <a:endCxn id="171" idx="0"/>
            </p:cNvCxnSpPr>
            <p:nvPr/>
          </p:nvCxnSpPr>
          <p:spPr>
            <a:xfrm>
              <a:off x="6092631" y="3070012"/>
              <a:ext cx="632100" cy="332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17"/>
            <p:cNvCxnSpPr>
              <a:stCxn id="168" idx="3"/>
              <a:endCxn id="171" idx="4"/>
            </p:cNvCxnSpPr>
            <p:nvPr/>
          </p:nvCxnSpPr>
          <p:spPr>
            <a:xfrm flipH="1" rot="10800000">
              <a:off x="6158406" y="3994046"/>
              <a:ext cx="566400" cy="326400"/>
            </a:xfrm>
            <a:prstGeom prst="bentConnector2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Problèmes rencontrés</a:t>
            </a:r>
            <a:endParaRPr b="1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617600"/>
            <a:ext cx="70389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Dataset pas assez grand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Dataset pas précis pour le contexte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" sz="1500"/>
              <a:t>Fine-tuning du GPT  impossible 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4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Partie 1 : Chatbot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Principe du chatbot</a:t>
            </a:r>
            <a:endParaRPr b="1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244625"/>
            <a:ext cx="70389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L’utilisateur pose une question à la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 machine analyse la question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Association de la question à une réponse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Donne la réponse à l’utilisateur</a:t>
            </a:r>
            <a:endParaRPr/>
          </a:p>
        </p:txBody>
      </p:sp>
      <p:grpSp>
        <p:nvGrpSpPr>
          <p:cNvPr id="192" name="Google Shape;192;p20"/>
          <p:cNvGrpSpPr/>
          <p:nvPr/>
        </p:nvGrpSpPr>
        <p:grpSpPr>
          <a:xfrm>
            <a:off x="1072050" y="2929982"/>
            <a:ext cx="7099450" cy="1438800"/>
            <a:chOff x="1072050" y="2929982"/>
            <a:chExt cx="7099450" cy="1438800"/>
          </a:xfrm>
        </p:grpSpPr>
        <p:sp>
          <p:nvSpPr>
            <p:cNvPr id="193" name="Google Shape;193;p20"/>
            <p:cNvSpPr/>
            <p:nvPr/>
          </p:nvSpPr>
          <p:spPr>
            <a:xfrm>
              <a:off x="3076910" y="2929982"/>
              <a:ext cx="1267200" cy="1438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Bert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72050" y="3435170"/>
              <a:ext cx="1267200" cy="4284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Input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5" name="Google Shape;195;p20"/>
            <p:cNvCxnSpPr>
              <a:stCxn id="194" idx="3"/>
              <a:endCxn id="193" idx="1"/>
            </p:cNvCxnSpPr>
            <p:nvPr/>
          </p:nvCxnSpPr>
          <p:spPr>
            <a:xfrm>
              <a:off x="2339250" y="3649370"/>
              <a:ext cx="737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20"/>
            <p:cNvSpPr/>
            <p:nvPr/>
          </p:nvSpPr>
          <p:spPr>
            <a:xfrm>
              <a:off x="6904300" y="3527542"/>
              <a:ext cx="1267200" cy="2436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Réponse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4990600" y="3481411"/>
              <a:ext cx="1267200" cy="3360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Lato"/>
                  <a:ea typeface="Lato"/>
                  <a:cs typeface="Lato"/>
                  <a:sym typeface="Lato"/>
                </a:rPr>
                <a:t>Classification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98" name="Google Shape;198;p20"/>
            <p:cNvCxnSpPr>
              <a:stCxn id="193" idx="3"/>
              <a:endCxn id="197" idx="1"/>
            </p:cNvCxnSpPr>
            <p:nvPr/>
          </p:nvCxnSpPr>
          <p:spPr>
            <a:xfrm>
              <a:off x="4344110" y="3649382"/>
              <a:ext cx="646500" cy="600"/>
            </a:xfrm>
            <a:prstGeom prst="bentConnector3">
              <a:avLst>
                <a:gd fmla="val 50001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9" name="Google Shape;199;p20"/>
            <p:cNvCxnSpPr>
              <a:stCxn id="197" idx="3"/>
              <a:endCxn id="196" idx="1"/>
            </p:cNvCxnSpPr>
            <p:nvPr/>
          </p:nvCxnSpPr>
          <p:spPr>
            <a:xfrm>
              <a:off x="6257800" y="3649411"/>
              <a:ext cx="646500" cy="6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Le Modèle</a:t>
            </a:r>
            <a:endParaRPr b="1"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93200"/>
            <a:ext cx="6742975" cy="39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