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59" r:id="rId6"/>
    <p:sldId id="261" r:id="rId7"/>
    <p:sldId id="267" r:id="rId8"/>
    <p:sldId id="262" r:id="rId9"/>
    <p:sldId id="263" r:id="rId10"/>
    <p:sldId id="265" r:id="rId11"/>
    <p:sldId id="264" r:id="rId12"/>
    <p:sldId id="266" r:id="rId13"/>
    <p:sldId id="271" r:id="rId14"/>
    <p:sldId id="268" r:id="rId15"/>
    <p:sldId id="270"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82" d="100"/>
          <a:sy n="82" d="100"/>
        </p:scale>
        <p:origin x="62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Saturday, April 27,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1079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April 27,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599539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April 27,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48224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April 27,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193189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April 27,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6964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April 27,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772975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Saturday, April 27,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90275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Saturday, April 27,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7902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Saturday, April 27,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550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Saturday, April 27, 2024</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2340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Saturday, April 27,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659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Saturday, April 27, 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0000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Saturday, April 27, 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8393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Saturday, April 27, 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7781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Saturday, April 27,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9570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Saturday, April 27,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6136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EA2CF1-0EB2-4673-802D-3371233E4A77}" type="datetime2">
              <a:rPr lang="en-US" smtClean="0"/>
              <a:t>Saturday, April 27, 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1533358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AD0F-E0E2-9272-500E-2AD751661C51}"/>
              </a:ext>
            </a:extLst>
          </p:cNvPr>
          <p:cNvSpPr>
            <a:spLocks noGrp="1"/>
          </p:cNvSpPr>
          <p:nvPr>
            <p:ph type="ctrTitle"/>
          </p:nvPr>
        </p:nvSpPr>
        <p:spPr>
          <a:xfrm>
            <a:off x="1080362" y="1305920"/>
            <a:ext cx="5015638" cy="1814987"/>
          </a:xfrm>
        </p:spPr>
        <p:txBody>
          <a:bodyPr>
            <a:normAutofit/>
          </a:bodyPr>
          <a:lstStyle/>
          <a:p>
            <a:pPr algn="ctr">
              <a:lnSpc>
                <a:spcPct val="90000"/>
              </a:lnSpc>
            </a:pP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Enhancing Multilingual Communication: A Machine Translation and Question Answering Initiative</a:t>
            </a:r>
            <a:endParaRPr lang="en-US" sz="3100" dirty="0"/>
          </a:p>
        </p:txBody>
      </p:sp>
      <p:sp>
        <p:nvSpPr>
          <p:cNvPr id="3" name="Subtitle 2">
            <a:extLst>
              <a:ext uri="{FF2B5EF4-FFF2-40B4-BE49-F238E27FC236}">
                <a16:creationId xmlns:a16="http://schemas.microsoft.com/office/drawing/2014/main" id="{61D38EFD-BF56-6186-256B-3A6E3199E729}"/>
              </a:ext>
            </a:extLst>
          </p:cNvPr>
          <p:cNvSpPr>
            <a:spLocks noGrp="1"/>
          </p:cNvSpPr>
          <p:nvPr>
            <p:ph type="subTitle" idx="1"/>
          </p:nvPr>
        </p:nvSpPr>
        <p:spPr>
          <a:xfrm>
            <a:off x="3918857" y="3737093"/>
            <a:ext cx="5262789" cy="2298938"/>
          </a:xfrm>
        </p:spPr>
        <p:txBody>
          <a:bodyPr>
            <a:normAutofit/>
          </a:bodyPr>
          <a:lstStyle/>
          <a:p>
            <a:r>
              <a:rPr lang="en-US" dirty="0"/>
              <a:t>Team Mates:</a:t>
            </a:r>
          </a:p>
          <a:p>
            <a:r>
              <a:rPr lang="en-US" b="1" dirty="0"/>
              <a:t>MANIDEEP NELAPATI - 11697590</a:t>
            </a:r>
          </a:p>
          <a:p>
            <a:r>
              <a:rPr lang="en-US" b="1" dirty="0"/>
              <a:t>THARUN KURAVADI SATHISH BABU – 11659825</a:t>
            </a:r>
          </a:p>
          <a:p>
            <a:endParaRPr lang="en-US" dirty="0"/>
          </a:p>
        </p:txBody>
      </p:sp>
    </p:spTree>
    <p:extLst>
      <p:ext uri="{BB962C8B-B14F-4D97-AF65-F5344CB8AC3E}">
        <p14:creationId xmlns:p14="http://schemas.microsoft.com/office/powerpoint/2010/main" val="110955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2EFB-38B5-0F66-87CC-C2679170AC98}"/>
              </a:ext>
            </a:extLst>
          </p:cNvPr>
          <p:cNvSpPr>
            <a:spLocks noGrp="1"/>
          </p:cNvSpPr>
          <p:nvPr>
            <p:ph type="title"/>
          </p:nvPr>
        </p:nvSpPr>
        <p:spPr>
          <a:xfrm>
            <a:off x="677334" y="609600"/>
            <a:ext cx="8596668" cy="696686"/>
          </a:xfrm>
        </p:spPr>
        <p:txBody>
          <a:bodyPr/>
          <a:lstStyle/>
          <a:p>
            <a:r>
              <a:rPr lang="en-US" dirty="0"/>
              <a:t>Implementation(cont.)</a:t>
            </a:r>
          </a:p>
        </p:txBody>
      </p:sp>
      <p:sp>
        <p:nvSpPr>
          <p:cNvPr id="3" name="Content Placeholder 2">
            <a:extLst>
              <a:ext uri="{FF2B5EF4-FFF2-40B4-BE49-F238E27FC236}">
                <a16:creationId xmlns:a16="http://schemas.microsoft.com/office/drawing/2014/main" id="{3A64C4E5-D4F3-3B36-B32D-9A2560F09E80}"/>
              </a:ext>
            </a:extLst>
          </p:cNvPr>
          <p:cNvSpPr>
            <a:spLocks noGrp="1"/>
          </p:cNvSpPr>
          <p:nvPr>
            <p:ph idx="1"/>
          </p:nvPr>
        </p:nvSpPr>
        <p:spPr>
          <a:xfrm>
            <a:off x="677334" y="1306287"/>
            <a:ext cx="8596668" cy="4735076"/>
          </a:xfrm>
        </p:spPr>
        <p:txBody>
          <a:bodyPr>
            <a:normAutofit/>
          </a:bodyPr>
          <a:lstStyle/>
          <a:p>
            <a:r>
              <a:rPr lang="en-US" dirty="0"/>
              <a:t>Data Loading and Preprocessing: Load the dataset and preprocess the text by removing punctuation, tokenizing, and converting words to numerical indices.</a:t>
            </a:r>
          </a:p>
          <a:p>
            <a:r>
              <a:rPr lang="en-US" dirty="0"/>
              <a:t>Model Architecture Definition: Define the architecture of the Transformer model, including embedding layers, positional encoding, transformer layers, and output linear layer.</a:t>
            </a:r>
          </a:p>
          <a:p>
            <a:r>
              <a:rPr lang="en-US" dirty="0"/>
              <a:t>Training: Train the Transformer model using the Adam optimizer and cross-entropy loss function. Iterate through batches of training data, compute gradients, and update model parameters to minimize the loss.</a:t>
            </a:r>
          </a:p>
          <a:p>
            <a:r>
              <a:rPr lang="en-US" dirty="0"/>
              <a:t>Translation: Implement translation functions to predict English translations for Hindi sentences. Additionally, use the Google Translate API to translate Hindi sentences to Tamil for evaluation purposes.</a:t>
            </a:r>
          </a:p>
          <a:p>
            <a:r>
              <a:rPr lang="en-US" dirty="0"/>
              <a:t>Evaluation: Evaluate translation accuracy by comparing predicted translations with ground truth English sentences. Calculate performance measures such as accuracy and visualize the results for analysis.</a:t>
            </a:r>
          </a:p>
        </p:txBody>
      </p:sp>
    </p:spTree>
    <p:extLst>
      <p:ext uri="{BB962C8B-B14F-4D97-AF65-F5344CB8AC3E}">
        <p14:creationId xmlns:p14="http://schemas.microsoft.com/office/powerpoint/2010/main" val="401866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456E-B460-E24F-F9D0-4EA18AB065F7}"/>
              </a:ext>
            </a:extLst>
          </p:cNvPr>
          <p:cNvSpPr>
            <a:spLocks noGrp="1"/>
          </p:cNvSpPr>
          <p:nvPr>
            <p:ph type="title"/>
          </p:nvPr>
        </p:nvSpPr>
        <p:spPr>
          <a:xfrm>
            <a:off x="677334" y="609600"/>
            <a:ext cx="8596668" cy="687355"/>
          </a:xfrm>
        </p:spPr>
        <p:txBody>
          <a:bodyPr/>
          <a:lstStyle/>
          <a:p>
            <a:r>
              <a:rPr lang="en-US" dirty="0"/>
              <a:t>Implementation Libraries:</a:t>
            </a:r>
          </a:p>
        </p:txBody>
      </p:sp>
      <p:sp>
        <p:nvSpPr>
          <p:cNvPr id="3" name="Content Placeholder 2">
            <a:extLst>
              <a:ext uri="{FF2B5EF4-FFF2-40B4-BE49-F238E27FC236}">
                <a16:creationId xmlns:a16="http://schemas.microsoft.com/office/drawing/2014/main" id="{BC1D5CBB-C4B3-256D-FDC1-1653840D9948}"/>
              </a:ext>
            </a:extLst>
          </p:cNvPr>
          <p:cNvSpPr>
            <a:spLocks noGrp="1"/>
          </p:cNvSpPr>
          <p:nvPr>
            <p:ph idx="1"/>
          </p:nvPr>
        </p:nvSpPr>
        <p:spPr>
          <a:xfrm>
            <a:off x="677334" y="2160590"/>
            <a:ext cx="8596668" cy="2514048"/>
          </a:xfrm>
        </p:spPr>
        <p:txBody>
          <a:bodyPr/>
          <a:lstStyle/>
          <a:p>
            <a:r>
              <a:rPr lang="en-US" dirty="0" err="1"/>
              <a:t>PyTorch</a:t>
            </a:r>
            <a:r>
              <a:rPr lang="en-US" dirty="0"/>
              <a:t>: Used for building and training the Transformer model.</a:t>
            </a:r>
          </a:p>
          <a:p>
            <a:r>
              <a:rPr lang="en-US" dirty="0"/>
              <a:t>NLTK: Utilized for text preprocessing tasks such as tokenization and stop word removal.</a:t>
            </a:r>
          </a:p>
          <a:p>
            <a:r>
              <a:rPr lang="en-US" dirty="0" err="1"/>
              <a:t>Googletrans</a:t>
            </a:r>
            <a:r>
              <a:rPr lang="en-US" dirty="0"/>
              <a:t>: Integrated for translating Hindi sentences to Tamil for evaluation purposes.</a:t>
            </a:r>
          </a:p>
          <a:p>
            <a:r>
              <a:rPr lang="en-US" dirty="0"/>
              <a:t>Wikipedia-API: Employed for retrieving Wikipedia summaries for text translation testing.</a:t>
            </a:r>
          </a:p>
        </p:txBody>
      </p:sp>
    </p:spTree>
    <p:extLst>
      <p:ext uri="{BB962C8B-B14F-4D97-AF65-F5344CB8AC3E}">
        <p14:creationId xmlns:p14="http://schemas.microsoft.com/office/powerpoint/2010/main" val="385299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6DD2-9D08-DFEC-E4F6-F7ECCB4BE658}"/>
              </a:ext>
            </a:extLst>
          </p:cNvPr>
          <p:cNvSpPr>
            <a:spLocks noGrp="1"/>
          </p:cNvSpPr>
          <p:nvPr>
            <p:ph type="title"/>
          </p:nvPr>
        </p:nvSpPr>
        <p:spPr>
          <a:xfrm>
            <a:off x="3837013" y="179938"/>
            <a:ext cx="2385526" cy="923731"/>
          </a:xfrm>
        </p:spPr>
        <p:txBody>
          <a:bodyPr>
            <a:normAutofit/>
          </a:bodyPr>
          <a:lstStyle/>
          <a:p>
            <a:r>
              <a:rPr lang="en-US" sz="4800" b="1" dirty="0"/>
              <a:t>Results</a:t>
            </a:r>
          </a:p>
        </p:txBody>
      </p:sp>
      <p:sp>
        <p:nvSpPr>
          <p:cNvPr id="3" name="Content Placeholder 2">
            <a:extLst>
              <a:ext uri="{FF2B5EF4-FFF2-40B4-BE49-F238E27FC236}">
                <a16:creationId xmlns:a16="http://schemas.microsoft.com/office/drawing/2014/main" id="{5E1804B4-151F-EE0B-DE70-3F7E8DC1A969}"/>
              </a:ext>
            </a:extLst>
          </p:cNvPr>
          <p:cNvSpPr>
            <a:spLocks noGrp="1"/>
          </p:cNvSpPr>
          <p:nvPr>
            <p:ph idx="1"/>
          </p:nvPr>
        </p:nvSpPr>
        <p:spPr>
          <a:xfrm>
            <a:off x="0" y="973040"/>
            <a:ext cx="10059552" cy="1360650"/>
          </a:xfrm>
        </p:spPr>
        <p:txBody>
          <a:bodyPr>
            <a:noAutofit/>
          </a:bodyPr>
          <a:lstStyle/>
          <a:p>
            <a:pPr marL="0" indent="0">
              <a:lnSpc>
                <a:spcPct val="110000"/>
              </a:lnSpc>
              <a:buNone/>
            </a:pPr>
            <a:r>
              <a:rPr lang="en-US" sz="1700" b="1" dirty="0"/>
              <a:t>Performance Measures:</a:t>
            </a:r>
          </a:p>
          <a:p>
            <a:pPr>
              <a:lnSpc>
                <a:spcPct val="110000"/>
              </a:lnSpc>
            </a:pPr>
            <a:r>
              <a:rPr lang="en-US" sz="1700" dirty="0"/>
              <a:t>Translation Accuracy: Measured  the accuracy of translations on a validation set by comparing the predicted English translations with the ground truth. Higher accuracy indicates better translation performance.</a:t>
            </a:r>
          </a:p>
        </p:txBody>
      </p:sp>
      <p:pic>
        <p:nvPicPr>
          <p:cNvPr id="6" name="Picture 5">
            <a:extLst>
              <a:ext uri="{FF2B5EF4-FFF2-40B4-BE49-F238E27FC236}">
                <a16:creationId xmlns:a16="http://schemas.microsoft.com/office/drawing/2014/main" id="{23E954AA-A1D9-7F1D-DF37-D3DEA5660775}"/>
              </a:ext>
            </a:extLst>
          </p:cNvPr>
          <p:cNvPicPr>
            <a:picLocks noChangeAspect="1"/>
          </p:cNvPicPr>
          <p:nvPr/>
        </p:nvPicPr>
        <p:blipFill>
          <a:blip r:embed="rId2"/>
          <a:stretch>
            <a:fillRect/>
          </a:stretch>
        </p:blipFill>
        <p:spPr>
          <a:xfrm>
            <a:off x="2132448" y="2333690"/>
            <a:ext cx="7927104" cy="4458996"/>
          </a:xfrm>
          <a:prstGeom prst="rect">
            <a:avLst/>
          </a:prstGeom>
        </p:spPr>
      </p:pic>
    </p:spTree>
    <p:extLst>
      <p:ext uri="{BB962C8B-B14F-4D97-AF65-F5344CB8AC3E}">
        <p14:creationId xmlns:p14="http://schemas.microsoft.com/office/powerpoint/2010/main" val="165073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6DD2-9D08-DFEC-E4F6-F7ECCB4BE658}"/>
              </a:ext>
            </a:extLst>
          </p:cNvPr>
          <p:cNvSpPr>
            <a:spLocks noGrp="1"/>
          </p:cNvSpPr>
          <p:nvPr>
            <p:ph type="title"/>
          </p:nvPr>
        </p:nvSpPr>
        <p:spPr>
          <a:xfrm>
            <a:off x="401217" y="503853"/>
            <a:ext cx="2385526" cy="923731"/>
          </a:xfrm>
        </p:spPr>
        <p:txBody>
          <a:bodyPr>
            <a:normAutofit/>
          </a:bodyPr>
          <a:lstStyle/>
          <a:p>
            <a:r>
              <a:rPr lang="en-US" sz="4800" b="1" dirty="0"/>
              <a:t>Results</a:t>
            </a:r>
          </a:p>
        </p:txBody>
      </p:sp>
      <p:sp>
        <p:nvSpPr>
          <p:cNvPr id="3" name="Content Placeholder 2">
            <a:extLst>
              <a:ext uri="{FF2B5EF4-FFF2-40B4-BE49-F238E27FC236}">
                <a16:creationId xmlns:a16="http://schemas.microsoft.com/office/drawing/2014/main" id="{5E1804B4-151F-EE0B-DE70-3F7E8DC1A969}"/>
              </a:ext>
            </a:extLst>
          </p:cNvPr>
          <p:cNvSpPr>
            <a:spLocks noGrp="1"/>
          </p:cNvSpPr>
          <p:nvPr>
            <p:ph idx="1"/>
          </p:nvPr>
        </p:nvSpPr>
        <p:spPr>
          <a:xfrm>
            <a:off x="221666" y="2049699"/>
            <a:ext cx="6018244" cy="3654944"/>
          </a:xfrm>
        </p:spPr>
        <p:txBody>
          <a:bodyPr>
            <a:noAutofit/>
          </a:bodyPr>
          <a:lstStyle/>
          <a:p>
            <a:pPr marL="0" indent="0">
              <a:lnSpc>
                <a:spcPct val="110000"/>
              </a:lnSpc>
              <a:buNone/>
            </a:pPr>
            <a:r>
              <a:rPr lang="en-US" sz="1700" b="1" dirty="0"/>
              <a:t>Visual Diagrams for Results:</a:t>
            </a:r>
          </a:p>
          <a:p>
            <a:pPr>
              <a:lnSpc>
                <a:spcPct val="110000"/>
              </a:lnSpc>
            </a:pPr>
            <a:r>
              <a:rPr lang="en-US" sz="1700" dirty="0"/>
              <a:t>Training Loss Curve: Plot the training loss curve over epochs to visualize the convergence of the model during training. Lower loss values indicate better convergence.</a:t>
            </a:r>
          </a:p>
          <a:p>
            <a:pPr marL="0" indent="0">
              <a:lnSpc>
                <a:spcPct val="110000"/>
              </a:lnSpc>
              <a:buNone/>
            </a:pPr>
            <a:r>
              <a:rPr lang="en-US" sz="1700" b="1" dirty="0"/>
              <a:t>Explanation:</a:t>
            </a:r>
          </a:p>
          <a:p>
            <a:pPr>
              <a:lnSpc>
                <a:spcPct val="110000"/>
              </a:lnSpc>
            </a:pPr>
            <a:r>
              <a:rPr lang="en-US" sz="1700" dirty="0"/>
              <a:t>Training Loss Curve: The training loss curve illustrates the model's convergence during training. A decreasing curve indicates that the model is learning and improving over time. Lower loss values signify better convergence and indicate that the model is effectively minimizing prediction errors.</a:t>
            </a:r>
          </a:p>
        </p:txBody>
      </p:sp>
      <p:pic>
        <p:nvPicPr>
          <p:cNvPr id="4" name="Picture 3" descr="A graph with a line going up&#10;&#10;Description automatically generated">
            <a:extLst>
              <a:ext uri="{FF2B5EF4-FFF2-40B4-BE49-F238E27FC236}">
                <a16:creationId xmlns:a16="http://schemas.microsoft.com/office/drawing/2014/main" id="{03DE81AE-0F57-B21F-9900-91B782D1E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59421" y="2049699"/>
            <a:ext cx="5485558" cy="3735281"/>
          </a:xfrm>
          <a:custGeom>
            <a:avLst/>
            <a:gdLst/>
            <a:ahLst/>
            <a:cxnLst/>
            <a:rect l="l" t="t" r="r" b="b"/>
            <a:pathLst>
              <a:path w="5015639" h="3501162">
                <a:moveTo>
                  <a:pt x="0" y="0"/>
                </a:moveTo>
                <a:lnTo>
                  <a:pt x="5015639" y="0"/>
                </a:lnTo>
                <a:lnTo>
                  <a:pt x="5015639" y="3501162"/>
                </a:lnTo>
                <a:lnTo>
                  <a:pt x="0" y="3501162"/>
                </a:lnTo>
                <a:close/>
              </a:path>
            </a:pathLst>
          </a:custGeom>
          <a:noFill/>
        </p:spPr>
      </p:pic>
    </p:spTree>
    <p:extLst>
      <p:ext uri="{BB962C8B-B14F-4D97-AF65-F5344CB8AC3E}">
        <p14:creationId xmlns:p14="http://schemas.microsoft.com/office/powerpoint/2010/main" val="18528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0703-B399-EA8F-3A2E-8B6D15AC99C9}"/>
              </a:ext>
            </a:extLst>
          </p:cNvPr>
          <p:cNvSpPr>
            <a:spLocks noGrp="1"/>
          </p:cNvSpPr>
          <p:nvPr>
            <p:ph type="title"/>
          </p:nvPr>
        </p:nvSpPr>
        <p:spPr>
          <a:xfrm>
            <a:off x="720000" y="428625"/>
            <a:ext cx="8802568" cy="1129587"/>
          </a:xfrm>
        </p:spPr>
        <p:txBody>
          <a:bodyPr>
            <a:normAutofit fontScale="90000"/>
          </a:bodyPr>
          <a:lstStyle/>
          <a:p>
            <a:r>
              <a:rPr lang="en-US" dirty="0"/>
              <a:t>Project Management: Implementation Status Report</a:t>
            </a:r>
            <a:br>
              <a:rPr lang="en-US" dirty="0"/>
            </a:br>
            <a:endParaRPr lang="en-US" dirty="0"/>
          </a:p>
        </p:txBody>
      </p:sp>
      <p:sp>
        <p:nvSpPr>
          <p:cNvPr id="3" name="Content Placeholder 2">
            <a:extLst>
              <a:ext uri="{FF2B5EF4-FFF2-40B4-BE49-F238E27FC236}">
                <a16:creationId xmlns:a16="http://schemas.microsoft.com/office/drawing/2014/main" id="{EF823F23-38CC-E486-E73D-672291651324}"/>
              </a:ext>
            </a:extLst>
          </p:cNvPr>
          <p:cNvSpPr>
            <a:spLocks noGrp="1"/>
          </p:cNvSpPr>
          <p:nvPr>
            <p:ph idx="1"/>
          </p:nvPr>
        </p:nvSpPr>
        <p:spPr>
          <a:xfrm>
            <a:off x="720000" y="1558211"/>
            <a:ext cx="9021159" cy="5066523"/>
          </a:xfrm>
        </p:spPr>
        <p:txBody>
          <a:bodyPr>
            <a:normAutofit fontScale="92500" lnSpcReduction="20000"/>
          </a:bodyPr>
          <a:lstStyle/>
          <a:p>
            <a:pPr marL="0" indent="0">
              <a:lnSpc>
                <a:spcPct val="150000"/>
              </a:lnSpc>
              <a:spcAft>
                <a:spcPts val="800"/>
              </a:spcAft>
              <a:buNone/>
            </a:pPr>
            <a:r>
              <a:rPr lang="en-US" sz="1800" b="1" kern="100" dirty="0">
                <a:effectLst/>
                <a:ea typeface="Aptos" panose="020B0004020202020204" pitchFamily="34" charset="0"/>
                <a:cs typeface="Times New Roman" panose="02020603050405020304" pitchFamily="18" charset="0"/>
              </a:rPr>
              <a:t>THARUN KURAVADI SATHISH BABU</a:t>
            </a:r>
          </a:p>
          <a:p>
            <a:pPr>
              <a:lnSpc>
                <a:spcPct val="150000"/>
              </a:lnSpc>
              <a:spcAft>
                <a:spcPts val="800"/>
              </a:spcAft>
              <a:buFont typeface="Wingdings" panose="05000000000000000000" pitchFamily="2" charset="2"/>
              <a:buChar char="Ø"/>
            </a:pPr>
            <a:r>
              <a:rPr lang="en-US" sz="1800" b="1" kern="100" dirty="0">
                <a:effectLst/>
                <a:ea typeface="Aptos" panose="020B0004020202020204" pitchFamily="34" charset="0"/>
                <a:cs typeface="Times New Roman" panose="02020603050405020304" pitchFamily="18" charset="0"/>
              </a:rPr>
              <a:t>Responsibilities: </a:t>
            </a:r>
            <a:r>
              <a:rPr lang="en-US" sz="1800" kern="100" dirty="0">
                <a:effectLst/>
                <a:ea typeface="Aptos" panose="020B0004020202020204" pitchFamily="34" charset="0"/>
                <a:cs typeface="Times New Roman" panose="02020603050405020304" pitchFamily="18" charset="0"/>
              </a:rPr>
              <a:t>Data Preprocessing and Visualization Analysis</a:t>
            </a:r>
          </a:p>
          <a:p>
            <a:pPr>
              <a:lnSpc>
                <a:spcPct val="150000"/>
              </a:lnSpc>
              <a:spcAft>
                <a:spcPts val="800"/>
              </a:spcAft>
              <a:buFont typeface="Wingdings" panose="05000000000000000000" pitchFamily="2" charset="2"/>
              <a:buChar char="Ø"/>
            </a:pPr>
            <a:r>
              <a:rPr lang="en-US" sz="1800" b="1" kern="100" dirty="0">
                <a:effectLst/>
                <a:ea typeface="Aptos" panose="020B0004020202020204" pitchFamily="34" charset="0"/>
                <a:cs typeface="Times New Roman" panose="02020603050405020304" pitchFamily="18" charset="0"/>
              </a:rPr>
              <a:t>Contributions: </a:t>
            </a:r>
            <a:r>
              <a:rPr lang="en-US" sz="1800" kern="100" dirty="0">
                <a:effectLst/>
                <a:ea typeface="Aptos" panose="020B0004020202020204" pitchFamily="34" charset="0"/>
                <a:cs typeface="Times New Roman" panose="02020603050405020304" pitchFamily="18" charset="0"/>
              </a:rPr>
              <a:t>Loaded and cleaned datasets, performed tokenization, built vocabularies for Hindi and English, and visualized data distributions, training loss curves, and translation examples to analyze model performance.</a:t>
            </a:r>
          </a:p>
          <a:p>
            <a:pPr marL="0" indent="0">
              <a:lnSpc>
                <a:spcPct val="150000"/>
              </a:lnSpc>
              <a:spcAft>
                <a:spcPts val="800"/>
              </a:spcAft>
              <a:buNone/>
            </a:pPr>
            <a:r>
              <a:rPr lang="en-US" sz="1800" b="1" kern="100" dirty="0">
                <a:effectLst/>
                <a:ea typeface="Aptos" panose="020B0004020202020204" pitchFamily="34" charset="0"/>
                <a:cs typeface="Times New Roman" panose="02020603050405020304" pitchFamily="18" charset="0"/>
              </a:rPr>
              <a:t>MANIDEEP NELAPATI</a:t>
            </a:r>
          </a:p>
          <a:p>
            <a:pPr>
              <a:lnSpc>
                <a:spcPct val="150000"/>
              </a:lnSpc>
              <a:spcAft>
                <a:spcPts val="800"/>
              </a:spcAft>
              <a:buFont typeface="Wingdings" panose="05000000000000000000" pitchFamily="2" charset="2"/>
              <a:buChar char="Ø"/>
            </a:pPr>
            <a:r>
              <a:rPr lang="en-US" sz="1800" b="1" kern="100" dirty="0">
                <a:effectLst/>
                <a:ea typeface="Aptos" panose="020B0004020202020204" pitchFamily="34" charset="0"/>
                <a:cs typeface="Times New Roman" panose="02020603050405020304" pitchFamily="18" charset="0"/>
              </a:rPr>
              <a:t>Responsibilities: </a:t>
            </a:r>
            <a:r>
              <a:rPr lang="en-US" sz="1800" kern="100" dirty="0">
                <a:effectLst/>
                <a:ea typeface="Aptos" panose="020B0004020202020204" pitchFamily="34" charset="0"/>
                <a:cs typeface="Times New Roman" panose="02020603050405020304" pitchFamily="18" charset="0"/>
              </a:rPr>
              <a:t>Transformer Model Implementation and Translation Function</a:t>
            </a:r>
          </a:p>
          <a:p>
            <a:pPr>
              <a:lnSpc>
                <a:spcPct val="150000"/>
              </a:lnSpc>
              <a:spcAft>
                <a:spcPts val="800"/>
              </a:spcAft>
              <a:buFont typeface="Wingdings" panose="05000000000000000000" pitchFamily="2" charset="2"/>
              <a:buChar char="Ø"/>
            </a:pPr>
            <a:r>
              <a:rPr lang="en-US" sz="1800" b="1" kern="100" dirty="0">
                <a:effectLst/>
                <a:ea typeface="Aptos" panose="020B0004020202020204" pitchFamily="34" charset="0"/>
                <a:cs typeface="Times New Roman" panose="02020603050405020304" pitchFamily="18" charset="0"/>
              </a:rPr>
              <a:t>Contributions: </a:t>
            </a:r>
            <a:r>
              <a:rPr lang="en-US" sz="1800" kern="100" dirty="0">
                <a:effectLst/>
                <a:ea typeface="Aptos" panose="020B0004020202020204" pitchFamily="34" charset="0"/>
                <a:cs typeface="Times New Roman" panose="02020603050405020304" pitchFamily="18" charset="0"/>
              </a:rPr>
              <a:t>Implemented Transformer model architecture using </a:t>
            </a:r>
            <a:r>
              <a:rPr lang="en-US" sz="1800" kern="100" dirty="0" err="1">
                <a:effectLst/>
                <a:ea typeface="Aptos" panose="020B0004020202020204" pitchFamily="34" charset="0"/>
                <a:cs typeface="Times New Roman" panose="02020603050405020304" pitchFamily="18" charset="0"/>
              </a:rPr>
              <a:t>PyTorch</a:t>
            </a:r>
            <a:r>
              <a:rPr lang="en-US" sz="1800" kern="100" dirty="0">
                <a:effectLst/>
                <a:ea typeface="Aptos" panose="020B0004020202020204" pitchFamily="34" charset="0"/>
                <a:cs typeface="Times New Roman" panose="02020603050405020304" pitchFamily="18" charset="0"/>
              </a:rPr>
              <a:t>, including embeddings, attention mechanisms, and training loop. Developed a function to translate Hindi sentences to English using the trained model, integrating NLP techniques.</a:t>
            </a:r>
          </a:p>
        </p:txBody>
      </p:sp>
    </p:spTree>
    <p:extLst>
      <p:ext uri="{BB962C8B-B14F-4D97-AF65-F5344CB8AC3E}">
        <p14:creationId xmlns:p14="http://schemas.microsoft.com/office/powerpoint/2010/main" val="368678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0703-B399-EA8F-3A2E-8B6D15AC99C9}"/>
              </a:ext>
            </a:extLst>
          </p:cNvPr>
          <p:cNvSpPr>
            <a:spLocks noGrp="1"/>
          </p:cNvSpPr>
          <p:nvPr>
            <p:ph type="title"/>
          </p:nvPr>
        </p:nvSpPr>
        <p:spPr>
          <a:xfrm>
            <a:off x="677334" y="609600"/>
            <a:ext cx="8596668" cy="911290"/>
          </a:xfrm>
        </p:spPr>
        <p:txBody>
          <a:bodyPr>
            <a:normAutofit/>
          </a:bodyPr>
          <a:lstStyle/>
          <a:p>
            <a:pPr marL="0" indent="0">
              <a:buNone/>
            </a:pPr>
            <a:r>
              <a:rPr lang="en-US" b="1" dirty="0"/>
              <a:t>Issues/Concerns:</a:t>
            </a:r>
          </a:p>
        </p:txBody>
      </p:sp>
      <p:sp>
        <p:nvSpPr>
          <p:cNvPr id="3" name="Content Placeholder 2">
            <a:extLst>
              <a:ext uri="{FF2B5EF4-FFF2-40B4-BE49-F238E27FC236}">
                <a16:creationId xmlns:a16="http://schemas.microsoft.com/office/drawing/2014/main" id="{EF823F23-38CC-E486-E73D-672291651324}"/>
              </a:ext>
            </a:extLst>
          </p:cNvPr>
          <p:cNvSpPr>
            <a:spLocks noGrp="1"/>
          </p:cNvSpPr>
          <p:nvPr>
            <p:ph idx="1"/>
          </p:nvPr>
        </p:nvSpPr>
        <p:spPr>
          <a:xfrm>
            <a:off x="677334" y="2060900"/>
            <a:ext cx="8461322" cy="3052276"/>
          </a:xfrm>
        </p:spPr>
        <p:txBody>
          <a:bodyPr>
            <a:normAutofit/>
          </a:bodyPr>
          <a:lstStyle/>
          <a:p>
            <a:r>
              <a:rPr lang="en-US" dirty="0"/>
              <a:t>Resource Constraints: Limited computational resources impacted the speed of training and experimentation.</a:t>
            </a:r>
          </a:p>
          <a:p>
            <a:r>
              <a:rPr lang="en-US" dirty="0"/>
              <a:t>Data Quality: Some issues were encountered during data preprocessing, including missing values and inconsistent formatting, which required manual intervention.</a:t>
            </a:r>
          </a:p>
          <a:p>
            <a:r>
              <a:rPr lang="en-US" dirty="0"/>
              <a:t>Model Complexity: The complexity of the transformer model architecture posed challenges in terms of optimization and debugging.</a:t>
            </a:r>
          </a:p>
        </p:txBody>
      </p:sp>
    </p:spTree>
    <p:extLst>
      <p:ext uri="{BB962C8B-B14F-4D97-AF65-F5344CB8AC3E}">
        <p14:creationId xmlns:p14="http://schemas.microsoft.com/office/powerpoint/2010/main" val="60474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4CE7-13F3-B0BF-DF9F-BDD5E2BF509C}"/>
              </a:ext>
            </a:extLst>
          </p:cNvPr>
          <p:cNvSpPr>
            <a:spLocks noGrp="1"/>
          </p:cNvSpPr>
          <p:nvPr>
            <p:ph type="title"/>
          </p:nvPr>
        </p:nvSpPr>
        <p:spPr>
          <a:xfrm>
            <a:off x="677334" y="609600"/>
            <a:ext cx="8596668" cy="762000"/>
          </a:xfrm>
        </p:spPr>
        <p:txBody>
          <a:bodyPr/>
          <a:lstStyle/>
          <a:p>
            <a:r>
              <a:rPr lang="en-US" dirty="0"/>
              <a:t>References:</a:t>
            </a:r>
          </a:p>
        </p:txBody>
      </p:sp>
      <p:sp>
        <p:nvSpPr>
          <p:cNvPr id="3" name="Content Placeholder 2">
            <a:extLst>
              <a:ext uri="{FF2B5EF4-FFF2-40B4-BE49-F238E27FC236}">
                <a16:creationId xmlns:a16="http://schemas.microsoft.com/office/drawing/2014/main" id="{C882B7EB-4B9D-0F65-0D5B-A38017D7B172}"/>
              </a:ext>
            </a:extLst>
          </p:cNvPr>
          <p:cNvSpPr>
            <a:spLocks noGrp="1"/>
          </p:cNvSpPr>
          <p:nvPr>
            <p:ph idx="1"/>
          </p:nvPr>
        </p:nvSpPr>
        <p:spPr>
          <a:xfrm>
            <a:off x="677334" y="1371601"/>
            <a:ext cx="8596668" cy="4669762"/>
          </a:xfrm>
        </p:spPr>
        <p:txBody>
          <a:bodyPr>
            <a:normAutofit fontScale="92500" lnSpcReduction="10000"/>
          </a:bodyPr>
          <a:lstStyle/>
          <a:p>
            <a:pPr marL="457200" indent="-457200">
              <a:buFont typeface="+mj-lt"/>
              <a:buAutoNum type="arabicPeriod"/>
            </a:pPr>
            <a:r>
              <a:rPr lang="en-US" dirty="0"/>
              <a:t>Vaswani, A., </a:t>
            </a:r>
            <a:r>
              <a:rPr lang="en-US" dirty="0" err="1"/>
              <a:t>Shazeer</a:t>
            </a:r>
            <a:r>
              <a:rPr lang="en-US" dirty="0"/>
              <a:t>, N., Parmar, N., </a:t>
            </a:r>
            <a:r>
              <a:rPr lang="en-US" dirty="0" err="1"/>
              <a:t>Uszkoreit</a:t>
            </a:r>
            <a:r>
              <a:rPr lang="en-US" dirty="0"/>
              <a:t>, J., Jones, L., Gomez, A. N., ... &amp; </a:t>
            </a:r>
            <a:r>
              <a:rPr lang="en-US" dirty="0" err="1"/>
              <a:t>Polosukhin</a:t>
            </a:r>
            <a:r>
              <a:rPr lang="en-US" dirty="0"/>
              <a:t>, I. (2017). Attention is all you need. In Advances in neural information processing systems (pp. 5998-6008).</a:t>
            </a:r>
          </a:p>
          <a:p>
            <a:pPr marL="457200" indent="-457200">
              <a:buFont typeface="+mj-lt"/>
              <a:buAutoNum type="arabicPeriod"/>
            </a:pPr>
            <a:r>
              <a:rPr lang="en-US" dirty="0"/>
              <a:t>Devlin, J., Chang, M. W., Lee, K., &amp; Toutanova, K. (2018). BERT: Pre-training of deep bidirectional transformers for language understanding. </a:t>
            </a:r>
            <a:r>
              <a:rPr lang="en-US" dirty="0" err="1"/>
              <a:t>arXiv</a:t>
            </a:r>
            <a:r>
              <a:rPr lang="en-US" dirty="0"/>
              <a:t> preprint arXiv:1810.04805.</a:t>
            </a:r>
          </a:p>
          <a:p>
            <a:pPr marL="457200" indent="-457200">
              <a:buFont typeface="+mj-lt"/>
              <a:buAutoNum type="arabicPeriod"/>
            </a:pPr>
            <a:r>
              <a:rPr lang="en-US" dirty="0"/>
              <a:t>Brown, T. B., Mann, B., Ryder, N., Subbiah, M., Kaplan, J., </a:t>
            </a:r>
            <a:r>
              <a:rPr lang="en-US" dirty="0" err="1"/>
              <a:t>Dhariwal</a:t>
            </a:r>
            <a:r>
              <a:rPr lang="en-US" dirty="0"/>
              <a:t>, P., ... &amp; Agarwal, S. (2020). Language models are few-shot learners. </a:t>
            </a:r>
            <a:r>
              <a:rPr lang="en-US" dirty="0" err="1"/>
              <a:t>arXiv</a:t>
            </a:r>
            <a:r>
              <a:rPr lang="en-US" dirty="0"/>
              <a:t> preprint arXiv:2005.14165.</a:t>
            </a:r>
          </a:p>
          <a:p>
            <a:pPr marL="457200" indent="-457200">
              <a:buFont typeface="+mj-lt"/>
              <a:buAutoNum type="arabicPeriod"/>
            </a:pPr>
            <a:r>
              <a:rPr lang="en-US" dirty="0" err="1"/>
              <a:t>Pedregosa</a:t>
            </a:r>
            <a:r>
              <a:rPr lang="en-US" dirty="0"/>
              <a:t>, F., </a:t>
            </a:r>
            <a:r>
              <a:rPr lang="en-US" dirty="0" err="1"/>
              <a:t>Varoquaux</a:t>
            </a:r>
            <a:r>
              <a:rPr lang="en-US" dirty="0"/>
              <a:t>, G., </a:t>
            </a:r>
            <a:r>
              <a:rPr lang="en-US" dirty="0" err="1"/>
              <a:t>Gramfort</a:t>
            </a:r>
            <a:r>
              <a:rPr lang="en-US" dirty="0"/>
              <a:t>, A., Michel, V., </a:t>
            </a:r>
            <a:r>
              <a:rPr lang="en-US" dirty="0" err="1"/>
              <a:t>Thirion</a:t>
            </a:r>
            <a:r>
              <a:rPr lang="en-US" dirty="0"/>
              <a:t>, B., Grisel, O., ... &amp; </a:t>
            </a:r>
            <a:r>
              <a:rPr lang="en-US" dirty="0" err="1"/>
              <a:t>Vanderplas</a:t>
            </a:r>
            <a:r>
              <a:rPr lang="en-US" dirty="0"/>
              <a:t>, J. (2011). Scikit-learn: Machine learning in Python. Journal of machine learning research, 12(Oct), 2825-2830.</a:t>
            </a:r>
          </a:p>
          <a:p>
            <a:pPr marL="457200" indent="-457200">
              <a:buFont typeface="+mj-lt"/>
              <a:buAutoNum type="arabicPeriod"/>
            </a:pPr>
            <a:r>
              <a:rPr lang="en-US" dirty="0"/>
              <a:t>Hunter, J. D. (2007). Matplotlib: A 2D graphics environment. Computing in science &amp; engineering, 9(3), 90-95.</a:t>
            </a:r>
          </a:p>
          <a:p>
            <a:pPr marL="457200" indent="-457200">
              <a:buFont typeface="+mj-lt"/>
              <a:buAutoNum type="arabicPeriod"/>
            </a:pPr>
            <a:r>
              <a:rPr lang="en-US" dirty="0" err="1"/>
              <a:t>Kingma</a:t>
            </a:r>
            <a:r>
              <a:rPr lang="en-US" dirty="0"/>
              <a:t>, D. P., &amp; Ba, J. (2014). Adam: A method for stochastic optimization. </a:t>
            </a:r>
            <a:r>
              <a:rPr lang="en-US" dirty="0" err="1"/>
              <a:t>arXiv</a:t>
            </a:r>
            <a:r>
              <a:rPr lang="en-US" dirty="0"/>
              <a:t> preprint arXiv:1412.6980.</a:t>
            </a:r>
          </a:p>
        </p:txBody>
      </p:sp>
    </p:spTree>
    <p:extLst>
      <p:ext uri="{BB962C8B-B14F-4D97-AF65-F5344CB8AC3E}">
        <p14:creationId xmlns:p14="http://schemas.microsoft.com/office/powerpoint/2010/main" val="281511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4CE7-13F3-B0BF-DF9F-BDD5E2BF509C}"/>
              </a:ext>
            </a:extLst>
          </p:cNvPr>
          <p:cNvSpPr>
            <a:spLocks noGrp="1"/>
          </p:cNvSpPr>
          <p:nvPr>
            <p:ph type="title"/>
          </p:nvPr>
        </p:nvSpPr>
        <p:spPr>
          <a:xfrm>
            <a:off x="4720339" y="3042557"/>
            <a:ext cx="2751321" cy="772886"/>
          </a:xfrm>
        </p:spPr>
        <p:txBody>
          <a:bodyPr>
            <a:normAutofit/>
          </a:bodyPr>
          <a:lstStyle/>
          <a:p>
            <a:r>
              <a:rPr lang="en-US" b="1" dirty="0"/>
              <a:t>THANK YOU</a:t>
            </a:r>
          </a:p>
        </p:txBody>
      </p:sp>
    </p:spTree>
    <p:extLst>
      <p:ext uri="{BB962C8B-B14F-4D97-AF65-F5344CB8AC3E}">
        <p14:creationId xmlns:p14="http://schemas.microsoft.com/office/powerpoint/2010/main" val="356167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13AD-75D2-DE0F-F28E-7D2E4BE1EFB8}"/>
              </a:ext>
            </a:extLst>
          </p:cNvPr>
          <p:cNvSpPr>
            <a:spLocks noGrp="1"/>
          </p:cNvSpPr>
          <p:nvPr>
            <p:ph type="title"/>
          </p:nvPr>
        </p:nvSpPr>
        <p:spPr>
          <a:xfrm>
            <a:off x="677334" y="609600"/>
            <a:ext cx="8596668" cy="678024"/>
          </a:xfrm>
        </p:spPr>
        <p:txBody>
          <a:bodyPr/>
          <a:lstStyle/>
          <a:p>
            <a:r>
              <a:rPr lang="en-US" dirty="0"/>
              <a:t>Introduction</a:t>
            </a:r>
          </a:p>
        </p:txBody>
      </p:sp>
      <p:sp>
        <p:nvSpPr>
          <p:cNvPr id="3" name="Content Placeholder 2">
            <a:extLst>
              <a:ext uri="{FF2B5EF4-FFF2-40B4-BE49-F238E27FC236}">
                <a16:creationId xmlns:a16="http://schemas.microsoft.com/office/drawing/2014/main" id="{CE9D7049-7E53-8DD0-D741-07E1222E922D}"/>
              </a:ext>
            </a:extLst>
          </p:cNvPr>
          <p:cNvSpPr>
            <a:spLocks noGrp="1"/>
          </p:cNvSpPr>
          <p:nvPr>
            <p:ph idx="1"/>
          </p:nvPr>
        </p:nvSpPr>
        <p:spPr/>
        <p:txBody>
          <a:bodyPr>
            <a:normAutofit/>
          </a:bodyPr>
          <a:lstStyle/>
          <a:p>
            <a:pPr marL="0" indent="0">
              <a:buNone/>
            </a:pPr>
            <a:r>
              <a:rPr lang="en-US" b="1" dirty="0"/>
              <a:t>Topic/Area: </a:t>
            </a:r>
            <a:r>
              <a:rPr lang="en-US" dirty="0"/>
              <a:t>Neural Machine Translation (NMT)</a:t>
            </a:r>
          </a:p>
          <a:p>
            <a:r>
              <a:rPr lang="en-US" dirty="0"/>
              <a:t>My project focuses on implementing a Neural Machine Translation (NMT) system using Transformer architecture. </a:t>
            </a:r>
          </a:p>
          <a:p>
            <a:r>
              <a:rPr lang="en-US" dirty="0"/>
              <a:t>NMT systems have revolutionized language translation tasks by leveraging deep learning techniques to translate text from one language to another. </a:t>
            </a:r>
          </a:p>
          <a:p>
            <a:r>
              <a:rPr lang="en-US" dirty="0"/>
              <a:t>The Transformer model, known for its self-attention mechanism, has significantly improved translation quality compared to traditional approaches. </a:t>
            </a:r>
          </a:p>
          <a:p>
            <a:r>
              <a:rPr lang="en-US" dirty="0"/>
              <a:t>My project aims to explore the design, implementation, and performance of such a system for translating Hindi text to English, with potential applications in cross-language communication and content localization.</a:t>
            </a:r>
          </a:p>
        </p:txBody>
      </p:sp>
    </p:spTree>
    <p:extLst>
      <p:ext uri="{BB962C8B-B14F-4D97-AF65-F5344CB8AC3E}">
        <p14:creationId xmlns:p14="http://schemas.microsoft.com/office/powerpoint/2010/main" val="262300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10C6-0832-9935-803E-D11C602658D5}"/>
              </a:ext>
            </a:extLst>
          </p:cNvPr>
          <p:cNvSpPr>
            <a:spLocks noGrp="1"/>
          </p:cNvSpPr>
          <p:nvPr>
            <p:ph type="title"/>
          </p:nvPr>
        </p:nvSpPr>
        <p:spPr>
          <a:xfrm>
            <a:off x="677334" y="609600"/>
            <a:ext cx="8596668" cy="678024"/>
          </a:xfrm>
        </p:spPr>
        <p:txBody>
          <a:bodyPr/>
          <a:lstStyle/>
          <a:p>
            <a:r>
              <a:rPr lang="en-US" dirty="0"/>
              <a:t>Problem statement</a:t>
            </a:r>
          </a:p>
        </p:txBody>
      </p:sp>
      <p:sp>
        <p:nvSpPr>
          <p:cNvPr id="3" name="Content Placeholder 2">
            <a:extLst>
              <a:ext uri="{FF2B5EF4-FFF2-40B4-BE49-F238E27FC236}">
                <a16:creationId xmlns:a16="http://schemas.microsoft.com/office/drawing/2014/main" id="{0F75D229-B259-AED8-E012-8AA7D70AE567}"/>
              </a:ext>
            </a:extLst>
          </p:cNvPr>
          <p:cNvSpPr>
            <a:spLocks noGrp="1"/>
          </p:cNvSpPr>
          <p:nvPr>
            <p:ph idx="1"/>
          </p:nvPr>
        </p:nvSpPr>
        <p:spPr>
          <a:xfrm>
            <a:off x="677334" y="2160589"/>
            <a:ext cx="8596668" cy="3232505"/>
          </a:xfrm>
        </p:spPr>
        <p:txBody>
          <a:bodyPr>
            <a:normAutofit/>
          </a:bodyPr>
          <a:lstStyle/>
          <a:p>
            <a:r>
              <a:rPr lang="en-US" dirty="0"/>
              <a:t>The problem statement revolves around the challenge of building an accurate and efficient Neural Machine Translation (NMT) system specifically tailored for translating Hindi text to English. </a:t>
            </a:r>
          </a:p>
          <a:p>
            <a:r>
              <a:rPr lang="en-US" dirty="0"/>
              <a:t>The hypothesis is that by implementing a Transformer-based architecture and leveraging a large bilingual corpus, we can achieve higher translation accuracy and faster inference times compared to conventional approaches. </a:t>
            </a:r>
          </a:p>
          <a:p>
            <a:r>
              <a:rPr lang="en-US" dirty="0"/>
              <a:t>The objective is to address the limitations of existing translation systems, such as poor performance with complex sentence structures and limited vocabulary coverage, by harnessing the power of deep learning and attention mechanisms.</a:t>
            </a:r>
          </a:p>
        </p:txBody>
      </p:sp>
    </p:spTree>
    <p:extLst>
      <p:ext uri="{BB962C8B-B14F-4D97-AF65-F5344CB8AC3E}">
        <p14:creationId xmlns:p14="http://schemas.microsoft.com/office/powerpoint/2010/main" val="346741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C973-E7CD-B4F3-FD03-D07CB05412B7}"/>
              </a:ext>
            </a:extLst>
          </p:cNvPr>
          <p:cNvSpPr>
            <a:spLocks noGrp="1"/>
          </p:cNvSpPr>
          <p:nvPr>
            <p:ph type="title"/>
          </p:nvPr>
        </p:nvSpPr>
        <p:spPr>
          <a:xfrm>
            <a:off x="285550" y="166505"/>
            <a:ext cx="2999902" cy="1033724"/>
          </a:xfrm>
        </p:spPr>
        <p:txBody>
          <a:bodyPr wrap="square" anchor="ctr">
            <a:normAutofit/>
          </a:bodyPr>
          <a:lstStyle/>
          <a:p>
            <a:r>
              <a:rPr lang="en-US" dirty="0"/>
              <a:t>Methodology:</a:t>
            </a:r>
          </a:p>
        </p:txBody>
      </p:sp>
      <p:sp>
        <p:nvSpPr>
          <p:cNvPr id="3" name="Content Placeholder 2">
            <a:extLst>
              <a:ext uri="{FF2B5EF4-FFF2-40B4-BE49-F238E27FC236}">
                <a16:creationId xmlns:a16="http://schemas.microsoft.com/office/drawing/2014/main" id="{532C6D1A-F391-CA6B-DCC5-9ABE0AA27C40}"/>
              </a:ext>
            </a:extLst>
          </p:cNvPr>
          <p:cNvSpPr>
            <a:spLocks noGrp="1"/>
          </p:cNvSpPr>
          <p:nvPr>
            <p:ph idx="1"/>
          </p:nvPr>
        </p:nvSpPr>
        <p:spPr>
          <a:xfrm>
            <a:off x="285549" y="1200229"/>
            <a:ext cx="8811797" cy="4946109"/>
          </a:xfrm>
        </p:spPr>
        <p:txBody>
          <a:bodyPr>
            <a:normAutofit fontScale="92500" lnSpcReduction="10000"/>
          </a:bodyPr>
          <a:lstStyle/>
          <a:p>
            <a:pPr marL="0" indent="0">
              <a:lnSpc>
                <a:spcPct val="110000"/>
              </a:lnSpc>
              <a:buNone/>
            </a:pPr>
            <a:r>
              <a:rPr lang="en-US" sz="1600" dirty="0"/>
              <a:t>Data Loading and Preprocessing:</a:t>
            </a:r>
          </a:p>
          <a:p>
            <a:pPr>
              <a:lnSpc>
                <a:spcPct val="110000"/>
              </a:lnSpc>
            </a:pPr>
            <a:r>
              <a:rPr lang="en-US" sz="1600" dirty="0"/>
              <a:t>Load the bilingual dataset consisting of Hindi and English sentence pairs.</a:t>
            </a:r>
          </a:p>
          <a:p>
            <a:pPr>
              <a:lnSpc>
                <a:spcPct val="110000"/>
              </a:lnSpc>
            </a:pPr>
            <a:r>
              <a:rPr lang="en-US" sz="1600" dirty="0"/>
              <a:t>Preprocess the data by removing punctuation, tokenizing, and converting text into numerical representations.</a:t>
            </a:r>
          </a:p>
          <a:p>
            <a:pPr marL="0" indent="0">
              <a:lnSpc>
                <a:spcPct val="110000"/>
              </a:lnSpc>
              <a:buNone/>
            </a:pPr>
            <a:r>
              <a:rPr lang="en-US" sz="1600" dirty="0"/>
              <a:t>Model Training:</a:t>
            </a:r>
          </a:p>
          <a:p>
            <a:pPr>
              <a:lnSpc>
                <a:spcPct val="110000"/>
              </a:lnSpc>
            </a:pPr>
            <a:r>
              <a:rPr lang="en-US" sz="1600" dirty="0"/>
              <a:t>Implement a Transformer-based neural network architecture.</a:t>
            </a:r>
          </a:p>
          <a:p>
            <a:pPr>
              <a:lnSpc>
                <a:spcPct val="110000"/>
              </a:lnSpc>
            </a:pPr>
            <a:r>
              <a:rPr lang="en-US" sz="1600" dirty="0"/>
              <a:t>Train the model on the preprocessed dataset using an optimization algorithm such as Adam.</a:t>
            </a:r>
          </a:p>
          <a:p>
            <a:pPr marL="0" indent="0">
              <a:lnSpc>
                <a:spcPct val="110000"/>
              </a:lnSpc>
              <a:buNone/>
            </a:pPr>
            <a:r>
              <a:rPr lang="en-US" sz="1600" dirty="0"/>
              <a:t>Evaluation:</a:t>
            </a:r>
          </a:p>
          <a:p>
            <a:pPr>
              <a:lnSpc>
                <a:spcPct val="110000"/>
              </a:lnSpc>
            </a:pPr>
            <a:r>
              <a:rPr lang="en-US" sz="1600" dirty="0"/>
              <a:t>Evaluate the trained model on a separate validation set to measure translation accuracy.</a:t>
            </a:r>
          </a:p>
          <a:p>
            <a:pPr>
              <a:lnSpc>
                <a:spcPct val="110000"/>
              </a:lnSpc>
            </a:pPr>
            <a:r>
              <a:rPr lang="en-US" sz="1600" dirty="0"/>
              <a:t>Analyze the performance of the model using various metrics such as BLEU score and translation accuracy.</a:t>
            </a:r>
          </a:p>
          <a:p>
            <a:pPr marL="0" indent="0">
              <a:lnSpc>
                <a:spcPct val="110000"/>
              </a:lnSpc>
              <a:buNone/>
            </a:pPr>
            <a:r>
              <a:rPr lang="en-US" sz="1600" dirty="0"/>
              <a:t>Inference:</a:t>
            </a:r>
          </a:p>
          <a:p>
            <a:pPr>
              <a:lnSpc>
                <a:spcPct val="110000"/>
              </a:lnSpc>
            </a:pPr>
            <a:r>
              <a:rPr lang="en-US" sz="1600" dirty="0"/>
              <a:t>Perform inference on new Hindi sentences to generate English translations.</a:t>
            </a:r>
          </a:p>
          <a:p>
            <a:pPr>
              <a:lnSpc>
                <a:spcPct val="110000"/>
              </a:lnSpc>
            </a:pPr>
            <a:r>
              <a:rPr lang="en-US" sz="1600" dirty="0"/>
              <a:t>Assess the quality of translations and compare them with ground truth references.</a:t>
            </a:r>
          </a:p>
        </p:txBody>
      </p:sp>
      <p:pic>
        <p:nvPicPr>
          <p:cNvPr id="4" name="Picture 3" descr="A diagram of a process&#10;&#10;Description automatically generated">
            <a:extLst>
              <a:ext uri="{FF2B5EF4-FFF2-40B4-BE49-F238E27FC236}">
                <a16:creationId xmlns:a16="http://schemas.microsoft.com/office/drawing/2014/main" id="{122BA552-67C1-954A-7B32-33FBCC8D0601}"/>
              </a:ext>
            </a:extLst>
          </p:cNvPr>
          <p:cNvPicPr>
            <a:picLocks noChangeAspect="1"/>
          </p:cNvPicPr>
          <p:nvPr/>
        </p:nvPicPr>
        <p:blipFill>
          <a:blip r:embed="rId2"/>
          <a:stretch>
            <a:fillRect/>
          </a:stretch>
        </p:blipFill>
        <p:spPr>
          <a:xfrm>
            <a:off x="9429312" y="1200229"/>
            <a:ext cx="2451962" cy="4671257"/>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40457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1A64-1614-3099-6B5A-F3054B0736F5}"/>
              </a:ext>
            </a:extLst>
          </p:cNvPr>
          <p:cNvSpPr>
            <a:spLocks noGrp="1"/>
          </p:cNvSpPr>
          <p:nvPr>
            <p:ph type="title"/>
          </p:nvPr>
        </p:nvSpPr>
        <p:spPr>
          <a:xfrm>
            <a:off x="7008768" y="146721"/>
            <a:ext cx="2631317" cy="1657467"/>
          </a:xfrm>
        </p:spPr>
        <p:txBody>
          <a:bodyPr>
            <a:normAutofit fontScale="90000"/>
          </a:bodyPr>
          <a:lstStyle/>
          <a:p>
            <a:r>
              <a:rPr lang="en-US" dirty="0"/>
              <a:t>Architecture Diagram of Model</a:t>
            </a:r>
          </a:p>
        </p:txBody>
      </p:sp>
      <p:sp>
        <p:nvSpPr>
          <p:cNvPr id="3" name="Content Placeholder 2">
            <a:extLst>
              <a:ext uri="{FF2B5EF4-FFF2-40B4-BE49-F238E27FC236}">
                <a16:creationId xmlns:a16="http://schemas.microsoft.com/office/drawing/2014/main" id="{75BB72C2-59A2-541E-4F14-3D6B6BB385E4}"/>
              </a:ext>
            </a:extLst>
          </p:cNvPr>
          <p:cNvSpPr>
            <a:spLocks noGrp="1"/>
          </p:cNvSpPr>
          <p:nvPr>
            <p:ph idx="1"/>
          </p:nvPr>
        </p:nvSpPr>
        <p:spPr>
          <a:xfrm>
            <a:off x="233265" y="643813"/>
            <a:ext cx="6775503" cy="5566994"/>
          </a:xfrm>
        </p:spPr>
        <p:txBody>
          <a:bodyPr>
            <a:noAutofit/>
          </a:bodyPr>
          <a:lstStyle/>
          <a:p>
            <a:pPr marL="0" indent="0">
              <a:lnSpc>
                <a:spcPct val="110000"/>
              </a:lnSpc>
              <a:buNone/>
            </a:pPr>
            <a:r>
              <a:rPr lang="en-US" sz="1600" dirty="0"/>
              <a:t>Embedding Layers:</a:t>
            </a:r>
          </a:p>
          <a:p>
            <a:pPr>
              <a:lnSpc>
                <a:spcPct val="110000"/>
              </a:lnSpc>
            </a:pPr>
            <a:r>
              <a:rPr lang="en-US" sz="1600" dirty="0"/>
              <a:t>Convert input tokens into dense numerical representations (embeddings) for both Hindi and English sentences.</a:t>
            </a:r>
          </a:p>
          <a:p>
            <a:pPr marL="0" indent="0">
              <a:lnSpc>
                <a:spcPct val="110000"/>
              </a:lnSpc>
              <a:buNone/>
            </a:pPr>
            <a:r>
              <a:rPr lang="en-US" sz="1600" dirty="0"/>
              <a:t>Positional Encoding:</a:t>
            </a:r>
          </a:p>
          <a:p>
            <a:pPr>
              <a:lnSpc>
                <a:spcPct val="110000"/>
              </a:lnSpc>
            </a:pPr>
            <a:r>
              <a:rPr lang="en-US" sz="1600" dirty="0"/>
              <a:t>Inject positional information into the embeddings to capture the order of words in the input sequences.</a:t>
            </a:r>
          </a:p>
          <a:p>
            <a:pPr marL="0" indent="0">
              <a:lnSpc>
                <a:spcPct val="110000"/>
              </a:lnSpc>
              <a:buNone/>
            </a:pPr>
            <a:r>
              <a:rPr lang="en-US" sz="1600" dirty="0"/>
              <a:t>Transformer Encoder:</a:t>
            </a:r>
          </a:p>
          <a:p>
            <a:pPr>
              <a:lnSpc>
                <a:spcPct val="110000"/>
              </a:lnSpc>
            </a:pPr>
            <a:r>
              <a:rPr lang="en-US" sz="1600" dirty="0"/>
              <a:t>Encode the input Hindi sequence using a stack of encoder layers, each equipped with multi-head self-attention mechanisms and feedforward neural networks.</a:t>
            </a:r>
          </a:p>
          <a:p>
            <a:pPr marL="0" indent="0">
              <a:lnSpc>
                <a:spcPct val="110000"/>
              </a:lnSpc>
              <a:buNone/>
            </a:pPr>
            <a:r>
              <a:rPr lang="en-US" sz="1600" dirty="0"/>
              <a:t>Transformer Decoder:</a:t>
            </a:r>
          </a:p>
          <a:p>
            <a:pPr>
              <a:lnSpc>
                <a:spcPct val="110000"/>
              </a:lnSpc>
            </a:pPr>
            <a:r>
              <a:rPr lang="en-US" sz="1600" dirty="0"/>
              <a:t>Decode the encoded representation into the output English sequence using a stack of decoder layers.</a:t>
            </a:r>
          </a:p>
          <a:p>
            <a:pPr marL="0" indent="0">
              <a:lnSpc>
                <a:spcPct val="110000"/>
              </a:lnSpc>
              <a:buNone/>
            </a:pPr>
            <a:r>
              <a:rPr lang="en-US" sz="1600" dirty="0"/>
              <a:t>Output Layer:</a:t>
            </a:r>
          </a:p>
          <a:p>
            <a:pPr>
              <a:lnSpc>
                <a:spcPct val="110000"/>
              </a:lnSpc>
            </a:pPr>
            <a:r>
              <a:rPr lang="en-US" sz="1600" dirty="0"/>
              <a:t>Predict the probability distribution of the next word in the output sequence using a linear layer followed by </a:t>
            </a:r>
            <a:r>
              <a:rPr lang="en-US" sz="1600" dirty="0" err="1"/>
              <a:t>softmax</a:t>
            </a:r>
            <a:r>
              <a:rPr lang="en-US" sz="1600" dirty="0"/>
              <a:t> activation.</a:t>
            </a:r>
          </a:p>
        </p:txBody>
      </p:sp>
      <p:pic>
        <p:nvPicPr>
          <p:cNvPr id="4" name="Picture 3" descr="A diagram of a network&#10;&#10;Description automatically generated">
            <a:extLst>
              <a:ext uri="{FF2B5EF4-FFF2-40B4-BE49-F238E27FC236}">
                <a16:creationId xmlns:a16="http://schemas.microsoft.com/office/drawing/2014/main" id="{3FE89014-5DF0-D5D3-9F91-DE7EE166F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321435" y="2709644"/>
            <a:ext cx="4637300" cy="3501162"/>
          </a:xfrm>
          <a:custGeom>
            <a:avLst/>
            <a:gdLst/>
            <a:ahLst/>
            <a:cxnLst/>
            <a:rect l="l" t="t" r="r" b="b"/>
            <a:pathLst>
              <a:path w="5015639" h="3501162">
                <a:moveTo>
                  <a:pt x="0" y="0"/>
                </a:moveTo>
                <a:lnTo>
                  <a:pt x="5015639" y="0"/>
                </a:lnTo>
                <a:lnTo>
                  <a:pt x="5015639" y="3501162"/>
                </a:lnTo>
                <a:lnTo>
                  <a:pt x="0" y="3501162"/>
                </a:lnTo>
                <a:close/>
              </a:path>
            </a:pathLst>
          </a:custGeom>
          <a:noFill/>
        </p:spPr>
      </p:pic>
    </p:spTree>
    <p:extLst>
      <p:ext uri="{BB962C8B-B14F-4D97-AF65-F5344CB8AC3E}">
        <p14:creationId xmlns:p14="http://schemas.microsoft.com/office/powerpoint/2010/main" val="194195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3BDD-F20A-2079-D926-7907C504176E}"/>
              </a:ext>
            </a:extLst>
          </p:cNvPr>
          <p:cNvSpPr>
            <a:spLocks noGrp="1"/>
          </p:cNvSpPr>
          <p:nvPr>
            <p:ph type="title"/>
          </p:nvPr>
        </p:nvSpPr>
        <p:spPr>
          <a:xfrm>
            <a:off x="816319" y="339203"/>
            <a:ext cx="6965412" cy="883107"/>
          </a:xfrm>
        </p:spPr>
        <p:txBody>
          <a:bodyPr wrap="square" anchor="ctr">
            <a:normAutofit/>
          </a:bodyPr>
          <a:lstStyle/>
          <a:p>
            <a:r>
              <a:rPr lang="en-US" sz="3000" dirty="0"/>
              <a:t>Description/Representation of Dataset:</a:t>
            </a:r>
          </a:p>
        </p:txBody>
      </p:sp>
      <p:sp>
        <p:nvSpPr>
          <p:cNvPr id="3" name="Content Placeholder 2">
            <a:extLst>
              <a:ext uri="{FF2B5EF4-FFF2-40B4-BE49-F238E27FC236}">
                <a16:creationId xmlns:a16="http://schemas.microsoft.com/office/drawing/2014/main" id="{7B6EF4B1-BF87-C24B-1C7C-9C3CEF67077B}"/>
              </a:ext>
            </a:extLst>
          </p:cNvPr>
          <p:cNvSpPr>
            <a:spLocks noGrp="1"/>
          </p:cNvSpPr>
          <p:nvPr>
            <p:ph idx="1"/>
          </p:nvPr>
        </p:nvSpPr>
        <p:spPr>
          <a:xfrm>
            <a:off x="5211037" y="1598730"/>
            <a:ext cx="4418155" cy="3660538"/>
          </a:xfrm>
        </p:spPr>
        <p:txBody>
          <a:bodyPr>
            <a:normAutofit/>
          </a:bodyPr>
          <a:lstStyle/>
          <a:p>
            <a:pPr>
              <a:lnSpc>
                <a:spcPct val="110000"/>
              </a:lnSpc>
            </a:pPr>
            <a:r>
              <a:rPr lang="en-US" sz="1600" dirty="0"/>
              <a:t>The dataset consists of bilingual sentence pairs, with each pair containing a Hindi sentence and its corresponding English translation. Here's an overview of the dataset representation:</a:t>
            </a:r>
          </a:p>
          <a:p>
            <a:pPr marL="0" indent="0">
              <a:lnSpc>
                <a:spcPct val="110000"/>
              </a:lnSpc>
              <a:buNone/>
            </a:pPr>
            <a:r>
              <a:rPr lang="en-US" sz="1600" b="1" dirty="0"/>
              <a:t>Format: </a:t>
            </a:r>
            <a:r>
              <a:rPr lang="en-US" sz="1600" dirty="0"/>
              <a:t>CSV (Comma-Separated Values)</a:t>
            </a:r>
          </a:p>
          <a:p>
            <a:pPr marL="0" indent="0">
              <a:lnSpc>
                <a:spcPct val="110000"/>
              </a:lnSpc>
              <a:buNone/>
            </a:pPr>
            <a:r>
              <a:rPr lang="en-US" sz="1600" b="1" dirty="0"/>
              <a:t>Columns:</a:t>
            </a:r>
          </a:p>
          <a:p>
            <a:pPr>
              <a:lnSpc>
                <a:spcPct val="110000"/>
              </a:lnSpc>
            </a:pPr>
            <a:r>
              <a:rPr lang="en-US" sz="1600" dirty="0"/>
              <a:t>Hindi Sentence: Contains the original Hindi text.</a:t>
            </a:r>
          </a:p>
          <a:p>
            <a:pPr>
              <a:lnSpc>
                <a:spcPct val="110000"/>
              </a:lnSpc>
            </a:pPr>
            <a:r>
              <a:rPr lang="en-US" sz="1600" dirty="0"/>
              <a:t>English Sentence: Contains the corresponding English translation.</a:t>
            </a:r>
          </a:p>
        </p:txBody>
      </p:sp>
      <p:pic>
        <p:nvPicPr>
          <p:cNvPr id="4" name="Picture 3" descr="A diagram of a language&#10;&#10;Description automatically generated">
            <a:extLst>
              <a:ext uri="{FF2B5EF4-FFF2-40B4-BE49-F238E27FC236}">
                <a16:creationId xmlns:a16="http://schemas.microsoft.com/office/drawing/2014/main" id="{A19C7A75-42B6-120E-16BD-DC3BD2E96FEA}"/>
              </a:ext>
            </a:extLst>
          </p:cNvPr>
          <p:cNvPicPr>
            <a:picLocks noChangeAspect="1"/>
          </p:cNvPicPr>
          <p:nvPr/>
        </p:nvPicPr>
        <p:blipFill>
          <a:blip r:embed="rId2"/>
          <a:stretch>
            <a:fillRect/>
          </a:stretch>
        </p:blipFill>
        <p:spPr>
          <a:xfrm>
            <a:off x="356106" y="1509683"/>
            <a:ext cx="4184620" cy="3749585"/>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136494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Content Placeholder 3" descr="A diagram of a diagram&#10;&#10;Description automatically generated with medium confidence">
            <a:extLst>
              <a:ext uri="{FF2B5EF4-FFF2-40B4-BE49-F238E27FC236}">
                <a16:creationId xmlns:a16="http://schemas.microsoft.com/office/drawing/2014/main" id="{4F5C2D5D-A800-9545-B58C-B57FFE4AAB4B}"/>
              </a:ext>
            </a:extLst>
          </p:cNvPr>
          <p:cNvPicPr>
            <a:picLocks noGrp="1" noChangeAspect="1"/>
          </p:cNvPicPr>
          <p:nvPr>
            <p:ph idx="1"/>
          </p:nvPr>
        </p:nvPicPr>
        <p:blipFill>
          <a:blip r:embed="rId2"/>
          <a:stretch>
            <a:fillRect/>
          </a:stretch>
        </p:blipFill>
        <p:spPr>
          <a:xfrm>
            <a:off x="668533" y="2526698"/>
            <a:ext cx="8596312" cy="1804603"/>
          </a:xfrm>
          <a:custGeom>
            <a:avLst/>
            <a:gdLst/>
            <a:ahLst/>
            <a:cxnLst/>
            <a:rect l="l" t="t" r="r" b="b"/>
            <a:pathLst>
              <a:path w="10728325" h="3132136">
                <a:moveTo>
                  <a:pt x="0" y="0"/>
                </a:moveTo>
                <a:lnTo>
                  <a:pt x="10728325" y="0"/>
                </a:lnTo>
                <a:lnTo>
                  <a:pt x="10728325" y="3132136"/>
                </a:lnTo>
                <a:lnTo>
                  <a:pt x="0" y="3132136"/>
                </a:lnTo>
                <a:close/>
              </a:path>
            </a:pathLst>
          </a:custGeom>
        </p:spPr>
      </p:pic>
    </p:spTree>
    <p:extLst>
      <p:ext uri="{BB962C8B-B14F-4D97-AF65-F5344CB8AC3E}">
        <p14:creationId xmlns:p14="http://schemas.microsoft.com/office/powerpoint/2010/main" val="125007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523E-F98B-4592-A39B-1F17F1224882}"/>
              </a:ext>
            </a:extLst>
          </p:cNvPr>
          <p:cNvSpPr>
            <a:spLocks noGrp="1"/>
          </p:cNvSpPr>
          <p:nvPr>
            <p:ph type="title"/>
          </p:nvPr>
        </p:nvSpPr>
        <p:spPr>
          <a:xfrm>
            <a:off x="556036" y="609600"/>
            <a:ext cx="8596668" cy="650033"/>
          </a:xfrm>
        </p:spPr>
        <p:txBody>
          <a:bodyPr/>
          <a:lstStyle/>
          <a:p>
            <a:r>
              <a:rPr lang="en-US" dirty="0"/>
              <a:t>Data Pre-processing:</a:t>
            </a:r>
          </a:p>
        </p:txBody>
      </p:sp>
      <p:sp>
        <p:nvSpPr>
          <p:cNvPr id="3" name="Content Placeholder 2">
            <a:extLst>
              <a:ext uri="{FF2B5EF4-FFF2-40B4-BE49-F238E27FC236}">
                <a16:creationId xmlns:a16="http://schemas.microsoft.com/office/drawing/2014/main" id="{FEC2BE48-62B8-7B0F-B7CB-331EBDE648F5}"/>
              </a:ext>
            </a:extLst>
          </p:cNvPr>
          <p:cNvSpPr>
            <a:spLocks noGrp="1"/>
          </p:cNvSpPr>
          <p:nvPr>
            <p:ph idx="1"/>
          </p:nvPr>
        </p:nvSpPr>
        <p:spPr>
          <a:xfrm>
            <a:off x="556036" y="1529217"/>
            <a:ext cx="9194454" cy="4517020"/>
          </a:xfrm>
        </p:spPr>
        <p:txBody>
          <a:bodyPr>
            <a:normAutofit/>
          </a:bodyPr>
          <a:lstStyle/>
          <a:p>
            <a:pPr marL="0" indent="0">
              <a:buNone/>
            </a:pPr>
            <a:r>
              <a:rPr lang="en-US" sz="1600" dirty="0"/>
              <a:t>The data pre-processing stage involves preparing the raw dataset for model training by applying various transformations and cleaning steps. Here's an overview of the pre-processing pipeline:</a:t>
            </a:r>
          </a:p>
          <a:p>
            <a:r>
              <a:rPr lang="en-US" sz="1600" b="1" dirty="0"/>
              <a:t>Tokenization</a:t>
            </a:r>
            <a:r>
              <a:rPr lang="en-US" sz="1600" dirty="0"/>
              <a:t>: Split each sentence into individual words or tokens to facilitate further processing.</a:t>
            </a:r>
          </a:p>
          <a:p>
            <a:r>
              <a:rPr lang="en-US" sz="1600" b="1" dirty="0"/>
              <a:t>Cleaning</a:t>
            </a:r>
            <a:r>
              <a:rPr lang="en-US" sz="1600" dirty="0"/>
              <a:t>: Remove punctuation, special characters, and non-alphanumeric symbols from the text to ensure uniformity and readability.</a:t>
            </a:r>
          </a:p>
          <a:p>
            <a:r>
              <a:rPr lang="en-US" sz="1600" b="1" dirty="0"/>
              <a:t>Normalization</a:t>
            </a:r>
            <a:r>
              <a:rPr lang="en-US" sz="1600" dirty="0"/>
              <a:t>: Convert all text to lowercase to standardize the representation of words and reduce vocabulary size.</a:t>
            </a:r>
          </a:p>
          <a:p>
            <a:r>
              <a:rPr lang="en-US" sz="1600" b="1" dirty="0"/>
              <a:t>Numerical Encoding: </a:t>
            </a:r>
            <a:r>
              <a:rPr lang="en-US" sz="1600" dirty="0"/>
              <a:t>Map words to numerical indices using vocabulary mappings to represent text data in a format suitable for model input.</a:t>
            </a:r>
          </a:p>
          <a:p>
            <a:r>
              <a:rPr lang="en-US" sz="1600" b="1" dirty="0"/>
              <a:t>Padding: </a:t>
            </a:r>
            <a:r>
              <a:rPr lang="en-US" sz="1600" dirty="0"/>
              <a:t>Ensure all sequences have the same length by padding shorter sentences with a special token (e.g., &lt;PAD&gt;), allowing for efficient batch processing during training.</a:t>
            </a:r>
          </a:p>
          <a:p>
            <a:r>
              <a:rPr lang="en-US" sz="1600" b="1" dirty="0"/>
              <a:t>Splitting: </a:t>
            </a:r>
            <a:r>
              <a:rPr lang="en-US" sz="1600" dirty="0"/>
              <a:t>Divide the dataset into training, validation, and testing sets to evaluate model performance and generalization ability.</a:t>
            </a:r>
          </a:p>
        </p:txBody>
      </p:sp>
    </p:spTree>
    <p:extLst>
      <p:ext uri="{BB962C8B-B14F-4D97-AF65-F5344CB8AC3E}">
        <p14:creationId xmlns:p14="http://schemas.microsoft.com/office/powerpoint/2010/main" val="301921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2008-EC94-33B5-C06C-B4A24973B959}"/>
              </a:ext>
            </a:extLst>
          </p:cNvPr>
          <p:cNvSpPr>
            <a:spLocks noGrp="1"/>
          </p:cNvSpPr>
          <p:nvPr>
            <p:ph type="title"/>
          </p:nvPr>
        </p:nvSpPr>
        <p:spPr>
          <a:xfrm>
            <a:off x="720001" y="149290"/>
            <a:ext cx="8596668" cy="734008"/>
          </a:xfrm>
        </p:spPr>
        <p:txBody>
          <a:bodyPr/>
          <a:lstStyle/>
          <a:p>
            <a:r>
              <a:rPr lang="en-US" dirty="0"/>
              <a:t>Implementation-Pseudocode</a:t>
            </a:r>
          </a:p>
        </p:txBody>
      </p:sp>
      <p:sp>
        <p:nvSpPr>
          <p:cNvPr id="3" name="Content Placeholder 2">
            <a:extLst>
              <a:ext uri="{FF2B5EF4-FFF2-40B4-BE49-F238E27FC236}">
                <a16:creationId xmlns:a16="http://schemas.microsoft.com/office/drawing/2014/main" id="{D1803FCA-F9C0-4D68-E87D-04394844588D}"/>
              </a:ext>
            </a:extLst>
          </p:cNvPr>
          <p:cNvSpPr>
            <a:spLocks noGrp="1"/>
          </p:cNvSpPr>
          <p:nvPr>
            <p:ph idx="1"/>
          </p:nvPr>
        </p:nvSpPr>
        <p:spPr>
          <a:xfrm>
            <a:off x="720001" y="883297"/>
            <a:ext cx="8722580" cy="6049347"/>
          </a:xfrm>
        </p:spPr>
        <p:txBody>
          <a:bodyPr>
            <a:noAutofit/>
          </a:bodyPr>
          <a:lstStyle/>
          <a:p>
            <a:pPr marL="457200" indent="-457200">
              <a:buFont typeface="+mj-lt"/>
              <a:buAutoNum type="arabicPeriod"/>
            </a:pPr>
            <a:r>
              <a:rPr lang="en-US" sz="1500" dirty="0"/>
              <a:t>Initialize vocabulary objects for Hindi and English.</a:t>
            </a:r>
          </a:p>
          <a:p>
            <a:pPr marL="457200" indent="-457200">
              <a:buFont typeface="+mj-lt"/>
              <a:buAutoNum type="arabicPeriod"/>
            </a:pPr>
            <a:r>
              <a:rPr lang="en-US" sz="1500" dirty="0"/>
              <a:t>Define functions for sentence length, mixed language detection, and sentence preprocessing.</a:t>
            </a:r>
          </a:p>
          <a:p>
            <a:pPr marL="457200" indent="-457200">
              <a:buFont typeface="+mj-lt"/>
              <a:buAutoNum type="arabicPeriod"/>
            </a:pPr>
            <a:r>
              <a:rPr lang="en-US" sz="1500" dirty="0"/>
              <a:t>Load and clean the dataset, discarding sentences exceeding a predefined maximum length and those containing mixed languages.</a:t>
            </a:r>
          </a:p>
          <a:p>
            <a:pPr marL="457200" indent="-457200">
              <a:buFont typeface="+mj-lt"/>
              <a:buAutoNum type="arabicPeriod"/>
            </a:pPr>
            <a:r>
              <a:rPr lang="en-US" sz="1500" dirty="0"/>
              <a:t>Tokenize and preprocess sentences, adding special tokens for start-of-sequence, end-of-sequence, and padding.</a:t>
            </a:r>
          </a:p>
          <a:p>
            <a:pPr marL="457200" indent="-457200">
              <a:buFont typeface="+mj-lt"/>
              <a:buAutoNum type="arabicPeriod"/>
            </a:pPr>
            <a:r>
              <a:rPr lang="en-US" sz="1500" dirty="0"/>
              <a:t>Convert sentences to tensors, mapping words to numerical indices based on vocabulary mappings.</a:t>
            </a:r>
          </a:p>
          <a:p>
            <a:pPr marL="457200" indent="-457200">
              <a:buFont typeface="+mj-lt"/>
              <a:buAutoNum type="arabicPeriod"/>
            </a:pPr>
            <a:r>
              <a:rPr lang="en-US" sz="1500" dirty="0"/>
              <a:t>Define the Transformer model architecture, including embedding layers, positional encoding, transformer layers, and output linear layer.</a:t>
            </a:r>
          </a:p>
          <a:p>
            <a:pPr marL="457200" indent="-457200">
              <a:buFont typeface="+mj-lt"/>
              <a:buAutoNum type="arabicPeriod"/>
            </a:pPr>
            <a:r>
              <a:rPr lang="en-US" sz="1500" dirty="0"/>
              <a:t>Implement methods for generating masks for padding and future tokens.</a:t>
            </a:r>
          </a:p>
          <a:p>
            <a:pPr marL="457200" indent="-457200">
              <a:buFont typeface="+mj-lt"/>
              <a:buAutoNum type="arabicPeriod"/>
            </a:pPr>
            <a:r>
              <a:rPr lang="en-US" sz="1500" dirty="0"/>
              <a:t>Train the Transformer model using the Adam optimizer and cross-entropy loss function.</a:t>
            </a:r>
          </a:p>
          <a:p>
            <a:pPr marL="457200" indent="-457200">
              <a:buFont typeface="+mj-lt"/>
              <a:buAutoNum type="arabicPeriod"/>
            </a:pPr>
            <a:r>
              <a:rPr lang="en-US" sz="1500" dirty="0"/>
              <a:t>Iterate through batches of training data, computing gradients, and updating model parameters.</a:t>
            </a:r>
          </a:p>
          <a:p>
            <a:pPr marL="457200" indent="-457200">
              <a:buFont typeface="+mj-lt"/>
              <a:buAutoNum type="arabicPeriod"/>
            </a:pPr>
            <a:r>
              <a:rPr lang="en-US" sz="1500" dirty="0"/>
              <a:t>Save the trained model for future use.</a:t>
            </a:r>
          </a:p>
          <a:p>
            <a:pPr marL="457200" indent="-457200">
              <a:buFont typeface="+mj-lt"/>
              <a:buAutoNum type="arabicPeriod"/>
            </a:pPr>
            <a:r>
              <a:rPr lang="en-US" sz="1500" dirty="0"/>
              <a:t>Implement translation functions to predict English translations for Hindi sentences.</a:t>
            </a:r>
          </a:p>
          <a:p>
            <a:pPr marL="457200" indent="-457200">
              <a:buFont typeface="+mj-lt"/>
              <a:buAutoNum type="arabicPeriod"/>
            </a:pPr>
            <a:r>
              <a:rPr lang="en-US" sz="1500" dirty="0"/>
              <a:t>Utilize Google Translate API to translate Hindi sentences to Tamil for evaluation.</a:t>
            </a:r>
          </a:p>
          <a:p>
            <a:pPr marL="457200" indent="-457200">
              <a:buFont typeface="+mj-lt"/>
              <a:buAutoNum type="arabicPeriod"/>
            </a:pPr>
            <a:r>
              <a:rPr lang="en-US" sz="1500" dirty="0"/>
              <a:t>Evaluate translation accuracy by comparing predicted translations with ground truth English sentences.</a:t>
            </a:r>
          </a:p>
        </p:txBody>
      </p:sp>
    </p:spTree>
    <p:extLst>
      <p:ext uri="{BB962C8B-B14F-4D97-AF65-F5344CB8AC3E}">
        <p14:creationId xmlns:p14="http://schemas.microsoft.com/office/powerpoint/2010/main" val="28759335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TotalTime>
  <Words>1583</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Times New Roman</vt:lpstr>
      <vt:lpstr>Trebuchet MS</vt:lpstr>
      <vt:lpstr>Wingdings</vt:lpstr>
      <vt:lpstr>Wingdings 3</vt:lpstr>
      <vt:lpstr>Facet</vt:lpstr>
      <vt:lpstr>Enhancing Multilingual Communication: A Machine Translation and Question Answering Initiative</vt:lpstr>
      <vt:lpstr>Introduction</vt:lpstr>
      <vt:lpstr>Problem statement</vt:lpstr>
      <vt:lpstr>Methodology:</vt:lpstr>
      <vt:lpstr>Architecture Diagram of Model</vt:lpstr>
      <vt:lpstr>Description/Representation of Dataset:</vt:lpstr>
      <vt:lpstr>PowerPoint Presentation</vt:lpstr>
      <vt:lpstr>Data Pre-processing:</vt:lpstr>
      <vt:lpstr>Implementation-Pseudocode</vt:lpstr>
      <vt:lpstr>Implementation(cont.)</vt:lpstr>
      <vt:lpstr>Implementation Libraries:</vt:lpstr>
      <vt:lpstr>Results</vt:lpstr>
      <vt:lpstr>Results</vt:lpstr>
      <vt:lpstr>Project Management: Implementation Status Report </vt:lpstr>
      <vt:lpstr>Issues/Concerns: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Multilingual Communication: A Machine Translation and Question Answering Initiative </dc:title>
  <dc:creator>Kotlo, Vikram</dc:creator>
  <cp:lastModifiedBy>Tharun K S</cp:lastModifiedBy>
  <cp:revision>17</cp:revision>
  <dcterms:created xsi:type="dcterms:W3CDTF">2024-04-26T15:25:47Z</dcterms:created>
  <dcterms:modified xsi:type="dcterms:W3CDTF">2024-04-28T04:04:19Z</dcterms:modified>
</cp:coreProperties>
</file>