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4" r:id="rId9"/>
    <p:sldId id="265" r:id="rId10"/>
    <p:sldId id="266" r:id="rId11"/>
    <p:sldId id="267" r:id="rId12"/>
    <p:sldId id="268" r:id="rId13"/>
    <p:sldId id="275" r:id="rId14"/>
    <p:sldId id="276" r:id="rId15"/>
    <p:sldId id="277" r:id="rId16"/>
    <p:sldId id="273" r:id="rId17"/>
    <p:sldId id="272" r:id="rId18"/>
    <p:sldId id="271" r:id="rId19"/>
    <p:sldId id="263" r:id="rId20"/>
    <p:sldId id="26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89C6-0C98-6FCB-00CB-1C669C45E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162BA0-3B96-5BD9-F15E-1B7A5E8F4C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C1EFED-3A6D-F159-0573-7F4BD3EB13A8}"/>
              </a:ext>
            </a:extLst>
          </p:cNvPr>
          <p:cNvSpPr>
            <a:spLocks noGrp="1"/>
          </p:cNvSpPr>
          <p:nvPr>
            <p:ph type="dt" sz="half" idx="10"/>
          </p:nvPr>
        </p:nvSpPr>
        <p:spPr/>
        <p:txBody>
          <a:bodyPr/>
          <a:lstStyle/>
          <a:p>
            <a:fld id="{2654EFFC-ECB9-44E7-B90E-B54745A06913}" type="datetimeFigureOut">
              <a:rPr lang="en-IN" smtClean="0"/>
              <a:t>26-04-2024</a:t>
            </a:fld>
            <a:endParaRPr lang="en-IN" dirty="0"/>
          </a:p>
        </p:txBody>
      </p:sp>
      <p:sp>
        <p:nvSpPr>
          <p:cNvPr id="5" name="Footer Placeholder 4">
            <a:extLst>
              <a:ext uri="{FF2B5EF4-FFF2-40B4-BE49-F238E27FC236}">
                <a16:creationId xmlns:a16="http://schemas.microsoft.com/office/drawing/2014/main" id="{DD3EAF0F-5315-29B3-ABCD-C0727BD0CA9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F77A6B8-8E61-4FB7-026C-896D2393C30E}"/>
              </a:ext>
            </a:extLst>
          </p:cNvPr>
          <p:cNvSpPr>
            <a:spLocks noGrp="1"/>
          </p:cNvSpPr>
          <p:nvPr>
            <p:ph type="sldNum" sz="quarter" idx="12"/>
          </p:nvPr>
        </p:nvSpPr>
        <p:spPr/>
        <p:txBody>
          <a:bodyPr/>
          <a:lstStyle/>
          <a:p>
            <a:fld id="{6686681A-941A-4C61-9D02-A7CF2735E092}" type="slidenum">
              <a:rPr lang="en-IN" smtClean="0"/>
              <a:t>‹#›</a:t>
            </a:fld>
            <a:endParaRPr lang="en-IN" dirty="0"/>
          </a:p>
        </p:txBody>
      </p:sp>
    </p:spTree>
    <p:extLst>
      <p:ext uri="{BB962C8B-B14F-4D97-AF65-F5344CB8AC3E}">
        <p14:creationId xmlns:p14="http://schemas.microsoft.com/office/powerpoint/2010/main" val="2172811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1DC3-9C1E-7EFE-1327-6B42E80FB5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20497D-3562-63B1-565B-75D3A7CC21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BBCB65-1392-AEAA-ED38-74E3C58512B7}"/>
              </a:ext>
            </a:extLst>
          </p:cNvPr>
          <p:cNvSpPr>
            <a:spLocks noGrp="1"/>
          </p:cNvSpPr>
          <p:nvPr>
            <p:ph type="dt" sz="half" idx="10"/>
          </p:nvPr>
        </p:nvSpPr>
        <p:spPr/>
        <p:txBody>
          <a:bodyPr/>
          <a:lstStyle/>
          <a:p>
            <a:fld id="{2654EFFC-ECB9-44E7-B90E-B54745A06913}" type="datetimeFigureOut">
              <a:rPr lang="en-IN" smtClean="0"/>
              <a:t>26-04-2024</a:t>
            </a:fld>
            <a:endParaRPr lang="en-IN" dirty="0"/>
          </a:p>
        </p:txBody>
      </p:sp>
      <p:sp>
        <p:nvSpPr>
          <p:cNvPr id="5" name="Footer Placeholder 4">
            <a:extLst>
              <a:ext uri="{FF2B5EF4-FFF2-40B4-BE49-F238E27FC236}">
                <a16:creationId xmlns:a16="http://schemas.microsoft.com/office/drawing/2014/main" id="{6669508B-905C-F110-A3CD-83A7422B32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E9266A7-C386-6CDE-EDA4-1845AC5D9112}"/>
              </a:ext>
            </a:extLst>
          </p:cNvPr>
          <p:cNvSpPr>
            <a:spLocks noGrp="1"/>
          </p:cNvSpPr>
          <p:nvPr>
            <p:ph type="sldNum" sz="quarter" idx="12"/>
          </p:nvPr>
        </p:nvSpPr>
        <p:spPr/>
        <p:txBody>
          <a:bodyPr/>
          <a:lstStyle/>
          <a:p>
            <a:fld id="{6686681A-941A-4C61-9D02-A7CF2735E092}" type="slidenum">
              <a:rPr lang="en-IN" smtClean="0"/>
              <a:t>‹#›</a:t>
            </a:fld>
            <a:endParaRPr lang="en-IN" dirty="0"/>
          </a:p>
        </p:txBody>
      </p:sp>
    </p:spTree>
    <p:extLst>
      <p:ext uri="{BB962C8B-B14F-4D97-AF65-F5344CB8AC3E}">
        <p14:creationId xmlns:p14="http://schemas.microsoft.com/office/powerpoint/2010/main" val="159089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21D5BB-8E0D-ACCD-948F-B006B02B66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D499B0-0CFA-63CB-6BE0-EE4CCE8E77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6B9ADD-0F4D-C45F-0250-6594A4355817}"/>
              </a:ext>
            </a:extLst>
          </p:cNvPr>
          <p:cNvSpPr>
            <a:spLocks noGrp="1"/>
          </p:cNvSpPr>
          <p:nvPr>
            <p:ph type="dt" sz="half" idx="10"/>
          </p:nvPr>
        </p:nvSpPr>
        <p:spPr/>
        <p:txBody>
          <a:bodyPr/>
          <a:lstStyle/>
          <a:p>
            <a:fld id="{2654EFFC-ECB9-44E7-B90E-B54745A06913}" type="datetimeFigureOut">
              <a:rPr lang="en-IN" smtClean="0"/>
              <a:t>26-04-2024</a:t>
            </a:fld>
            <a:endParaRPr lang="en-IN" dirty="0"/>
          </a:p>
        </p:txBody>
      </p:sp>
      <p:sp>
        <p:nvSpPr>
          <p:cNvPr id="5" name="Footer Placeholder 4">
            <a:extLst>
              <a:ext uri="{FF2B5EF4-FFF2-40B4-BE49-F238E27FC236}">
                <a16:creationId xmlns:a16="http://schemas.microsoft.com/office/drawing/2014/main" id="{B59146F8-F1A6-63A7-1381-68759FE15AD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F4ADFC-B81D-1A14-1F27-EF7886329FC1}"/>
              </a:ext>
            </a:extLst>
          </p:cNvPr>
          <p:cNvSpPr>
            <a:spLocks noGrp="1"/>
          </p:cNvSpPr>
          <p:nvPr>
            <p:ph type="sldNum" sz="quarter" idx="12"/>
          </p:nvPr>
        </p:nvSpPr>
        <p:spPr/>
        <p:txBody>
          <a:bodyPr/>
          <a:lstStyle/>
          <a:p>
            <a:fld id="{6686681A-941A-4C61-9D02-A7CF2735E092}" type="slidenum">
              <a:rPr lang="en-IN" smtClean="0"/>
              <a:t>‹#›</a:t>
            </a:fld>
            <a:endParaRPr lang="en-IN" dirty="0"/>
          </a:p>
        </p:txBody>
      </p:sp>
    </p:spTree>
    <p:extLst>
      <p:ext uri="{BB962C8B-B14F-4D97-AF65-F5344CB8AC3E}">
        <p14:creationId xmlns:p14="http://schemas.microsoft.com/office/powerpoint/2010/main" val="321481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C469-F91B-1B3C-9FAF-6502A5BC06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E714A9-5CA2-B663-88BE-D02F904BC9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E2BA87-A2FF-49A1-0DC9-28FAE28472A1}"/>
              </a:ext>
            </a:extLst>
          </p:cNvPr>
          <p:cNvSpPr>
            <a:spLocks noGrp="1"/>
          </p:cNvSpPr>
          <p:nvPr>
            <p:ph type="dt" sz="half" idx="10"/>
          </p:nvPr>
        </p:nvSpPr>
        <p:spPr/>
        <p:txBody>
          <a:bodyPr/>
          <a:lstStyle/>
          <a:p>
            <a:fld id="{2654EFFC-ECB9-44E7-B90E-B54745A06913}" type="datetimeFigureOut">
              <a:rPr lang="en-IN" smtClean="0"/>
              <a:t>26-04-2024</a:t>
            </a:fld>
            <a:endParaRPr lang="en-IN" dirty="0"/>
          </a:p>
        </p:txBody>
      </p:sp>
      <p:sp>
        <p:nvSpPr>
          <p:cNvPr id="5" name="Footer Placeholder 4">
            <a:extLst>
              <a:ext uri="{FF2B5EF4-FFF2-40B4-BE49-F238E27FC236}">
                <a16:creationId xmlns:a16="http://schemas.microsoft.com/office/drawing/2014/main" id="{7AC6DE49-7F00-6265-90DA-A4CFBE69C38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03ADBDA-C35A-6623-BF20-97117A0ECA3E}"/>
              </a:ext>
            </a:extLst>
          </p:cNvPr>
          <p:cNvSpPr>
            <a:spLocks noGrp="1"/>
          </p:cNvSpPr>
          <p:nvPr>
            <p:ph type="sldNum" sz="quarter" idx="12"/>
          </p:nvPr>
        </p:nvSpPr>
        <p:spPr/>
        <p:txBody>
          <a:bodyPr/>
          <a:lstStyle/>
          <a:p>
            <a:fld id="{6686681A-941A-4C61-9D02-A7CF2735E092}" type="slidenum">
              <a:rPr lang="en-IN" smtClean="0"/>
              <a:t>‹#›</a:t>
            </a:fld>
            <a:endParaRPr lang="en-IN" dirty="0"/>
          </a:p>
        </p:txBody>
      </p:sp>
    </p:spTree>
    <p:extLst>
      <p:ext uri="{BB962C8B-B14F-4D97-AF65-F5344CB8AC3E}">
        <p14:creationId xmlns:p14="http://schemas.microsoft.com/office/powerpoint/2010/main" val="110337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1144-3DB5-2C5E-BA69-638AC632EA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A4DEEC-4C55-C783-5032-F04C0D1E9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ADBF20-CED2-E505-E1E0-B940A8D46BE0}"/>
              </a:ext>
            </a:extLst>
          </p:cNvPr>
          <p:cNvSpPr>
            <a:spLocks noGrp="1"/>
          </p:cNvSpPr>
          <p:nvPr>
            <p:ph type="dt" sz="half" idx="10"/>
          </p:nvPr>
        </p:nvSpPr>
        <p:spPr/>
        <p:txBody>
          <a:bodyPr/>
          <a:lstStyle/>
          <a:p>
            <a:fld id="{2654EFFC-ECB9-44E7-B90E-B54745A06913}" type="datetimeFigureOut">
              <a:rPr lang="en-IN" smtClean="0"/>
              <a:t>26-04-2024</a:t>
            </a:fld>
            <a:endParaRPr lang="en-IN" dirty="0"/>
          </a:p>
        </p:txBody>
      </p:sp>
      <p:sp>
        <p:nvSpPr>
          <p:cNvPr id="5" name="Footer Placeholder 4">
            <a:extLst>
              <a:ext uri="{FF2B5EF4-FFF2-40B4-BE49-F238E27FC236}">
                <a16:creationId xmlns:a16="http://schemas.microsoft.com/office/drawing/2014/main" id="{D32849AE-0194-CEA3-F1BC-87F807C3B96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C1719FB-F455-5622-2F18-0E45042502F5}"/>
              </a:ext>
            </a:extLst>
          </p:cNvPr>
          <p:cNvSpPr>
            <a:spLocks noGrp="1"/>
          </p:cNvSpPr>
          <p:nvPr>
            <p:ph type="sldNum" sz="quarter" idx="12"/>
          </p:nvPr>
        </p:nvSpPr>
        <p:spPr/>
        <p:txBody>
          <a:bodyPr/>
          <a:lstStyle/>
          <a:p>
            <a:fld id="{6686681A-941A-4C61-9D02-A7CF2735E092}" type="slidenum">
              <a:rPr lang="en-IN" smtClean="0"/>
              <a:t>‹#›</a:t>
            </a:fld>
            <a:endParaRPr lang="en-IN" dirty="0"/>
          </a:p>
        </p:txBody>
      </p:sp>
    </p:spTree>
    <p:extLst>
      <p:ext uri="{BB962C8B-B14F-4D97-AF65-F5344CB8AC3E}">
        <p14:creationId xmlns:p14="http://schemas.microsoft.com/office/powerpoint/2010/main" val="36987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0376-F42A-A74F-34DC-D6231EE850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149B33-BF29-4CD3-EC8A-45DE2A72A3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DFAF3F-51E9-3962-7E9E-17B45B096C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7E1CC6-A1A4-849E-B858-A733C229A6C4}"/>
              </a:ext>
            </a:extLst>
          </p:cNvPr>
          <p:cNvSpPr>
            <a:spLocks noGrp="1"/>
          </p:cNvSpPr>
          <p:nvPr>
            <p:ph type="dt" sz="half" idx="10"/>
          </p:nvPr>
        </p:nvSpPr>
        <p:spPr/>
        <p:txBody>
          <a:bodyPr/>
          <a:lstStyle/>
          <a:p>
            <a:fld id="{2654EFFC-ECB9-44E7-B90E-B54745A06913}" type="datetimeFigureOut">
              <a:rPr lang="en-IN" smtClean="0"/>
              <a:t>26-04-2024</a:t>
            </a:fld>
            <a:endParaRPr lang="en-IN" dirty="0"/>
          </a:p>
        </p:txBody>
      </p:sp>
      <p:sp>
        <p:nvSpPr>
          <p:cNvPr id="6" name="Footer Placeholder 5">
            <a:extLst>
              <a:ext uri="{FF2B5EF4-FFF2-40B4-BE49-F238E27FC236}">
                <a16:creationId xmlns:a16="http://schemas.microsoft.com/office/drawing/2014/main" id="{B47FFCC8-D50F-EE3B-8490-9951FE656E3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620BDE1-B2B0-0EA5-9A2E-280A0240BD59}"/>
              </a:ext>
            </a:extLst>
          </p:cNvPr>
          <p:cNvSpPr>
            <a:spLocks noGrp="1"/>
          </p:cNvSpPr>
          <p:nvPr>
            <p:ph type="sldNum" sz="quarter" idx="12"/>
          </p:nvPr>
        </p:nvSpPr>
        <p:spPr/>
        <p:txBody>
          <a:bodyPr/>
          <a:lstStyle/>
          <a:p>
            <a:fld id="{6686681A-941A-4C61-9D02-A7CF2735E092}" type="slidenum">
              <a:rPr lang="en-IN" smtClean="0"/>
              <a:t>‹#›</a:t>
            </a:fld>
            <a:endParaRPr lang="en-IN" dirty="0"/>
          </a:p>
        </p:txBody>
      </p:sp>
    </p:spTree>
    <p:extLst>
      <p:ext uri="{BB962C8B-B14F-4D97-AF65-F5344CB8AC3E}">
        <p14:creationId xmlns:p14="http://schemas.microsoft.com/office/powerpoint/2010/main" val="3391378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1230-3955-F864-A87A-288702DECF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9F08C6-E4DF-757A-7A9D-CD479056F4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471596-FECF-CF9F-11D0-3BC014CC96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B63903-826F-F825-9093-4B3516820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F8838C-67B2-E050-B831-9BC63310EF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201B32-7AC2-8A77-7507-7541AB53DEDF}"/>
              </a:ext>
            </a:extLst>
          </p:cNvPr>
          <p:cNvSpPr>
            <a:spLocks noGrp="1"/>
          </p:cNvSpPr>
          <p:nvPr>
            <p:ph type="dt" sz="half" idx="10"/>
          </p:nvPr>
        </p:nvSpPr>
        <p:spPr/>
        <p:txBody>
          <a:bodyPr/>
          <a:lstStyle/>
          <a:p>
            <a:fld id="{2654EFFC-ECB9-44E7-B90E-B54745A06913}" type="datetimeFigureOut">
              <a:rPr lang="en-IN" smtClean="0"/>
              <a:t>26-04-2024</a:t>
            </a:fld>
            <a:endParaRPr lang="en-IN" dirty="0"/>
          </a:p>
        </p:txBody>
      </p:sp>
      <p:sp>
        <p:nvSpPr>
          <p:cNvPr id="8" name="Footer Placeholder 7">
            <a:extLst>
              <a:ext uri="{FF2B5EF4-FFF2-40B4-BE49-F238E27FC236}">
                <a16:creationId xmlns:a16="http://schemas.microsoft.com/office/drawing/2014/main" id="{07E70FC1-7A9F-5DA0-A827-DCBC749BE4F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51E353C-195E-998B-5DC8-7B67E3527558}"/>
              </a:ext>
            </a:extLst>
          </p:cNvPr>
          <p:cNvSpPr>
            <a:spLocks noGrp="1"/>
          </p:cNvSpPr>
          <p:nvPr>
            <p:ph type="sldNum" sz="quarter" idx="12"/>
          </p:nvPr>
        </p:nvSpPr>
        <p:spPr/>
        <p:txBody>
          <a:bodyPr/>
          <a:lstStyle/>
          <a:p>
            <a:fld id="{6686681A-941A-4C61-9D02-A7CF2735E092}" type="slidenum">
              <a:rPr lang="en-IN" smtClean="0"/>
              <a:t>‹#›</a:t>
            </a:fld>
            <a:endParaRPr lang="en-IN" dirty="0"/>
          </a:p>
        </p:txBody>
      </p:sp>
    </p:spTree>
    <p:extLst>
      <p:ext uri="{BB962C8B-B14F-4D97-AF65-F5344CB8AC3E}">
        <p14:creationId xmlns:p14="http://schemas.microsoft.com/office/powerpoint/2010/main" val="410448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4222-6656-D32F-8B58-690CDF3B84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0D8AEB-452A-7348-9992-905B24FD2B8D}"/>
              </a:ext>
            </a:extLst>
          </p:cNvPr>
          <p:cNvSpPr>
            <a:spLocks noGrp="1"/>
          </p:cNvSpPr>
          <p:nvPr>
            <p:ph type="dt" sz="half" idx="10"/>
          </p:nvPr>
        </p:nvSpPr>
        <p:spPr/>
        <p:txBody>
          <a:bodyPr/>
          <a:lstStyle/>
          <a:p>
            <a:fld id="{2654EFFC-ECB9-44E7-B90E-B54745A06913}" type="datetimeFigureOut">
              <a:rPr lang="en-IN" smtClean="0"/>
              <a:t>26-04-2024</a:t>
            </a:fld>
            <a:endParaRPr lang="en-IN" dirty="0"/>
          </a:p>
        </p:txBody>
      </p:sp>
      <p:sp>
        <p:nvSpPr>
          <p:cNvPr id="4" name="Footer Placeholder 3">
            <a:extLst>
              <a:ext uri="{FF2B5EF4-FFF2-40B4-BE49-F238E27FC236}">
                <a16:creationId xmlns:a16="http://schemas.microsoft.com/office/drawing/2014/main" id="{D4C0012F-F69F-7EB5-5E09-434E5028F66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6C1F451-91DE-E9BB-C1B7-F7CA05391AFE}"/>
              </a:ext>
            </a:extLst>
          </p:cNvPr>
          <p:cNvSpPr>
            <a:spLocks noGrp="1"/>
          </p:cNvSpPr>
          <p:nvPr>
            <p:ph type="sldNum" sz="quarter" idx="12"/>
          </p:nvPr>
        </p:nvSpPr>
        <p:spPr/>
        <p:txBody>
          <a:bodyPr/>
          <a:lstStyle/>
          <a:p>
            <a:fld id="{6686681A-941A-4C61-9D02-A7CF2735E092}" type="slidenum">
              <a:rPr lang="en-IN" smtClean="0"/>
              <a:t>‹#›</a:t>
            </a:fld>
            <a:endParaRPr lang="en-IN" dirty="0"/>
          </a:p>
        </p:txBody>
      </p:sp>
    </p:spTree>
    <p:extLst>
      <p:ext uri="{BB962C8B-B14F-4D97-AF65-F5344CB8AC3E}">
        <p14:creationId xmlns:p14="http://schemas.microsoft.com/office/powerpoint/2010/main" val="362582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DB63B2-D2CC-A9B9-26A4-5CF8399EC246}"/>
              </a:ext>
            </a:extLst>
          </p:cNvPr>
          <p:cNvSpPr>
            <a:spLocks noGrp="1"/>
          </p:cNvSpPr>
          <p:nvPr>
            <p:ph type="dt" sz="half" idx="10"/>
          </p:nvPr>
        </p:nvSpPr>
        <p:spPr/>
        <p:txBody>
          <a:bodyPr/>
          <a:lstStyle/>
          <a:p>
            <a:fld id="{2654EFFC-ECB9-44E7-B90E-B54745A06913}" type="datetimeFigureOut">
              <a:rPr lang="en-IN" smtClean="0"/>
              <a:t>26-04-2024</a:t>
            </a:fld>
            <a:endParaRPr lang="en-IN" dirty="0"/>
          </a:p>
        </p:txBody>
      </p:sp>
      <p:sp>
        <p:nvSpPr>
          <p:cNvPr id="3" name="Footer Placeholder 2">
            <a:extLst>
              <a:ext uri="{FF2B5EF4-FFF2-40B4-BE49-F238E27FC236}">
                <a16:creationId xmlns:a16="http://schemas.microsoft.com/office/drawing/2014/main" id="{0DFF34AF-DEEB-A2B5-EAF8-A85D57A8997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8FCF1B17-2EE0-37CB-14B5-A84B83FA5093}"/>
              </a:ext>
            </a:extLst>
          </p:cNvPr>
          <p:cNvSpPr>
            <a:spLocks noGrp="1"/>
          </p:cNvSpPr>
          <p:nvPr>
            <p:ph type="sldNum" sz="quarter" idx="12"/>
          </p:nvPr>
        </p:nvSpPr>
        <p:spPr/>
        <p:txBody>
          <a:bodyPr/>
          <a:lstStyle/>
          <a:p>
            <a:fld id="{6686681A-941A-4C61-9D02-A7CF2735E092}" type="slidenum">
              <a:rPr lang="en-IN" smtClean="0"/>
              <a:t>‹#›</a:t>
            </a:fld>
            <a:endParaRPr lang="en-IN" dirty="0"/>
          </a:p>
        </p:txBody>
      </p:sp>
    </p:spTree>
    <p:extLst>
      <p:ext uri="{BB962C8B-B14F-4D97-AF65-F5344CB8AC3E}">
        <p14:creationId xmlns:p14="http://schemas.microsoft.com/office/powerpoint/2010/main" val="354195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1392-47D8-3034-7203-310745E44E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7F805A-A895-6923-28B5-987EFD0821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619856-3525-6BE1-958A-166076933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FAAFE6-AF39-381D-D461-1084CF8C0AD9}"/>
              </a:ext>
            </a:extLst>
          </p:cNvPr>
          <p:cNvSpPr>
            <a:spLocks noGrp="1"/>
          </p:cNvSpPr>
          <p:nvPr>
            <p:ph type="dt" sz="half" idx="10"/>
          </p:nvPr>
        </p:nvSpPr>
        <p:spPr/>
        <p:txBody>
          <a:bodyPr/>
          <a:lstStyle/>
          <a:p>
            <a:fld id="{2654EFFC-ECB9-44E7-B90E-B54745A06913}" type="datetimeFigureOut">
              <a:rPr lang="en-IN" smtClean="0"/>
              <a:t>26-04-2024</a:t>
            </a:fld>
            <a:endParaRPr lang="en-IN" dirty="0"/>
          </a:p>
        </p:txBody>
      </p:sp>
      <p:sp>
        <p:nvSpPr>
          <p:cNvPr id="6" name="Footer Placeholder 5">
            <a:extLst>
              <a:ext uri="{FF2B5EF4-FFF2-40B4-BE49-F238E27FC236}">
                <a16:creationId xmlns:a16="http://schemas.microsoft.com/office/drawing/2014/main" id="{AE03047A-37CC-AF66-45E0-D670C3A25F9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7CB25A7-4FAB-0357-CBF5-C87663A64E60}"/>
              </a:ext>
            </a:extLst>
          </p:cNvPr>
          <p:cNvSpPr>
            <a:spLocks noGrp="1"/>
          </p:cNvSpPr>
          <p:nvPr>
            <p:ph type="sldNum" sz="quarter" idx="12"/>
          </p:nvPr>
        </p:nvSpPr>
        <p:spPr/>
        <p:txBody>
          <a:bodyPr/>
          <a:lstStyle/>
          <a:p>
            <a:fld id="{6686681A-941A-4C61-9D02-A7CF2735E092}" type="slidenum">
              <a:rPr lang="en-IN" smtClean="0"/>
              <a:t>‹#›</a:t>
            </a:fld>
            <a:endParaRPr lang="en-IN" dirty="0"/>
          </a:p>
        </p:txBody>
      </p:sp>
    </p:spTree>
    <p:extLst>
      <p:ext uri="{BB962C8B-B14F-4D97-AF65-F5344CB8AC3E}">
        <p14:creationId xmlns:p14="http://schemas.microsoft.com/office/powerpoint/2010/main" val="80089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B7E6-3916-311E-C775-4EAAA30DC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D3D7BE-B7D6-CDBC-C439-AF39273BF5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6FF4E42-62BF-214A-1B72-FEEDF817C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0BB366-0C9A-9AB8-169D-F34EA48CF44F}"/>
              </a:ext>
            </a:extLst>
          </p:cNvPr>
          <p:cNvSpPr>
            <a:spLocks noGrp="1"/>
          </p:cNvSpPr>
          <p:nvPr>
            <p:ph type="dt" sz="half" idx="10"/>
          </p:nvPr>
        </p:nvSpPr>
        <p:spPr/>
        <p:txBody>
          <a:bodyPr/>
          <a:lstStyle/>
          <a:p>
            <a:fld id="{2654EFFC-ECB9-44E7-B90E-B54745A06913}" type="datetimeFigureOut">
              <a:rPr lang="en-IN" smtClean="0"/>
              <a:t>26-04-2024</a:t>
            </a:fld>
            <a:endParaRPr lang="en-IN" dirty="0"/>
          </a:p>
        </p:txBody>
      </p:sp>
      <p:sp>
        <p:nvSpPr>
          <p:cNvPr id="6" name="Footer Placeholder 5">
            <a:extLst>
              <a:ext uri="{FF2B5EF4-FFF2-40B4-BE49-F238E27FC236}">
                <a16:creationId xmlns:a16="http://schemas.microsoft.com/office/drawing/2014/main" id="{1D6B8861-63E1-6450-F578-3CABEF63FFA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118851C-F487-039A-DF94-C81D5B038154}"/>
              </a:ext>
            </a:extLst>
          </p:cNvPr>
          <p:cNvSpPr>
            <a:spLocks noGrp="1"/>
          </p:cNvSpPr>
          <p:nvPr>
            <p:ph type="sldNum" sz="quarter" idx="12"/>
          </p:nvPr>
        </p:nvSpPr>
        <p:spPr/>
        <p:txBody>
          <a:bodyPr/>
          <a:lstStyle/>
          <a:p>
            <a:fld id="{6686681A-941A-4C61-9D02-A7CF2735E092}" type="slidenum">
              <a:rPr lang="en-IN" smtClean="0"/>
              <a:t>‹#›</a:t>
            </a:fld>
            <a:endParaRPr lang="en-IN" dirty="0"/>
          </a:p>
        </p:txBody>
      </p:sp>
    </p:spTree>
    <p:extLst>
      <p:ext uri="{BB962C8B-B14F-4D97-AF65-F5344CB8AC3E}">
        <p14:creationId xmlns:p14="http://schemas.microsoft.com/office/powerpoint/2010/main" val="94265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3F6E43-4495-44A3-C1FE-02AF19A166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A2B7A9-DE54-BC0D-25FC-32AA4BFF7F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A052B0-72B0-97A2-FD88-8F43BB9623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4EFFC-ECB9-44E7-B90E-B54745A06913}" type="datetimeFigureOut">
              <a:rPr lang="en-IN" smtClean="0"/>
              <a:t>26-04-2024</a:t>
            </a:fld>
            <a:endParaRPr lang="en-IN" dirty="0"/>
          </a:p>
        </p:txBody>
      </p:sp>
      <p:sp>
        <p:nvSpPr>
          <p:cNvPr id="5" name="Footer Placeholder 4">
            <a:extLst>
              <a:ext uri="{FF2B5EF4-FFF2-40B4-BE49-F238E27FC236}">
                <a16:creationId xmlns:a16="http://schemas.microsoft.com/office/drawing/2014/main" id="{59DF7126-06EC-DA35-E521-A26889E0DB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3D99E0D-5D85-EE67-1E18-54FEB63DEC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86681A-941A-4C61-9D02-A7CF2735E092}" type="slidenum">
              <a:rPr lang="en-IN" smtClean="0"/>
              <a:t>‹#›</a:t>
            </a:fld>
            <a:endParaRPr lang="en-IN" dirty="0"/>
          </a:p>
        </p:txBody>
      </p:sp>
    </p:spTree>
    <p:extLst>
      <p:ext uri="{BB962C8B-B14F-4D97-AF65-F5344CB8AC3E}">
        <p14:creationId xmlns:p14="http://schemas.microsoft.com/office/powerpoint/2010/main" val="4294633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localhost:63342/datavis/web.html?_ijt=qaq179ruemh0d8vf6hgi2mrsbq"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esearchfdi.com/resources/articles/the-effects-of-globalization-on-economic-development/" TargetMode="External"/><Relationship Id="rId2" Type="http://schemas.openxmlformats.org/officeDocument/2006/relationships/hyperlink" Target="https://www.prb.org/resources/human-population/" TargetMode="External"/><Relationship Id="rId1" Type="http://schemas.openxmlformats.org/officeDocument/2006/relationships/slideLayout" Target="../slideLayouts/slideLayout2.xml"/><Relationship Id="rId5" Type="http://schemas.openxmlformats.org/officeDocument/2006/relationships/hyperlink" Target="https://www.kaggle.com/datasets/sazidthe1/data-science-salaries" TargetMode="External"/><Relationship Id="rId4" Type="http://schemas.openxmlformats.org/officeDocument/2006/relationships/hyperlink" Target="https://www.kaggle.com/datasets/rajkumarpandey02/2023-world-population-by-countr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693A-3365-6771-EFB5-1E435C69486B}"/>
              </a:ext>
            </a:extLst>
          </p:cNvPr>
          <p:cNvSpPr>
            <a:spLocks noGrp="1"/>
          </p:cNvSpPr>
          <p:nvPr>
            <p:ph type="ctrTitle"/>
          </p:nvPr>
        </p:nvSpPr>
        <p:spPr/>
        <p:txBody>
          <a:bodyPr/>
          <a:lstStyle/>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Exploring Global Data Science Trends</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9A1C2AA-2BDB-32B8-171C-6700B6FB9F6B}"/>
              </a:ext>
            </a:extLst>
          </p:cNvPr>
          <p:cNvSpPr>
            <a:spLocks noGrp="1"/>
          </p:cNvSpPr>
          <p:nvPr>
            <p:ph type="subTitle" idx="1"/>
          </p:nvPr>
        </p:nvSpPr>
        <p:spPr/>
        <p:txBody>
          <a:bodyPr/>
          <a:lstStyle/>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Investigating the Relationship Between Population and Data Science Salaries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55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64E97-2DEE-54D9-C290-77F03B73322A}"/>
              </a:ext>
            </a:extLst>
          </p:cNvPr>
          <p:cNvSpPr>
            <a:spLocks noGrp="1"/>
          </p:cNvSpPr>
          <p:nvPr>
            <p:ph type="title"/>
          </p:nvPr>
        </p:nvSpPr>
        <p:spPr>
          <a:xfrm>
            <a:off x="737648" y="1451728"/>
            <a:ext cx="4381107" cy="4081806"/>
          </a:xfrm>
        </p:spPr>
        <p:txBody>
          <a:bodyPr>
            <a:normAutofit/>
          </a:bodyPr>
          <a:lstStyle/>
          <a:p>
            <a:pPr>
              <a:lnSpc>
                <a:spcPct val="100000"/>
              </a:lnSpc>
            </a:pPr>
            <a:r>
              <a:rPr lang="en-IN" sz="1800" b="0" i="0" u="sng" dirty="0">
                <a:solidFill>
                  <a:srgbClr val="000000"/>
                </a:solidFill>
                <a:effectLst/>
                <a:latin typeface="Times New Roman" panose="02020603050405020304" pitchFamily="18" charset="0"/>
                <a:cs typeface="Times New Roman" panose="02020603050405020304" pitchFamily="18" charset="0"/>
              </a:rPr>
              <a:t>Population vs. Data Science Salary (2023) in tableau</a:t>
            </a:r>
            <a:br>
              <a:rPr lang="en-IN" sz="1800" b="0" i="0" u="sng" dirty="0">
                <a:solidFill>
                  <a:srgbClr val="000000"/>
                </a:solidFill>
                <a:effectLst/>
                <a:latin typeface="Times New Roman" panose="02020603050405020304" pitchFamily="18" charset="0"/>
                <a:cs typeface="Times New Roman" panose="02020603050405020304" pitchFamily="18" charset="0"/>
              </a:rPr>
            </a:br>
            <a:br>
              <a:rPr lang="en-IN" sz="1800" b="0" i="0" u="sng" dirty="0">
                <a:solidFill>
                  <a:srgbClr val="000000"/>
                </a:solidFill>
                <a:effectLst/>
                <a:latin typeface="Times New Roman" panose="02020603050405020304" pitchFamily="18" charset="0"/>
                <a:cs typeface="Times New Roman" panose="02020603050405020304" pitchFamily="18" charset="0"/>
              </a:rPr>
            </a:br>
            <a:br>
              <a:rPr lang="en-IN" sz="1800" b="0" i="0" u="sng" dirty="0">
                <a:solidFill>
                  <a:srgbClr val="000000"/>
                </a:solidFill>
                <a:effectLst/>
                <a:latin typeface="Times New Roman" panose="02020603050405020304" pitchFamily="18" charset="0"/>
                <a:cs typeface="Times New Roman" panose="02020603050405020304" pitchFamily="18" charset="0"/>
              </a:rPr>
            </a:br>
            <a:r>
              <a:rPr lang="en-IN" sz="1800" b="0" i="0" dirty="0">
                <a:solidFill>
                  <a:srgbClr val="000000"/>
                </a:solidFill>
                <a:effectLst/>
                <a:latin typeface="Times New Roman" panose="02020603050405020304" pitchFamily="18" charset="0"/>
                <a:cs typeface="Times New Roman" panose="02020603050405020304" pitchFamily="18" charset="0"/>
              </a:rPr>
              <a:t>Two scatter plots are created where </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one for population data in 2022 and another for population data in 2023. The x-axis represents population size, while the y-axis represents the number of data scientists. Each point represents a country, and the legend distinguishes between the two years</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C291425-76B7-507E-DDA3-2ECC059D5DE8}"/>
              </a:ext>
            </a:extLst>
          </p:cNvPr>
          <p:cNvPicPr>
            <a:picLocks noChangeAspect="1"/>
          </p:cNvPicPr>
          <p:nvPr/>
        </p:nvPicPr>
        <p:blipFill>
          <a:blip r:embed="rId2"/>
          <a:stretch>
            <a:fillRect/>
          </a:stretch>
        </p:blipFill>
        <p:spPr>
          <a:xfrm>
            <a:off x="5242571" y="443204"/>
            <a:ext cx="6211781" cy="59715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34809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9AC816D-DF5C-615F-FE95-883A35E625D2}"/>
              </a:ext>
            </a:extLst>
          </p:cNvPr>
          <p:cNvPicPr>
            <a:picLocks noGrp="1" noChangeAspect="1"/>
          </p:cNvPicPr>
          <p:nvPr>
            <p:ph idx="1"/>
          </p:nvPr>
        </p:nvPicPr>
        <p:blipFill>
          <a:blip r:embed="rId2"/>
          <a:stretch>
            <a:fillRect/>
          </a:stretch>
        </p:blipFill>
        <p:spPr>
          <a:xfrm>
            <a:off x="425343" y="2564091"/>
            <a:ext cx="5786922" cy="3761295"/>
          </a:xfrm>
        </p:spPr>
      </p:pic>
      <p:sp>
        <p:nvSpPr>
          <p:cNvPr id="5" name="Title 4">
            <a:extLst>
              <a:ext uri="{FF2B5EF4-FFF2-40B4-BE49-F238E27FC236}">
                <a16:creationId xmlns:a16="http://schemas.microsoft.com/office/drawing/2014/main" id="{0100F157-33A2-96F0-E618-C5972CE8B114}"/>
              </a:ext>
            </a:extLst>
          </p:cNvPr>
          <p:cNvSpPr>
            <a:spLocks noGrp="1"/>
          </p:cNvSpPr>
          <p:nvPr>
            <p:ph type="title"/>
          </p:nvPr>
        </p:nvSpPr>
        <p:spPr>
          <a:xfrm>
            <a:off x="838200" y="365124"/>
            <a:ext cx="10515600" cy="1790247"/>
          </a:xfrm>
        </p:spPr>
        <p:txBody>
          <a:bodyPr>
            <a:normAutofit/>
          </a:bodyPr>
          <a:lstStyle/>
          <a:p>
            <a:pPr>
              <a:lnSpc>
                <a:spcPct val="100000"/>
              </a:lnSpc>
            </a:pPr>
            <a:r>
              <a:rPr lang="en-IN" sz="2000" dirty="0">
                <a:latin typeface="Times New Roman" panose="02020603050405020304" pitchFamily="18" charset="0"/>
                <a:cs typeface="Times New Roman" panose="02020603050405020304" pitchFamily="18" charset="0"/>
              </a:rPr>
              <a:t>AVERAGE DATA SCIENCE SALARY BY COUNTRY:</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plot visualizes the average data science salary across different countries.A bar plot is genearated . The x-axis displays the countries,and the y-axis shows the average salary  in USD. The bars represent the average salary for each country,and the plot is rotated for better readability.</a:t>
            </a:r>
            <a:endParaRPr lang="en-IN"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D99E9B9-D81F-5274-3ABB-EA0976CD9C41}"/>
              </a:ext>
            </a:extLst>
          </p:cNvPr>
          <p:cNvPicPr>
            <a:picLocks noChangeAspect="1"/>
          </p:cNvPicPr>
          <p:nvPr/>
        </p:nvPicPr>
        <p:blipFill>
          <a:blip r:embed="rId3"/>
          <a:stretch>
            <a:fillRect/>
          </a:stretch>
        </p:blipFill>
        <p:spPr>
          <a:xfrm>
            <a:off x="6429081" y="2564091"/>
            <a:ext cx="5524107" cy="3761295"/>
          </a:xfrm>
          <a:prstGeom prst="rect">
            <a:avLst/>
          </a:prstGeom>
        </p:spPr>
      </p:pic>
    </p:spTree>
    <p:extLst>
      <p:ext uri="{BB962C8B-B14F-4D97-AF65-F5344CB8AC3E}">
        <p14:creationId xmlns:p14="http://schemas.microsoft.com/office/powerpoint/2010/main" val="216233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1264-9810-9EE2-ABEC-B570896AA033}"/>
              </a:ext>
            </a:extLst>
          </p:cNvPr>
          <p:cNvSpPr>
            <a:spLocks noGrp="1"/>
          </p:cNvSpPr>
          <p:nvPr>
            <p:ph type="title"/>
          </p:nvPr>
        </p:nvSpPr>
        <p:spPr>
          <a:xfrm>
            <a:off x="719579" y="1989056"/>
            <a:ext cx="5011918" cy="3261674"/>
          </a:xfrm>
        </p:spPr>
        <p:txBody>
          <a:bodyPr>
            <a:normAutofit/>
          </a:bodyPr>
          <a:lstStyle/>
          <a:p>
            <a:pPr>
              <a:lnSpc>
                <a:spcPct val="100000"/>
              </a:lnSpc>
            </a:pPr>
            <a:r>
              <a:rPr lang="en-IN" sz="2000" u="sng" dirty="0">
                <a:latin typeface="Times New Roman" panose="02020603050405020304" pitchFamily="18" charset="0"/>
                <a:cs typeface="Times New Roman" panose="02020603050405020304" pitchFamily="18" charset="0"/>
              </a:rPr>
              <a:t>LOCAL TRENDS IN DATA SCIENCE SALARY</a:t>
            </a:r>
            <a:br>
              <a:rPr lang="en-IN" sz="20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plot examines the local trends in data science demand and salary structures over the years for each country. A line plot is created. The x-axis represents the years, the y-axis shows the average salary in USD, and each line represents a country. Different colors are used to distinguish between countries, and a legend is added to identify each country’s trend over time.</a:t>
            </a:r>
            <a:endParaRPr lang="en-IN" sz="1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C0EC3CF-B66F-B124-752E-31C1ABA6B1BB}"/>
              </a:ext>
            </a:extLst>
          </p:cNvPr>
          <p:cNvPicPr>
            <a:picLocks noGrp="1" noChangeAspect="1"/>
          </p:cNvPicPr>
          <p:nvPr>
            <p:ph idx="1"/>
          </p:nvPr>
        </p:nvPicPr>
        <p:blipFill>
          <a:blip r:embed="rId2"/>
          <a:stretch>
            <a:fillRect/>
          </a:stretch>
        </p:blipFill>
        <p:spPr>
          <a:xfrm>
            <a:off x="5768821" y="1267906"/>
            <a:ext cx="5976594" cy="47039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10728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E4A7791-3C2A-4445-8A6F-A7838D255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550" y="710367"/>
            <a:ext cx="8664899" cy="50090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4E8334-2CDD-2A46-EC0D-2884466E7999}"/>
              </a:ext>
            </a:extLst>
          </p:cNvPr>
          <p:cNvSpPr txBox="1"/>
          <p:nvPr/>
        </p:nvSpPr>
        <p:spPr>
          <a:xfrm>
            <a:off x="1318856" y="5719381"/>
            <a:ext cx="955428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is the scatter plot that shows the number of data scientists and the population size for two years, 2022 and 2023. All the orange points are shows in population 2023 and the blue points are shows in the population 2022.</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86DB145-B2A4-6A45-600A-468C4D674371}"/>
              </a:ext>
            </a:extLst>
          </p:cNvPr>
          <p:cNvSpPr txBox="1"/>
          <p:nvPr/>
        </p:nvSpPr>
        <p:spPr>
          <a:xfrm>
            <a:off x="386444" y="125592"/>
            <a:ext cx="752591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Result for Analysis using python code: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89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4E8334-2CDD-2A46-EC0D-2884466E7999}"/>
              </a:ext>
            </a:extLst>
          </p:cNvPr>
          <p:cNvSpPr txBox="1"/>
          <p:nvPr/>
        </p:nvSpPr>
        <p:spPr>
          <a:xfrm>
            <a:off x="1318856" y="5717514"/>
            <a:ext cx="955428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is the bar plot that shows the countries and the average salary of data science jobs by country in US dollars. Average salary has impact of parity rate and demand for data science skills.</a:t>
            </a:r>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A7DE0C4E-7D11-212A-D3B3-EA55817DF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868" y="93305"/>
            <a:ext cx="9018264" cy="5624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596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4E8334-2CDD-2A46-EC0D-2884466E7999}"/>
              </a:ext>
            </a:extLst>
          </p:cNvPr>
          <p:cNvSpPr txBox="1"/>
          <p:nvPr/>
        </p:nvSpPr>
        <p:spPr>
          <a:xfrm>
            <a:off x="1318856" y="5493579"/>
            <a:ext cx="955428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is the line graph that shows the trends of average data science job salaries across the different countries from the year 2020-2024. There is a wide range of salary trends across different countries.</a:t>
            </a:r>
            <a:endParaRPr lang="en-IN"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7F8E5DC3-B46C-AE5C-A08F-D4D7AD08F3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0748"/>
          <a:stretch/>
        </p:blipFill>
        <p:spPr bwMode="auto">
          <a:xfrm>
            <a:off x="711001" y="494155"/>
            <a:ext cx="10869413" cy="4572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268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7529-C4C8-7B07-8681-60915DF4C30F}"/>
              </a:ext>
            </a:extLst>
          </p:cNvPr>
          <p:cNvSpPr>
            <a:spLocks noGrp="1"/>
          </p:cNvSpPr>
          <p:nvPr>
            <p:ph type="title"/>
          </p:nvPr>
        </p:nvSpPr>
        <p:spPr>
          <a:xfrm>
            <a:off x="417942" y="1544216"/>
            <a:ext cx="4139153" cy="3769567"/>
          </a:xfrm>
        </p:spPr>
        <p:txBody>
          <a:bodyPr>
            <a:noAutofit/>
          </a:bodyPr>
          <a:lstStyle/>
          <a:p>
            <a:r>
              <a:rPr kumimoji="0" lang="en-I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D3.js visualization:</a:t>
            </a:r>
            <a:br>
              <a:rPr kumimoji="0" lang="en-I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br>
              <a:rPr kumimoji="0" lang="en-I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r>
              <a:rPr kumimoji="0" lang="en-I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Two scatter plots are created where </a:t>
            </a:r>
            <a:r>
              <a:rPr kumimoji="0" lang="en-US" sz="1800" b="0" i="0" u="none" strike="noStrike" kern="1200" cap="none" spc="0" normalizeH="0" baseline="0" noProof="0" dirty="0">
                <a:ln>
                  <a:noFill/>
                </a:ln>
                <a:solidFill>
                  <a:srgbClr val="0D0D0D"/>
                </a:solidFill>
                <a:effectLst/>
                <a:highlight>
                  <a:srgbClr val="FFFFFF"/>
                </a:highlight>
                <a:uLnTx/>
                <a:uFillTx/>
                <a:latin typeface="Times New Roman" panose="02020603050405020304" pitchFamily="18" charset="0"/>
                <a:cs typeface="Times New Roman" panose="02020603050405020304" pitchFamily="18" charset="0"/>
              </a:rPr>
              <a:t>one for population data in 2022. The x-axis represents population size, while the y-axis represents the number of data scientists. Each point represents a country.</a:t>
            </a: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 On hovering it displays features of particular countries' population, salary, country Rank, Area and Population density.</a:t>
            </a:r>
            <a:br>
              <a:rPr lang="en-US" sz="1800" dirty="0">
                <a:solidFill>
                  <a:srgbClr val="0D0D0D"/>
                </a:solidFill>
                <a:highlight>
                  <a:srgbClr val="FFFFFF"/>
                </a:highlight>
                <a:latin typeface="Times New Roman" panose="02020603050405020304" pitchFamily="18" charset="0"/>
                <a:cs typeface="Times New Roman" panose="02020603050405020304" pitchFamily="18" charset="0"/>
              </a:rPr>
            </a:br>
            <a:br>
              <a:rPr lang="en-US" sz="1800" dirty="0">
                <a:solidFill>
                  <a:srgbClr val="0D0D0D"/>
                </a:solidFill>
                <a:highlight>
                  <a:srgbClr val="FFFFFF"/>
                </a:highlight>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FOR D3.js vis Weblink: </a:t>
            </a:r>
            <a:r>
              <a:rPr lang="en-IN" sz="1800" dirty="0">
                <a:latin typeface="Times New Roman" panose="02020603050405020304" pitchFamily="18" charset="0"/>
                <a:cs typeface="Times New Roman" panose="02020603050405020304" pitchFamily="18" charset="0"/>
                <a:hlinkClick r:id="rId2"/>
              </a:rPr>
              <a:t>http://localhost:63342/datavis/web.html?_ijt=qaq179ruemh0d8vf6hgi2mrsbq</a:t>
            </a:r>
            <a:endParaRPr lang="en-IN"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F7A2EA1-C808-820B-B2E0-ED392C1B5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664" y="368559"/>
            <a:ext cx="7018394" cy="6120880"/>
          </a:xfrm>
          <a:prstGeom prst="rect">
            <a:avLst/>
          </a:prstGeom>
        </p:spPr>
      </p:pic>
    </p:spTree>
    <p:extLst>
      <p:ext uri="{BB962C8B-B14F-4D97-AF65-F5344CB8AC3E}">
        <p14:creationId xmlns:p14="http://schemas.microsoft.com/office/powerpoint/2010/main" val="1373103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01E9-1024-9F77-FA2F-96DD9CA31CB1}"/>
              </a:ext>
            </a:extLst>
          </p:cNvPr>
          <p:cNvSpPr>
            <a:spLocks noGrp="1"/>
          </p:cNvSpPr>
          <p:nvPr>
            <p:ph type="title"/>
          </p:nvPr>
        </p:nvSpPr>
        <p:spPr>
          <a:xfrm>
            <a:off x="655815" y="1967845"/>
            <a:ext cx="4214567" cy="2922309"/>
          </a:xfrm>
        </p:spPr>
        <p:txBody>
          <a:bodyPr>
            <a:noAutofit/>
          </a:bodyPr>
          <a:lstStyle/>
          <a:p>
            <a:pPr>
              <a:lnSpc>
                <a:spcPct val="100000"/>
              </a:lnSpc>
            </a:pPr>
            <a:r>
              <a:rPr kumimoji="0" lang="en-IN" sz="1800" b="0" i="0" u="sng"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Population vs. Data Science Salary (2023) in D3.js</a:t>
            </a:r>
            <a:br>
              <a:rPr kumimoji="0" lang="en-IN" sz="1800" b="0" i="0" u="sng"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br>
              <a:rPr kumimoji="0" lang="en-IN" sz="1800" b="0" i="0" u="sng"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data point for India is highlighted on the graph. It shows that in India (population of 1,428,627,663 in 2023), the average data science salary is $54,094. This is the highest data science salary listed although it isn't necessarily the peak salary</a:t>
            </a:r>
            <a:br>
              <a:rPr kumimoji="0" lang="en-IN" sz="1800" b="0" i="0" u="sng"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8714B25-D777-5519-A089-BD43681D0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104" y="377889"/>
            <a:ext cx="6945554" cy="6102222"/>
          </a:xfrm>
          <a:prstGeom prst="rect">
            <a:avLst/>
          </a:prstGeom>
        </p:spPr>
      </p:pic>
    </p:spTree>
    <p:extLst>
      <p:ext uri="{BB962C8B-B14F-4D97-AF65-F5344CB8AC3E}">
        <p14:creationId xmlns:p14="http://schemas.microsoft.com/office/powerpoint/2010/main" val="1446070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A020-6E87-77E7-A6EE-9994D2DB1A41}"/>
              </a:ext>
            </a:extLst>
          </p:cNvPr>
          <p:cNvSpPr>
            <a:spLocks noGrp="1"/>
          </p:cNvSpPr>
          <p:nvPr>
            <p:ph type="title"/>
          </p:nvPr>
        </p:nvSpPr>
        <p:spPr/>
        <p:txBody>
          <a:bodyPr>
            <a:normAutofit/>
          </a:bodyPr>
          <a:lstStyle/>
          <a:p>
            <a:r>
              <a:rPr lang="en-US" sz="2000" dirty="0">
                <a:latin typeface="Times New Roman" panose="02020603050405020304" pitchFamily="18" charset="0"/>
                <a:cs typeface="Times New Roman" panose="02020603050405020304" pitchFamily="18" charset="0"/>
              </a:rPr>
              <a:t>It shows a relationship between two variables - data science salary (likely average) and population. Each data point likely represents a country.</a:t>
            </a:r>
            <a:r>
              <a:rPr lang="en-US" sz="1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highlighted point emphasizes a specific country, probably here in plot its United States. It shows United States's population on the horizontal axis and its corresponding average data science salary on the vertical axis.</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1D7F524-B7C4-FE8D-D224-8C9FE5E54DC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706"/>
          <a:stretch/>
        </p:blipFill>
        <p:spPr>
          <a:xfrm>
            <a:off x="1419411" y="1690688"/>
            <a:ext cx="9353177" cy="4665384"/>
          </a:xfrm>
        </p:spPr>
      </p:pic>
    </p:spTree>
    <p:extLst>
      <p:ext uri="{BB962C8B-B14F-4D97-AF65-F5344CB8AC3E}">
        <p14:creationId xmlns:p14="http://schemas.microsoft.com/office/powerpoint/2010/main" val="2347988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DC24B-48A9-34D0-F41F-2947FF25C8B3}"/>
              </a:ext>
            </a:extLst>
          </p:cNvPr>
          <p:cNvSpPr>
            <a:spLocks noGrp="1"/>
          </p:cNvSpPr>
          <p:nvPr>
            <p:ph idx="1"/>
          </p:nvPr>
        </p:nvSpPr>
        <p:spPr>
          <a:xfrm>
            <a:off x="709127" y="317236"/>
            <a:ext cx="10748865" cy="6176866"/>
          </a:xfrm>
        </p:spPr>
        <p:txBody>
          <a:bodyPr>
            <a:noAutofit/>
          </a:bodyPr>
          <a:lstStyle/>
          <a:p>
            <a:pPr marL="0" indent="0" algn="l">
              <a:lnSpc>
                <a:spcPct val="110000"/>
              </a:lnSpc>
              <a:buNone/>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Contributions:</a:t>
            </a:r>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lnSpc>
                <a:spcPct val="110000"/>
              </a:lnSpc>
              <a:buFont typeface="+mj-lt"/>
              <a:buAutoNum type="arabicPeriod"/>
            </a:pPr>
            <a:r>
              <a:rPr lang="en-US" sz="1600" b="1" dirty="0">
                <a:solidFill>
                  <a:srgbClr val="0D0D0D"/>
                </a:solidFill>
                <a:highlight>
                  <a:srgbClr val="FFFFFF"/>
                </a:highlight>
                <a:latin typeface="Times New Roman" panose="02020603050405020304" pitchFamily="18" charset="0"/>
                <a:cs typeface="Times New Roman" panose="02020603050405020304" pitchFamily="18" charset="0"/>
              </a:rPr>
              <a:t>THARUN RAMULA</a:t>
            </a:r>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lnSpc>
                <a:spcPct val="110000"/>
              </a:lnSpc>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Responsibility:</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Data Collection and Preparation, Documentation and Presentation</a:t>
            </a:r>
          </a:p>
          <a:p>
            <a:pPr marL="742950" lvl="1" indent="-285750">
              <a:lnSpc>
                <a:spcPct val="110000"/>
              </a:lnSpc>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Contribution: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Collected and loaded datasets, performed data cleaning and merged datasets based on common attributes. Prepared project documentation, including workflow diagrams and implementation status reports, and contributed to the creation of the PowerPoint presentation summarizing the project findings.</a:t>
            </a:r>
          </a:p>
          <a:p>
            <a:pPr algn="l">
              <a:lnSpc>
                <a:spcPct val="110000"/>
              </a:lnSpc>
              <a:buFont typeface="+mj-lt"/>
              <a:buAutoNum type="arabicPeriod"/>
            </a:pPr>
            <a:r>
              <a:rPr lang="en-US" sz="1600" b="1" dirty="0">
                <a:solidFill>
                  <a:srgbClr val="0D0D0D"/>
                </a:solidFill>
                <a:highlight>
                  <a:srgbClr val="FFFFFF"/>
                </a:highlight>
                <a:latin typeface="Times New Roman" panose="02020603050405020304" pitchFamily="18" charset="0"/>
                <a:cs typeface="Times New Roman" panose="02020603050405020304" pitchFamily="18" charset="0"/>
              </a:rPr>
              <a:t>KEERTHI REDDY PAPIAHGARI</a:t>
            </a:r>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lnSpc>
                <a:spcPct val="110000"/>
              </a:lnSpc>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Responsibility:</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Data Analysis and Visualization in code</a:t>
            </a:r>
          </a:p>
          <a:p>
            <a:pPr marL="742950" lvl="1" indent="-285750" algn="l">
              <a:lnSpc>
                <a:spcPct val="110000"/>
              </a:lnSpc>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Contribution: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Investigated the relationship between population size and the number of data scientists employed, analyzed variations in data science salaries across countries, and created visualizations using Python with Matplotlib and Seaborn.</a:t>
            </a:r>
          </a:p>
          <a:p>
            <a:pPr algn="l">
              <a:lnSpc>
                <a:spcPct val="110000"/>
              </a:lnSpc>
              <a:buFont typeface="+mj-lt"/>
              <a:buAutoNum type="arabicPeriod"/>
            </a:pPr>
            <a:r>
              <a:rPr lang="en-US" sz="1600" b="1" dirty="0">
                <a:solidFill>
                  <a:srgbClr val="0D0D0D"/>
                </a:solidFill>
                <a:highlight>
                  <a:srgbClr val="FFFFFF"/>
                </a:highlight>
                <a:latin typeface="Times New Roman" panose="02020603050405020304" pitchFamily="18" charset="0"/>
                <a:cs typeface="Times New Roman" panose="02020603050405020304" pitchFamily="18" charset="0"/>
              </a:rPr>
              <a:t>THARUN KURAVADI SATHISH BABU</a:t>
            </a:r>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lnSpc>
                <a:spcPct val="110000"/>
              </a:lnSpc>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Responsibility: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Data Analysis and Visualization in tableau </a:t>
            </a:r>
          </a:p>
          <a:p>
            <a:pPr marL="742950" lvl="1" indent="-285750" algn="l">
              <a:lnSpc>
                <a:spcPct val="110000"/>
              </a:lnSpc>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Contribution: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1600" dirty="0">
                <a:solidFill>
                  <a:srgbClr val="0D0D0D"/>
                </a:solidFill>
                <a:highlight>
                  <a:srgbClr val="FFFFFF"/>
                </a:highlight>
                <a:latin typeface="Times New Roman" panose="02020603050405020304" pitchFamily="18" charset="0"/>
                <a:cs typeface="Times New Roman" panose="02020603050405020304" pitchFamily="18" charset="0"/>
              </a:rPr>
              <a:t>Implemented Tableau visualization to understand the relation between population in countries and their salaries, and also relationship between work year and its salary from the datasets.</a:t>
            </a:r>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lnSpc>
                <a:spcPct val="110000"/>
              </a:lnSpc>
              <a:buFont typeface="+mj-lt"/>
              <a:buAutoNum type="arabicPeriod"/>
            </a:pPr>
            <a:r>
              <a:rPr lang="en-US" sz="1600" b="1" dirty="0">
                <a:solidFill>
                  <a:srgbClr val="0D0D0D"/>
                </a:solidFill>
                <a:highlight>
                  <a:srgbClr val="FFFFFF"/>
                </a:highlight>
                <a:latin typeface="Times New Roman" panose="02020603050405020304" pitchFamily="18" charset="0"/>
                <a:cs typeface="Times New Roman" panose="02020603050405020304" pitchFamily="18" charset="0"/>
              </a:rPr>
              <a:t>LAKSHMI DEEPIKA PAGADALA</a:t>
            </a:r>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lnSpc>
                <a:spcPct val="110000"/>
              </a:lnSpc>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Responsibility: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Data Analysis and Visualization in d3.js</a:t>
            </a:r>
          </a:p>
          <a:p>
            <a:pPr marL="742950" lvl="1" indent="-285750">
              <a:lnSpc>
                <a:spcPct val="110000"/>
              </a:lnSpc>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Contribution:</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Implemented interactive features using D3.js for visualizations, integrated visualizations into a webpage for presentation, and ensured the smooth deployment of the project.</a:t>
            </a:r>
          </a:p>
        </p:txBody>
      </p:sp>
    </p:spTree>
    <p:extLst>
      <p:ext uri="{BB962C8B-B14F-4D97-AF65-F5344CB8AC3E}">
        <p14:creationId xmlns:p14="http://schemas.microsoft.com/office/powerpoint/2010/main" val="63020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27556-5964-503B-16FA-B8D1BD0A837B}"/>
              </a:ext>
            </a:extLst>
          </p:cNvPr>
          <p:cNvSpPr>
            <a:spLocks noGrp="1"/>
          </p:cNvSpPr>
          <p:nvPr>
            <p:ph type="title"/>
          </p:nvPr>
        </p:nvSpPr>
        <p:spPr>
          <a:xfrm>
            <a:off x="1002792" y="1114933"/>
            <a:ext cx="10515600" cy="1325563"/>
          </a:xfrm>
        </p:spPr>
        <p:txBody>
          <a:bodyPr/>
          <a:lstStyle/>
          <a:p>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2B309B-3B45-408C-5BA9-CA28D0D13D78}"/>
              </a:ext>
            </a:extLst>
          </p:cNvPr>
          <p:cNvSpPr>
            <a:spLocks noGrp="1"/>
          </p:cNvSpPr>
          <p:nvPr>
            <p:ph idx="1"/>
          </p:nvPr>
        </p:nvSpPr>
        <p:spPr>
          <a:xfrm>
            <a:off x="1074824" y="2440496"/>
            <a:ext cx="10515600" cy="2107228"/>
          </a:xfrm>
        </p:spPr>
        <p:txBody>
          <a:bodyPr/>
          <a:lstStyle/>
          <a:p>
            <a:pPr>
              <a:lnSpc>
                <a:spcPct val="150000"/>
              </a:lnSpc>
            </a:pPr>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Domain</a:t>
            </a:r>
            <a:b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b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domain of this project revolves around data science and employment trends, particularly focusing on the relationship between population demographics and data science salaries globally.</a:t>
            </a:r>
          </a:p>
          <a:p>
            <a:endParaRPr lang="en-IN" dirty="0"/>
          </a:p>
        </p:txBody>
      </p:sp>
    </p:spTree>
    <p:extLst>
      <p:ext uri="{BB962C8B-B14F-4D97-AF65-F5344CB8AC3E}">
        <p14:creationId xmlns:p14="http://schemas.microsoft.com/office/powerpoint/2010/main" val="2608809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C27C90-FA0F-663E-676A-B8FEA91BF1A9}"/>
              </a:ext>
            </a:extLst>
          </p:cNvPr>
          <p:cNvSpPr>
            <a:spLocks noGrp="1"/>
          </p:cNvSpPr>
          <p:nvPr>
            <p:ph idx="1"/>
          </p:nvPr>
        </p:nvSpPr>
        <p:spPr>
          <a:xfrm>
            <a:off x="838200" y="1178351"/>
            <a:ext cx="10515600" cy="4998612"/>
          </a:xfrm>
        </p:spPr>
        <p:txBody>
          <a:bodyPr/>
          <a:lstStyle/>
          <a:p>
            <a:pPr>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https://www.prb.org/resources/human-population/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https://researchfdi.com/resources/articles/the-effects-of-globalization-on-economic-development/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https://www.kaggle.com/datasets/rajkumarpandey02/2023-world-population-by-country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https://www.kaggle.com/datasets/sazidthe1/data-science-salaries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65222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9ECEDA-FF69-3F1D-5940-51C8626A20A1}"/>
              </a:ext>
            </a:extLst>
          </p:cNvPr>
          <p:cNvSpPr>
            <a:spLocks noGrp="1"/>
          </p:cNvSpPr>
          <p:nvPr>
            <p:ph idx="1"/>
          </p:nvPr>
        </p:nvSpPr>
        <p:spPr>
          <a:xfrm>
            <a:off x="4215103" y="3058853"/>
            <a:ext cx="3761793" cy="740293"/>
          </a:xfrm>
        </p:spPr>
        <p:txBody>
          <a:bodyPr>
            <a:normAutofit fontScale="92500" lnSpcReduction="10000"/>
          </a:bodyPr>
          <a:lstStyle/>
          <a:p>
            <a:pPr marL="0" indent="0" algn="ctr">
              <a:buNone/>
            </a:pPr>
            <a:r>
              <a:rPr lang="en-IN" sz="5400" dirty="0"/>
              <a:t>THANK YOU</a:t>
            </a:r>
          </a:p>
        </p:txBody>
      </p:sp>
    </p:spTree>
    <p:extLst>
      <p:ext uri="{BB962C8B-B14F-4D97-AF65-F5344CB8AC3E}">
        <p14:creationId xmlns:p14="http://schemas.microsoft.com/office/powerpoint/2010/main" val="216280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0BC5-6F53-5D8B-65A9-10C2AC7BAC5D}"/>
              </a:ext>
            </a:extLst>
          </p:cNvPr>
          <p:cNvSpPr>
            <a:spLocks noGrp="1"/>
          </p:cNvSpPr>
          <p:nvPr>
            <p:ph type="title"/>
          </p:nvPr>
        </p:nvSpPr>
        <p:spPr/>
        <p:txBody>
          <a:bodyPr/>
          <a:lstStyle/>
          <a:p>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Workflow Diagram &amp;Explanation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0E7AFA-8657-1085-45A4-4152C47ADCBC}"/>
              </a:ext>
            </a:extLst>
          </p:cNvPr>
          <p:cNvSpPr>
            <a:spLocks noGrp="1"/>
          </p:cNvSpPr>
          <p:nvPr>
            <p:ph idx="1"/>
          </p:nvPr>
        </p:nvSpPr>
        <p:spPr/>
        <p:txBody>
          <a:bodyPr>
            <a:normAutofit fontScale="77500" lnSpcReduction="20000"/>
          </a:bodyPr>
          <a:lstStyle/>
          <a:p>
            <a:pPr algn="l">
              <a:lnSpc>
                <a:spcPct val="120000"/>
              </a:lnSpc>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Data Collection: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Gathered "Data Science Salaries" and "Countries Table" datasets.</a:t>
            </a:r>
          </a:p>
          <a:p>
            <a:pPr algn="l">
              <a:lnSpc>
                <a:spcPct val="120000"/>
              </a:lnSpc>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Data Loading: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Used Pandas to import datasets into Python for analysis.</a:t>
            </a:r>
          </a:p>
          <a:p>
            <a:pPr algn="l">
              <a:lnSpc>
                <a:spcPct val="120000"/>
              </a:lnSpc>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Data Cleaning: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Addressed missing values, outliers, and inconsistencies for data accuracy.</a:t>
            </a:r>
          </a:p>
          <a:p>
            <a:pPr algn="l">
              <a:lnSpc>
                <a:spcPct val="120000"/>
              </a:lnSpc>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Data Merging: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Combined datasets based on shared attributes like "employee_residence" and "country."</a:t>
            </a:r>
          </a:p>
          <a:p>
            <a:pPr algn="l">
              <a:lnSpc>
                <a:spcPct val="120000"/>
              </a:lnSpc>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Data Analysis: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Employed analytical techniques to explore global trends in data science salaries and employment, including examining variations in salaries across countries and analyzing data scientist demographics.</a:t>
            </a:r>
          </a:p>
          <a:p>
            <a:pPr algn="l">
              <a:lnSpc>
                <a:spcPct val="120000"/>
              </a:lnSpc>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Data Visualization: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Utilized Matplotlib and Seaborn to create visual representations of analyzed data for easier interpretation and understanding of trends.</a:t>
            </a:r>
          </a:p>
          <a:p>
            <a:endParaRPr lang="en-IN" dirty="0"/>
          </a:p>
        </p:txBody>
      </p:sp>
    </p:spTree>
    <p:extLst>
      <p:ext uri="{BB962C8B-B14F-4D97-AF65-F5344CB8AC3E}">
        <p14:creationId xmlns:p14="http://schemas.microsoft.com/office/powerpoint/2010/main" val="3107431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78AB-7B57-8138-9FBF-518D446994B8}"/>
              </a:ext>
            </a:extLst>
          </p:cNvPr>
          <p:cNvSpPr>
            <a:spLocks noGrp="1"/>
          </p:cNvSpPr>
          <p:nvPr>
            <p:ph type="title"/>
          </p:nvPr>
        </p:nvSpPr>
        <p:spPr/>
        <p:txBody>
          <a:bodyPr>
            <a:normAutofit fontScale="90000"/>
          </a:bodyPr>
          <a:lstStyle/>
          <a:p>
            <a:pPr algn="l"/>
            <a:br>
              <a:rPr lang="en-IN" b="0" i="0" dirty="0">
                <a:solidFill>
                  <a:srgbClr val="0D0D0D"/>
                </a:solidFill>
                <a:effectLst/>
                <a:highlight>
                  <a:srgbClr val="FFFFFF"/>
                </a:highlight>
                <a:latin typeface="Söhne"/>
              </a:rPr>
            </a:br>
            <a:br>
              <a:rPr lang="en-IN" b="0" i="0" dirty="0">
                <a:solidFill>
                  <a:srgbClr val="0D0D0D"/>
                </a:solidFill>
                <a:effectLst/>
                <a:highlight>
                  <a:srgbClr val="FFFFFF"/>
                </a:highlight>
                <a:latin typeface="Söhne"/>
              </a:rPr>
            </a:br>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Data Abstraction:</a:t>
            </a:r>
            <a:br>
              <a:rPr lang="en-IN" b="0" i="0" dirty="0">
                <a:solidFill>
                  <a:srgbClr val="0D0D0D"/>
                </a:solidFill>
                <a:effectLst/>
                <a:highlight>
                  <a:srgbClr val="FFFFFF"/>
                </a:highlight>
                <a:latin typeface="Söhne"/>
              </a:rPr>
            </a:br>
            <a:br>
              <a:rPr lang="en-IN" b="0" i="0" dirty="0">
                <a:solidFill>
                  <a:srgbClr val="0D0D0D"/>
                </a:solidFill>
                <a:effectLst/>
                <a:highlight>
                  <a:srgbClr val="FFFFFF"/>
                </a:highlight>
                <a:latin typeface="Söhne"/>
              </a:rPr>
            </a:br>
            <a:endParaRPr lang="en-IN" dirty="0"/>
          </a:p>
        </p:txBody>
      </p:sp>
      <p:sp>
        <p:nvSpPr>
          <p:cNvPr id="3" name="Content Placeholder 2">
            <a:extLst>
              <a:ext uri="{FF2B5EF4-FFF2-40B4-BE49-F238E27FC236}">
                <a16:creationId xmlns:a16="http://schemas.microsoft.com/office/drawing/2014/main" id="{A6A2B9B2-DC2A-5645-0645-E902865C3651}"/>
              </a:ext>
            </a:extLst>
          </p:cNvPr>
          <p:cNvSpPr>
            <a:spLocks noGrp="1"/>
          </p:cNvSpPr>
          <p:nvPr>
            <p:ph idx="1"/>
          </p:nvPr>
        </p:nvSpPr>
        <p:spPr/>
        <p:txBody>
          <a:bodyPr>
            <a:normAutofit fontScale="85000" lnSpcReduction="20000"/>
          </a:bodyPr>
          <a:lstStyle/>
          <a:p>
            <a:pPr algn="l">
              <a:lnSpc>
                <a:spcPct val="110000"/>
              </a:lnSpc>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Dataset (Type and Attributes):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lnSpc>
                <a:spcPct val="11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datasets used are "Data Science Salaries" and "Countries Table," both of which are in CSV format.</a:t>
            </a:r>
          </a:p>
          <a:p>
            <a:pPr marL="742950" lvl="1" indent="-285750" algn="l">
              <a:lnSpc>
                <a:spcPct val="11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Data Science Salaries Dataset:</a:t>
            </a:r>
          </a:p>
          <a:p>
            <a:pPr marL="1143000" lvl="2" indent="-228600" algn="l">
              <a:lnSpc>
                <a:spcPct val="11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Contains information about data science salaries, including attributes like employee_residence, job_title, and salary_in_usd etc.</a:t>
            </a:r>
          </a:p>
          <a:p>
            <a:pPr marL="742950" lvl="1" indent="-285750" algn="l">
              <a:lnSpc>
                <a:spcPct val="11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Countries Table Dataset:</a:t>
            </a:r>
          </a:p>
          <a:p>
            <a:pPr marL="1143000" lvl="2" indent="-228600" algn="l">
              <a:lnSpc>
                <a:spcPct val="11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Contains information about countries, including attributes like country and population data for the years 2022 and 2023 etc.</a:t>
            </a:r>
          </a:p>
          <a:p>
            <a:pPr algn="l">
              <a:lnSpc>
                <a:spcPct val="110000"/>
              </a:lnSpc>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Number of Records: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lnSpc>
                <a:spcPct val="11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number of records in each dataset will be provided to give an idea of the dataset's size and scope(</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Countries Table Dataset have 234 records, Data Science Salaries Dataset 6599)</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83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EA109-66C3-B4E5-570E-40A4D3AAF617}"/>
              </a:ext>
            </a:extLst>
          </p:cNvPr>
          <p:cNvSpPr>
            <a:spLocks noGrp="1"/>
          </p:cNvSpPr>
          <p:nvPr>
            <p:ph idx="1"/>
          </p:nvPr>
        </p:nvSpPr>
        <p:spPr>
          <a:xfrm>
            <a:off x="838200" y="1253331"/>
            <a:ext cx="10515600" cy="4351338"/>
          </a:xfrm>
        </p:spPr>
        <p:txBody>
          <a:bodyPr>
            <a:normAutofit/>
          </a:bodyPr>
          <a:lstStyle/>
          <a:p>
            <a:pPr marL="0" indent="0" algn="l">
              <a:lnSpc>
                <a:spcPct val="150000"/>
              </a:lnSpc>
              <a:buNone/>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DATA TRANSFORMATION:</a:t>
            </a:r>
          </a:p>
          <a:p>
            <a:pPr algn="l">
              <a:lnSpc>
                <a:spcPct val="150000"/>
              </a:lnSpc>
              <a:buFont typeface="+mj-lt"/>
              <a:buAutoNum type="arabicPeriod"/>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Merging Datasets: </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Combined "Data Science Salaries" and "Countries Table" based on common attributes like "employee_residence" and "country" to facilitate comprehensive analysis.</a:t>
            </a:r>
          </a:p>
          <a:p>
            <a:pPr algn="l">
              <a:lnSpc>
                <a:spcPct val="150000"/>
              </a:lnSpc>
              <a:buFont typeface="+mj-lt"/>
              <a:buAutoNum type="arabicPeriod"/>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Handling Missing Values: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Addressed missing values through data cleaning techniques, ensuring data accuracy for analysis.</a:t>
            </a:r>
          </a:p>
          <a:p>
            <a:pPr algn="l">
              <a:lnSpc>
                <a:spcPct val="150000"/>
              </a:lnSpc>
              <a:buFont typeface="+mj-lt"/>
              <a:buAutoNum type="arabicPeriod"/>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Standardizing Data Formats: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Ensured consistency and comparability across datasets by standardizing data formats, such as converting salary data to a common currency format like USD.</a:t>
            </a:r>
          </a:p>
          <a:p>
            <a:pPr algn="l">
              <a:lnSpc>
                <a:spcPct val="150000"/>
              </a:lnSpc>
              <a:buFont typeface="+mj-lt"/>
              <a:buAutoNum type="arabicPeriod"/>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Creating Derived Variables: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Enriched analysis by deriving variables from existing attributes, offering nuanced insights into population demographics and data science salaries.</a:t>
            </a:r>
          </a:p>
        </p:txBody>
      </p:sp>
    </p:spTree>
    <p:extLst>
      <p:ext uri="{BB962C8B-B14F-4D97-AF65-F5344CB8AC3E}">
        <p14:creationId xmlns:p14="http://schemas.microsoft.com/office/powerpoint/2010/main" val="373796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E42DA-095D-78B0-B17E-2130408F0B36}"/>
              </a:ext>
            </a:extLst>
          </p:cNvPr>
          <p:cNvSpPr>
            <a:spLocks noGrp="1"/>
          </p:cNvSpPr>
          <p:nvPr>
            <p:ph type="title"/>
          </p:nvPr>
        </p:nvSpPr>
        <p:spPr>
          <a:xfrm>
            <a:off x="838200" y="932053"/>
            <a:ext cx="10515600" cy="1325563"/>
          </a:xfrm>
        </p:spPr>
        <p:txBody>
          <a:bodyPr/>
          <a:lstStyle/>
          <a:p>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Task Abstraction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475205-17E5-2A9D-BDC0-AA3DF7944FFD}"/>
              </a:ext>
            </a:extLst>
          </p:cNvPr>
          <p:cNvSpPr>
            <a:spLocks noGrp="1"/>
          </p:cNvSpPr>
          <p:nvPr>
            <p:ph idx="1"/>
          </p:nvPr>
        </p:nvSpPr>
        <p:spPr>
          <a:xfrm>
            <a:off x="838200" y="2459990"/>
            <a:ext cx="10515600" cy="2503896"/>
          </a:xfrm>
        </p:spPr>
        <p:txBody>
          <a:bodyPr/>
          <a:lstStyle/>
          <a:p>
            <a:pPr algn="l">
              <a:lnSpc>
                <a:spcPct val="10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task involves analyzing the relationship between population size and data science demand and salary structures globally.</a:t>
            </a:r>
          </a:p>
          <a:p>
            <a:pPr algn="l">
              <a:lnSpc>
                <a:spcPct val="100000"/>
              </a:lnSpc>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Actions include merging datasets, investigating the relationship between population and the number of data scientists employed, analyzing variations in data science salaries across countries, and exploring local trends in data science demand and salary structures.</a:t>
            </a:r>
          </a:p>
        </p:txBody>
      </p:sp>
    </p:spTree>
    <p:extLst>
      <p:ext uri="{BB962C8B-B14F-4D97-AF65-F5344CB8AC3E}">
        <p14:creationId xmlns:p14="http://schemas.microsoft.com/office/powerpoint/2010/main" val="180617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1AE4E3-765F-E63C-0112-C92C6D8091CA}"/>
              </a:ext>
            </a:extLst>
          </p:cNvPr>
          <p:cNvSpPr>
            <a:spLocks noGrp="1"/>
          </p:cNvSpPr>
          <p:nvPr>
            <p:ph idx="1"/>
          </p:nvPr>
        </p:nvSpPr>
        <p:spPr>
          <a:xfrm>
            <a:off x="838200" y="957545"/>
            <a:ext cx="10515600" cy="4351338"/>
          </a:xfrm>
        </p:spPr>
        <p:txBody>
          <a:bodyPr/>
          <a:lstStyle/>
          <a:p>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Workflow DiagramW22W</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B28D8E7-18E1-A321-3824-300248C36B49}"/>
              </a:ext>
            </a:extLst>
          </p:cNvPr>
          <p:cNvSpPr/>
          <p:nvPr/>
        </p:nvSpPr>
        <p:spPr>
          <a:xfrm>
            <a:off x="1655063" y="1920701"/>
            <a:ext cx="3553969" cy="8137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Start Analysis</a:t>
            </a:r>
          </a:p>
        </p:txBody>
      </p:sp>
      <p:sp>
        <p:nvSpPr>
          <p:cNvPr id="5" name="Rectangle 4">
            <a:extLst>
              <a:ext uri="{FF2B5EF4-FFF2-40B4-BE49-F238E27FC236}">
                <a16:creationId xmlns:a16="http://schemas.microsoft.com/office/drawing/2014/main" id="{2C6ED7CE-81ED-4070-8C97-258AB7351AC3}"/>
              </a:ext>
            </a:extLst>
          </p:cNvPr>
          <p:cNvSpPr/>
          <p:nvPr/>
        </p:nvSpPr>
        <p:spPr>
          <a:xfrm>
            <a:off x="1676400" y="3141199"/>
            <a:ext cx="3544823" cy="859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Analysing variations in Data Science Salaries Across Counties</a:t>
            </a:r>
          </a:p>
        </p:txBody>
      </p:sp>
      <p:sp>
        <p:nvSpPr>
          <p:cNvPr id="6" name="Rectangle 5">
            <a:extLst>
              <a:ext uri="{FF2B5EF4-FFF2-40B4-BE49-F238E27FC236}">
                <a16:creationId xmlns:a16="http://schemas.microsoft.com/office/drawing/2014/main" id="{FDC6234A-F7E6-5425-CBA6-1C890CECDADE}"/>
              </a:ext>
            </a:extLst>
          </p:cNvPr>
          <p:cNvSpPr/>
          <p:nvPr/>
        </p:nvSpPr>
        <p:spPr>
          <a:xfrm>
            <a:off x="5723919" y="4272139"/>
            <a:ext cx="3544824" cy="7572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Explore Local Trends in Data science Demand and salary Structures</a:t>
            </a:r>
          </a:p>
        </p:txBody>
      </p:sp>
      <p:sp>
        <p:nvSpPr>
          <p:cNvPr id="7" name="Rectangle 6">
            <a:extLst>
              <a:ext uri="{FF2B5EF4-FFF2-40B4-BE49-F238E27FC236}">
                <a16:creationId xmlns:a16="http://schemas.microsoft.com/office/drawing/2014/main" id="{6A4D424E-8448-9B27-28E0-7672C370B332}"/>
              </a:ext>
            </a:extLst>
          </p:cNvPr>
          <p:cNvSpPr/>
          <p:nvPr/>
        </p:nvSpPr>
        <p:spPr>
          <a:xfrm>
            <a:off x="5745259" y="1920701"/>
            <a:ext cx="3544822" cy="777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Merge Datasets</a:t>
            </a:r>
          </a:p>
        </p:txBody>
      </p:sp>
      <p:sp>
        <p:nvSpPr>
          <p:cNvPr id="8" name="Rectangle 7">
            <a:extLst>
              <a:ext uri="{FF2B5EF4-FFF2-40B4-BE49-F238E27FC236}">
                <a16:creationId xmlns:a16="http://schemas.microsoft.com/office/drawing/2014/main" id="{5C37DCAF-07D4-1212-D79C-80C8D4A83755}"/>
              </a:ext>
            </a:extLst>
          </p:cNvPr>
          <p:cNvSpPr/>
          <p:nvPr/>
        </p:nvSpPr>
        <p:spPr>
          <a:xfrm>
            <a:off x="1655063" y="4272139"/>
            <a:ext cx="3544822" cy="7572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visualization</a:t>
            </a:r>
          </a:p>
        </p:txBody>
      </p:sp>
      <p:sp>
        <p:nvSpPr>
          <p:cNvPr id="9" name="Rectangle 8">
            <a:extLst>
              <a:ext uri="{FF2B5EF4-FFF2-40B4-BE49-F238E27FC236}">
                <a16:creationId xmlns:a16="http://schemas.microsoft.com/office/drawing/2014/main" id="{797BDE49-CFC4-A30E-8C7E-ECB7D74283A6}"/>
              </a:ext>
            </a:extLst>
          </p:cNvPr>
          <p:cNvSpPr/>
          <p:nvPr/>
        </p:nvSpPr>
        <p:spPr>
          <a:xfrm>
            <a:off x="5723919" y="3119150"/>
            <a:ext cx="3566160" cy="8368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Investigating Relationship Between Population and Data Scientists Employed</a:t>
            </a:r>
          </a:p>
        </p:txBody>
      </p:sp>
      <p:sp>
        <p:nvSpPr>
          <p:cNvPr id="10" name="Rectangle 9">
            <a:extLst>
              <a:ext uri="{FF2B5EF4-FFF2-40B4-BE49-F238E27FC236}">
                <a16:creationId xmlns:a16="http://schemas.microsoft.com/office/drawing/2014/main" id="{F58BB022-5F55-5A43-AA5C-CA9633F15F37}"/>
              </a:ext>
            </a:extLst>
          </p:cNvPr>
          <p:cNvSpPr/>
          <p:nvPr/>
        </p:nvSpPr>
        <p:spPr>
          <a:xfrm>
            <a:off x="6325899" y="5427058"/>
            <a:ext cx="2340864" cy="6905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End Analysis</a:t>
            </a:r>
          </a:p>
        </p:txBody>
      </p:sp>
      <p:sp>
        <p:nvSpPr>
          <p:cNvPr id="27" name="Arrow: Right 26">
            <a:extLst>
              <a:ext uri="{FF2B5EF4-FFF2-40B4-BE49-F238E27FC236}">
                <a16:creationId xmlns:a16="http://schemas.microsoft.com/office/drawing/2014/main" id="{454A0F81-23CA-BE59-2A68-AC649B037AE7}"/>
              </a:ext>
            </a:extLst>
          </p:cNvPr>
          <p:cNvSpPr/>
          <p:nvPr/>
        </p:nvSpPr>
        <p:spPr>
          <a:xfrm>
            <a:off x="5199885" y="4609707"/>
            <a:ext cx="524034" cy="1248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Arrow: Right 27">
            <a:extLst>
              <a:ext uri="{FF2B5EF4-FFF2-40B4-BE49-F238E27FC236}">
                <a16:creationId xmlns:a16="http://schemas.microsoft.com/office/drawing/2014/main" id="{1CAB5F2B-62B6-3356-3D03-5B14C8661A6D}"/>
              </a:ext>
            </a:extLst>
          </p:cNvPr>
          <p:cNvSpPr/>
          <p:nvPr/>
        </p:nvSpPr>
        <p:spPr>
          <a:xfrm>
            <a:off x="5221223" y="2337847"/>
            <a:ext cx="524034" cy="1248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7BC25EB-05BF-A288-611B-672B6F42FC2C}"/>
              </a:ext>
            </a:extLst>
          </p:cNvPr>
          <p:cNvSpPr/>
          <p:nvPr/>
        </p:nvSpPr>
        <p:spPr>
          <a:xfrm>
            <a:off x="7286920" y="2698149"/>
            <a:ext cx="122548" cy="443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9184EA80-1C1F-945D-F97D-A69034300E12}"/>
              </a:ext>
            </a:extLst>
          </p:cNvPr>
          <p:cNvSpPr/>
          <p:nvPr/>
        </p:nvSpPr>
        <p:spPr>
          <a:xfrm>
            <a:off x="5199885" y="3572759"/>
            <a:ext cx="524034" cy="12484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Arrow: Down 31">
            <a:extLst>
              <a:ext uri="{FF2B5EF4-FFF2-40B4-BE49-F238E27FC236}">
                <a16:creationId xmlns:a16="http://schemas.microsoft.com/office/drawing/2014/main" id="{945D07B7-CC29-E6E4-52D2-72361E26AB09}"/>
              </a:ext>
            </a:extLst>
          </p:cNvPr>
          <p:cNvSpPr/>
          <p:nvPr/>
        </p:nvSpPr>
        <p:spPr>
          <a:xfrm>
            <a:off x="3186260" y="4000383"/>
            <a:ext cx="84841" cy="2717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Arrow: Down 32">
            <a:extLst>
              <a:ext uri="{FF2B5EF4-FFF2-40B4-BE49-F238E27FC236}">
                <a16:creationId xmlns:a16="http://schemas.microsoft.com/office/drawing/2014/main" id="{192AE64F-CFCB-F541-1E7C-C2DEFB745DC2}"/>
              </a:ext>
            </a:extLst>
          </p:cNvPr>
          <p:cNvSpPr/>
          <p:nvPr/>
        </p:nvSpPr>
        <p:spPr>
          <a:xfrm>
            <a:off x="7315200" y="5040961"/>
            <a:ext cx="94268" cy="39103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4781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DE3F-077F-2FB5-83E0-1556391719A4}"/>
              </a:ext>
            </a:extLst>
          </p:cNvPr>
          <p:cNvSpPr>
            <a:spLocks noGrp="1"/>
          </p:cNvSpPr>
          <p:nvPr>
            <p:ph type="title"/>
          </p:nvPr>
        </p:nvSpPr>
        <p:spPr/>
        <p:txBody>
          <a:bodyPr/>
          <a:lstStyle/>
          <a:p>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Implementation using Tools</a:t>
            </a:r>
            <a:endParaRPr lang="en-IN"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14729224-8AE3-B174-CA60-1DF8AC0045E1}"/>
              </a:ext>
            </a:extLst>
          </p:cNvPr>
          <p:cNvSpPr>
            <a:spLocks noGrp="1" noChangeArrowheads="1"/>
          </p:cNvSpPr>
          <p:nvPr>
            <p:ph idx="1"/>
          </p:nvPr>
        </p:nvSpPr>
        <p:spPr bwMode="auto">
          <a:xfrm>
            <a:off x="932468" y="1459856"/>
            <a:ext cx="9936637"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rgbClr val="0D0D0D"/>
                </a:solidFill>
                <a:effectLst/>
                <a:latin typeface="Söhne"/>
              </a:rPr>
              <a:t>1.</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Scatter Plot for Population vs Number of Data Scientists:</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Tool Used:</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Seaborn and Matplotlib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Implementation:</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Seaborn's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scatterplot()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function is used to create the scatter plot, and Matplotlib is employed for labeling axes and adding a legend.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Bar Plot for Average Data Science Salary by Country:</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Tool Used:</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Seaborn and Matplotlib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Implementation:</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Seaborn's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barplot()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function is utilized to generate the bar plot, and Matplotlib is used for customizing labels, titles, and rotation of x-axis ticks.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Line Plot for Local Trends in Data Science Salary:</a:t>
            </a:r>
            <a:endPar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Tool Used:</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Seaborn and Matplotlib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Implementation:</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Seaborn's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lineplot()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function is employed to create the line plot, and Matplotlib is used for labeling axes, adding a title, and managing the legend's placement.</a:t>
            </a:r>
          </a:p>
          <a:p>
            <a:pPr marL="457200" marR="0" lvl="1" indent="0" algn="l" defTabSz="914400" rtl="0" eaLnBrk="0" fontAlgn="base" latinLnBrk="0" hangingPunct="0">
              <a:lnSpc>
                <a:spcPct val="100000"/>
              </a:lnSpc>
              <a:spcBef>
                <a:spcPct val="0"/>
              </a:spcBef>
              <a:spcAft>
                <a:spcPct val="0"/>
              </a:spcAft>
              <a:buClrTx/>
              <a:buSzTx/>
              <a:buNone/>
              <a:tabLst/>
            </a:pPr>
            <a:r>
              <a:rPr lang="en-US" sz="1800" b="1" i="0" dirty="0">
                <a:solidFill>
                  <a:srgbClr val="0D0D0D"/>
                </a:solidFill>
                <a:effectLst/>
                <a:highlight>
                  <a:srgbClr val="FFFFFF"/>
                </a:highlight>
                <a:latin typeface="Times New Roman" panose="02020603050405020304" pitchFamily="18" charset="0"/>
                <a:cs typeface="Times New Roman" panose="02020603050405020304" pitchFamily="18" charset="0"/>
              </a:rPr>
              <a:t>Interactive Features with D3.js:</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Although D3.js is not directly used in the Python code, it is employed to create interactive features for data visualization on web platforms. D3.js allows for the creation of dynamic and interactive visualizations that can enhance the exploration and understanding of data</a:t>
            </a:r>
            <a:r>
              <a:rPr lang="en-US" sz="1800" b="0" i="0" dirty="0">
                <a:solidFill>
                  <a:srgbClr val="0D0D0D"/>
                </a:solidFill>
                <a:effectLst/>
                <a:highlight>
                  <a:srgbClr val="FFFFFF"/>
                </a:highlight>
                <a:latin typeface="Söhne"/>
              </a:rPr>
              <a:t>.</a:t>
            </a:r>
            <a:endParaRPr kumimoji="0" lang="en-US" altLang="en-US" sz="1800" b="0" i="0" u="none" strike="noStrike" cap="none" normalizeH="0" baseline="0" dirty="0">
              <a:ln>
                <a:noFill/>
              </a:ln>
              <a:solidFill>
                <a:srgbClr val="0D0D0D"/>
              </a:solidFill>
              <a:effectLst/>
              <a:latin typeface="Söhne"/>
            </a:endParaRPr>
          </a:p>
        </p:txBody>
      </p:sp>
    </p:spTree>
    <p:extLst>
      <p:ext uri="{BB962C8B-B14F-4D97-AF65-F5344CB8AC3E}">
        <p14:creationId xmlns:p14="http://schemas.microsoft.com/office/powerpoint/2010/main" val="302744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5ABC8-9DB7-99A7-09B5-8254310530DD}"/>
              </a:ext>
            </a:extLst>
          </p:cNvPr>
          <p:cNvSpPr>
            <a:spLocks noGrp="1"/>
          </p:cNvSpPr>
          <p:nvPr>
            <p:ph idx="1"/>
          </p:nvPr>
        </p:nvSpPr>
        <p:spPr>
          <a:xfrm>
            <a:off x="768998" y="1058690"/>
            <a:ext cx="10654004" cy="1045028"/>
          </a:xfrm>
        </p:spPr>
        <p:txBody>
          <a:bodyPr>
            <a:normAutofit/>
          </a:bodyPr>
          <a:lstStyle/>
          <a:p>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plot aims to explore the relationship between the population size of countries and the number of data scientists employed in each country</a:t>
            </a:r>
          </a:p>
          <a:p>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Tableau  visualization:</a:t>
            </a: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333E921-0EF9-7500-3771-17459A57F5A0}"/>
              </a:ext>
            </a:extLst>
          </p:cNvPr>
          <p:cNvPicPr>
            <a:picLocks noChangeAspect="1"/>
          </p:cNvPicPr>
          <p:nvPr/>
        </p:nvPicPr>
        <p:blipFill>
          <a:blip r:embed="rId2"/>
          <a:stretch>
            <a:fillRect/>
          </a:stretch>
        </p:blipFill>
        <p:spPr>
          <a:xfrm>
            <a:off x="2156141" y="2103718"/>
            <a:ext cx="7879718" cy="45452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D412D870-C65D-6641-8052-78DDA847D205}"/>
              </a:ext>
            </a:extLst>
          </p:cNvPr>
          <p:cNvSpPr txBox="1"/>
          <p:nvPr/>
        </p:nvSpPr>
        <p:spPr>
          <a:xfrm>
            <a:off x="768999" y="289249"/>
            <a:ext cx="617297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Result for Analysis using Tableau:</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723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1503</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Söhne</vt:lpstr>
      <vt:lpstr>Times New Roman</vt:lpstr>
      <vt:lpstr>Office Theme</vt:lpstr>
      <vt:lpstr>Exploring Global Data Science Trends</vt:lpstr>
      <vt:lpstr>Introduction</vt:lpstr>
      <vt:lpstr>Workflow Diagram &amp;Explanation</vt:lpstr>
      <vt:lpstr>  Data Abstraction:  </vt:lpstr>
      <vt:lpstr>PowerPoint Presentation</vt:lpstr>
      <vt:lpstr>Task Abstraction</vt:lpstr>
      <vt:lpstr>PowerPoint Presentation</vt:lpstr>
      <vt:lpstr>Implementation using Tools</vt:lpstr>
      <vt:lpstr>PowerPoint Presentation</vt:lpstr>
      <vt:lpstr>Population vs. Data Science Salary (2023) in tableau   Two scatter plots are created where one for population data in 2022 and another for population data in 2023. The x-axis represents population size, while the y-axis represents the number of data scientists. Each point represents a country, and the legend distinguishes between the two years</vt:lpstr>
      <vt:lpstr>AVERAGE DATA SCIENCE SALARY BY COUNTRY:  This plot visualizes the average data science salary across different countries.A bar plot is genearated . The x-axis displays the countries,and the y-axis shows the average salary  in USD. The bars represent the average salary for each country,and the plot is rotated for better readability.</vt:lpstr>
      <vt:lpstr>LOCAL TRENDS IN DATA SCIENCE SALARY  This plot examines the local trends in data science demand and salary structures over the years for each country. A line plot is created. The x-axis represents the years, the y-axis shows the average salary in USD, and each line represents a country. Different colors are used to distinguish between countries, and a legend is added to identify each country’s trend over time.</vt:lpstr>
      <vt:lpstr>PowerPoint Presentation</vt:lpstr>
      <vt:lpstr>PowerPoint Presentation</vt:lpstr>
      <vt:lpstr>PowerPoint Presentation</vt:lpstr>
      <vt:lpstr>D3.js visualization:  Two scatter plots are created where one for population data in 2022. The x-axis represents population size, while the y-axis represents the number of data scientists. Each point represents a country. On hovering it displays features of particular countries' population, salary, country Rank, Area and Population density.  FOR D3.js vis Weblink: http://localhost:63342/datavis/web.html?_ijt=qaq179ruemh0d8vf6hgi2mrsbq</vt:lpstr>
      <vt:lpstr>Population vs. Data Science Salary (2023) in D3.js  The data point for India is highlighted on the graph. It shows that in India (population of 1,428,627,663 in 2023), the average data science salary is $54,094. This is the highest data science salary listed although it isn't necessarily the peak salary </vt:lpstr>
      <vt:lpstr>It shows a relationship between two variables - data science salary (likely average) and population. Each data point likely represents a country. The highlighted point emphasizes a specific country, probably here in plot its United States. It shows United States's population on the horizontal axis and its corresponding average data science salary on the vertical axis.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Global Data Science Trends</dc:title>
  <dc:creator>ontela abhinavreddy</dc:creator>
  <cp:lastModifiedBy>THARUN KURAVADI</cp:lastModifiedBy>
  <cp:revision>26</cp:revision>
  <dcterms:created xsi:type="dcterms:W3CDTF">2024-04-24T16:35:31Z</dcterms:created>
  <dcterms:modified xsi:type="dcterms:W3CDTF">2024-04-26T23:28:41Z</dcterms:modified>
</cp:coreProperties>
</file>