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8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6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2152-7186-440D-B2BD-DED2B5E663CC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8102-FD93-43F4-8580-03E90946D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762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57800" y="49355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2017648052 </a:t>
            </a:r>
            <a:r>
              <a:rPr lang="ko-KR" altLang="en-US" sz="2000" dirty="0" smtClean="0"/>
              <a:t>손민지</a:t>
            </a:r>
            <a:endParaRPr lang="en-US" altLang="ko-KR" sz="2000" dirty="0" smtClean="0"/>
          </a:p>
          <a:p>
            <a:r>
              <a:rPr lang="en-US" altLang="ko-KR" sz="2000" dirty="0" smtClean="0"/>
              <a:t>2017948108 </a:t>
            </a:r>
            <a:r>
              <a:rPr lang="ko-KR" altLang="en-US" sz="2000" dirty="0" smtClean="0"/>
              <a:t>정혜진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0300" y="333375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프로젝트소개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6000" y="2051050"/>
            <a:ext cx="103378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000" dirty="0"/>
              <a:t>4</a:t>
            </a:r>
            <a:r>
              <a:rPr lang="ko-KR" altLang="en-US" sz="2000" dirty="0" err="1" smtClean="0"/>
              <a:t>차산업의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기본을 이루는 </a:t>
            </a:r>
            <a:r>
              <a:rPr lang="en-US" altLang="ko-KR" sz="2000" dirty="0" err="1"/>
              <a:t>IoT</a:t>
            </a:r>
            <a:r>
              <a:rPr lang="en-US" altLang="ko-KR" sz="2000" dirty="0"/>
              <a:t> </a:t>
            </a:r>
            <a:r>
              <a:rPr lang="ko-KR" altLang="en-US" sz="2000" dirty="0"/>
              <a:t>기술이 급속도로 발전하고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실 생활에 적용되고 있음 </a:t>
            </a:r>
            <a:endParaRPr lang="en-US" altLang="ko-KR" sz="2000" dirty="0" smtClean="0"/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err="1" smtClean="0"/>
              <a:t>IoT</a:t>
            </a:r>
            <a:r>
              <a:rPr lang="ko-KR" altLang="en-US" sz="2000" dirty="0"/>
              <a:t>를 이용한 스마트 홈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 공장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 상점 등 여러 분야에 원격제어 및 통신기술이 적용되고 </a:t>
            </a:r>
            <a:r>
              <a:rPr lang="ko-KR" altLang="en-US" sz="2000" dirty="0" smtClean="0"/>
              <a:t>발전</a:t>
            </a:r>
            <a:endParaRPr lang="en-US" altLang="ko-KR" sz="2000" dirty="0" smtClean="0"/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대부분의 </a:t>
            </a:r>
            <a:r>
              <a:rPr lang="ko-KR" altLang="en-US" sz="2000" dirty="0"/>
              <a:t>기업들은 내부 운영 최적화를 위해 </a:t>
            </a:r>
            <a:r>
              <a:rPr lang="en-US" altLang="ko-KR" sz="2000" dirty="0" err="1"/>
              <a:t>IoT</a:t>
            </a:r>
            <a:r>
              <a:rPr lang="ko-KR" altLang="en-US" sz="2000" dirty="0"/>
              <a:t>를 구현하는 추세이며</a:t>
            </a:r>
            <a:r>
              <a:rPr lang="en-US" altLang="ko-KR" sz="2000" dirty="0"/>
              <a:t>, 4</a:t>
            </a:r>
            <a:r>
              <a:rPr lang="ko-KR" altLang="en-US" sz="2000" dirty="0"/>
              <a:t>차 산업혁명을 맞이하면서 주목을 받고 있는 기술이 바로 </a:t>
            </a:r>
            <a:r>
              <a:rPr lang="en-US" altLang="ko-KR" sz="2000" dirty="0" err="1"/>
              <a:t>IoT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Smart </a:t>
            </a:r>
            <a:r>
              <a:rPr lang="en-US" altLang="ko-KR" sz="2000" dirty="0"/>
              <a:t>Home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침입감지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방재기능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자동조명기능을 </a:t>
            </a:r>
            <a:r>
              <a:rPr lang="ko-KR" altLang="en-US" sz="2000" dirty="0"/>
              <a:t>구현하고자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14859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650" y="2206625"/>
            <a:ext cx="82550" cy="7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V="1">
            <a:off x="796925" y="3035300"/>
            <a:ext cx="82550" cy="7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V="1">
            <a:off x="777875" y="4137819"/>
            <a:ext cx="82550" cy="7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819150" y="5164138"/>
            <a:ext cx="82550" cy="7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313" r="28375"/>
          <a:stretch/>
        </p:blipFill>
        <p:spPr>
          <a:xfrm>
            <a:off x="0" y="1721359"/>
            <a:ext cx="3606800" cy="40886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113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구현 대상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14732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1791153"/>
            <a:ext cx="15247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스마트 </a:t>
            </a:r>
            <a:r>
              <a:rPr lang="ko-KR" altLang="en-US" sz="2400" b="1" dirty="0"/>
              <a:t>룸</a:t>
            </a:r>
            <a:endParaRPr lang="ko-KR" altLang="en-US" sz="2400" b="1" dirty="0" smtClean="0"/>
          </a:p>
          <a:p>
            <a:endParaRPr lang="ko-KR" altLang="en-US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0892"/>
              </p:ext>
            </p:extLst>
          </p:nvPr>
        </p:nvGraphicFramePr>
        <p:xfrm>
          <a:off x="4216400" y="3627966"/>
          <a:ext cx="6946899" cy="267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234">
                  <a:extLst>
                    <a:ext uri="{9D8B030D-6E8A-4147-A177-3AD203B41FA5}">
                      <a16:colId xmlns:a16="http://schemas.microsoft.com/office/drawing/2014/main" val="3159017337"/>
                    </a:ext>
                  </a:extLst>
                </a:gridCol>
                <a:gridCol w="4949665">
                  <a:extLst>
                    <a:ext uri="{9D8B030D-6E8A-4147-A177-3AD203B41FA5}">
                      <a16:colId xmlns:a16="http://schemas.microsoft.com/office/drawing/2014/main" val="2920294224"/>
                    </a:ext>
                  </a:extLst>
                </a:gridCol>
              </a:tblGrid>
              <a:tr h="3895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모듈 주요 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08262"/>
                  </a:ext>
                </a:extLst>
              </a:tr>
              <a:tr h="76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침입감지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출입문 주변을 감지하고 </a:t>
                      </a:r>
                      <a:r>
                        <a:rPr lang="ko-KR" altLang="en-US" sz="1600" dirty="0" err="1" smtClean="0"/>
                        <a:t>접근시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LED</a:t>
                      </a:r>
                      <a:r>
                        <a:rPr lang="ko-KR" altLang="en-US" sz="1600" dirty="0" smtClean="0"/>
                        <a:t>를 점등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38262"/>
                  </a:ext>
                </a:extLst>
              </a:tr>
              <a:tr h="76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방재기능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불꽃감지센서 </a:t>
                      </a:r>
                      <a:r>
                        <a:rPr lang="ko-KR" altLang="en-US" sz="1600" dirty="0" err="1" smtClean="0"/>
                        <a:t>감지시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LED </a:t>
                      </a:r>
                      <a:r>
                        <a:rPr lang="ko-KR" altLang="en-US" sz="1600" dirty="0" smtClean="0"/>
                        <a:t>점등 및 </a:t>
                      </a:r>
                      <a:r>
                        <a:rPr lang="ko-KR" altLang="en-US" sz="1600" dirty="0" err="1" smtClean="0"/>
                        <a:t>부저</a:t>
                      </a:r>
                      <a:r>
                        <a:rPr lang="ko-KR" altLang="en-US" sz="1600" dirty="0" smtClean="0"/>
                        <a:t> 작동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1167"/>
                  </a:ext>
                </a:extLst>
              </a:tr>
              <a:tr h="76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자동 조명 시스템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조도센서로</a:t>
                      </a:r>
                      <a:r>
                        <a:rPr lang="ko-KR" altLang="en-US" sz="1600" dirty="0" smtClean="0"/>
                        <a:t> 어두움을 </a:t>
                      </a:r>
                      <a:r>
                        <a:rPr lang="ko-KR" altLang="en-US" sz="1600" dirty="0" err="1" smtClean="0"/>
                        <a:t>감지시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LED </a:t>
                      </a:r>
                      <a:r>
                        <a:rPr lang="ko-KR" altLang="en-US" sz="1600" dirty="0" smtClean="0"/>
                        <a:t>점등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857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9513" y="4066638"/>
            <a:ext cx="14816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/>
                </a:solidFill>
              </a:rPr>
              <a:t>ROOM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508306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+mj-lt"/>
              </a:rPr>
              <a:t>IOT</a:t>
            </a:r>
            <a:r>
              <a:rPr lang="ko-KR" altLang="en-US" sz="1600" dirty="0">
                <a:latin typeface="+mj-lt"/>
              </a:rPr>
              <a:t>를 기반으로 </a:t>
            </a:r>
            <a:r>
              <a:rPr lang="ko-KR" altLang="en-US" sz="1600" dirty="0" err="1" smtClean="0">
                <a:latin typeface="+mj-lt"/>
              </a:rPr>
              <a:t>침입감지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방재 </a:t>
            </a:r>
            <a:r>
              <a:rPr lang="ko-KR" altLang="en-US" sz="1600" dirty="0" smtClean="0">
                <a:latin typeface="+mj-lt"/>
              </a:rPr>
              <a:t>기능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자동 조명 시스템의 </a:t>
            </a:r>
            <a:r>
              <a:rPr lang="ko-KR" altLang="en-US" sz="1600" dirty="0">
                <a:latin typeface="+mj-lt"/>
              </a:rPr>
              <a:t>자동화 서비스를 제공하는 새로운 주거 형태로 인간 중심적인 스마트 라이프 </a:t>
            </a:r>
            <a:r>
              <a:rPr lang="ko-KR" altLang="en-US" sz="1600" dirty="0" smtClean="0">
                <a:latin typeface="+mj-lt"/>
              </a:rPr>
              <a:t>환경을 뜻한다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  <a:p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16400" y="2330506"/>
            <a:ext cx="4127500" cy="50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필요한 부품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42242"/>
              </p:ext>
            </p:extLst>
          </p:nvPr>
        </p:nvGraphicFramePr>
        <p:xfrm>
          <a:off x="838200" y="1918142"/>
          <a:ext cx="10261600" cy="46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82">
                  <a:extLst>
                    <a:ext uri="{9D8B030D-6E8A-4147-A177-3AD203B41FA5}">
                      <a16:colId xmlns:a16="http://schemas.microsoft.com/office/drawing/2014/main" val="3136580655"/>
                    </a:ext>
                  </a:extLst>
                </a:gridCol>
                <a:gridCol w="2427744">
                  <a:extLst>
                    <a:ext uri="{9D8B030D-6E8A-4147-A177-3AD203B41FA5}">
                      <a16:colId xmlns:a16="http://schemas.microsoft.com/office/drawing/2014/main" val="1932400770"/>
                    </a:ext>
                  </a:extLst>
                </a:gridCol>
                <a:gridCol w="2189976">
                  <a:extLst>
                    <a:ext uri="{9D8B030D-6E8A-4147-A177-3AD203B41FA5}">
                      <a16:colId xmlns:a16="http://schemas.microsoft.com/office/drawing/2014/main" val="265484015"/>
                    </a:ext>
                  </a:extLst>
                </a:gridCol>
                <a:gridCol w="2014778">
                  <a:extLst>
                    <a:ext uri="{9D8B030D-6E8A-4147-A177-3AD203B41FA5}">
                      <a16:colId xmlns:a16="http://schemas.microsoft.com/office/drawing/2014/main" val="393356282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308276109"/>
                    </a:ext>
                  </a:extLst>
                </a:gridCol>
              </a:tblGrid>
              <a:tr h="504276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ysClr val="windowText" lastClr="000000"/>
                          </a:solidFill>
                        </a:rPr>
                        <a:t>사용부품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04770"/>
                  </a:ext>
                </a:extLst>
              </a:tr>
              <a:tr h="13367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중요부품</a:t>
                      </a:r>
                      <a:r>
                        <a:rPr lang="ko-KR" altLang="en-US" sz="2000" b="1" dirty="0" smtClean="0"/>
                        <a:t> 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6</a:t>
                      </a:r>
                      <a:r>
                        <a:rPr lang="ko-KR" altLang="en-US" sz="2000" b="1" dirty="0" smtClean="0"/>
                        <a:t>가지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불꽃감지센서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적외선 센서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97048"/>
                  </a:ext>
                </a:extLst>
              </a:tr>
              <a:tr h="14377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/>
                        <a:t>부저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ARTIK053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0478"/>
                  </a:ext>
                </a:extLst>
              </a:tr>
              <a:tr h="14135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LED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조도 센서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2605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51" y="2447782"/>
            <a:ext cx="1119692" cy="1119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53" y="5251589"/>
            <a:ext cx="1545088" cy="1145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812" y="3882186"/>
            <a:ext cx="1091149" cy="10911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-1852" t="25629" r="10494" b="25605"/>
          <a:stretch/>
        </p:blipFill>
        <p:spPr>
          <a:xfrm>
            <a:off x="7145596" y="2674044"/>
            <a:ext cx="1869324" cy="9978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722" y="3958803"/>
            <a:ext cx="1158875" cy="93791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8200" y="15113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722" y="5251589"/>
            <a:ext cx="1307706" cy="13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실제 동작 사진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15113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주요 코드 및 해석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15113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841500"/>
            <a:ext cx="44577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stdio.h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tinyara</a:t>
            </a:r>
            <a:r>
              <a:rPr lang="en-US" altLang="ko-KR" sz="1050" b="1" dirty="0"/>
              <a:t>/</a:t>
            </a:r>
            <a:r>
              <a:rPr lang="en-US" altLang="ko-KR" sz="1050" b="1" dirty="0" err="1"/>
              <a:t>gpio.h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tinyara</a:t>
            </a:r>
            <a:r>
              <a:rPr lang="en-US" altLang="ko-KR" sz="1050" b="1" dirty="0"/>
              <a:t>/</a:t>
            </a:r>
            <a:r>
              <a:rPr lang="en-US" altLang="ko-KR" sz="1050" b="1" dirty="0" err="1"/>
              <a:t>config.h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time.h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string.h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fcntl.h</a:t>
            </a:r>
            <a:r>
              <a:rPr lang="en-US" altLang="ko-KR" sz="1050" b="1" dirty="0" smtClean="0"/>
              <a:t>&gt;</a:t>
            </a:r>
          </a:p>
          <a:p>
            <a:endParaRPr lang="en-US" altLang="ko-KR" sz="1050" b="1" dirty="0"/>
          </a:p>
          <a:p>
            <a:endParaRPr lang="ko-KR" altLang="en-US" sz="1050" dirty="0"/>
          </a:p>
          <a:p>
            <a:r>
              <a:rPr lang="en-US" altLang="ko-KR" sz="1050" b="1" dirty="0"/>
              <a:t>static void </a:t>
            </a:r>
            <a:r>
              <a:rPr lang="en-US" altLang="ko-KR" sz="1050" b="1" dirty="0" err="1"/>
              <a:t>gpio_write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port,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value)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char </a:t>
            </a:r>
            <a:r>
              <a:rPr lang="en-US" altLang="ko-KR" sz="1050" b="1" dirty="0" err="1"/>
              <a:t>str</a:t>
            </a:r>
            <a:r>
              <a:rPr lang="en-US" altLang="ko-KR" sz="1050" b="1" dirty="0"/>
              <a:t>[4];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static char 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[16];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 err="1"/>
              <a:t>snprintf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, 16, "/</a:t>
            </a:r>
            <a:r>
              <a:rPr lang="en-US" altLang="ko-KR" sz="1050" b="1" u="sng" dirty="0"/>
              <a:t>dev/</a:t>
            </a:r>
            <a:r>
              <a:rPr lang="en-US" altLang="ko-KR" sz="1050" b="1" u="sng" dirty="0" err="1"/>
              <a:t>gpio%d</a:t>
            </a:r>
            <a:r>
              <a:rPr lang="en-US" altLang="ko-KR" sz="1050" b="1" u="sng" dirty="0"/>
              <a:t>", port);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 = open(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, O_RDWR);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if 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 &lt; 0)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 err="1"/>
              <a:t>printf</a:t>
            </a:r>
            <a:r>
              <a:rPr lang="en-US" altLang="ko-KR" sz="1050" b="1" dirty="0"/>
              <a:t>("</a:t>
            </a:r>
            <a:r>
              <a:rPr lang="en-US" altLang="ko-KR" sz="1050" b="1" u="sng" dirty="0" err="1"/>
              <a:t>fd</a:t>
            </a:r>
            <a:r>
              <a:rPr lang="en-US" altLang="ko-KR" sz="1050" b="1" u="sng" dirty="0"/>
              <a:t> open fail\n");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return;</a:t>
            </a:r>
          </a:p>
          <a:p>
            <a:r>
              <a:rPr lang="ko-KR" altLang="en-US" sz="1050" dirty="0"/>
              <a:t>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</a:t>
            </a:r>
            <a:r>
              <a:rPr lang="en-US" altLang="ko-KR" sz="1050" dirty="0" err="1"/>
              <a:t>ioctl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fd</a:t>
            </a:r>
            <a:r>
              <a:rPr lang="en-US" altLang="ko-KR" sz="1050" dirty="0"/>
              <a:t>, GPIOIOC_SET_DIRECTION, </a:t>
            </a:r>
            <a:r>
              <a:rPr lang="en-US" altLang="ko-KR" sz="1050" i="1" dirty="0"/>
              <a:t>GPIO_DIRECTION_OUT);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if (write(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str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snprintf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str</a:t>
            </a:r>
            <a:r>
              <a:rPr lang="en-US" altLang="ko-KR" sz="1050" b="1" dirty="0"/>
              <a:t>, 4, "%d", value != 0) + 1) &lt; 0)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 err="1"/>
              <a:t>printf</a:t>
            </a:r>
            <a:r>
              <a:rPr lang="en-US" altLang="ko-KR" sz="1050" b="1" dirty="0"/>
              <a:t>("write error\n");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return;</a:t>
            </a:r>
          </a:p>
          <a:p>
            <a:r>
              <a:rPr lang="ko-KR" altLang="en-US" sz="1050" dirty="0"/>
              <a:t>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close(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);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388100" y="1841500"/>
            <a:ext cx="4457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b="1" dirty="0"/>
              <a:t>static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gpio_read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port) </a:t>
            </a:r>
            <a:r>
              <a:rPr lang="en-US" altLang="ko-KR" sz="1050" b="1" dirty="0" smtClean="0"/>
              <a:t>{</a:t>
            </a:r>
          </a:p>
          <a:p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char </a:t>
            </a:r>
            <a:r>
              <a:rPr lang="en-US" altLang="ko-KR" sz="1050" b="1" dirty="0" err="1"/>
              <a:t>buf</a:t>
            </a:r>
            <a:r>
              <a:rPr lang="en-US" altLang="ko-KR" sz="1050" b="1" dirty="0"/>
              <a:t>[4];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char 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[16];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 err="1"/>
              <a:t>snprintf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, 16, "/</a:t>
            </a:r>
            <a:r>
              <a:rPr lang="en-US" altLang="ko-KR" sz="1050" b="1" u="sng" dirty="0"/>
              <a:t>dev/</a:t>
            </a:r>
            <a:r>
              <a:rPr lang="en-US" altLang="ko-KR" sz="1050" b="1" u="sng" dirty="0" err="1"/>
              <a:t>gpio%d</a:t>
            </a:r>
            <a:r>
              <a:rPr lang="en-US" altLang="ko-KR" sz="1050" b="1" u="sng" dirty="0"/>
              <a:t>", port);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 = open(</a:t>
            </a:r>
            <a:r>
              <a:rPr lang="en-US" altLang="ko-KR" sz="1050" b="1" dirty="0" err="1"/>
              <a:t>devpath</a:t>
            </a:r>
            <a:r>
              <a:rPr lang="en-US" altLang="ko-KR" sz="1050" b="1" dirty="0"/>
              <a:t>, O_RDWR);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if(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 &lt;0)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 err="1"/>
              <a:t>printf</a:t>
            </a:r>
            <a:r>
              <a:rPr lang="en-US" altLang="ko-KR" sz="1050" b="1" dirty="0"/>
              <a:t>("</a:t>
            </a:r>
            <a:r>
              <a:rPr lang="en-US" altLang="ko-KR" sz="1050" b="1" u="sng" dirty="0" err="1"/>
              <a:t>fd</a:t>
            </a:r>
            <a:r>
              <a:rPr lang="en-US" altLang="ko-KR" sz="1050" b="1" u="sng" dirty="0"/>
              <a:t> open fail\n");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return -1;</a:t>
            </a:r>
          </a:p>
          <a:p>
            <a:r>
              <a:rPr lang="ko-KR" altLang="en-US" sz="1050" dirty="0"/>
              <a:t>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if (read(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buf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sizeof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buf</a:t>
            </a:r>
            <a:r>
              <a:rPr lang="en-US" altLang="ko-KR" sz="1050" b="1" dirty="0"/>
              <a:t>)) &lt; 0)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 err="1"/>
              <a:t>printf</a:t>
            </a:r>
            <a:r>
              <a:rPr lang="en-US" altLang="ko-KR" sz="1050" b="1" dirty="0"/>
              <a:t>("read error\n");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return -1;</a:t>
            </a:r>
          </a:p>
          <a:p>
            <a:r>
              <a:rPr lang="ko-KR" altLang="en-US" sz="1050" dirty="0"/>
              <a:t>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close(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return </a:t>
            </a:r>
            <a:r>
              <a:rPr lang="en-US" altLang="ko-KR" sz="1050" b="1" dirty="0" err="1"/>
              <a:t>buf</a:t>
            </a:r>
            <a:r>
              <a:rPr lang="en-US" altLang="ko-KR" sz="1050" b="1" dirty="0"/>
              <a:t>[0] == '1';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24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주요 코드 및 해석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8200" y="15113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930400"/>
            <a:ext cx="4457700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main(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argc</a:t>
            </a:r>
            <a:r>
              <a:rPr lang="en-US" altLang="ko-KR" sz="1050" b="1" dirty="0"/>
              <a:t>, FAR char *</a:t>
            </a:r>
            <a:r>
              <a:rPr lang="en-US" altLang="ko-KR" sz="1050" b="1" dirty="0" err="1"/>
              <a:t>argv</a:t>
            </a:r>
            <a:r>
              <a:rPr lang="en-US" altLang="ko-KR" sz="1050" b="1" dirty="0"/>
              <a:t>[]) {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 err="1"/>
              <a:t>printf</a:t>
            </a:r>
            <a:r>
              <a:rPr lang="en-US" altLang="ko-KR" sz="1050" b="1" dirty="0"/>
              <a:t>("1\n");</a:t>
            </a:r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while(1)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if(</a:t>
            </a:r>
            <a:r>
              <a:rPr lang="en-US" altLang="ko-KR" sz="1050" b="1" dirty="0" err="1"/>
              <a:t>gpio_read</a:t>
            </a:r>
            <a:r>
              <a:rPr lang="en-US" altLang="ko-KR" sz="1050" b="1" dirty="0"/>
              <a:t>(51) == 1) {     // </a:t>
            </a:r>
            <a:r>
              <a:rPr lang="ko-KR" altLang="en-US" sz="1050" b="1" dirty="0"/>
              <a:t>가까이 가면 </a:t>
            </a:r>
            <a:r>
              <a:rPr lang="en-US" altLang="ko-KR" sz="1050" b="1" dirty="0"/>
              <a:t>led</a:t>
            </a:r>
            <a:r>
              <a:rPr lang="ko-KR" altLang="en-US" sz="1050" b="1" dirty="0"/>
              <a:t>켜짐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(52, 0);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else{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(52, 1);</a:t>
            </a:r>
          </a:p>
          <a:p>
            <a:r>
              <a:rPr lang="ko-KR" altLang="en-US" sz="1050" dirty="0"/>
              <a:t>   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if(</a:t>
            </a:r>
            <a:r>
              <a:rPr lang="en-US" altLang="ko-KR" sz="1050" b="1" dirty="0" err="1"/>
              <a:t>gpio_read</a:t>
            </a:r>
            <a:r>
              <a:rPr lang="en-US" altLang="ko-KR" sz="1050" b="1" dirty="0"/>
              <a:t>(53) == 1) {    </a:t>
            </a:r>
            <a:r>
              <a:rPr lang="en-US" altLang="ko-KR" sz="1050" b="1" dirty="0" smtClean="0"/>
              <a:t>// </a:t>
            </a:r>
            <a:r>
              <a:rPr lang="ko-KR" altLang="en-US" sz="1050" b="1" dirty="0" err="1" smtClean="0"/>
              <a:t>불켜지는것</a:t>
            </a:r>
            <a:endParaRPr lang="ko-KR" altLang="en-US" sz="1050" b="1" dirty="0"/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(54, 0);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</a:t>
            </a:r>
            <a:r>
              <a:rPr lang="en-US" altLang="ko-KR" sz="1050" b="1" dirty="0"/>
              <a:t>else{</a:t>
            </a:r>
          </a:p>
          <a:p>
            <a:r>
              <a:rPr lang="en-US" altLang="ko-KR" sz="1050" dirty="0"/>
              <a:t>   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(54, 1);</a:t>
            </a:r>
          </a:p>
          <a:p>
            <a:r>
              <a:rPr lang="ko-KR" altLang="en-US" sz="1050" dirty="0"/>
              <a:t>      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1930400"/>
            <a:ext cx="445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if(</a:t>
            </a:r>
            <a:r>
              <a:rPr lang="en-US" altLang="ko-KR" sz="1050" b="1" dirty="0" err="1"/>
              <a:t>gpio_read</a:t>
            </a:r>
            <a:r>
              <a:rPr lang="en-US" altLang="ko-KR" sz="1050" b="1" dirty="0"/>
              <a:t>(53) == 1) { </a:t>
            </a:r>
            <a:r>
              <a:rPr lang="en-US" altLang="ko-KR" sz="1050" b="1" dirty="0" smtClean="0"/>
              <a:t>// </a:t>
            </a:r>
            <a:r>
              <a:rPr lang="ko-KR" altLang="en-US" sz="1050" b="1" dirty="0" err="1" smtClean="0"/>
              <a:t>부저</a:t>
            </a:r>
            <a:r>
              <a:rPr lang="ko-KR" altLang="en-US" sz="1050" b="1" dirty="0" smtClean="0"/>
              <a:t> 소리</a:t>
            </a:r>
            <a:endParaRPr lang="en-US" altLang="ko-KR" sz="1050" b="1" dirty="0"/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(55,0);</a:t>
            </a:r>
          </a:p>
          <a:p>
            <a:r>
              <a:rPr lang="ko-KR" altLang="en-US" sz="1050" dirty="0"/>
              <a:t>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else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(55,1);</a:t>
            </a:r>
          </a:p>
          <a:p>
            <a:r>
              <a:rPr lang="ko-KR" altLang="en-US" sz="1050" dirty="0"/>
              <a:t>   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/>
              <a:t>      </a:t>
            </a:r>
            <a:r>
              <a:rPr lang="en-US" altLang="ko-KR" sz="1050" b="1" dirty="0"/>
              <a:t>if(</a:t>
            </a:r>
            <a:r>
              <a:rPr lang="en-US" altLang="ko-KR" sz="1050" b="1" dirty="0" err="1"/>
              <a:t>gpio_read</a:t>
            </a:r>
            <a:r>
              <a:rPr lang="en-US" altLang="ko-KR" sz="1050" b="1" dirty="0"/>
              <a:t>(32) == 1) { // </a:t>
            </a:r>
            <a:r>
              <a:rPr lang="ko-KR" altLang="en-US" sz="1050" b="1" dirty="0"/>
              <a:t>조도 센서</a:t>
            </a:r>
          </a:p>
          <a:p>
            <a:r>
              <a:rPr lang="en-US" altLang="ko-KR" sz="1050" dirty="0"/>
              <a:t>     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(30,1);</a:t>
            </a:r>
          </a:p>
          <a:p>
            <a:r>
              <a:rPr lang="ko-KR" altLang="en-US" sz="1050" dirty="0"/>
              <a:t>  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  </a:t>
            </a:r>
            <a:r>
              <a:rPr lang="en-US" altLang="ko-KR" sz="1050" b="1" dirty="0"/>
              <a:t>else {</a:t>
            </a:r>
          </a:p>
          <a:p>
            <a:r>
              <a:rPr lang="en-US" altLang="ko-KR" sz="1050" dirty="0"/>
              <a:t>           </a:t>
            </a:r>
            <a:r>
              <a:rPr lang="en-US" altLang="ko-KR" sz="1050" dirty="0" err="1"/>
              <a:t>gpio_write</a:t>
            </a:r>
            <a:r>
              <a:rPr lang="en-US" altLang="ko-KR" sz="1050" dirty="0"/>
              <a:t>(30,0);</a:t>
            </a:r>
          </a:p>
          <a:p>
            <a:r>
              <a:rPr lang="ko-KR" altLang="en-US" sz="1050" dirty="0"/>
              <a:t>           </a:t>
            </a:r>
            <a:r>
              <a:rPr lang="en-US" altLang="ko-KR" sz="1050" dirty="0"/>
              <a:t>}</a:t>
            </a:r>
          </a:p>
          <a:p>
            <a:r>
              <a:rPr lang="ko-KR" altLang="en-US" sz="1050" dirty="0"/>
              <a:t>       </a:t>
            </a:r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endParaRPr lang="ko-KR" altLang="en-US" sz="1050" dirty="0"/>
          </a:p>
          <a:p>
            <a:endParaRPr lang="ko-KR" altLang="en-US" sz="1050" dirty="0"/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/>
              <a:t>   </a:t>
            </a:r>
            <a:r>
              <a:rPr lang="en-US" altLang="ko-KR" sz="1050" b="1" dirty="0"/>
              <a:t>return 0;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948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실험후기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100" y="2219324"/>
            <a:ext cx="10083800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spc="300" dirty="0" smtClean="0"/>
              <a:t>ARTIK053</a:t>
            </a:r>
            <a:r>
              <a:rPr lang="ko-KR" altLang="en-US" sz="3200" spc="300" dirty="0" smtClean="0"/>
              <a:t>을 </a:t>
            </a:r>
            <a:r>
              <a:rPr lang="ko-KR" altLang="en-US" sz="3200" spc="300" dirty="0"/>
              <a:t>사</a:t>
            </a:r>
            <a:r>
              <a:rPr lang="ko-KR" altLang="en-US" sz="3200" spc="300" dirty="0" smtClean="0"/>
              <a:t>용하여 시행착오를 거치며 </a:t>
            </a:r>
            <a:r>
              <a:rPr lang="en-US" altLang="ko-KR" sz="3200" spc="300" dirty="0" smtClean="0"/>
              <a:t>IOT </a:t>
            </a:r>
            <a:r>
              <a:rPr lang="ko-KR" altLang="en-US" sz="3200" spc="300" dirty="0" smtClean="0"/>
              <a:t>하드웨어와 소프트웨어에 대해 공부함으로써 좋은 </a:t>
            </a:r>
            <a:r>
              <a:rPr lang="ko-KR" altLang="en-US" sz="3200" spc="300" dirty="0" err="1" smtClean="0"/>
              <a:t>경험이였고</a:t>
            </a:r>
            <a:r>
              <a:rPr lang="en-US" altLang="ko-KR" sz="3200" spc="300" dirty="0" smtClean="0"/>
              <a:t>,</a:t>
            </a:r>
            <a:r>
              <a:rPr lang="ko-KR" altLang="en-US" sz="3200" spc="300" dirty="0" smtClean="0"/>
              <a:t> 여러 모듈을 사용해 봄으로써 </a:t>
            </a:r>
            <a:r>
              <a:rPr lang="en-US" altLang="ko-KR" sz="3200" spc="300" dirty="0" smtClean="0"/>
              <a:t>IOT</a:t>
            </a:r>
            <a:r>
              <a:rPr lang="ko-KR" altLang="en-US" sz="3200" spc="300" dirty="0" smtClean="0"/>
              <a:t>의 범위가 넓다는 것을 느꼈습니다</a:t>
            </a:r>
            <a:r>
              <a:rPr lang="en-US" altLang="ko-KR" sz="3200" spc="300" dirty="0" smtClean="0"/>
              <a:t>. </a:t>
            </a:r>
            <a:endParaRPr lang="ko-KR" altLang="en-US" sz="3200" spc="3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1511300"/>
            <a:ext cx="10261600" cy="76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530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IOT 실습</vt:lpstr>
      <vt:lpstr>프로젝트소개</vt:lpstr>
      <vt:lpstr>구현 대상</vt:lpstr>
      <vt:lpstr>필요한 부품 목록</vt:lpstr>
      <vt:lpstr>실제 동작 사진</vt:lpstr>
      <vt:lpstr>주요 코드 및 해석</vt:lpstr>
      <vt:lpstr>주요 코드 및 해석</vt:lpstr>
      <vt:lpstr>실험후기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실습</dc:title>
  <dc:creator>ComEG</dc:creator>
  <cp:lastModifiedBy>ComEG</cp:lastModifiedBy>
  <cp:revision>14</cp:revision>
  <dcterms:created xsi:type="dcterms:W3CDTF">2019-06-09T05:59:50Z</dcterms:created>
  <dcterms:modified xsi:type="dcterms:W3CDTF">2019-06-09T09:17:55Z</dcterms:modified>
</cp:coreProperties>
</file>