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 frameSlides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80743"/>
  </p:normalViewPr>
  <p:slideViewPr>
    <p:cSldViewPr snapToGrid="0">
      <p:cViewPr>
        <p:scale>
          <a:sx n="90" d="100"/>
          <a:sy n="90" d="100"/>
        </p:scale>
        <p:origin x="144" y="35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대표적으로 페이스북에서 만든 리액트네이티브</a:t>
            </a:r>
            <a:endParaRPr lang="ko-KR" altLang="en-US"/>
          </a:p>
          <a:p>
            <a:pPr>
              <a:defRPr/>
            </a:pPr>
            <a:r>
              <a:rPr lang="ko-KR" altLang="en-US"/>
              <a:t>마이크로소프트사에서 만든 자마린</a:t>
            </a:r>
            <a:endParaRPr lang="ko-KR" altLang="en-US"/>
          </a:p>
          <a:p>
            <a:pPr>
              <a:defRPr/>
            </a:pPr>
            <a:r>
              <a:rPr lang="ko-KR" altLang="en-US"/>
              <a:t>구글에서 만든 플러터가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플러터는 다트라는 새로운 언어를 배워야하는 단점이 있지만 안드로이드부터 아이폰웹 그리고 리눅스나 윈도우에서 동작하는 데스크탑 어플리케이션도 만들수 있는 크로스플랫폼입니다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리액트 네이티브 같은 경우는 자바스크립트 코드를 실시간으로 엔진이 해석해서 네이티브 </a:t>
            </a:r>
            <a:r>
              <a:rPr lang="en-US" altLang="ko-KR"/>
              <a:t>API</a:t>
            </a:r>
            <a:r>
              <a:rPr lang="ko-KR" altLang="en-US"/>
              <a:t>를 이용해서 화면에 그려주는 반면에</a:t>
            </a:r>
            <a:endParaRPr lang="ko-KR" altLang="en-US"/>
          </a:p>
          <a:p>
            <a:pPr>
              <a:defRPr/>
            </a:pPr>
            <a:r>
              <a:rPr lang="ko-KR" altLang="en-US"/>
              <a:t>플러터는 캠퍼스라는 </a:t>
            </a:r>
            <a:r>
              <a:rPr lang="en-US" altLang="ko-KR"/>
              <a:t>UI</a:t>
            </a:r>
            <a:r>
              <a:rPr lang="ko-KR" altLang="en-US"/>
              <a:t>컴포넌트를 이용해서 자제적으로 자신의 코드를 이해해서 화면에 그려주게 됩니다</a:t>
            </a:r>
            <a:r>
              <a:rPr lang="en-US" altLang="ko-KR"/>
              <a:t>.</a:t>
            </a:r>
            <a:r>
              <a:rPr lang="ko-KR" altLang="en-US"/>
              <a:t> 네이티브</a:t>
            </a:r>
            <a:r>
              <a:rPr lang="en-US" altLang="ko-KR"/>
              <a:t>API</a:t>
            </a:r>
            <a:r>
              <a:rPr lang="ko-KR" altLang="en-US"/>
              <a:t>를 번역해주는 과정이 필요없이 자체적으로 </a:t>
            </a:r>
            <a:r>
              <a:rPr lang="en-US" altLang="ko-KR"/>
              <a:t>UI</a:t>
            </a:r>
            <a:r>
              <a:rPr lang="ko-KR" altLang="en-US"/>
              <a:t>를 그려 줄 수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이외에도 다양한 크로스플랫폼들이 있는데 크로스 플랫폼이 나오는 이유는 중복적인 일을 피하기 위해서입니다</a:t>
            </a:r>
            <a:r>
              <a:rPr lang="en-US" altLang="ko-KR"/>
              <a:t>.</a:t>
            </a:r>
            <a:r>
              <a:rPr lang="ko-KR" altLang="en-US"/>
              <a:t> 한번의 개발로 모든 곳에서 동작할 수 있는데 왜 아직 네이티브 앱이 많을까요</a:t>
            </a:r>
            <a:r>
              <a:rPr lang="en-US" altLang="ko-KR"/>
              <a:t>?</a:t>
            </a:r>
            <a:r>
              <a:rPr lang="ko-KR" altLang="en-US"/>
              <a:t> 그 이유는 크로스플랫폼이 해결하지 못하는 단점들이 많이 있기 때문입니다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하이브리드와 크로스플랫폼만으로는 네이티브의 성능을 잘 살릴 수 없고 사용할 수 없는 네이티브 </a:t>
            </a:r>
            <a:r>
              <a:rPr lang="en-US" altLang="ko-KR"/>
              <a:t>API</a:t>
            </a:r>
            <a:r>
              <a:rPr lang="ko-KR" altLang="en-US"/>
              <a:t>들이 많을 뿐더러 나중에 버그가 생길때 해결할 수 없는 까다로운 문제가 나오는 경우가 많습니다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따라서 빠르게 어플리케이션을 만드는 것이 중요하고 주된 사용자층이 고성능의 핸드폰을 사용하고 있고 다양한 네이티브 </a:t>
            </a:r>
            <a:r>
              <a:rPr lang="en-US" altLang="ko-KR"/>
              <a:t>API</a:t>
            </a:r>
            <a:r>
              <a:rPr lang="ko-KR" altLang="en-US"/>
              <a:t>를 사용할 필요가 없다면 하이브리드나 크로스플랫폼을 이용해보는 것도 좋을 것 같습니다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1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3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5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0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2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8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8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4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4678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1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05D8A-C572-4ED6-9BF4-8BF12D399983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3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jpe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hyperlink" Target="https://m.blog.naver.com/acornedu/221012420292" TargetMode="External" /><Relationship Id="rId4" Type="http://schemas.openxmlformats.org/officeDocument/2006/relationships/hyperlink" Target="https://lillo.co.kr/blog/16480" TargetMode="External" /><Relationship Id="rId5" Type="http://schemas.openxmlformats.org/officeDocument/2006/relationships/hyperlink" Target="http://www.blueweb.co.kr/2010_mobile01" TargetMode="External" /><Relationship Id="rId6" Type="http://schemas.openxmlformats.org/officeDocument/2006/relationships/hyperlink" Target="https://www.flaticon.com/kr" TargetMode="External" /><Relationship Id="rId7" Type="http://schemas.openxmlformats.org/officeDocument/2006/relationships/hyperlink" Target="https://icon-icons.com/" TargetMode="External" /><Relationship Id="rId8" Type="http://schemas.openxmlformats.org/officeDocument/2006/relationships/hyperlink" Target="https://blog.naver.com/kingstargirl/223058462644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jpeg"  /><Relationship Id="rId4" Type="http://schemas.openxmlformats.org/officeDocument/2006/relationships/image" Target="../media/image10.png"  /><Relationship Id="rId5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jpeg"  /><Relationship Id="rId4" Type="http://schemas.openxmlformats.org/officeDocument/2006/relationships/image" Target="../media/image11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jpe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106173" y="2674708"/>
            <a:ext cx="3979655" cy="2295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000" b="0" i="0" u="none" strike="noStrike" kern="1200" cap="none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웹앱</a:t>
            </a:r>
            <a:endParaRPr kumimoji="0" lang="ko-KR" altLang="en-US" sz="4000" b="0" i="0" u="none" strike="noStrike" kern="1200" cap="none" normalizeH="0" baseline="0"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000" b="0" i="0" u="none" strike="noStrike" kern="1200" cap="none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네이티브앱</a:t>
            </a:r>
            <a:endParaRPr kumimoji="0" lang="ko-KR" altLang="en-US" sz="4000" b="0" i="0" u="none" strike="noStrike" kern="1200" cap="none" normalizeH="0" baseline="0"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000" b="0" i="0" u="none" strike="noStrike" kern="1200" cap="none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하이브리드앱</a:t>
            </a:r>
            <a:endParaRPr kumimoji="0" lang="ko-KR" altLang="en-US" sz="4000" b="0" i="0" u="none" strike="noStrike" kern="1200" cap="none" normalizeH="0" baseline="0"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500" b="0" i="0" u="none" strike="noStrike" kern="1200" cap="none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+</a:t>
            </a:r>
            <a:r>
              <a:rPr kumimoji="0" lang="ko-KR" altLang="en-US" sz="2500" b="0" i="0" u="none" strike="noStrike" kern="1200" cap="none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크로스 플랫폼</a:t>
            </a:r>
            <a:endParaRPr kumimoji="0" lang="ko-KR" altLang="en-US" sz="2500" b="0" i="0" u="none" strike="noStrike" kern="1200" cap="none" normalizeH="0" baseline="0"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240055" y="2549237"/>
            <a:ext cx="891408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"/>
          <p:cNvSpPr txBox="1"/>
          <p:nvPr/>
        </p:nvSpPr>
        <p:spPr>
          <a:xfrm>
            <a:off x="9304145" y="5878209"/>
            <a:ext cx="2204541" cy="3587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2019775068</a:t>
            </a:r>
            <a:r>
              <a:rPr lang="ko-KR" altLang="en-US"/>
              <a:t> 하수빈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4"/>
          <p:cNvSpPr/>
          <p:nvPr/>
        </p:nvSpPr>
        <p:spPr>
          <a:xfrm>
            <a:off x="4441069" y="1974262"/>
            <a:ext cx="3235972" cy="85275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+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 크로스 플랫폼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(Cross Platform)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</p:txBody>
      </p:sp>
      <p:cxnSp>
        <p:nvCxnSpPr>
          <p:cNvPr id="12" name="직선 연결선 5"/>
          <p:cNvCxnSpPr/>
          <p:nvPr/>
        </p:nvCxnSpPr>
        <p:spPr>
          <a:xfrm flipV="1">
            <a:off x="6050703" y="3038005"/>
            <a:ext cx="16703" cy="781989"/>
          </a:xfrm>
          <a:prstGeom prst="line">
            <a:avLst/>
          </a:prstGeom>
          <a:noFill/>
          <a:ln w="28575" cap="flat" cmpd="sng" algn="ctr">
            <a:solidFill>
              <a:srgbClr val="404040">
                <a:alpha val="100000"/>
              </a:srgbClr>
            </a:solidFill>
            <a:prstDash val="sysDot"/>
            <a:miter/>
          </a:ln>
        </p:spPr>
      </p:cxnSp>
      <p:sp>
        <p:nvSpPr>
          <p:cNvPr id="13" name="직사각형 2"/>
          <p:cNvSpPr/>
          <p:nvPr/>
        </p:nvSpPr>
        <p:spPr>
          <a:xfrm>
            <a:off x="785951" y="3917327"/>
            <a:ext cx="10546208" cy="85279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하나의 프로그래밍 언어로 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두 운영체제에서 동작하는 앱을 만드는 것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</p:txBody>
      </p:sp>
      <p:grpSp>
        <p:nvGrpSpPr>
          <p:cNvPr id="23" name=""/>
          <p:cNvGrpSpPr/>
          <p:nvPr/>
        </p:nvGrpSpPr>
        <p:grpSpPr>
          <a:xfrm rot="0">
            <a:off x="4105271" y="4977341"/>
            <a:ext cx="3635194" cy="1208828"/>
            <a:chOff x="682623" y="5047191"/>
            <a:chExt cx="3635194" cy="1208828"/>
          </a:xfrm>
        </p:grpSpPr>
        <p:grpSp>
          <p:nvGrpSpPr>
            <p:cNvPr id="16" name=""/>
            <p:cNvGrpSpPr/>
            <p:nvPr/>
          </p:nvGrpSpPr>
          <p:grpSpPr>
            <a:xfrm rot="0">
              <a:off x="682623" y="5047191"/>
              <a:ext cx="1494791" cy="1203612"/>
              <a:chOff x="492123" y="4920192"/>
              <a:chExt cx="1494791" cy="1203612"/>
            </a:xfrm>
          </p:grpSpPr>
          <p:pic>
            <p:nvPicPr>
              <p:cNvPr id="14" name="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723899" y="4920192"/>
                <a:ext cx="965199" cy="965199"/>
              </a:xfrm>
              <a:prstGeom prst="rect">
                <a:avLst/>
              </a:prstGeom>
            </p:spPr>
          </p:pic>
          <p:sp>
            <p:nvSpPr>
              <p:cNvPr id="15" name=""/>
              <p:cNvSpPr txBox="1"/>
              <p:nvPr/>
            </p:nvSpPr>
            <p:spPr>
              <a:xfrm>
                <a:off x="492123" y="5762171"/>
                <a:ext cx="1494791" cy="3616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defRPr/>
                </a:pPr>
                <a:r>
                  <a:rPr lang="en-US" altLang="ko-KR"/>
                  <a:t>React Native</a:t>
                </a:r>
                <a:endParaRPr lang="en-US" altLang="ko-KR"/>
              </a:p>
            </p:txBody>
          </p:sp>
        </p:grpSp>
        <p:grpSp>
          <p:nvGrpSpPr>
            <p:cNvPr id="19" name=""/>
            <p:cNvGrpSpPr/>
            <p:nvPr/>
          </p:nvGrpSpPr>
          <p:grpSpPr>
            <a:xfrm rot="0">
              <a:off x="2185759" y="5104340"/>
              <a:ext cx="1182281" cy="1145329"/>
              <a:chOff x="2349498" y="5183715"/>
              <a:chExt cx="1182281" cy="1145329"/>
            </a:xfrm>
          </p:grpSpPr>
          <p:pic>
            <p:nvPicPr>
              <p:cNvPr id="17" name="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2419349" y="5183715"/>
                <a:ext cx="908050" cy="908050"/>
              </a:xfrm>
              <a:prstGeom prst="rect">
                <a:avLst/>
              </a:prstGeom>
            </p:spPr>
          </p:pic>
          <p:sp>
            <p:nvSpPr>
              <p:cNvPr id="18" name=""/>
              <p:cNvSpPr txBox="1"/>
              <p:nvPr/>
            </p:nvSpPr>
            <p:spPr>
              <a:xfrm>
                <a:off x="2349498" y="5968545"/>
                <a:ext cx="1182281" cy="3605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defRPr/>
                </a:pPr>
                <a:r>
                  <a:rPr lang="en-US" altLang="ko-KR"/>
                  <a:t>Xamarin</a:t>
                </a:r>
                <a:endParaRPr lang="en-US" altLang="ko-KR"/>
              </a:p>
            </p:txBody>
          </p:sp>
        </p:grpSp>
        <p:grpSp>
          <p:nvGrpSpPr>
            <p:cNvPr id="22" name=""/>
            <p:cNvGrpSpPr/>
            <p:nvPr/>
          </p:nvGrpSpPr>
          <p:grpSpPr>
            <a:xfrm rot="0">
              <a:off x="3231694" y="5091489"/>
              <a:ext cx="1086123" cy="1164530"/>
              <a:chOff x="3374570" y="5091489"/>
              <a:chExt cx="1086123" cy="1164530"/>
            </a:xfrm>
          </p:grpSpPr>
          <p:pic>
            <p:nvPicPr>
              <p:cNvPr id="20" name="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3457180" y="5091489"/>
                <a:ext cx="920901" cy="920901"/>
              </a:xfrm>
              <a:prstGeom prst="rect">
                <a:avLst/>
              </a:prstGeom>
            </p:spPr>
          </p:pic>
          <p:sp>
            <p:nvSpPr>
              <p:cNvPr id="21" name=""/>
              <p:cNvSpPr txBox="1"/>
              <p:nvPr/>
            </p:nvSpPr>
            <p:spPr>
              <a:xfrm>
                <a:off x="3374570" y="5889170"/>
                <a:ext cx="1086123" cy="3668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>
                  <a:defRPr/>
                </a:pPr>
                <a:r>
                  <a:rPr lang="en-US" altLang="ko-KR"/>
                  <a:t>Flutter</a:t>
                </a:r>
                <a:endParaRPr lang="en-US" altLang="ko-KR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4"/>
          <p:cNvSpPr/>
          <p:nvPr/>
        </p:nvSpPr>
        <p:spPr>
          <a:xfrm>
            <a:off x="440569" y="1037635"/>
            <a:ext cx="4822610" cy="46541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</a:rPr>
              <a:t>+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</a:rPr>
              <a:t> 크로스 플랫폼이 생긴 이유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</p:txBody>
      </p:sp>
      <p:sp>
        <p:nvSpPr>
          <p:cNvPr id="13" name="직사각형 4"/>
          <p:cNvSpPr/>
          <p:nvPr/>
        </p:nvSpPr>
        <p:spPr>
          <a:xfrm>
            <a:off x="691826" y="1561509"/>
            <a:ext cx="10914182" cy="46541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네이티브 앱이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OS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간 호환이 불가능하다는 한계점을 개선하고자 만들어졌다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.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</p:txBody>
      </p:sp>
      <p:sp>
        <p:nvSpPr>
          <p:cNvPr id="14" name="직사각형 4"/>
          <p:cNvSpPr/>
          <p:nvPr/>
        </p:nvSpPr>
        <p:spPr>
          <a:xfrm>
            <a:off x="440569" y="2436540"/>
            <a:ext cx="4822610" cy="4666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</a:rPr>
              <a:t>+</a:t>
            </a: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</a:rPr>
              <a:t> 네이티브 앱이 더 많은 이유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</p:txBody>
      </p:sp>
      <p:sp>
        <p:nvSpPr>
          <p:cNvPr id="15" name="직사각형 4"/>
          <p:cNvSpPr/>
          <p:nvPr/>
        </p:nvSpPr>
        <p:spPr>
          <a:xfrm>
            <a:off x="691826" y="2960414"/>
            <a:ext cx="10914182" cy="31336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/>
              <a:t>크로스플랫폼이 해결하지 못하는 단점들이 많이 있기 때문입니다</a:t>
            </a:r>
            <a:r>
              <a:rPr lang="en-US" altLang="ko-KR" sz="2500"/>
              <a:t>.</a:t>
            </a:r>
            <a:endParaRPr lang="en-US" altLang="ko-KR" sz="2500"/>
          </a:p>
          <a:p>
            <a:pPr>
              <a:defRPr/>
            </a:pPr>
            <a:r>
              <a:rPr lang="ko-KR" altLang="en-US" sz="2500"/>
              <a:t>하이브리드와 크로스플랫폼만으로는 네이티브의 성능을 잘 살릴 수 없고 사용할 수 없는 네이티브 </a:t>
            </a:r>
            <a:r>
              <a:rPr lang="en-US" altLang="ko-KR" sz="2500"/>
              <a:t>API</a:t>
            </a:r>
            <a:r>
              <a:rPr lang="ko-KR" altLang="en-US" sz="2500"/>
              <a:t>들이 많을 뿐더러 나중에 버그가 생길때 해결할 수 없는 까다로운 문제가 나오는 경우가 많습니다</a:t>
            </a:r>
            <a:r>
              <a:rPr lang="en-US" altLang="ko-KR" sz="2500"/>
              <a:t>.</a:t>
            </a:r>
            <a:endParaRPr lang="en-US" altLang="ko-KR" sz="2500"/>
          </a:p>
          <a:p>
            <a:pPr>
              <a:defRPr/>
            </a:pPr>
            <a:endParaRPr lang="en-US" altLang="ko-KR" sz="2500"/>
          </a:p>
          <a:p>
            <a:pPr>
              <a:defRPr/>
            </a:pPr>
            <a:r>
              <a:rPr lang="ko-KR" altLang="en-US" sz="2500"/>
              <a:t>따라서 빠르게 어플리케이션을 만드는 것이 중요하고 주된 사용자층이 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고성능의 핸드폰을 사용하고 있고 다양한 네이티브 </a:t>
            </a:r>
            <a:r>
              <a:rPr lang="en-US" altLang="ko-KR" sz="2500"/>
              <a:t>API</a:t>
            </a:r>
            <a:r>
              <a:rPr lang="ko-KR" altLang="en-US" sz="2500"/>
              <a:t>를 사용할 필요가 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없다면 하이브리드나 크로스플랫폼을 이용해보는 것도 좋을 것 같습니다</a:t>
            </a:r>
            <a:r>
              <a:rPr lang="en-US" altLang="ko-KR" sz="2500"/>
              <a:t>.</a:t>
            </a:r>
            <a:endParaRPr lang="en-US" altLang="ko-KR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771525" y="1047750"/>
            <a:ext cx="643890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출처</a:t>
            </a: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1095375" y="2171700"/>
            <a:ext cx="272415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695326" y="1644014"/>
            <a:ext cx="10801348" cy="9067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참고 </a:t>
            </a:r>
            <a:endParaRPr lang="ko-KR" altLang="en-US">
              <a:hlinkClick r:id="rId3"/>
            </a:endParaRPr>
          </a:p>
          <a:p>
            <a:pPr>
              <a:defRPr/>
            </a:pPr>
            <a:r>
              <a:rPr lang="ko-KR" altLang="en-US">
                <a:hlinkClick r:id="rId3"/>
              </a:rPr>
              <a:t>https://m.blog.naver.com/acornedu/221012420292</a:t>
            </a:r>
            <a:endParaRPr lang="ko-KR" altLang="en-US"/>
          </a:p>
          <a:p>
            <a:pPr>
              <a:defRPr/>
            </a:pPr>
            <a:r>
              <a:rPr lang="ko-KR" altLang="en-US">
                <a:hlinkClick r:id="rId4"/>
              </a:rPr>
              <a:t>https://lillo.co.kr/blog/16480</a:t>
            </a: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695325" y="2788919"/>
            <a:ext cx="10801348" cy="6400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이미지</a:t>
            </a:r>
            <a:endParaRPr lang="ko-KR" altLang="en-US"/>
          </a:p>
          <a:p>
            <a:pPr>
              <a:defRPr/>
            </a:pPr>
            <a:r>
              <a:rPr lang="ko-KR" altLang="en-US">
                <a:hlinkClick r:id="rId5"/>
              </a:rPr>
              <a:t>http://www.blueweb.co.kr/2010_mobile01</a:t>
            </a: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695325" y="3758564"/>
            <a:ext cx="10801348" cy="9067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아이콘</a:t>
            </a:r>
            <a:endParaRPr lang="ko-KR" altLang="en-US"/>
          </a:p>
          <a:p>
            <a:pPr>
              <a:defRPr/>
            </a:pPr>
            <a:r>
              <a:rPr lang="ko-KR" altLang="en-US">
                <a:hlinkClick r:id="rId6"/>
              </a:rPr>
              <a:t>https://www.flaticon.com/kr</a:t>
            </a:r>
            <a:endParaRPr lang="ko-KR" altLang="en-US"/>
          </a:p>
          <a:p>
            <a:pPr>
              <a:defRPr/>
            </a:pPr>
            <a:r>
              <a:rPr lang="ko-KR" altLang="en-US">
                <a:hlinkClick r:id="rId7"/>
              </a:rPr>
              <a:t>https://icon-icons.com/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695325" y="5049731"/>
            <a:ext cx="10801348" cy="6347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ppt </a:t>
            </a:r>
            <a:r>
              <a:rPr lang="ko-KR" altLang="en-US"/>
              <a:t>템플릿</a:t>
            </a:r>
            <a:endParaRPr lang="ko-KR" altLang="en-US"/>
          </a:p>
          <a:p>
            <a:pPr>
              <a:defRPr/>
            </a:pPr>
            <a:r>
              <a:rPr lang="ko-KR" altLang="en-US">
                <a:hlinkClick r:id="rId8"/>
              </a:rPr>
              <a:t>https://blog.naver.com/kingstargirl/223058462644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 txBox="1"/>
          <p:nvPr/>
        </p:nvSpPr>
        <p:spPr>
          <a:xfrm>
            <a:off x="4343717" y="3006883"/>
            <a:ext cx="3504566" cy="84883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5000"/>
              <a:t>감사합니다</a:t>
            </a:r>
            <a:r>
              <a:rPr lang="en-US" altLang="ko-KR" sz="5000"/>
              <a:t>.</a:t>
            </a:r>
            <a:endParaRPr lang="en-US" altLang="ko-KR" sz="5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75084" y="1017970"/>
            <a:ext cx="3979655" cy="313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500">
                <a:solidFill>
                  <a:prstClr val="black">
                    <a:lumMod val="65000"/>
                    <a:lumOff val="35000"/>
                  </a:prstClr>
                </a:solidFill>
              </a:rPr>
              <a:t>목 차</a:t>
            </a:r>
            <a:endParaRPr kumimoji="0" lang="en-US" altLang="ko-KR" sz="1500" b="0" i="0" u="none" strike="noStrike" kern="1200" cap="none" spc="0" normalizeH="0" baseline="0"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593016" y="1926016"/>
            <a:ext cx="3005967" cy="30059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63318" y="3051611"/>
            <a:ext cx="2465364" cy="75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900" b="1" i="0" u="none" strike="noStrike" kern="1200" cap="none" spc="0" normalizeH="0" baseline="0"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웹 앱</a:t>
            </a:r>
            <a:endParaRPr kumimoji="0" lang="ko-KR" altLang="en-US" sz="2900" b="1" i="0" u="none" strike="noStrike" kern="1200" cap="none" spc="0" normalizeH="0" baseline="0"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2" name="타원 5"/>
          <p:cNvSpPr/>
          <p:nvPr/>
        </p:nvSpPr>
        <p:spPr>
          <a:xfrm>
            <a:off x="1072908" y="1926016"/>
            <a:ext cx="3005967" cy="30059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3" name="직사각형 6"/>
          <p:cNvSpPr/>
          <p:nvPr/>
        </p:nvSpPr>
        <p:spPr>
          <a:xfrm>
            <a:off x="1343208" y="3051611"/>
            <a:ext cx="2465367" cy="75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900" b="1" i="0" u="none" strike="noStrike" kern="1200" cap="none" spc="0" normalizeH="0" baseline="0"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네이티브 앱</a:t>
            </a:r>
            <a:endParaRPr kumimoji="0" lang="ko-KR" altLang="en-US" sz="2900" b="1" i="0" u="none" strike="noStrike" kern="1200" cap="none" spc="0" normalizeH="0" baseline="0"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" name="타원 5"/>
          <p:cNvSpPr/>
          <p:nvPr/>
        </p:nvSpPr>
        <p:spPr>
          <a:xfrm>
            <a:off x="8113125" y="1926016"/>
            <a:ext cx="3005967" cy="30059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6" name="직사각형 6"/>
          <p:cNvSpPr/>
          <p:nvPr/>
        </p:nvSpPr>
        <p:spPr>
          <a:xfrm>
            <a:off x="8256419" y="3051611"/>
            <a:ext cx="2719370" cy="75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900" b="1" i="0" u="none" strike="noStrike" kern="1200" cap="none" spc="0" normalizeH="0" baseline="0"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하이브리드 앱</a:t>
            </a:r>
            <a:endParaRPr kumimoji="0" lang="ko-KR" altLang="en-US" sz="2900" b="1" i="0" u="none" strike="noStrike" kern="1200" cap="none" spc="0" normalizeH="0" baseline="0"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771526" y="5495925"/>
            <a:ext cx="2872740" cy="541020"/>
          </a:xfrm>
          <a:prstGeom prst="rect">
            <a:avLst/>
          </a:prstGeom>
          <a:ln>
            <a:solidFill>
              <a:schemeClr val="dk1"/>
            </a:solidFill>
            <a:prstDash val="dash"/>
          </a:ln>
        </p:spPr>
        <p:txBody>
          <a:bodyPr wrap="none">
            <a:spAutoFit/>
          </a:bodyPr>
          <a:p>
            <a:pPr>
              <a:defRPr/>
            </a:pPr>
            <a:r>
              <a:rPr lang="en-US" altLang="ko-KR" sz="3000"/>
              <a:t>+ </a:t>
            </a:r>
            <a:r>
              <a:rPr lang="ko-KR" altLang="en-US" sz="3000"/>
              <a:t>크로스플랫폼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05516" y="3917327"/>
            <a:ext cx="10707078" cy="1233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b="1">
                <a:solidFill>
                  <a:srgbClr val="6cbd85"/>
                </a:solidFill>
              </a:rPr>
              <a:t>모바일 기기에 최적화된 언어로 개발된 앱</a:t>
            </a:r>
            <a:r>
              <a:rPr lang="ko-KR" altLang="en-US" sz="2500">
                <a:solidFill>
                  <a:schemeClr val="tx1"/>
                </a:solidFill>
              </a:rPr>
              <a:t>으로</a:t>
            </a:r>
            <a:endParaRPr lang="ko-KR" altLang="en-US" sz="2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2500">
                <a:solidFill>
                  <a:schemeClr val="tx1"/>
                </a:solidFill>
              </a:rPr>
              <a:t>안드로이드 </a:t>
            </a:r>
            <a:r>
              <a:rPr lang="en-US" altLang="ko-KR" sz="2500">
                <a:solidFill>
                  <a:schemeClr val="tx1"/>
                </a:solidFill>
              </a:rPr>
              <a:t>SDK</a:t>
            </a:r>
            <a:r>
              <a:rPr lang="ko-KR" altLang="en-US" sz="2500">
                <a:solidFill>
                  <a:schemeClr val="tx1"/>
                </a:solidFill>
              </a:rPr>
              <a:t>를 이용해 </a:t>
            </a:r>
            <a:r>
              <a:rPr lang="en-US" altLang="ko-KR" sz="2500">
                <a:solidFill>
                  <a:schemeClr val="tx1"/>
                </a:solidFill>
              </a:rPr>
              <a:t>java,</a:t>
            </a:r>
            <a:r>
              <a:rPr lang="ko-KR" altLang="en-US" sz="2500">
                <a:solidFill>
                  <a:schemeClr val="tx1"/>
                </a:solidFill>
              </a:rPr>
              <a:t> </a:t>
            </a:r>
            <a:r>
              <a:rPr lang="en-US" altLang="ko-KR" sz="2500">
                <a:solidFill>
                  <a:schemeClr val="tx1"/>
                </a:solidFill>
              </a:rPr>
              <a:t>kotlin</a:t>
            </a:r>
            <a:r>
              <a:rPr lang="ko-KR" altLang="en-US" sz="2500">
                <a:solidFill>
                  <a:schemeClr val="tx1"/>
                </a:solidFill>
              </a:rPr>
              <a:t>으로 만드는 안드로이드 앱과</a:t>
            </a:r>
            <a:endParaRPr lang="ko-KR" altLang="en-US" sz="2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2500">
                <a:solidFill>
                  <a:schemeClr val="tx1"/>
                </a:solidFill>
              </a:rPr>
              <a:t>iOS SDK</a:t>
            </a:r>
            <a:r>
              <a:rPr lang="ko-KR" altLang="en-US" sz="2500">
                <a:solidFill>
                  <a:schemeClr val="tx1"/>
                </a:solidFill>
              </a:rPr>
              <a:t>를 이용해 </a:t>
            </a:r>
            <a:r>
              <a:rPr lang="en-US" altLang="ko-KR" sz="2500">
                <a:solidFill>
                  <a:schemeClr val="tx1"/>
                </a:solidFill>
              </a:rPr>
              <a:t>Objective-C, Swift</a:t>
            </a:r>
            <a:r>
              <a:rPr lang="ko-KR" altLang="en-US" sz="2500">
                <a:solidFill>
                  <a:schemeClr val="tx1"/>
                </a:solidFill>
              </a:rPr>
              <a:t>로 개발된 아이폰 앱 등</a:t>
            </a:r>
            <a:endParaRPr lang="ko-KR" altLang="en-US" sz="25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16992" y="1974262"/>
            <a:ext cx="2684125" cy="852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>
                <a:solidFill>
                  <a:schemeClr val="tx1"/>
                </a:solidFill>
              </a:rPr>
              <a:t>01</a:t>
            </a:r>
            <a:r>
              <a:rPr lang="ko-KR" altLang="en-US" sz="2500">
                <a:solidFill>
                  <a:schemeClr val="tx1"/>
                </a:solidFill>
              </a:rPr>
              <a:t> 네이티브 앱</a:t>
            </a:r>
            <a:endParaRPr lang="ko-KR" altLang="en-US" sz="2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2500">
                <a:solidFill>
                  <a:schemeClr val="tx1"/>
                </a:solidFill>
              </a:rPr>
              <a:t>(Native App)</a:t>
            </a:r>
            <a:endParaRPr lang="en-US" altLang="ko-KR" sz="250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6050703" y="3038005"/>
            <a:ext cx="16703" cy="78198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4745" y="1066046"/>
            <a:ext cx="795258" cy="795258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30016" y="1107083"/>
            <a:ext cx="702666" cy="702666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873555" y="1127429"/>
            <a:ext cx="666141" cy="666141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682592" y="987879"/>
            <a:ext cx="936172" cy="936172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687254" y="1064986"/>
            <a:ext cx="781051" cy="781051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674805" y="1072698"/>
            <a:ext cx="777406" cy="902153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9"/>
          <a:srcRect l="8540" t="8540" r="8540" b="8540"/>
          <a:stretch>
            <a:fillRect/>
          </a:stretch>
        </p:blipFill>
        <p:spPr>
          <a:xfrm>
            <a:off x="9536795" y="1030061"/>
            <a:ext cx="1069519" cy="1069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5"/>
          <p:cNvCxnSpPr/>
          <p:nvPr/>
        </p:nvCxnSpPr>
        <p:spPr>
          <a:xfrm rot="5400000" flipH="1" flipV="1">
            <a:off x="3725303" y="3586279"/>
            <a:ext cx="4648451" cy="28593"/>
          </a:xfrm>
          <a:prstGeom prst="line">
            <a:avLst/>
          </a:prstGeom>
          <a:noFill/>
          <a:ln w="28575" cap="flat" cmpd="sng" algn="ctr">
            <a:solidFill>
              <a:srgbClr val="404040">
                <a:alpha val="100000"/>
              </a:srgbClr>
            </a:solidFill>
            <a:prstDash val="sysDot"/>
            <a:miter/>
          </a:ln>
        </p:spPr>
      </p:cxnSp>
      <p:sp>
        <p:nvSpPr>
          <p:cNvPr id="9" name="직사각형 4"/>
          <p:cNvSpPr/>
          <p:nvPr/>
        </p:nvSpPr>
        <p:spPr>
          <a:xfrm>
            <a:off x="1634876" y="1193211"/>
            <a:ext cx="2980955" cy="47175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6cbd85"/>
                </a:solidFill>
              </a:rPr>
              <a:t>장점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6cbd85"/>
              </a:solidFill>
            </a:endParaRPr>
          </a:p>
        </p:txBody>
      </p:sp>
      <p:sp>
        <p:nvSpPr>
          <p:cNvPr id="10" name="직사각형 4"/>
          <p:cNvSpPr/>
          <p:nvPr/>
        </p:nvSpPr>
        <p:spPr>
          <a:xfrm>
            <a:off x="7483227" y="1193211"/>
            <a:ext cx="2980954" cy="47175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6cbd85"/>
                </a:solidFill>
              </a:rPr>
              <a:t>단점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6cbd85"/>
              </a:solidFill>
            </a:endParaRPr>
          </a:p>
        </p:txBody>
      </p:sp>
      <p:sp>
        <p:nvSpPr>
          <p:cNvPr id="11" name="직사각형 2"/>
          <p:cNvSpPr/>
          <p:nvPr/>
        </p:nvSpPr>
        <p:spPr>
          <a:xfrm>
            <a:off x="525598" y="2448087"/>
            <a:ext cx="5504312" cy="38845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성능이 웹앱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 하이브리드 앱에 비해 가장 높다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  <p:sp>
        <p:nvSpPr>
          <p:cNvPr id="13" name="직사각형 2"/>
          <p:cNvSpPr/>
          <p:nvPr/>
        </p:nvSpPr>
        <p:spPr>
          <a:xfrm>
            <a:off x="525598" y="3280329"/>
            <a:ext cx="5504312" cy="100401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속도가 빠르고 안정적이며 운영체제 업데이트 시 최신 기능을 바로 반영할 수 있으며 보안성이 뛰어나다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  <p:sp>
        <p:nvSpPr>
          <p:cNvPr id="14" name="직사각형 2"/>
          <p:cNvSpPr/>
          <p:nvPr/>
        </p:nvSpPr>
        <p:spPr>
          <a:xfrm>
            <a:off x="525598" y="4714875"/>
            <a:ext cx="5504312" cy="6934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카메라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 음성인식과 같은 스마트폰 기능과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2D, 3D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 등의 기능도 활용할 수 있다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  <p:sp>
        <p:nvSpPr>
          <p:cNvPr id="20" name="직사각형 2"/>
          <p:cNvSpPr/>
          <p:nvPr/>
        </p:nvSpPr>
        <p:spPr>
          <a:xfrm>
            <a:off x="6145347" y="3429000"/>
            <a:ext cx="5504314" cy="9982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안드로이드와 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IOS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용 앱을 각각 따로 개발을 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해야 하기 때문에 시간과 비용이 많이 들고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개발 난이도가 높다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835816" y="3917327"/>
            <a:ext cx="8446478" cy="1233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b="1">
                <a:solidFill>
                  <a:srgbClr val="6cbd85"/>
                </a:solidFill>
              </a:rPr>
              <a:t>모바일 웹과 네이티브 앱을 결합한 것</a:t>
            </a:r>
            <a:r>
              <a:rPr lang="ko-KR" altLang="en-US" sz="2500">
                <a:solidFill>
                  <a:schemeClr val="tx1"/>
                </a:solidFill>
              </a:rPr>
              <a:t>으로</a:t>
            </a:r>
            <a:endParaRPr lang="ko-KR" altLang="en-US" sz="2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2500">
                <a:solidFill>
                  <a:schemeClr val="tx1"/>
                </a:solidFill>
              </a:rPr>
              <a:t>모바일 웹의 특징을 가지면서</a:t>
            </a:r>
            <a:endParaRPr lang="ko-KR" altLang="en-US" sz="2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2500">
                <a:solidFill>
                  <a:schemeClr val="tx1"/>
                </a:solidFill>
              </a:rPr>
              <a:t>네이티브 앱의 장점도 갖는다</a:t>
            </a:r>
            <a:endParaRPr lang="ko-KR" altLang="en-US" sz="25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48820" y="1974262"/>
            <a:ext cx="2820469" cy="852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>
                <a:solidFill>
                  <a:schemeClr val="tx1"/>
                </a:solidFill>
              </a:rPr>
              <a:t>02</a:t>
            </a:r>
            <a:r>
              <a:rPr lang="ko-KR" altLang="en-US" sz="2500">
                <a:solidFill>
                  <a:schemeClr val="tx1"/>
                </a:solidFill>
              </a:rPr>
              <a:t> 웹 앱</a:t>
            </a:r>
            <a:endParaRPr lang="ko-KR" altLang="en-US" sz="2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2500">
                <a:solidFill>
                  <a:schemeClr val="tx1"/>
                </a:solidFill>
              </a:rPr>
              <a:t>(Web App)</a:t>
            </a:r>
            <a:endParaRPr lang="en-US" altLang="ko-KR" sz="250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6050704" y="3038005"/>
            <a:ext cx="16703" cy="78198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5163" y="1502756"/>
            <a:ext cx="2091780" cy="3852487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1631950" y="1492250"/>
            <a:ext cx="672192" cy="25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6cbd8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10" name=""/>
          <p:cNvCxnSpPr>
            <a:stCxn id="9" idx="3"/>
          </p:cNvCxnSpPr>
          <p:nvPr/>
        </p:nvCxnSpPr>
        <p:spPr>
          <a:xfrm flipV="1">
            <a:off x="2304143" y="1543050"/>
            <a:ext cx="807357" cy="76200"/>
          </a:xfrm>
          <a:prstGeom prst="straightConnector1">
            <a:avLst/>
          </a:prstGeom>
          <a:ln w="38100">
            <a:solidFill>
              <a:srgbClr val="6cbd8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rcRect l="36730" r="31270" b="94450"/>
          <a:stretch>
            <a:fillRect/>
          </a:stretch>
        </p:blipFill>
        <p:spPr>
          <a:xfrm>
            <a:off x="3175612" y="1090005"/>
            <a:ext cx="2119752" cy="677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4"/>
          <p:cNvSpPr/>
          <p:nvPr/>
        </p:nvSpPr>
        <p:spPr>
          <a:xfrm>
            <a:off x="749184" y="2317844"/>
            <a:ext cx="7914641" cy="47175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모바일웹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(Mobile Web)?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</p:txBody>
      </p:sp>
      <p:sp>
        <p:nvSpPr>
          <p:cNvPr id="8" name="직사각형 2"/>
          <p:cNvSpPr/>
          <p:nvPr/>
        </p:nvSpPr>
        <p:spPr>
          <a:xfrm>
            <a:off x="782244" y="3798264"/>
            <a:ext cx="7848521" cy="123379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dk1"/>
                </a:solidFill>
              </a:rPr>
              <a:t>데스크탑 브라우저에 실행되는 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dk1"/>
                </a:solidFill>
              </a:rPr>
              <a:t>웹 어플리케이션을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chemeClr val="dk1"/>
                </a:solidFill>
              </a:rPr>
              <a:t>모바일 스크린 크기로 줄여 놓은 것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94916" y="1838358"/>
            <a:ext cx="5493807" cy="3181283"/>
          </a:xfrm>
          <a:prstGeom prst="rect">
            <a:avLst/>
          </a:prstGeom>
        </p:spPr>
      </p:pic>
      <p:sp>
        <p:nvSpPr>
          <p:cNvPr id="11" name=""/>
          <p:cNvSpPr/>
          <p:nvPr/>
        </p:nvSpPr>
        <p:spPr>
          <a:xfrm>
            <a:off x="8377669" y="2701636"/>
            <a:ext cx="883227" cy="8226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 rot="5400000">
            <a:off x="8590178" y="2994024"/>
            <a:ext cx="662565" cy="86995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fead7"/>
          </a:solidFill>
          <a:ln>
            <a:solidFill>
              <a:srgbClr val="6cbd8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5"/>
          <p:cNvCxnSpPr/>
          <p:nvPr/>
        </p:nvCxnSpPr>
        <p:spPr>
          <a:xfrm rot="5400000" flipH="1" flipV="1">
            <a:off x="3725303" y="3586279"/>
            <a:ext cx="4648451" cy="28593"/>
          </a:xfrm>
          <a:prstGeom prst="line">
            <a:avLst/>
          </a:prstGeom>
          <a:noFill/>
          <a:ln w="28575" cap="flat" cmpd="sng" algn="ctr">
            <a:solidFill>
              <a:srgbClr val="404040">
                <a:alpha val="100000"/>
              </a:srgbClr>
            </a:solidFill>
            <a:prstDash val="sysDot"/>
            <a:miter/>
          </a:ln>
        </p:spPr>
      </p:cxnSp>
      <p:sp>
        <p:nvSpPr>
          <p:cNvPr id="9" name="직사각형 4"/>
          <p:cNvSpPr/>
          <p:nvPr/>
        </p:nvSpPr>
        <p:spPr>
          <a:xfrm>
            <a:off x="1715119" y="1193211"/>
            <a:ext cx="2820470" cy="47175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6cbd85"/>
                </a:solidFill>
              </a:rPr>
              <a:t>장점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6cbd85"/>
              </a:solidFill>
            </a:endParaRPr>
          </a:p>
        </p:txBody>
      </p:sp>
      <p:sp>
        <p:nvSpPr>
          <p:cNvPr id="10" name="직사각형 4"/>
          <p:cNvSpPr/>
          <p:nvPr/>
        </p:nvSpPr>
        <p:spPr>
          <a:xfrm>
            <a:off x="7563468" y="1193211"/>
            <a:ext cx="2820470" cy="47175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6cbd85"/>
                </a:solidFill>
              </a:rPr>
              <a:t>단점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6cbd85"/>
              </a:solidFill>
            </a:endParaRPr>
          </a:p>
        </p:txBody>
      </p:sp>
      <p:sp>
        <p:nvSpPr>
          <p:cNvPr id="11" name="직사각형 2"/>
          <p:cNvSpPr/>
          <p:nvPr/>
        </p:nvSpPr>
        <p:spPr>
          <a:xfrm>
            <a:off x="673765" y="2448087"/>
            <a:ext cx="5207979" cy="69325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웹사이트를 보는 것이기 때문에 따로 설치할 필요가 없다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  <p:sp>
        <p:nvSpPr>
          <p:cNvPr id="13" name="직사각형 2"/>
          <p:cNvSpPr/>
          <p:nvPr/>
        </p:nvSpPr>
        <p:spPr>
          <a:xfrm>
            <a:off x="673765" y="3736975"/>
            <a:ext cx="5207979" cy="3949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모든 기기와 브라우저에서 접근할 수 있다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  <p:sp>
        <p:nvSpPr>
          <p:cNvPr id="14" name="직사각형 2"/>
          <p:cNvSpPr/>
          <p:nvPr/>
        </p:nvSpPr>
        <p:spPr>
          <a:xfrm>
            <a:off x="673764" y="4727575"/>
            <a:ext cx="5422236" cy="6997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별도 설치 및 승인과정이 필요치 않아 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유지보수가 용이하다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  <p:sp>
        <p:nvSpPr>
          <p:cNvPr id="19" name="직사각형 2"/>
          <p:cNvSpPr/>
          <p:nvPr/>
        </p:nvSpPr>
        <p:spPr>
          <a:xfrm>
            <a:off x="6293514" y="2448087"/>
            <a:ext cx="5207980" cy="69325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플랫폼 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API(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카메라 등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을 사용할 수 없고 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오로지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 브라우저 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API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만을 사용할 수 있다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  <p:sp>
        <p:nvSpPr>
          <p:cNvPr id="20" name="직사각형 2"/>
          <p:cNvSpPr/>
          <p:nvPr/>
        </p:nvSpPr>
        <p:spPr>
          <a:xfrm>
            <a:off x="6293514" y="3726656"/>
            <a:ext cx="5207980" cy="100536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앱을 다운로드해서 기능을 실행하는 것이 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아니기 때문에 검색이나 주소 입력 등의 과정을 거쳐야 한다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85951" y="3917327"/>
            <a:ext cx="10546208" cy="1614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chemeClr val="tx1"/>
                </a:solidFill>
              </a:rPr>
              <a:t>앱의 기반이 되는 </a:t>
            </a:r>
            <a:endParaRPr lang="ko-KR" altLang="en-US" sz="2500" b="1">
              <a:solidFill>
                <a:srgbClr val="6cbd85"/>
              </a:solidFill>
            </a:endParaRPr>
          </a:p>
          <a:p>
            <a:pPr algn="ctr">
              <a:defRPr/>
            </a:pPr>
            <a:r>
              <a:rPr lang="ko-KR" altLang="en-US" sz="2500" b="1">
                <a:solidFill>
                  <a:srgbClr val="6cbd85"/>
                </a:solidFill>
              </a:rPr>
              <a:t>콘텐츠 영역은 </a:t>
            </a:r>
            <a:r>
              <a:rPr lang="en-US" altLang="ko-KR" sz="2500" b="1">
                <a:solidFill>
                  <a:srgbClr val="6cbd85"/>
                </a:solidFill>
              </a:rPr>
              <a:t>HTML</a:t>
            </a:r>
            <a:r>
              <a:rPr lang="ko-KR" altLang="en-US" sz="2500" b="1">
                <a:solidFill>
                  <a:srgbClr val="6cbd85"/>
                </a:solidFill>
              </a:rPr>
              <a:t> 기반의 웹 앱으로 제작</a:t>
            </a:r>
            <a:r>
              <a:rPr lang="en-US" altLang="ko-KR" sz="2500" b="1">
                <a:solidFill>
                  <a:srgbClr val="6cbd85"/>
                </a:solidFill>
              </a:rPr>
              <a:t>,</a:t>
            </a:r>
            <a:endParaRPr lang="en-US" altLang="ko-KR" sz="2500" b="1">
              <a:solidFill>
                <a:srgbClr val="6cbd85"/>
              </a:solidFill>
            </a:endParaRPr>
          </a:p>
          <a:p>
            <a:pPr algn="ctr">
              <a:defRPr/>
            </a:pPr>
            <a:r>
              <a:rPr lang="ko-KR" altLang="en-US" sz="2500" b="1">
                <a:solidFill>
                  <a:srgbClr val="6cbd85"/>
                </a:solidFill>
              </a:rPr>
              <a:t>최종 앱 배포에 필요한 패키징 처리만</a:t>
            </a:r>
            <a:endParaRPr lang="ko-KR" altLang="en-US" sz="2500" b="1">
              <a:solidFill>
                <a:srgbClr val="6cbd85"/>
              </a:solidFill>
            </a:endParaRPr>
          </a:p>
          <a:p>
            <a:pPr algn="ctr">
              <a:defRPr/>
            </a:pPr>
            <a:r>
              <a:rPr lang="ko-KR" altLang="en-US" sz="2500" b="1">
                <a:solidFill>
                  <a:srgbClr val="6cbd85"/>
                </a:solidFill>
              </a:rPr>
              <a:t>아이폰</a:t>
            </a:r>
            <a:r>
              <a:rPr lang="en-US" altLang="ko-KR" sz="2500" b="1">
                <a:solidFill>
                  <a:srgbClr val="6cbd85"/>
                </a:solidFill>
              </a:rPr>
              <a:t>,</a:t>
            </a:r>
            <a:r>
              <a:rPr lang="ko-KR" altLang="en-US" sz="2500" b="1">
                <a:solidFill>
                  <a:srgbClr val="6cbd85"/>
                </a:solidFill>
              </a:rPr>
              <a:t> 안드로이드 플랫폼 안에서 처리</a:t>
            </a:r>
            <a:r>
              <a:rPr lang="ko-KR" altLang="en-US" sz="2500">
                <a:solidFill>
                  <a:schemeClr val="tx1"/>
                </a:solidFill>
              </a:rPr>
              <a:t>한 어플리케이션</a:t>
            </a:r>
            <a:endParaRPr lang="ko-KR" altLang="en-US" sz="25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41069" y="1974262"/>
            <a:ext cx="3235972" cy="852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>
                <a:solidFill>
                  <a:schemeClr val="tx1"/>
                </a:solidFill>
              </a:rPr>
              <a:t>03</a:t>
            </a:r>
            <a:r>
              <a:rPr lang="ko-KR" altLang="en-US" sz="2500">
                <a:solidFill>
                  <a:schemeClr val="tx1"/>
                </a:solidFill>
              </a:rPr>
              <a:t> 하이브리드 앱</a:t>
            </a:r>
            <a:endParaRPr lang="ko-KR" altLang="en-US" sz="2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2500">
                <a:solidFill>
                  <a:schemeClr val="tx1"/>
                </a:solidFill>
              </a:rPr>
              <a:t>(Hybrid App)</a:t>
            </a:r>
            <a:endParaRPr lang="en-US" altLang="ko-KR" sz="250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6050703" y="3038005"/>
            <a:ext cx="16703" cy="78198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rcRect r="50000" b="50000"/>
          <a:stretch>
            <a:fillRect/>
          </a:stretch>
        </p:blipFill>
        <p:spPr>
          <a:xfrm>
            <a:off x="720725" y="993775"/>
            <a:ext cx="990599" cy="990599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945933" y="1098209"/>
            <a:ext cx="743630" cy="743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5"/>
          <p:cNvCxnSpPr/>
          <p:nvPr/>
        </p:nvCxnSpPr>
        <p:spPr>
          <a:xfrm rot="5400000" flipH="1" flipV="1">
            <a:off x="3725303" y="3586279"/>
            <a:ext cx="4648451" cy="28593"/>
          </a:xfrm>
          <a:prstGeom prst="line">
            <a:avLst/>
          </a:prstGeom>
          <a:noFill/>
          <a:ln w="28575" cap="flat" cmpd="sng" algn="ctr">
            <a:solidFill>
              <a:srgbClr val="404040">
                <a:alpha val="100000"/>
              </a:srgbClr>
            </a:solidFill>
            <a:prstDash val="sysDot"/>
            <a:miter/>
          </a:ln>
        </p:spPr>
      </p:cxnSp>
      <p:sp>
        <p:nvSpPr>
          <p:cNvPr id="9" name="직사각형 4"/>
          <p:cNvSpPr/>
          <p:nvPr/>
        </p:nvSpPr>
        <p:spPr>
          <a:xfrm>
            <a:off x="1715119" y="1193211"/>
            <a:ext cx="2820470" cy="47175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6cbd85"/>
                </a:solidFill>
              </a:rPr>
              <a:t>장점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6cbd85"/>
              </a:solidFill>
            </a:endParaRPr>
          </a:p>
        </p:txBody>
      </p:sp>
      <p:sp>
        <p:nvSpPr>
          <p:cNvPr id="10" name="직사각형 4"/>
          <p:cNvSpPr/>
          <p:nvPr/>
        </p:nvSpPr>
        <p:spPr>
          <a:xfrm>
            <a:off x="7563468" y="1193211"/>
            <a:ext cx="2820470" cy="47175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6cbd85"/>
                </a:solidFill>
              </a:rPr>
              <a:t>단점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6cbd85"/>
              </a:solidFill>
            </a:endParaRPr>
          </a:p>
        </p:txBody>
      </p:sp>
      <p:sp>
        <p:nvSpPr>
          <p:cNvPr id="11" name="직사각형 2"/>
          <p:cNvSpPr/>
          <p:nvPr/>
        </p:nvSpPr>
        <p:spPr>
          <a:xfrm>
            <a:off x="559465" y="2486187"/>
            <a:ext cx="5207979" cy="69325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네이티브 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API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와 브라우저 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API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를 이용한 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다양한 개발이 가능하다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  <p:sp>
        <p:nvSpPr>
          <p:cNvPr id="13" name="직사각형 2"/>
          <p:cNvSpPr/>
          <p:nvPr/>
        </p:nvSpPr>
        <p:spPr>
          <a:xfrm>
            <a:off x="559465" y="3748616"/>
            <a:ext cx="5207979" cy="3949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웹개발 기술을 사용해 앱을 개발할 수 있다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  <p:sp>
        <p:nvSpPr>
          <p:cNvPr id="14" name="직사각형 2"/>
          <p:cNvSpPr/>
          <p:nvPr/>
        </p:nvSpPr>
        <p:spPr>
          <a:xfrm>
            <a:off x="520306" y="4712758"/>
            <a:ext cx="5623319" cy="3949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한번의 개발로 다수의 플랫폼에 대응할 수 있다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  <p:sp>
        <p:nvSpPr>
          <p:cNvPr id="19" name="직사각형 2"/>
          <p:cNvSpPr/>
          <p:nvPr/>
        </p:nvSpPr>
        <p:spPr>
          <a:xfrm>
            <a:off x="6293514" y="2448087"/>
            <a:ext cx="5207980" cy="69325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네이티브 기능에 접근하기 위해서는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네이티브 개발 지식이 필요하다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  <p:sp>
        <p:nvSpPr>
          <p:cNvPr id="20" name="직사각형 2"/>
          <p:cNvSpPr/>
          <p:nvPr/>
        </p:nvSpPr>
        <p:spPr>
          <a:xfrm>
            <a:off x="6293514" y="3576637"/>
            <a:ext cx="5207980" cy="69818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웹뷰에서 앱을 실행하는 경우이기 때문에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앱의 성능이 곧 브라우저의 성능이다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  <p:sp>
        <p:nvSpPr>
          <p:cNvPr id="23" name="직사각형 2"/>
          <p:cNvSpPr/>
          <p:nvPr/>
        </p:nvSpPr>
        <p:spPr>
          <a:xfrm>
            <a:off x="6293514" y="4705350"/>
            <a:ext cx="5207980" cy="6934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UI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 프레임워크 도구를 사용하지 않는다면 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개발자가 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UI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를 제작해야 한다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339</ep:Words>
  <ep:PresentationFormat>와이드스크린</ep:PresentationFormat>
  <ep:Paragraphs>85</ep:Paragraphs>
  <ep:Slides>13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2021-05-30T08:06:49.000</dcterms:created>
  <dc:creator>왕별</dc:creator>
  <cp:lastModifiedBy>User</cp:lastModifiedBy>
  <dcterms:modified xsi:type="dcterms:W3CDTF">2023-04-04T17:28:26.040</dcterms:modified>
  <cp:revision>234</cp:revision>
  <dc:title>PowerPoint 프레젠테이션</dc:title>
  <cp:version/>
</cp:coreProperties>
</file>