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unitylist.com/p/cu6/Super-Space-Shooter" TargetMode="External" /><Relationship Id="rId3" Type="http://schemas.openxmlformats.org/officeDocument/2006/relationships/hyperlink" Target="https://m.cafe.daum.net/andorra/dGsi/19?listURI=%2Fandorra%2FdGsi" TargetMode="External" /><Relationship Id="rId4" Type="http://schemas.openxmlformats.org/officeDocument/2006/relationships/hyperlink" Target="https://unitybeginner.tistory.com/32" TargetMode="External" /><Relationship Id="rId5" Type="http://schemas.openxmlformats.org/officeDocument/2006/relationships/hyperlink" Target="https://www.youtube.com/watch?v=RLbcov_aGfo&amp;list=PLO-mt5Iu5TeYtWvM9eN-xnwRbyUAMWd3b&amp;index=6" TargetMode="External"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ww.codingfactory.net/12593" TargetMode="External" /><Relationship Id="rId3" Type="http://schemas.openxmlformats.org/officeDocument/2006/relationships/hyperlink" Target="https://blog.hexabrain.net/116" TargetMode="External" /><Relationship Id="rId4" Type="http://schemas.openxmlformats.org/officeDocument/2006/relationships/hyperlink" Target="https://unitybeginner.tistory.com/32" TargetMode="External" /><Relationship Id="rId5" Type="http://schemas.openxmlformats.org/officeDocument/2006/relationships/hyperlink" Target="https://lesslate.github.io/unity/%EC%9C%A0%EB%8B%88%ED%8B%B0-%ED%85%8D%EC%8A%A4%ED%8A%B8-Fade-%ED%9A%A8%EA%B3%BC/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learn.unity.com/project/roll-a-ball" TargetMode="External" /><Relationship Id="rId3" Type="http://schemas.openxmlformats.org/officeDocument/2006/relationships/hyperlink" Target="https://wonsorang.tistory.com/657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6510" y="2875002"/>
            <a:ext cx="7078979" cy="1095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000" b="1" spc="-300">
                <a:solidFill>
                  <a:srgbClr val="a1978b"/>
                </a:solidFill>
                <a:latin typeface="+mj-lt"/>
              </a:rPr>
              <a:t>게임 프로그래밍</a:t>
            </a:r>
            <a:r>
              <a:rPr lang="en-US" altLang="ko-KR" sz="6000" b="1" spc="-300">
                <a:solidFill>
                  <a:srgbClr val="a1978b"/>
                </a:solidFill>
                <a:latin typeface="+mj-lt"/>
              </a:rPr>
              <a:t> </a:t>
            </a:r>
            <a:r>
              <a:rPr lang="ko-KR" altLang="en-US" sz="6600" b="1" spc="-300">
                <a:solidFill>
                  <a:schemeClr val="accent1"/>
                </a:solidFill>
                <a:latin typeface="+mj-lt"/>
              </a:rPr>
              <a:t>발표</a:t>
            </a:r>
            <a:endParaRPr lang="ko-KR" altLang="en-US" sz="6600" b="1" spc="-3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4960619" y="941685"/>
            <a:ext cx="2270762" cy="118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425059"/>
                </a:solidFill>
              </a:rPr>
              <a:t>경성대학교</a:t>
            </a:r>
            <a:endParaRPr lang="ko-KR" altLang="en-US">
              <a:solidFill>
                <a:srgbClr val="425059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425059"/>
                </a:solidFill>
              </a:rPr>
              <a:t>소프트웨어 </a:t>
            </a:r>
            <a:r>
              <a:rPr lang="en-US" altLang="ko-KR">
                <a:solidFill>
                  <a:srgbClr val="425059"/>
                </a:solidFill>
              </a:rPr>
              <a:t>3</a:t>
            </a:r>
            <a:r>
              <a:rPr lang="ko-KR" altLang="en-US">
                <a:solidFill>
                  <a:srgbClr val="425059"/>
                </a:solidFill>
              </a:rPr>
              <a:t>학년</a:t>
            </a:r>
            <a:r>
              <a:rPr lang="en-US" altLang="ko-KR">
                <a:solidFill>
                  <a:srgbClr val="425059"/>
                </a:solidFill>
              </a:rPr>
              <a:t>2019875071</a:t>
            </a:r>
            <a:endParaRPr lang="en-US" altLang="ko-KR">
              <a:solidFill>
                <a:srgbClr val="425059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425059"/>
                </a:solidFill>
              </a:rPr>
              <a:t>허세연</a:t>
            </a:r>
            <a:endParaRPr lang="ko-KR" altLang="en-US">
              <a:solidFill>
                <a:srgbClr val="4250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업그레이드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목록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57009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8" y="4104393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8993" y="1175332"/>
            <a:ext cx="11142272" cy="1184963"/>
            <a:chOff x="1537040" y="1513659"/>
            <a:chExt cx="10533040" cy="118496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0" y="1559825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48" y="1559825"/>
              <a:ext cx="41141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Consolas"/>
                </a:rPr>
                <a:t>&gt;&gt;</a:t>
              </a:r>
              <a:endParaRPr lang="ko-KR" altLang="en-US">
                <a:latin typeface="Consola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49" y="1513659"/>
              <a:ext cx="3019646" cy="422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>
                  <a:latin typeface="Consolas"/>
                  <a:ea typeface="+mj-ea"/>
                </a:rPr>
                <a:t>Heart</a:t>
              </a:r>
              <a:r>
                <a:rPr lang="ko-KR" altLang="en-US" sz="2200">
                  <a:latin typeface="Consolas"/>
                  <a:ea typeface="+mj-ea"/>
                </a:rPr>
                <a:t>의 개수를 늘린다</a:t>
              </a:r>
              <a:r>
                <a:rPr lang="en-US" altLang="ko-KR" sz="2200">
                  <a:latin typeface="Consolas"/>
                  <a:ea typeface="+mj-ea"/>
                </a:rPr>
                <a:t>.</a:t>
              </a:r>
              <a:endParaRPr lang="en-US" altLang="ko-KR" sz="2200">
                <a:latin typeface="Consola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639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1. Ship.cs {</a:t>
              </a:r>
              <a:r>
                <a:rPr lang="ko-KR" altLang="en-US" sz="1500" spc="-150">
                  <a:latin typeface="Consolas"/>
                </a:rPr>
                <a:t> </a:t>
              </a:r>
              <a:r>
                <a:rPr lang="en-US" altLang="ko-KR" sz="1500" spc="-150">
                  <a:latin typeface="Consolas"/>
                </a:rPr>
                <a:t>public</a:t>
              </a:r>
              <a:r>
                <a:rPr lang="ko-KR" altLang="en-US" sz="1500" spc="-150">
                  <a:latin typeface="Consolas"/>
                </a:rPr>
                <a:t> </a:t>
              </a:r>
              <a:r>
                <a:rPr lang="en-US" altLang="ko-KR" sz="1500" spc="-150">
                  <a:latin typeface="Consolas"/>
                  <a:ea typeface="나눔고딕 ExtraBold"/>
                  <a:cs typeface="Calibri Light"/>
                </a:rPr>
                <a:t>int HitPoint = 3 }</a:t>
              </a:r>
              <a:r>
                <a:rPr lang="ko-KR" altLang="en-US" sz="1500" spc="-150">
                  <a:latin typeface="Consolas"/>
                </a:rPr>
                <a:t>  을</a:t>
              </a:r>
              <a:r>
                <a:rPr lang="en-US" altLang="ko-KR" sz="1500" spc="-150">
                  <a:latin typeface="Consolas"/>
                </a:rPr>
                <a:t> HitPoint = 5</a:t>
              </a:r>
              <a:r>
                <a:rPr lang="ko-KR" altLang="en-US" sz="1500" spc="-150">
                  <a:latin typeface="Consolas"/>
                </a:rPr>
                <a:t> 로 수정</a:t>
              </a:r>
              <a:endParaRPr lang="ko-KR" altLang="en-US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2. GameManager.cs</a:t>
              </a:r>
              <a:r>
                <a:rPr lang="ko-KR" altLang="en-US" sz="1500" spc="-150">
                  <a:latin typeface="Consolas"/>
                </a:rPr>
                <a:t> </a:t>
              </a:r>
              <a:r>
                <a:rPr lang="en-US" altLang="ko-KR" sz="1500" spc="-150">
                  <a:latin typeface="Consolas"/>
                </a:rPr>
                <a:t>{ Start() } </a:t>
              </a:r>
              <a:r>
                <a:rPr lang="ko-KR" altLang="en-US" sz="1500" spc="-150">
                  <a:latin typeface="Consolas"/>
                </a:rPr>
                <a:t>에서 리셋하는 </a:t>
              </a:r>
              <a:r>
                <a:rPr lang="en-US" altLang="ko-KR" sz="1500" spc="-150">
                  <a:latin typeface="Consolas"/>
                </a:rPr>
                <a:t>HitPoint </a:t>
              </a:r>
              <a:r>
                <a:rPr lang="ko-KR" altLang="en-US" sz="1500" spc="-150">
                  <a:latin typeface="Consolas"/>
                </a:rPr>
                <a:t>수도 </a:t>
              </a:r>
              <a:r>
                <a:rPr lang="en-US" altLang="ko-KR" sz="1500" spc="-150">
                  <a:latin typeface="Consolas"/>
                </a:rPr>
                <a:t>5</a:t>
              </a:r>
              <a:r>
                <a:rPr lang="ko-KR" altLang="en-US" sz="1500" spc="-150">
                  <a:latin typeface="Consolas"/>
                </a:rPr>
                <a:t> 로 수정</a:t>
              </a:r>
              <a:endParaRPr lang="ko-KR" altLang="en-US" sz="1500" spc="-150">
                <a:latin typeface="Consolas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8993" y="2740835"/>
            <a:ext cx="11142272" cy="1181560"/>
            <a:chOff x="1537040" y="1513657"/>
            <a:chExt cx="10533040" cy="1181560"/>
          </a:xfrm>
        </p:grpSpPr>
        <p:sp>
          <p:nvSpPr>
            <p:cNvPr id="53" name="TextBox 52"/>
            <p:cNvSpPr txBox="1"/>
            <p:nvPr/>
          </p:nvSpPr>
          <p:spPr>
            <a:xfrm>
              <a:off x="1537040" y="1559825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45" y="1559825"/>
              <a:ext cx="41142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Consolas"/>
                </a:rPr>
                <a:t>&gt;&gt;</a:t>
              </a:r>
              <a:endParaRPr lang="ko-KR" altLang="en-US">
                <a:latin typeface="Consola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51" y="1513657"/>
              <a:ext cx="6324377" cy="419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화면 </a:t>
              </a:r>
              <a:r>
                <a:rPr lang="en-US" altLang="ko-KR" sz="2200">
                  <a:latin typeface="Consolas"/>
                  <a:ea typeface="+mj-ea"/>
                </a:rPr>
                <a:t>Interface </a:t>
              </a:r>
              <a:r>
                <a:rPr lang="ko-KR" altLang="en-US" sz="2200">
                  <a:latin typeface="Consolas"/>
                  <a:ea typeface="+mj-ea"/>
                </a:rPr>
                <a:t>상에 </a:t>
              </a:r>
              <a:r>
                <a:rPr lang="en-US" altLang="ko-KR" sz="2200">
                  <a:latin typeface="Consolas"/>
                  <a:ea typeface="+mj-ea"/>
                </a:rPr>
                <a:t>Heart Object</a:t>
              </a:r>
              <a:r>
                <a:rPr lang="ko-KR" altLang="en-US" sz="2200">
                  <a:latin typeface="Consolas"/>
                  <a:ea typeface="+mj-ea"/>
                </a:rPr>
                <a:t>를 추가한다</a:t>
              </a:r>
              <a:r>
                <a:rPr lang="en-US" altLang="ko-KR" sz="2200">
                  <a:latin typeface="Consolas"/>
                  <a:ea typeface="+mj-ea"/>
                </a:rPr>
                <a:t>.</a:t>
              </a:r>
              <a:endParaRPr lang="en-US" altLang="ko-KR" sz="2200">
                <a:latin typeface="Consola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636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이 게임은 하트를 미리 그려 두고 활성화 했다가 </a:t>
              </a:r>
              <a:r>
                <a:rPr lang="en-US" altLang="ko-KR" sz="1500" spc="-150">
                  <a:latin typeface="Consolas"/>
                </a:rPr>
                <a:t>-&gt;</a:t>
              </a:r>
              <a:r>
                <a:rPr lang="ko-KR" altLang="en-US" sz="1500" spc="-150">
                  <a:latin typeface="Consolas"/>
                </a:rPr>
                <a:t> 깎이면 지우는 방식이다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따라서 하트를 화면상에 더 그리고 싶다면 복사</a:t>
              </a:r>
              <a:r>
                <a:rPr lang="en-US" altLang="ko-KR" sz="1500" spc="-150">
                  <a:latin typeface="Consolas"/>
                </a:rPr>
                <a:t>-&gt;</a:t>
              </a:r>
              <a:r>
                <a:rPr lang="ko-KR" altLang="en-US" sz="1500" spc="-150">
                  <a:latin typeface="Consolas"/>
                </a:rPr>
                <a:t> 붙여넣기를 한다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8996" y="4302840"/>
            <a:ext cx="11142269" cy="905430"/>
            <a:chOff x="1537043" y="1513656"/>
            <a:chExt cx="10533037" cy="905430"/>
          </a:xfrm>
        </p:grpSpPr>
        <p:sp>
          <p:nvSpPr>
            <p:cNvPr id="58" name="TextBox 57"/>
            <p:cNvSpPr txBox="1"/>
            <p:nvPr/>
          </p:nvSpPr>
          <p:spPr>
            <a:xfrm>
              <a:off x="1537043" y="1559825"/>
              <a:ext cx="54168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48" y="1559825"/>
              <a:ext cx="41141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Consolas"/>
                </a:rPr>
                <a:t>&gt;&gt;</a:t>
              </a:r>
              <a:endParaRPr lang="ko-KR" altLang="en-US">
                <a:latin typeface="Consola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45" y="1513656"/>
              <a:ext cx="3019646" cy="4196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적 크기를 약간 늘림</a:t>
              </a:r>
              <a:endParaRPr lang="ko-KR" altLang="en-US" sz="2200">
                <a:latin typeface="Consola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8"/>
              <a:ext cx="8993726" cy="3602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더 큰 스프라이트</a:t>
              </a:r>
              <a:r>
                <a:rPr lang="en-US" altLang="ko-KR" sz="1500" spc="-150">
                  <a:latin typeface="Consolas"/>
                </a:rPr>
                <a:t>(</a:t>
              </a:r>
              <a:r>
                <a:rPr lang="ko-KR" altLang="en-US" sz="1500" spc="-150">
                  <a:latin typeface="Consolas"/>
                </a:rPr>
                <a:t>보라색</a:t>
              </a:r>
              <a:r>
                <a:rPr lang="en-US" altLang="ko-KR" sz="1500" spc="-150">
                  <a:latin typeface="Consolas"/>
                </a:rPr>
                <a:t>)</a:t>
              </a:r>
              <a:r>
                <a:rPr lang="ko-KR" altLang="en-US" sz="1500" spc="-150">
                  <a:latin typeface="Consolas"/>
                </a:rPr>
                <a:t> 쪽의 크기를 늘렸다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cxnSp>
        <p:nvCxnSpPr>
          <p:cNvPr id="62" name="직선 연결선 45"/>
          <p:cNvCxnSpPr/>
          <p:nvPr/>
        </p:nvCxnSpPr>
        <p:spPr>
          <a:xfrm>
            <a:off x="271248" y="5495448"/>
            <a:ext cx="11920751" cy="0"/>
          </a:xfrm>
          <a:prstGeom prst="line">
            <a:avLst/>
          </a:prstGeom>
          <a:noFill/>
          <a:ln w="9525" cap="flat" cmpd="sng" algn="ctr">
            <a:solidFill>
              <a:srgbClr val="c7905a">
                <a:alpha val="100000"/>
              </a:srgbClr>
            </a:solidFill>
            <a:prstDash val="solid"/>
            <a:miter/>
          </a:ln>
        </p:spPr>
      </p:cxnSp>
      <p:grpSp>
        <p:nvGrpSpPr>
          <p:cNvPr id="63" name="그룹 56"/>
          <p:cNvGrpSpPr/>
          <p:nvPr/>
        </p:nvGrpSpPr>
        <p:grpSpPr>
          <a:xfrm rot="0">
            <a:off x="308996" y="5693892"/>
            <a:ext cx="11142269" cy="905028"/>
            <a:chOff x="1537043" y="1513652"/>
            <a:chExt cx="10533037" cy="905028"/>
          </a:xfrm>
        </p:grpSpPr>
        <p:sp>
          <p:nvSpPr>
            <p:cNvPr id="64" name="TextBox 57"/>
            <p:cNvSpPr txBox="1"/>
            <p:nvPr/>
          </p:nvSpPr>
          <p:spPr>
            <a:xfrm>
              <a:off x="1537043" y="1559825"/>
              <a:ext cx="54168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</a:rPr>
                <a:t>004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endParaRPr>
            </a:p>
          </p:txBody>
        </p:sp>
        <p:sp>
          <p:nvSpPr>
            <p:cNvPr id="65" name="TextBox 58"/>
            <p:cNvSpPr txBox="1"/>
            <p:nvPr/>
          </p:nvSpPr>
          <p:spPr>
            <a:xfrm>
              <a:off x="2387648" y="1559824"/>
              <a:ext cx="41141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</a:rPr>
                <a:t>&gt;&gt;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</p:txBody>
        </p:sp>
        <p:sp>
          <p:nvSpPr>
            <p:cNvPr id="66" name="TextBox 59"/>
            <p:cNvSpPr txBox="1"/>
            <p:nvPr/>
          </p:nvSpPr>
          <p:spPr>
            <a:xfrm>
              <a:off x="3076341" y="1513652"/>
              <a:ext cx="4600170" cy="419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플레이어 캐릭터 </a:t>
              </a: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Shoot Delay </a:t>
              </a: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감소</a:t>
              </a:r>
  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</p:txBody>
        </p:sp>
        <p:sp>
          <p:nvSpPr>
            <p:cNvPr id="67" name="TextBox 60"/>
            <p:cNvSpPr txBox="1"/>
            <p:nvPr/>
          </p:nvSpPr>
          <p:spPr>
            <a:xfrm>
              <a:off x="3076354" y="2058856"/>
              <a:ext cx="8993726" cy="359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좀 더 빠르게 빔을 쏠 수 있다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업그레이드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목록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57009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8" y="4104393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8993" y="1175332"/>
            <a:ext cx="11142272" cy="1184963"/>
            <a:chOff x="1537040" y="1513659"/>
            <a:chExt cx="10533040" cy="118496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0" y="1559825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005</a:t>
              </a:r>
              <a:endParaRPr lang="en-US" altLang="ko-KR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48" y="1513659"/>
              <a:ext cx="5328171" cy="422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>
                  <a:latin typeface="Consolas"/>
                  <a:ea typeface="+mj-ea"/>
                </a:rPr>
                <a:t>Unity</a:t>
              </a:r>
              <a:r>
                <a:rPr lang="ko-KR" altLang="en-US" sz="2200">
                  <a:latin typeface="Consolas"/>
                  <a:ea typeface="+mj-ea"/>
                </a:rPr>
                <a:t> 에서 </a:t>
              </a:r>
              <a:r>
                <a:rPr lang="en-US" altLang="ko-KR" sz="2200">
                  <a:latin typeface="Consolas"/>
                  <a:ea typeface="+mj-ea"/>
                </a:rPr>
                <a:t>GameOverScreen</a:t>
              </a:r>
              <a:r>
                <a:rPr lang="ko-KR" altLang="en-US" sz="2200">
                  <a:latin typeface="Consolas"/>
                  <a:ea typeface="+mj-ea"/>
                </a:rPr>
                <a:t> 생성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639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UserInterface </a:t>
              </a:r>
              <a:r>
                <a:rPr lang="ko-KR" altLang="en-US" sz="1500" spc="-150">
                  <a:latin typeface="Consolas"/>
                </a:rPr>
                <a:t>아래에 만들어 두었다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기본 비활성화 상태이고</a:t>
              </a:r>
              <a:r>
                <a:rPr lang="en-US" altLang="ko-KR" sz="1500" spc="-150">
                  <a:latin typeface="Consolas"/>
                </a:rPr>
                <a:t>,</a:t>
              </a:r>
              <a:r>
                <a:rPr lang="ko-KR" altLang="en-US" sz="1500" spc="-150">
                  <a:latin typeface="Consolas"/>
                </a:rPr>
                <a:t> </a:t>
              </a:r>
              <a:r>
                <a:rPr lang="en-US" altLang="ko-KR" sz="1500" spc="-150">
                  <a:latin typeface="Consolas"/>
                </a:rPr>
                <a:t>EndGame() </a:t>
              </a:r>
              <a:r>
                <a:rPr lang="ko-KR" altLang="en-US" sz="1500" spc="-150">
                  <a:latin typeface="Consolas"/>
                </a:rPr>
                <a:t>호출시 활성화 된다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8993" y="2740835"/>
            <a:ext cx="11142272" cy="1181560"/>
            <a:chOff x="1537040" y="1513657"/>
            <a:chExt cx="10533040" cy="1181560"/>
          </a:xfrm>
        </p:grpSpPr>
        <p:sp>
          <p:nvSpPr>
            <p:cNvPr id="53" name="TextBox 52"/>
            <p:cNvSpPr txBox="1"/>
            <p:nvPr/>
          </p:nvSpPr>
          <p:spPr>
            <a:xfrm>
              <a:off x="1537040" y="1559825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006</a:t>
              </a:r>
              <a:endParaRPr lang="en-US" altLang="ko-K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46" y="1559825"/>
              <a:ext cx="42942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51" y="1513657"/>
              <a:ext cx="5912484" cy="419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>
                  <a:latin typeface="Consolas"/>
                  <a:ea typeface="+mj-ea"/>
                </a:rPr>
                <a:t>GameOverScreen</a:t>
              </a:r>
              <a:r>
                <a:rPr lang="ko-KR" altLang="en-US" sz="2200">
                  <a:latin typeface="Consolas"/>
                  <a:ea typeface="+mj-ea"/>
                </a:rPr>
                <a:t>에 </a:t>
              </a:r>
              <a:r>
                <a:rPr lang="en-US" altLang="ko-KR" sz="2200">
                  <a:latin typeface="Consolas"/>
                  <a:ea typeface="+mj-ea"/>
                </a:rPr>
                <a:t>Score</a:t>
              </a:r>
              <a:r>
                <a:rPr lang="ko-KR" altLang="en-US" sz="2200">
                  <a:latin typeface="Consolas"/>
                  <a:ea typeface="+mj-ea"/>
                </a:rPr>
                <a:t> 띄우기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636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GameOverSvreen</a:t>
              </a:r>
              <a:r>
                <a:rPr lang="ko-KR" altLang="en-US" sz="1500" spc="-150">
                  <a:latin typeface="Consolas"/>
                </a:rPr>
                <a:t> 아래에 </a:t>
              </a:r>
              <a:r>
                <a:rPr lang="en-US" altLang="ko-KR" sz="1500" spc="-150">
                  <a:latin typeface="Consolas"/>
                </a:rPr>
                <a:t>Text Object</a:t>
              </a:r>
              <a:r>
                <a:rPr lang="ko-KR" altLang="en-US" sz="1500" spc="-150">
                  <a:latin typeface="Consolas"/>
                </a:rPr>
                <a:t>를 만들었다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finalScore </a:t>
              </a:r>
              <a:r>
                <a:rPr lang="ko-KR" altLang="en-US" sz="1500" spc="-150">
                  <a:latin typeface="Consolas"/>
                </a:rPr>
                <a:t>를</a:t>
              </a:r>
              <a:r>
                <a:rPr lang="en-US" altLang="ko-KR" sz="1500" spc="-150">
                  <a:latin typeface="Consolas"/>
                </a:rPr>
                <a:t> </a:t>
              </a:r>
              <a:r>
                <a:rPr lang="ko-KR" altLang="en-US" sz="1500" spc="-150">
                  <a:latin typeface="Consolas"/>
                </a:rPr>
                <a:t>받아서 보여준다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8996" y="4302840"/>
            <a:ext cx="11142269" cy="1181655"/>
            <a:chOff x="1537043" y="1513656"/>
            <a:chExt cx="10533037" cy="1181655"/>
          </a:xfrm>
        </p:grpSpPr>
        <p:sp>
          <p:nvSpPr>
            <p:cNvPr id="58" name="TextBox 57"/>
            <p:cNvSpPr txBox="1"/>
            <p:nvPr/>
          </p:nvSpPr>
          <p:spPr>
            <a:xfrm>
              <a:off x="1537043" y="1559825"/>
              <a:ext cx="73077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007-1</a:t>
              </a:r>
              <a:endParaRPr lang="en-US" altLang="ko-K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43" y="1513656"/>
              <a:ext cx="4360698" cy="4196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>
                  <a:latin typeface="Consolas"/>
                  <a:ea typeface="+mj-ea"/>
                </a:rPr>
                <a:t>GameOverScreen</a:t>
              </a:r>
              <a:r>
                <a:rPr lang="ko-KR" altLang="en-US" sz="2200">
                  <a:latin typeface="Consolas"/>
                  <a:ea typeface="+mj-ea"/>
                </a:rPr>
                <a:t>에 버튼 만들기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8"/>
              <a:ext cx="8993726" cy="636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Main Screen</a:t>
              </a:r>
              <a:r>
                <a:rPr lang="ko-KR" altLang="en-US" sz="1500" spc="-150">
                  <a:latin typeface="Consolas"/>
                </a:rPr>
                <a:t>으로 보내주기 위해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ReturnMain()</a:t>
              </a:r>
              <a:r>
                <a:rPr lang="ko-KR" altLang="en-US" sz="1500" spc="-150">
                  <a:latin typeface="Consolas"/>
                </a:rPr>
                <a:t> 을 호출하는 버튼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cxnSp>
        <p:nvCxnSpPr>
          <p:cNvPr id="62" name="직선 연결선 45"/>
          <p:cNvCxnSpPr/>
          <p:nvPr/>
        </p:nvCxnSpPr>
        <p:spPr>
          <a:xfrm>
            <a:off x="271248" y="5495448"/>
            <a:ext cx="11920751" cy="0"/>
          </a:xfrm>
          <a:prstGeom prst="line">
            <a:avLst/>
          </a:prstGeom>
          <a:noFill/>
          <a:ln w="9525" cap="flat" cmpd="sng" algn="ctr">
            <a:solidFill>
              <a:srgbClr val="c7905a">
                <a:alpha val="100000"/>
              </a:srgbClr>
            </a:solidFill>
            <a:prstDash val="solid"/>
            <a:miter/>
          </a:ln>
        </p:spPr>
      </p:cxnSp>
      <p:grpSp>
        <p:nvGrpSpPr>
          <p:cNvPr id="63" name="그룹 56"/>
          <p:cNvGrpSpPr/>
          <p:nvPr/>
        </p:nvGrpSpPr>
        <p:grpSpPr>
          <a:xfrm rot="0">
            <a:off x="308996" y="5693892"/>
            <a:ext cx="11142269" cy="1181253"/>
            <a:chOff x="1537043" y="1513652"/>
            <a:chExt cx="10533037" cy="1181253"/>
          </a:xfrm>
        </p:grpSpPr>
        <p:sp>
          <p:nvSpPr>
            <p:cNvPr id="64" name="TextBox 57"/>
            <p:cNvSpPr txBox="1"/>
            <p:nvPr/>
          </p:nvSpPr>
          <p:spPr>
            <a:xfrm>
              <a:off x="1537043" y="1559824"/>
              <a:ext cx="73077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 Light"/>
                  <a:cs typeface="Arial"/>
                </a:rPr>
                <a:t>007-2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endParaRPr>
            </a:p>
          </p:txBody>
        </p:sp>
        <p:sp>
          <p:nvSpPr>
            <p:cNvPr id="65" name="TextBox 5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 Light"/>
                  <a:cs typeface="Arial"/>
                </a:rPr>
                <a:t>&gt;&gt;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endParaRPr>
            </a:p>
          </p:txBody>
        </p:sp>
        <p:sp>
          <p:nvSpPr>
            <p:cNvPr id="66" name="TextBox 59"/>
            <p:cNvSpPr txBox="1"/>
            <p:nvPr/>
          </p:nvSpPr>
          <p:spPr>
            <a:xfrm>
              <a:off x="3076341" y="1513652"/>
              <a:ext cx="5203644" cy="419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EndGame()</a:t>
              </a: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 수정 및 </a:t>
              </a: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ReturnMain() </a:t>
              </a: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작성</a:t>
              </a:r>
  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nsolas"/>
                <a:ea typeface="나눔스퀘어 Bold"/>
              </a:endParaRPr>
            </a:p>
          </p:txBody>
        </p:sp>
        <p:sp>
          <p:nvSpPr>
            <p:cNvPr id="67" name="TextBox 60"/>
            <p:cNvSpPr txBox="1"/>
            <p:nvPr/>
          </p:nvSpPr>
          <p:spPr>
            <a:xfrm>
              <a:off x="3076354" y="2058856"/>
              <a:ext cx="8993726" cy="636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EndGame()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은 이제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Main Screen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 을 활성화 하지 않고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 대신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GameOver Screen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을 활성화 한다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ReturnMain() 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은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Main Screen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 을 활성화한다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업그레이드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목록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57009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8" y="4104393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8993" y="1175332"/>
            <a:ext cx="11883007" cy="1184963"/>
            <a:chOff x="1537040" y="1513659"/>
            <a:chExt cx="11233273" cy="118496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0" y="1559825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008</a:t>
              </a:r>
              <a:endParaRPr lang="en-US" altLang="ko-KR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49" y="1513659"/>
              <a:ext cx="6765009" cy="422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>
                  <a:latin typeface="Consolas"/>
                  <a:ea typeface="+mj-ea"/>
                </a:rPr>
                <a:t>Invoke </a:t>
              </a:r>
              <a:r>
                <a:rPr lang="ko-KR" altLang="en-US" sz="2200">
                  <a:latin typeface="Consolas"/>
                  <a:ea typeface="+mj-ea"/>
                </a:rPr>
                <a:t>대신 </a:t>
              </a:r>
              <a:r>
                <a:rPr lang="en-US" altLang="ko-KR" sz="2200">
                  <a:latin typeface="Consolas"/>
                  <a:ea typeface="+mj-ea"/>
                </a:rPr>
                <a:t>Coroutine</a:t>
              </a:r>
              <a:r>
                <a:rPr lang="ko-KR" altLang="en-US" sz="2200">
                  <a:latin typeface="Consolas"/>
                  <a:ea typeface="+mj-ea"/>
                </a:rPr>
                <a:t> 으로 적 스폰을 지연시키기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2" y="2058858"/>
              <a:ext cx="9693961" cy="639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SpawnEnemy() </a:t>
              </a:r>
              <a:r>
                <a:rPr lang="ko-KR" altLang="en-US" sz="1500" spc="-150">
                  <a:latin typeface="Consolas"/>
                </a:rPr>
                <a:t>에 </a:t>
              </a:r>
              <a:r>
                <a:rPr lang="en-US" altLang="ko-KR" sz="1500" spc="-150">
                  <a:latin typeface="Consolas"/>
                </a:rPr>
                <a:t>StartCoroutine(”EnemyDelay”); </a:t>
              </a:r>
              <a:r>
                <a:rPr lang="ko-KR" altLang="en-US" sz="1500" spc="-150">
                  <a:latin typeface="Consolas"/>
                </a:rPr>
                <a:t>을 작성한다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IEnumerator EnemyDelay() </a:t>
              </a:r>
              <a:r>
                <a:rPr lang="ko-KR" altLang="en-US" sz="1500" spc="-150">
                  <a:latin typeface="Consolas"/>
                </a:rPr>
                <a:t>는 </a:t>
              </a:r>
              <a:r>
                <a:rPr lang="en-US" altLang="en-US" sz="1500" spc="-150">
                  <a:latin typeface="Consolas"/>
                </a:rPr>
                <a:t>yield return new WaitForSeconds(Random.Range(6, 10));</a:t>
              </a:r>
              <a:r>
                <a:rPr lang="ko-KR" altLang="en-US" sz="1500" spc="-150">
                  <a:latin typeface="Consolas"/>
                </a:rPr>
                <a:t> 를 한 후 적을 스폰한다</a:t>
              </a:r>
              <a:r>
                <a:rPr lang="en-US" altLang="ko-KR" sz="1500" spc="-150">
                  <a:latin typeface="Consolas"/>
                </a:rPr>
                <a:t>.(6~10</a:t>
              </a:r>
              <a:r>
                <a:rPr lang="ko-KR" altLang="en-US" sz="1500" spc="-150">
                  <a:latin typeface="Consolas"/>
                </a:rPr>
                <a:t>초 지연</a:t>
              </a:r>
              <a:r>
                <a:rPr lang="en-US" altLang="ko-KR" sz="1500" spc="-150">
                  <a:latin typeface="Consolas"/>
                </a:rPr>
                <a:t>)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8993" y="2740835"/>
            <a:ext cx="11142272" cy="1181560"/>
            <a:chOff x="1537040" y="1513657"/>
            <a:chExt cx="10533040" cy="1181560"/>
          </a:xfrm>
        </p:grpSpPr>
        <p:sp>
          <p:nvSpPr>
            <p:cNvPr id="53" name="TextBox 52"/>
            <p:cNvSpPr txBox="1"/>
            <p:nvPr/>
          </p:nvSpPr>
          <p:spPr>
            <a:xfrm>
              <a:off x="1537040" y="1559825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009</a:t>
              </a:r>
              <a:endParaRPr lang="en-US" altLang="ko-K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46" y="1559825"/>
              <a:ext cx="42942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51" y="1513657"/>
              <a:ext cx="5912484" cy="419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게임을 시작할 때 카운트다운을 하도록 하기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636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UserInterface.cs</a:t>
              </a:r>
              <a:r>
                <a:rPr lang="ko-KR" altLang="en-US" sz="1500" spc="-150">
                  <a:latin typeface="Consolas"/>
                </a:rPr>
                <a:t> 에서 </a:t>
              </a:r>
              <a:r>
                <a:rPr lang="en-US" altLang="ko-KR" sz="1500" spc="-150">
                  <a:latin typeface="Consolas"/>
                </a:rPr>
                <a:t>CountDown() </a:t>
              </a:r>
              <a:r>
                <a:rPr lang="ko-KR" altLang="en-US" sz="1500" spc="-150">
                  <a:latin typeface="Consolas"/>
                </a:rPr>
                <a:t>코루틴을 이용해</a:t>
              </a:r>
              <a:endParaRPr lang="ko-KR" altLang="en-US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루프 안에서 출력 텍스트를 </a:t>
              </a:r>
              <a:r>
                <a:rPr lang="en-US" altLang="ko-KR" sz="1500" spc="-150">
                  <a:latin typeface="Consolas"/>
                </a:rPr>
                <a:t>1</a:t>
              </a:r>
              <a:r>
                <a:rPr lang="ko-KR" altLang="en-US" sz="1500" spc="-150">
                  <a:latin typeface="Consolas"/>
                </a:rPr>
                <a:t>초마다 바꾸고</a:t>
              </a:r>
              <a:r>
                <a:rPr lang="en-US" altLang="ko-KR" sz="1500" spc="-150">
                  <a:latin typeface="Consolas"/>
                </a:rPr>
                <a:t>,</a:t>
              </a:r>
              <a:r>
                <a:rPr lang="ko-KR" altLang="en-US" sz="1500" spc="-150">
                  <a:latin typeface="Consolas"/>
                </a:rPr>
                <a:t> 텍스트가 나타났다 사라지도록 한다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8992" y="4302839"/>
            <a:ext cx="11142273" cy="1181656"/>
            <a:chOff x="1537039" y="1513655"/>
            <a:chExt cx="10533041" cy="1181656"/>
          </a:xfrm>
        </p:grpSpPr>
        <p:sp>
          <p:nvSpPr>
            <p:cNvPr id="58" name="TextBox 57"/>
            <p:cNvSpPr txBox="1"/>
            <p:nvPr/>
          </p:nvSpPr>
          <p:spPr>
            <a:xfrm>
              <a:off x="1537039" y="1559823"/>
              <a:ext cx="54169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010</a:t>
              </a:r>
              <a:endParaRPr lang="en-US" altLang="ko-K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41" y="1513655"/>
              <a:ext cx="5730485" cy="419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카운트다운 중 게임 시작 되지 않게 하기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7"/>
              <a:ext cx="8993726" cy="6364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9</a:t>
              </a:r>
              <a:r>
                <a:rPr lang="ko-KR" altLang="en-US" sz="1500" spc="-150">
                  <a:latin typeface="Consolas"/>
                </a:rPr>
                <a:t>번에서 카운트다운을 하는 것은 좋은데</a:t>
              </a:r>
              <a:r>
                <a:rPr lang="en-US" altLang="ko-KR" sz="1500" spc="-150">
                  <a:latin typeface="Consolas"/>
                </a:rPr>
                <a:t>,</a:t>
              </a:r>
              <a:r>
                <a:rPr lang="ko-KR" altLang="en-US" sz="1500" spc="-150">
                  <a:latin typeface="Consolas"/>
                </a:rPr>
                <a:t> 도중에 적이 계속 스폰된다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이것을 잠시 멈춰 두기 위해 </a:t>
              </a:r>
              <a:r>
                <a:rPr lang="en-US" altLang="en-US" sz="1500" spc="-150">
                  <a:latin typeface="Consolas"/>
                </a:rPr>
                <a:t>GameManager.SetActive(true);</a:t>
              </a:r>
              <a:r>
                <a:rPr lang="ko-KR" altLang="en-US" sz="1500" spc="-150">
                  <a:latin typeface="Consolas"/>
                </a:rPr>
                <a:t> 를</a:t>
              </a:r>
              <a:r>
                <a:rPr lang="en-US" altLang="ko-KR" sz="1500" spc="-150">
                  <a:latin typeface="Consolas"/>
                </a:rPr>
                <a:t> </a:t>
              </a:r>
              <a:r>
                <a:rPr lang="ko-KR" altLang="en-US" sz="1500" spc="-150">
                  <a:latin typeface="Consolas"/>
                </a:rPr>
                <a:t>코루틴 루프 종료 후에 넣어 마지막에 실행되도록 한다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cxnSp>
        <p:nvCxnSpPr>
          <p:cNvPr id="62" name="직선 연결선 45"/>
          <p:cNvCxnSpPr/>
          <p:nvPr/>
        </p:nvCxnSpPr>
        <p:spPr>
          <a:xfrm>
            <a:off x="271248" y="5495448"/>
            <a:ext cx="11920751" cy="0"/>
          </a:xfrm>
          <a:prstGeom prst="line">
            <a:avLst/>
          </a:prstGeom>
          <a:noFill/>
          <a:ln w="9525" cap="flat" cmpd="sng" algn="ctr">
            <a:solidFill>
              <a:srgbClr val="c7905a">
                <a:alpha val="100000"/>
              </a:srgbClr>
            </a:solidFill>
            <a:prstDash val="solid"/>
            <a:miter/>
          </a:ln>
        </p:spPr>
      </p:cxnSp>
      <p:grpSp>
        <p:nvGrpSpPr>
          <p:cNvPr id="63" name="그룹 56"/>
          <p:cNvGrpSpPr/>
          <p:nvPr/>
        </p:nvGrpSpPr>
        <p:grpSpPr>
          <a:xfrm rot="0">
            <a:off x="308996" y="5693892"/>
            <a:ext cx="11142269" cy="905028"/>
            <a:chOff x="1537042" y="1513652"/>
            <a:chExt cx="10533037" cy="905028"/>
          </a:xfrm>
        </p:grpSpPr>
        <p:sp>
          <p:nvSpPr>
            <p:cNvPr id="64" name="TextBox 57"/>
            <p:cNvSpPr txBox="1"/>
            <p:nvPr/>
          </p:nvSpPr>
          <p:spPr>
            <a:xfrm>
              <a:off x="1537042" y="1559824"/>
              <a:ext cx="52367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 Light"/>
                  <a:cs typeface="Arial"/>
                </a:rPr>
                <a:t>011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endParaRPr>
            </a:p>
          </p:txBody>
        </p:sp>
        <p:sp>
          <p:nvSpPr>
            <p:cNvPr id="65" name="TextBox 5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 Light"/>
                  <a:cs typeface="Arial"/>
                </a:rPr>
                <a:t>&gt;&gt;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endParaRPr>
            </a:p>
          </p:txBody>
        </p:sp>
        <p:sp>
          <p:nvSpPr>
            <p:cNvPr id="66" name="TextBox 59"/>
            <p:cNvSpPr txBox="1"/>
            <p:nvPr/>
          </p:nvSpPr>
          <p:spPr>
            <a:xfrm>
              <a:off x="3076340" y="1513652"/>
              <a:ext cx="6343539" cy="419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카운트 다운 중 플레이어는 움직일 수 있게 하기</a:t>
              </a:r>
  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nsolas"/>
                <a:ea typeface="나눔스퀘어 Bold"/>
              </a:endParaRPr>
            </a:p>
          </p:txBody>
        </p:sp>
        <p:sp>
          <p:nvSpPr>
            <p:cNvPr id="67" name="TextBox 60"/>
            <p:cNvSpPr txBox="1"/>
            <p:nvPr/>
          </p:nvSpPr>
          <p:spPr>
            <a:xfrm>
              <a:off x="3076354" y="2058856"/>
              <a:ext cx="8993726" cy="359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10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 번의 부가 효과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업그레이드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목록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57009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8993" y="1175332"/>
            <a:ext cx="11883007" cy="1184963"/>
            <a:chOff x="1537040" y="1513659"/>
            <a:chExt cx="11233273" cy="118496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0" y="1559825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012</a:t>
              </a:r>
              <a:endParaRPr lang="en-US" altLang="ko-KR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49" y="1513659"/>
              <a:ext cx="6765009" cy="422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아이템 기능을 구현한다</a:t>
              </a:r>
              <a:r>
                <a:rPr lang="en-US" altLang="ko-KR" sz="2200">
                  <a:latin typeface="Consolas"/>
                  <a:ea typeface="+mj-ea"/>
                </a:rPr>
                <a:t>.</a:t>
              </a:r>
              <a:endParaRPr lang="en-US" altLang="ko-KR" sz="2200">
                <a:latin typeface="Consolas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2" y="2058858"/>
              <a:ext cx="9693961" cy="639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Item.cs</a:t>
              </a:r>
              <a:r>
                <a:rPr lang="ko-KR" altLang="en-US" sz="1500" spc="-150">
                  <a:latin typeface="Consolas"/>
                </a:rPr>
                <a:t>를 작성해 상속할 수 있도록 만든다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각 아이템은 </a:t>
              </a:r>
              <a:r>
                <a:rPr lang="en-US" altLang="ko-KR" sz="1500" spc="-150">
                  <a:latin typeface="Consolas"/>
                </a:rPr>
                <a:t>public string Type </a:t>
              </a:r>
              <a:r>
                <a:rPr lang="ko-KR" altLang="en-US" sz="1500" spc="-150">
                  <a:latin typeface="Consolas"/>
                </a:rPr>
                <a:t>으로 식별한다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8993" y="2740835"/>
            <a:ext cx="11142272" cy="1448260"/>
            <a:chOff x="1537040" y="1513657"/>
            <a:chExt cx="10533040" cy="1448260"/>
          </a:xfrm>
        </p:grpSpPr>
        <p:sp>
          <p:nvSpPr>
            <p:cNvPr id="53" name="TextBox 52"/>
            <p:cNvSpPr txBox="1"/>
            <p:nvPr/>
          </p:nvSpPr>
          <p:spPr>
            <a:xfrm>
              <a:off x="1537040" y="1559825"/>
              <a:ext cx="73077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013-1</a:t>
              </a:r>
              <a:endParaRPr lang="en-US" altLang="ko-K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46" y="1559825"/>
              <a:ext cx="42942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51" y="1513657"/>
              <a:ext cx="5912484" cy="419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아이템 </a:t>
              </a:r>
              <a:r>
                <a:rPr lang="en-US" altLang="ko-KR" sz="2200">
                  <a:latin typeface="Consolas"/>
                  <a:ea typeface="+mj-ea"/>
                </a:rPr>
                <a:t>-</a:t>
              </a:r>
              <a:r>
                <a:rPr lang="ko-KR" altLang="en-US" sz="2200">
                  <a:latin typeface="Consolas"/>
                  <a:ea typeface="+mj-ea"/>
                </a:rPr>
                <a:t> 실드 기능 구현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9030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Ship.cs </a:t>
              </a:r>
              <a:r>
                <a:rPr lang="ko-KR" altLang="en-US" sz="1500" spc="-150">
                  <a:latin typeface="Consolas"/>
                </a:rPr>
                <a:t>에 실드 </a:t>
              </a:r>
              <a:r>
                <a:rPr lang="en-US" altLang="ko-KR" sz="1500" spc="-150">
                  <a:latin typeface="Consolas"/>
                </a:rPr>
                <a:t>On/Off</a:t>
              </a:r>
              <a:r>
                <a:rPr lang="ko-KR" altLang="en-US" sz="1500" spc="-150">
                  <a:latin typeface="Consolas"/>
                </a:rPr>
                <a:t>를 구별하는 </a:t>
              </a:r>
              <a:r>
                <a:rPr lang="en-US" altLang="ko-KR" sz="1500" spc="-150">
                  <a:latin typeface="Consolas"/>
                </a:rPr>
                <a:t>bool</a:t>
              </a:r>
              <a:r>
                <a:rPr lang="ko-KR" altLang="en-US" sz="1500" spc="-150">
                  <a:latin typeface="Consolas"/>
                </a:rPr>
                <a:t>함수와</a:t>
              </a:r>
              <a:r>
                <a:rPr lang="en-US" altLang="ko-KR" sz="1500" spc="-150">
                  <a:latin typeface="Consolas"/>
                </a:rPr>
                <a:t>,</a:t>
              </a:r>
              <a:r>
                <a:rPr lang="ko-KR" altLang="en-US" sz="1500" spc="-150">
                  <a:latin typeface="Consolas"/>
                </a:rPr>
                <a:t> 시간을 조절하는 </a:t>
              </a:r>
              <a:r>
                <a:rPr lang="en-US" altLang="ko-KR" sz="1500" spc="-150">
                  <a:latin typeface="Consolas"/>
                </a:rPr>
                <a:t>float</a:t>
              </a:r>
              <a:r>
                <a:rPr lang="ko-KR" altLang="en-US" sz="1500" spc="-150">
                  <a:latin typeface="Consolas"/>
                </a:rPr>
                <a:t>함수를 작성한다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데미지 계산 함수를 수정하여 실드가 </a:t>
              </a:r>
              <a:r>
                <a:rPr lang="en-US" altLang="ko-KR" sz="1500" spc="-150">
                  <a:latin typeface="Consolas"/>
                </a:rPr>
                <a:t>true</a:t>
              </a:r>
              <a:r>
                <a:rPr lang="ko-KR" altLang="en-US" sz="1500" spc="-150">
                  <a:latin typeface="Consolas"/>
                </a:rPr>
                <a:t>면 데미지를 받지 않도록 한다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실드를 만드는 함수는 </a:t>
              </a:r>
              <a:r>
                <a:rPr lang="en-US" altLang="ko-KR" sz="1500" spc="-150">
                  <a:latin typeface="Consolas"/>
                </a:rPr>
                <a:t>ShieldOn()</a:t>
              </a:r>
              <a:r>
                <a:rPr lang="ko-KR" altLang="en-US" sz="1500" spc="-150">
                  <a:latin typeface="Consolas"/>
                </a:rPr>
                <a:t> 이다</a:t>
              </a:r>
              <a:r>
                <a:rPr lang="en-US" altLang="ko-KR" sz="1500" spc="-150">
                  <a:latin typeface="Consolas"/>
                </a:rPr>
                <a:t>.</a:t>
              </a:r>
              <a:r>
                <a:rPr lang="ko-KR" altLang="en-US" sz="1500" spc="-150">
                  <a:latin typeface="Consolas"/>
                </a:rPr>
                <a:t> </a:t>
              </a:r>
              <a:r>
                <a:rPr lang="en-US" altLang="ko-KR" sz="1500" spc="-150">
                  <a:latin typeface="Consolas"/>
                </a:rPr>
                <a:t>(</a:t>
              </a:r>
              <a:r>
                <a:rPr lang="ko-KR" altLang="en-US" sz="1500" spc="-150">
                  <a:latin typeface="Consolas"/>
                </a:rPr>
                <a:t>코루틴 응용</a:t>
              </a:r>
              <a:r>
                <a:rPr lang="en-US" altLang="ko-KR" sz="1500" spc="-150">
                  <a:latin typeface="Consolas"/>
                </a:rPr>
                <a:t>)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8993" y="4515631"/>
            <a:ext cx="11142272" cy="911714"/>
            <a:chOff x="1537040" y="1513654"/>
            <a:chExt cx="10533040" cy="911714"/>
          </a:xfrm>
        </p:grpSpPr>
        <p:sp>
          <p:nvSpPr>
            <p:cNvPr id="58" name="TextBox 57"/>
            <p:cNvSpPr txBox="1"/>
            <p:nvPr/>
          </p:nvSpPr>
          <p:spPr>
            <a:xfrm>
              <a:off x="1537040" y="1559821"/>
              <a:ext cx="73077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013-2</a:t>
              </a:r>
              <a:endParaRPr lang="en-US" altLang="ko-K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43" y="1513654"/>
              <a:ext cx="5414380" cy="416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문제</a:t>
              </a:r>
              <a:r>
                <a:rPr lang="en-US" altLang="ko-KR" sz="2200">
                  <a:latin typeface="Consolas"/>
                  <a:ea typeface="+mj-ea"/>
                </a:rPr>
                <a:t>:</a:t>
              </a:r>
              <a:r>
                <a:rPr lang="ko-KR" altLang="en-US" sz="2200">
                  <a:latin typeface="Consolas"/>
                  <a:ea typeface="+mj-ea"/>
                </a:rPr>
                <a:t> 실드가 붙어있을 때 하트가 깎임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6"/>
              <a:ext cx="8993726" cy="366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Player</a:t>
              </a:r>
              <a:r>
                <a:rPr lang="ko-KR" altLang="en-US" sz="1500" spc="-150">
                  <a:latin typeface="Consolas"/>
                </a:rPr>
                <a:t>의 </a:t>
              </a:r>
              <a:r>
                <a:rPr lang="en-US" altLang="ko-KR" sz="1500" spc="-150">
                  <a:latin typeface="Consolas"/>
                </a:rPr>
                <a:t>CalculateHit</a:t>
              </a:r>
              <a:r>
                <a:rPr lang="ko-KR" altLang="en-US" sz="1500" spc="-150">
                  <a:latin typeface="Consolas"/>
                </a:rPr>
                <a:t>를 </a:t>
              </a:r>
              <a:r>
                <a:rPr lang="en-US" altLang="ko-KR" sz="1500" spc="-150">
                  <a:latin typeface="Consolas"/>
                </a:rPr>
                <a:t>Override</a:t>
              </a:r>
              <a:r>
                <a:rPr lang="ko-KR" altLang="en-US" sz="1500" spc="-150">
                  <a:latin typeface="Consolas"/>
                </a:rPr>
                <a:t> 해서 해결</a:t>
              </a:r>
              <a:endParaRPr lang="ko-KR" altLang="en-US" sz="1500" spc="-150">
                <a:latin typeface="Consolas"/>
              </a:endParaRPr>
            </a:p>
          </p:txBody>
        </p:sp>
      </p:grpSp>
      <p:cxnSp>
        <p:nvCxnSpPr>
          <p:cNvPr id="62" name="직선 연결선 45"/>
          <p:cNvCxnSpPr/>
          <p:nvPr/>
        </p:nvCxnSpPr>
        <p:spPr>
          <a:xfrm>
            <a:off x="271249" y="5586645"/>
            <a:ext cx="11920751" cy="0"/>
          </a:xfrm>
          <a:prstGeom prst="line">
            <a:avLst/>
          </a:prstGeom>
          <a:noFill/>
          <a:ln w="9525" cap="flat" cmpd="sng" algn="ctr">
            <a:solidFill>
              <a:srgbClr val="c7905a">
                <a:alpha val="100000"/>
              </a:srgbClr>
            </a:solidFill>
            <a:prstDash val="solid"/>
            <a:miter/>
          </a:ln>
        </p:spPr>
      </p:cxnSp>
      <p:grpSp>
        <p:nvGrpSpPr>
          <p:cNvPr id="63" name="그룹 56"/>
          <p:cNvGrpSpPr/>
          <p:nvPr/>
        </p:nvGrpSpPr>
        <p:grpSpPr>
          <a:xfrm rot="0">
            <a:off x="308994" y="5693892"/>
            <a:ext cx="11142270" cy="1181253"/>
            <a:chOff x="1537041" y="1513652"/>
            <a:chExt cx="10533038" cy="1181253"/>
          </a:xfrm>
        </p:grpSpPr>
        <p:sp>
          <p:nvSpPr>
            <p:cNvPr id="64" name="TextBox 57"/>
            <p:cNvSpPr txBox="1"/>
            <p:nvPr/>
          </p:nvSpPr>
          <p:spPr>
            <a:xfrm>
              <a:off x="1537040" y="1559824"/>
              <a:ext cx="54168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 Light"/>
                  <a:cs typeface="Arial"/>
                </a:rPr>
                <a:t>014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endParaRPr>
            </a:p>
          </p:txBody>
        </p:sp>
        <p:sp>
          <p:nvSpPr>
            <p:cNvPr id="65" name="TextBox 5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 Light"/>
                  <a:cs typeface="Arial"/>
                </a:rPr>
                <a:t>&gt;&gt;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endParaRPr>
            </a:p>
          </p:txBody>
        </p:sp>
        <p:sp>
          <p:nvSpPr>
            <p:cNvPr id="66" name="TextBox 59"/>
            <p:cNvSpPr txBox="1"/>
            <p:nvPr/>
          </p:nvSpPr>
          <p:spPr>
            <a:xfrm>
              <a:off x="3076340" y="1513652"/>
              <a:ext cx="6343539" cy="419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실드 이펙트</a:t>
              </a:r>
  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nsolas"/>
                <a:ea typeface="나눔스퀘어 Bold"/>
              </a:endParaRPr>
            </a:p>
          </p:txBody>
        </p:sp>
        <p:sp>
          <p:nvSpPr>
            <p:cNvPr id="67" name="TextBox 60"/>
            <p:cNvSpPr txBox="1"/>
            <p:nvPr/>
          </p:nvSpPr>
          <p:spPr>
            <a:xfrm>
              <a:off x="3076354" y="2058856"/>
              <a:ext cx="8993726" cy="636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실드 이펙트 스프라이트를 붙인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GameObject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를 만들어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 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ShieldOn() 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함수가 호출될 때 마다 활성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/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 시간이 만료되면 비활성 되도록 한다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업그레이드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목록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57009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8993" y="1175332"/>
            <a:ext cx="11883007" cy="908738"/>
            <a:chOff x="1537040" y="1513659"/>
            <a:chExt cx="11233273" cy="908738"/>
          </a:xfrm>
        </p:grpSpPr>
        <p:sp>
          <p:nvSpPr>
            <p:cNvPr id="48" name="TextBox 47"/>
            <p:cNvSpPr txBox="1"/>
            <p:nvPr/>
          </p:nvSpPr>
          <p:spPr>
            <a:xfrm>
              <a:off x="1537040" y="1559825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015</a:t>
              </a:r>
              <a:endParaRPr lang="en-US" altLang="ko-KR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49" y="1513659"/>
              <a:ext cx="6765009" cy="422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적을 해치우면 아이템을 드랍하도록 한다</a:t>
              </a:r>
              <a:r>
                <a:rPr lang="en-US" altLang="ko-KR" sz="2200">
                  <a:latin typeface="Consolas"/>
                  <a:ea typeface="+mj-ea"/>
                </a:rPr>
                <a:t>.</a:t>
              </a:r>
              <a:endParaRPr lang="en-US" altLang="ko-KR" sz="2200">
                <a:latin typeface="Consolas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2" y="2058858"/>
              <a:ext cx="9693961" cy="363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SpawnItem() </a:t>
              </a:r>
              <a:r>
                <a:rPr lang="ko-KR" altLang="en-US" sz="1500" spc="-150">
                  <a:latin typeface="Consolas"/>
                </a:rPr>
                <a:t>을 작성하여</a:t>
              </a:r>
              <a:r>
                <a:rPr lang="en-US" altLang="ko-KR" sz="1500" spc="-150">
                  <a:latin typeface="Consolas"/>
                </a:rPr>
                <a:t>,</a:t>
              </a:r>
              <a:r>
                <a:rPr lang="ko-KR" altLang="en-US" sz="1500" spc="-150">
                  <a:latin typeface="Consolas"/>
                </a:rPr>
                <a:t> </a:t>
              </a:r>
              <a:r>
                <a:rPr lang="en-US" altLang="ko-KR" sz="1500" spc="-150">
                  <a:latin typeface="Consolas"/>
                </a:rPr>
                <a:t>Destroy </a:t>
              </a:r>
              <a:r>
                <a:rPr lang="ko-KR" altLang="en-US" sz="1500" spc="-150">
                  <a:latin typeface="Consolas"/>
                </a:rPr>
                <a:t>전에 콜 한다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8993" y="2740835"/>
            <a:ext cx="11142272" cy="1181560"/>
            <a:chOff x="1537040" y="1513657"/>
            <a:chExt cx="10533040" cy="1181560"/>
          </a:xfrm>
        </p:grpSpPr>
        <p:sp>
          <p:nvSpPr>
            <p:cNvPr id="53" name="TextBox 52"/>
            <p:cNvSpPr txBox="1"/>
            <p:nvPr/>
          </p:nvSpPr>
          <p:spPr>
            <a:xfrm>
              <a:off x="1537040" y="1559825"/>
              <a:ext cx="73077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016-1</a:t>
              </a:r>
              <a:endParaRPr lang="en-US" altLang="ko-K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46" y="1559825"/>
              <a:ext cx="42942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51" y="1513657"/>
              <a:ext cx="5912484" cy="419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아이템 </a:t>
              </a:r>
              <a:r>
                <a:rPr lang="en-US" altLang="ko-KR" sz="2200">
                  <a:latin typeface="Consolas"/>
                  <a:ea typeface="+mj-ea"/>
                </a:rPr>
                <a:t>-</a:t>
              </a:r>
              <a:r>
                <a:rPr lang="ko-KR" altLang="en-US" sz="2200">
                  <a:latin typeface="Consolas"/>
                  <a:ea typeface="+mj-ea"/>
                </a:rPr>
                <a:t> 아이콘 적용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636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다운로드 받은 스프라이트를 적용하고 크기를 조정했다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collider</a:t>
              </a:r>
              <a:r>
                <a:rPr lang="ko-KR" altLang="en-US" sz="1500" spc="-150">
                  <a:latin typeface="Consolas"/>
                </a:rPr>
                <a:t>를 붙였기 때문에 다른 </a:t>
              </a:r>
              <a:r>
                <a:rPr lang="en-US" altLang="ko-KR" sz="1500" spc="-150">
                  <a:latin typeface="Consolas"/>
                </a:rPr>
                <a:t>Object</a:t>
              </a:r>
              <a:r>
                <a:rPr lang="ko-KR" altLang="en-US" sz="1500" spc="-150">
                  <a:latin typeface="Consolas"/>
                </a:rPr>
                <a:t>와 부딪히면 반응하도록 함수를 작성할 수 있다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288727" y="4221775"/>
            <a:ext cx="11142272" cy="1186520"/>
            <a:chOff x="1537040" y="1513654"/>
            <a:chExt cx="10533040" cy="1186520"/>
          </a:xfrm>
        </p:grpSpPr>
        <p:sp>
          <p:nvSpPr>
            <p:cNvPr id="58" name="TextBox 57"/>
            <p:cNvSpPr txBox="1"/>
            <p:nvPr/>
          </p:nvSpPr>
          <p:spPr>
            <a:xfrm>
              <a:off x="1537040" y="1559820"/>
              <a:ext cx="730778" cy="3593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016-2</a:t>
              </a:r>
              <a:endParaRPr lang="en-US" altLang="ko-K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48" y="1559824"/>
              <a:ext cx="430575" cy="359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43" y="1513654"/>
              <a:ext cx="5414380" cy="424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문제</a:t>
              </a:r>
              <a:r>
                <a:rPr lang="en-US" altLang="ko-KR" sz="2200">
                  <a:latin typeface="Consolas"/>
                  <a:ea typeface="+mj-ea"/>
                </a:rPr>
                <a:t>:</a:t>
              </a:r>
              <a:r>
                <a:rPr lang="ko-KR" altLang="en-US" sz="2200">
                  <a:latin typeface="Consolas"/>
                  <a:ea typeface="+mj-ea"/>
                </a:rPr>
                <a:t> 게임상에서 아이콘이 보이지 않음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5"/>
              <a:ext cx="8993726" cy="641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평면 아이콘인데 지정된 </a:t>
              </a:r>
              <a:r>
                <a:rPr lang="en-US" altLang="ko-KR" sz="1500" spc="-150">
                  <a:latin typeface="Consolas"/>
                </a:rPr>
                <a:t>rotation x</a:t>
              </a:r>
              <a:r>
                <a:rPr lang="ko-KR" altLang="en-US" sz="1500" spc="-150">
                  <a:latin typeface="Consolas"/>
                </a:rPr>
                <a:t>값을 무시했기 때문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Instantiate() </a:t>
              </a:r>
              <a:r>
                <a:rPr lang="ko-KR" altLang="en-US" sz="1500" spc="-150">
                  <a:latin typeface="Consolas"/>
                </a:rPr>
                <a:t>로 </a:t>
              </a:r>
              <a:r>
                <a:rPr lang="en-US" altLang="ko-KR" sz="1500" spc="-150">
                  <a:latin typeface="Consolas"/>
                </a:rPr>
                <a:t>Clone</a:t>
              </a:r>
              <a:r>
                <a:rPr lang="ko-KR" altLang="en-US" sz="1500" spc="-150">
                  <a:latin typeface="Consolas"/>
                </a:rPr>
                <a:t> 할 때 </a:t>
              </a:r>
              <a:r>
                <a:rPr lang="en-US" altLang="ko-KR" sz="1500" spc="-150">
                  <a:latin typeface="Consolas"/>
                </a:rPr>
                <a:t>(</a:t>
              </a:r>
              <a:r>
                <a:rPr lang="ko-KR" altLang="en-US" sz="1500" spc="-150">
                  <a:latin typeface="Consolas"/>
                </a:rPr>
                <a:t>아이템</a:t>
              </a:r>
              <a:r>
                <a:rPr lang="en-US" altLang="ko-KR" sz="1500" spc="-150">
                  <a:latin typeface="Consolas"/>
                </a:rPr>
                <a:t>).transform.rotation</a:t>
              </a:r>
              <a:r>
                <a:rPr lang="ko-KR" altLang="en-US" sz="1500" spc="-150">
                  <a:latin typeface="Consolas"/>
                </a:rPr>
                <a:t> 을 </a:t>
              </a:r>
              <a:r>
                <a:rPr lang="en-US" altLang="ko-KR" sz="1500" spc="-150">
                  <a:latin typeface="Consolas"/>
                </a:rPr>
                <a:t>3</a:t>
              </a:r>
              <a:r>
                <a:rPr lang="ko-KR" altLang="en-US" sz="1500" spc="-150">
                  <a:latin typeface="Consolas"/>
                </a:rPr>
                <a:t>번째 파라메터에 넣어 해결함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업그레이드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목록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57009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 rot="0">
            <a:off x="308993" y="2740835"/>
            <a:ext cx="11142272" cy="1181560"/>
            <a:chOff x="1537040" y="1513657"/>
            <a:chExt cx="10533040" cy="1181560"/>
          </a:xfrm>
        </p:grpSpPr>
        <p:sp>
          <p:nvSpPr>
            <p:cNvPr id="53" name="TextBox 52"/>
            <p:cNvSpPr txBox="1"/>
            <p:nvPr/>
          </p:nvSpPr>
          <p:spPr>
            <a:xfrm>
              <a:off x="1537040" y="1559825"/>
              <a:ext cx="73077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018-1</a:t>
              </a:r>
              <a:endParaRPr lang="en-US" altLang="ko-K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46" y="1559825"/>
              <a:ext cx="42942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51" y="1513657"/>
              <a:ext cx="5912484" cy="419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파워 업 이펙트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636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다운로드 받은 스프라이트를 적용하고 </a:t>
              </a:r>
              <a:r>
                <a:rPr lang="en-US" altLang="ko-KR" sz="1500" spc="-150">
                  <a:latin typeface="Consolas"/>
                </a:rPr>
                <a:t>scale,</a:t>
              </a:r>
              <a:r>
                <a:rPr lang="ko-KR" altLang="en-US" sz="1500" spc="-150">
                  <a:latin typeface="Consolas"/>
                </a:rPr>
                <a:t> </a:t>
              </a:r>
              <a:r>
                <a:rPr lang="en-US" altLang="ko-KR" sz="1500" spc="-150">
                  <a:latin typeface="Consolas"/>
                </a:rPr>
                <a:t>collider </a:t>
              </a:r>
              <a:r>
                <a:rPr lang="ko-KR" altLang="en-US" sz="1500" spc="-150">
                  <a:latin typeface="Consolas"/>
                </a:rPr>
                <a:t>크기를 조정했다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데미지가 </a:t>
              </a:r>
              <a:r>
                <a:rPr lang="en-US" altLang="ko-KR" sz="1500" spc="-150">
                  <a:latin typeface="Consolas"/>
                </a:rPr>
                <a:t>1-&gt;</a:t>
              </a:r>
              <a:r>
                <a:rPr lang="ko-KR" altLang="en-US" sz="1500" spc="-150">
                  <a:latin typeface="Consolas"/>
                </a:rPr>
                <a:t> </a:t>
              </a:r>
              <a:r>
                <a:rPr lang="en-US" altLang="ko-KR" sz="1500" spc="-150">
                  <a:latin typeface="Consolas"/>
                </a:rPr>
                <a:t>2-&gt; 3 </a:t>
              </a:r>
              <a:r>
                <a:rPr lang="ko-KR" altLang="en-US" sz="1500" spc="-150">
                  <a:latin typeface="Consolas"/>
                </a:rPr>
                <a:t>순서로</a:t>
              </a:r>
              <a:r>
                <a:rPr lang="en-US" altLang="ko-KR" sz="1500" spc="-150">
                  <a:latin typeface="Consolas"/>
                </a:rPr>
                <a:t> </a:t>
              </a:r>
              <a:r>
                <a:rPr lang="ko-KR" altLang="en-US" sz="1500" spc="-150">
                  <a:latin typeface="Consolas"/>
                </a:rPr>
                <a:t>커지고</a:t>
              </a:r>
              <a:r>
                <a:rPr lang="en-US" altLang="ko-KR" sz="1500" spc="-150">
                  <a:latin typeface="Consolas"/>
                </a:rPr>
                <a:t>,</a:t>
              </a:r>
              <a:r>
                <a:rPr lang="ko-KR" altLang="en-US" sz="1500" spc="-150">
                  <a:latin typeface="Consolas"/>
                </a:rPr>
                <a:t> 쏘는 빔 크기도 크고 화려해진다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288726" y="4221775"/>
            <a:ext cx="11142273" cy="1186520"/>
            <a:chOff x="1537039" y="1513654"/>
            <a:chExt cx="10533041" cy="1186520"/>
          </a:xfrm>
        </p:grpSpPr>
        <p:sp>
          <p:nvSpPr>
            <p:cNvPr id="58" name="TextBox 57"/>
            <p:cNvSpPr txBox="1"/>
            <p:nvPr/>
          </p:nvSpPr>
          <p:spPr>
            <a:xfrm>
              <a:off x="1537039" y="1559820"/>
              <a:ext cx="722924" cy="3593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018-2</a:t>
              </a:r>
              <a:endParaRPr lang="en-US" altLang="ko-K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48" y="1559824"/>
              <a:ext cx="430575" cy="359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43" y="1513654"/>
              <a:ext cx="5998696" cy="424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문제</a:t>
              </a:r>
              <a:r>
                <a:rPr lang="en-US" altLang="ko-KR" sz="2200">
                  <a:latin typeface="Consolas"/>
                  <a:ea typeface="+mj-ea"/>
                </a:rPr>
                <a:t>:</a:t>
              </a:r>
              <a:r>
                <a:rPr lang="ko-KR" altLang="en-US" sz="2200">
                  <a:latin typeface="Consolas"/>
                  <a:ea typeface="+mj-ea"/>
                </a:rPr>
                <a:t> </a:t>
              </a:r>
              <a:r>
                <a:rPr lang="en-US" altLang="ko-KR" sz="2200">
                  <a:latin typeface="Consolas"/>
                  <a:ea typeface="+mj-ea"/>
                </a:rPr>
                <a:t>3</a:t>
              </a:r>
              <a:r>
                <a:rPr lang="ko-KR" altLang="en-US" sz="2200">
                  <a:latin typeface="Consolas"/>
                  <a:ea typeface="+mj-ea"/>
                </a:rPr>
                <a:t>번째 아이콘이 자꾸 나가다가 사라진다</a:t>
              </a:r>
              <a:r>
                <a:rPr lang="en-US" altLang="ko-KR" sz="2200">
                  <a:latin typeface="Consolas"/>
                  <a:ea typeface="+mj-ea"/>
                </a:rPr>
                <a:t>.</a:t>
              </a:r>
              <a:endParaRPr lang="en-US" altLang="ko-KR" sz="2200">
                <a:latin typeface="Consolas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5"/>
              <a:ext cx="8993726" cy="641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Y Size</a:t>
              </a:r>
              <a:r>
                <a:rPr lang="ko-KR" altLang="en-US" sz="1500" spc="-150">
                  <a:latin typeface="Consolas"/>
                </a:rPr>
                <a:t>가 너무 길어서 쏠 때 바로 플레이어와 충돌했기 때문이다</a:t>
              </a:r>
              <a:r>
                <a:rPr lang="en-US" altLang="ko-KR" sz="1500" spc="-150">
                  <a:latin typeface="Consolas"/>
                </a:rPr>
                <a:t>!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조정하자 문제가 사라졌다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68" name="그룹 56"/>
          <p:cNvGrpSpPr/>
          <p:nvPr/>
        </p:nvGrpSpPr>
        <p:grpSpPr>
          <a:xfrm rot="0">
            <a:off x="289373" y="1154318"/>
            <a:ext cx="11142272" cy="1186927"/>
            <a:chOff x="1537039" y="1513652"/>
            <a:chExt cx="10533040" cy="1186927"/>
          </a:xfrm>
        </p:grpSpPr>
        <p:sp>
          <p:nvSpPr>
            <p:cNvPr id="69" name="TextBox 57"/>
            <p:cNvSpPr txBox="1"/>
            <p:nvPr/>
          </p:nvSpPr>
          <p:spPr>
            <a:xfrm>
              <a:off x="1537039" y="1559824"/>
              <a:ext cx="541690" cy="359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 Light"/>
                  <a:cs typeface="Arial"/>
                </a:rPr>
                <a:t>017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endParaRPr>
            </a:p>
          </p:txBody>
        </p:sp>
        <p:sp>
          <p:nvSpPr>
            <p:cNvPr id="70" name="TextBox 58"/>
            <p:cNvSpPr txBox="1"/>
            <p:nvPr/>
          </p:nvSpPr>
          <p:spPr>
            <a:xfrm>
              <a:off x="2387649" y="1559824"/>
              <a:ext cx="432454" cy="3597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 Light"/>
                  <a:cs typeface="Arial"/>
                </a:rPr>
                <a:t>&gt;&gt;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endParaRPr>
            </a:p>
          </p:txBody>
        </p:sp>
        <p:sp>
          <p:nvSpPr>
            <p:cNvPr id="71" name="TextBox 59"/>
            <p:cNvSpPr txBox="1"/>
            <p:nvPr/>
          </p:nvSpPr>
          <p:spPr>
            <a:xfrm>
              <a:off x="3076338" y="1513652"/>
              <a:ext cx="6343540" cy="423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아이템 </a:t>
              </a: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-</a:t>
              </a: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 파워 업 기능 구현</a:t>
              </a:r>
  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nsolas"/>
                <a:ea typeface="나눔스퀘어 Bold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3076353" y="2058856"/>
              <a:ext cx="8993727" cy="6417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Player.cs 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안에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Lv, MaxLv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을 지정해 두고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 미리 만든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LaserPrefab 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중에서 레벨에 따라 고르도록 함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아이템을 먹으면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Lv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이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MaxLv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 직전까지 증가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(0~2)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업그레이드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목록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57009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8" y="4104393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8993" y="1175332"/>
            <a:ext cx="11883007" cy="908738"/>
            <a:chOff x="1537040" y="1513659"/>
            <a:chExt cx="11233273" cy="908738"/>
          </a:xfrm>
        </p:grpSpPr>
        <p:sp>
          <p:nvSpPr>
            <p:cNvPr id="48" name="TextBox 47"/>
            <p:cNvSpPr txBox="1"/>
            <p:nvPr/>
          </p:nvSpPr>
          <p:spPr>
            <a:xfrm>
              <a:off x="1537040" y="1559825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019</a:t>
              </a:r>
              <a:endParaRPr lang="en-US" altLang="ko-KR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49" y="1513659"/>
              <a:ext cx="6765009" cy="422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메테오 구현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2" y="2058858"/>
              <a:ext cx="9693961" cy="363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Enemy</a:t>
              </a:r>
              <a:r>
                <a:rPr lang="ko-KR" altLang="en-US" sz="1500" spc="-150">
                  <a:latin typeface="Consolas"/>
                </a:rPr>
                <a:t> 와 같은 방식으로 </a:t>
              </a:r>
              <a:r>
                <a:rPr lang="en-US" altLang="ko-KR" sz="1500" spc="-150">
                  <a:latin typeface="Consolas"/>
                </a:rPr>
                <a:t>GameManager() </a:t>
              </a:r>
              <a:r>
                <a:rPr lang="ko-KR" altLang="en-US" sz="1500" spc="-150">
                  <a:latin typeface="Consolas"/>
                </a:rPr>
                <a:t>에서 스폰시킨다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8993" y="2740835"/>
            <a:ext cx="11142272" cy="905335"/>
            <a:chOff x="1537040" y="1513657"/>
            <a:chExt cx="10533040" cy="905335"/>
          </a:xfrm>
        </p:grpSpPr>
        <p:sp>
          <p:nvSpPr>
            <p:cNvPr id="53" name="TextBox 52"/>
            <p:cNvSpPr txBox="1"/>
            <p:nvPr/>
          </p:nvSpPr>
          <p:spPr>
            <a:xfrm>
              <a:off x="1537040" y="1559825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020</a:t>
              </a:r>
              <a:endParaRPr lang="en-US" altLang="ko-K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46" y="1559825"/>
              <a:ext cx="42942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51" y="1513657"/>
              <a:ext cx="5912484" cy="419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메테오가 빙글빙글 도는 것 구현하기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3601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Meteor.cs </a:t>
              </a:r>
              <a:r>
                <a:rPr lang="ko-KR" altLang="en-US" sz="1500" spc="-150">
                  <a:latin typeface="Consolas"/>
                </a:rPr>
                <a:t>안에서 </a:t>
              </a:r>
              <a:r>
                <a:rPr lang="en-US" altLang="ko-KR" sz="1500" spc="-150">
                  <a:latin typeface="Consolas"/>
                </a:rPr>
                <a:t>transform.Rotate</a:t>
              </a:r>
              <a:r>
                <a:rPr lang="ko-KR" altLang="en-US" sz="1500" spc="-150">
                  <a:latin typeface="Consolas"/>
                </a:rPr>
                <a:t>를 이용해 구현했다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8993" y="4302840"/>
            <a:ext cx="11142272" cy="1181654"/>
            <a:chOff x="1537040" y="1513656"/>
            <a:chExt cx="10533040" cy="1181654"/>
          </a:xfrm>
        </p:grpSpPr>
        <p:sp>
          <p:nvSpPr>
            <p:cNvPr id="58" name="TextBox 57"/>
            <p:cNvSpPr txBox="1"/>
            <p:nvPr/>
          </p:nvSpPr>
          <p:spPr>
            <a:xfrm>
              <a:off x="1537040" y="1559823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021</a:t>
              </a:r>
              <a:endParaRPr lang="en-US" altLang="ko-K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43" y="1513656"/>
              <a:ext cx="4360698" cy="4196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메테오 체력 구현하기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7"/>
              <a:ext cx="8993726" cy="636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메테오는 </a:t>
              </a:r>
              <a:r>
                <a:rPr lang="en-US" altLang="ko-KR" sz="1500" spc="-150">
                  <a:latin typeface="Consolas"/>
                </a:rPr>
                <a:t>Laser</a:t>
              </a:r>
              <a:r>
                <a:rPr lang="ko-KR" altLang="en-US" sz="1500" spc="-150">
                  <a:latin typeface="Consolas"/>
                </a:rPr>
                <a:t>처럼 충돌 이벤트를 가지고</a:t>
              </a:r>
              <a:r>
                <a:rPr lang="en-US" altLang="ko-KR" sz="1500" spc="-150">
                  <a:latin typeface="Consolas"/>
                </a:rPr>
                <a:t>(</a:t>
              </a:r>
              <a:r>
                <a:rPr lang="en-US" altLang="en-US" sz="1500" spc="-150">
                  <a:latin typeface="Consolas"/>
                </a:rPr>
                <a:t>collision</a:t>
              </a:r>
              <a:r>
                <a:rPr lang="en-US" altLang="ko-KR" sz="1500" spc="-150">
                  <a:latin typeface="Consolas"/>
                </a:rPr>
                <a:t>)</a:t>
              </a:r>
              <a:r>
                <a:rPr lang="ko-KR" altLang="en-US" sz="1500" spc="-150">
                  <a:latin typeface="Consolas"/>
                </a:rPr>
                <a:t> 적과 플레이어를 가리지 않고 피해를 주며</a:t>
              </a:r>
              <a:r>
                <a:rPr lang="en-US" altLang="ko-KR" sz="1500" spc="-150">
                  <a:latin typeface="Consolas"/>
                </a:rPr>
                <a:t>,</a:t>
              </a:r>
              <a:r>
                <a:rPr lang="ko-KR" altLang="en-US" sz="1500" spc="-150">
                  <a:latin typeface="Consolas"/>
                </a:rPr>
                <a:t> </a:t>
              </a:r>
              <a:endParaRPr lang="ko-KR" altLang="en-US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</a:rPr>
                <a:t>HitPoint</a:t>
              </a:r>
              <a:r>
                <a:rPr lang="ko-KR" altLang="en-US" sz="1500" spc="-150">
                  <a:latin typeface="Consolas"/>
                </a:rPr>
                <a:t>를 가지고 있어서 공격 받으면 사라진다</a:t>
              </a:r>
              <a:r>
                <a:rPr lang="en-US" altLang="ko-KR" sz="1500" spc="-150">
                  <a:latin typeface="Consolas"/>
                </a:rPr>
                <a:t>.</a:t>
              </a:r>
              <a:r>
                <a:rPr lang="ko-KR" altLang="en-US" sz="1500" spc="-150">
                  <a:latin typeface="Consolas"/>
                </a:rPr>
                <a:t> 적</a:t>
              </a:r>
              <a:r>
                <a:rPr lang="en-US" altLang="ko-KR" sz="1500" spc="-150">
                  <a:latin typeface="Consolas"/>
                </a:rPr>
                <a:t>/</a:t>
              </a:r>
              <a:r>
                <a:rPr lang="ko-KR" altLang="en-US" sz="1500" spc="-150">
                  <a:latin typeface="Consolas"/>
                </a:rPr>
                <a:t>플레이어와 충돌한 경우는 사라지지 않는다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cxnSp>
        <p:nvCxnSpPr>
          <p:cNvPr id="62" name="직선 연결선 45"/>
          <p:cNvCxnSpPr/>
          <p:nvPr/>
        </p:nvCxnSpPr>
        <p:spPr>
          <a:xfrm>
            <a:off x="271248" y="5495448"/>
            <a:ext cx="11920751" cy="0"/>
          </a:xfrm>
          <a:prstGeom prst="line">
            <a:avLst/>
          </a:prstGeom>
          <a:noFill/>
          <a:ln w="9525" cap="flat" cmpd="sng" algn="ctr">
            <a:solidFill>
              <a:srgbClr val="c7905a">
                <a:alpha val="100000"/>
              </a:srgbClr>
            </a:solidFill>
            <a:prstDash val="solid"/>
            <a:miter/>
          </a:ln>
        </p:spPr>
      </p:cxnSp>
      <p:grpSp>
        <p:nvGrpSpPr>
          <p:cNvPr id="63" name="그룹 56"/>
          <p:cNvGrpSpPr/>
          <p:nvPr/>
        </p:nvGrpSpPr>
        <p:grpSpPr>
          <a:xfrm rot="0">
            <a:off x="308994" y="5693892"/>
            <a:ext cx="11142271" cy="1181253"/>
            <a:chOff x="1537041" y="1513652"/>
            <a:chExt cx="10533039" cy="1181253"/>
          </a:xfrm>
        </p:grpSpPr>
        <p:sp>
          <p:nvSpPr>
            <p:cNvPr id="64" name="TextBox 57"/>
            <p:cNvSpPr txBox="1"/>
            <p:nvPr/>
          </p:nvSpPr>
          <p:spPr>
            <a:xfrm>
              <a:off x="1537041" y="1559824"/>
              <a:ext cx="54168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 Light"/>
                  <a:cs typeface="Arial"/>
                </a:rPr>
                <a:t>022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endParaRPr>
            </a:p>
          </p:txBody>
        </p:sp>
        <p:sp>
          <p:nvSpPr>
            <p:cNvPr id="65" name="TextBox 58"/>
            <p:cNvSpPr txBox="1"/>
            <p:nvPr/>
          </p:nvSpPr>
          <p:spPr>
            <a:xfrm>
              <a:off x="2387649" y="1559825"/>
              <a:ext cx="429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rial"/>
                  <a:ea typeface="나눔스퀘어 Light"/>
                  <a:cs typeface="Arial"/>
                </a:rPr>
                <a:t>&gt;&gt;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나눔스퀘어 Light"/>
                <a:cs typeface="Arial"/>
              </a:endParaRPr>
            </a:p>
          </p:txBody>
        </p:sp>
        <p:sp>
          <p:nvSpPr>
            <p:cNvPr id="66" name="TextBox 59"/>
            <p:cNvSpPr txBox="1"/>
            <p:nvPr/>
          </p:nvSpPr>
          <p:spPr>
            <a:xfrm>
              <a:off x="3076340" y="1513652"/>
              <a:ext cx="6343539" cy="419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GameObject()</a:t>
              </a: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 가 사라지게 하는 기능</a:t>
              </a:r>
  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nsolas"/>
                <a:ea typeface="나눔스퀘어 Bold"/>
              </a:endParaRPr>
            </a:p>
          </p:txBody>
        </p:sp>
        <p:sp>
          <p:nvSpPr>
            <p:cNvPr id="67" name="TextBox 60"/>
            <p:cNvSpPr txBox="1"/>
            <p:nvPr/>
          </p:nvSpPr>
          <p:spPr>
            <a:xfrm>
              <a:off x="3076354" y="2058856"/>
              <a:ext cx="8993726" cy="636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메테오와 아이템은 계속 아래로 이동하면서 사라지지 않고 남는다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collision 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이벤트에서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tag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가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GameBorder(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게임 경계선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)</a:t>
              </a: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 인 오브젝트와 충돌 시 사라지도록 한다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621448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업그레이드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우여곡절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6614" y="2626168"/>
            <a:ext cx="5965386" cy="389655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처음 써보는 툴이었기 때문에 익숙하지 않은 점이 정말 많았습니다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시작이 반이라는 말은 적어도 툴에 있어선 정말입니다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저는 일주일간 정체불명의 유니티 오류들과 싸우고 나서야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C#</a:t>
            </a:r>
            <a:r>
              <a:rPr lang="ko-KR" altLang="en-US" sz="1600" spc="-150"/>
              <a:t>의 컴파일 에러와 싸울 수 있었습니다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rigidbody,</a:t>
            </a:r>
            <a:r>
              <a:rPr lang="ko-KR" altLang="en-US" sz="1600" spc="-150"/>
              <a:t> </a:t>
            </a:r>
            <a:r>
              <a:rPr lang="en-US" altLang="ko-KR" sz="1600" spc="-150"/>
              <a:t>transform, rotation, collider,</a:t>
            </a:r>
            <a:r>
              <a:rPr lang="ko-KR" altLang="en-US" sz="1600" spc="-150"/>
              <a:t> 씬</a:t>
            </a:r>
            <a:r>
              <a:rPr lang="en-US" altLang="ko-KR" sz="1600" spc="-150"/>
              <a:t>,</a:t>
            </a:r>
            <a:r>
              <a:rPr lang="ko-KR" altLang="en-US" sz="1600" spc="-150"/>
              <a:t> </a:t>
            </a:r>
            <a:r>
              <a:rPr lang="en-US" altLang="ko-KR" sz="1600" spc="-150"/>
              <a:t>Find, Coroutine, </a:t>
            </a:r>
            <a:r>
              <a:rPr lang="ko-KR" altLang="en-US" sz="1600" spc="-150"/>
              <a:t>스크립트 적용 등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기초 중의 기초였지만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알고 나니 작업속도가 훨씬 빨라져서 예상보다 많은 기능을 구현했습니다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기존 지식에 의존하지 않고 새 기술을 공부하는 것은 중요합니다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&lt;-</a:t>
            </a:r>
            <a:r>
              <a:rPr lang="ko-KR" altLang="en-US" sz="1600" spc="-150"/>
              <a:t> 이 오류는 </a:t>
            </a:r>
            <a:r>
              <a:rPr lang="en-US" altLang="ko-KR" sz="1600" spc="-150"/>
              <a:t>is Kenetic</a:t>
            </a:r>
            <a:r>
              <a:rPr lang="ko-KR" altLang="en-US" sz="1600" spc="-150"/>
              <a:t>을 체크하자 해결되었습니다</a:t>
            </a:r>
            <a:r>
              <a:rPr lang="en-US" altLang="ko-KR" sz="1600" spc="-150"/>
              <a:t>...</a:t>
            </a:r>
            <a:endParaRPr lang="en-US" altLang="ko-KR" sz="1600" spc="-150"/>
          </a:p>
        </p:txBody>
      </p:sp>
      <p:sp>
        <p:nvSpPr>
          <p:cNvPr id="22" name="TextBox 21"/>
          <p:cNvSpPr txBox="1"/>
          <p:nvPr/>
        </p:nvSpPr>
        <p:spPr>
          <a:xfrm>
            <a:off x="6504263" y="1591203"/>
            <a:ext cx="2397802" cy="573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소감과 배운점</a:t>
            </a:r>
            <a:endParaRPr lang="ko-KR" altLang="en-US" sz="3200" spc="-30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504263" y="2401073"/>
            <a:ext cx="568773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rcRect t="2110" r="-220" b="-210"/>
          <a:stretch>
            <a:fillRect/>
          </a:stretch>
        </p:blipFill>
        <p:spPr>
          <a:xfrm>
            <a:off x="658645" y="1448917"/>
            <a:ext cx="4582133" cy="4699878"/>
          </a:xfrm>
          <a:prstGeom prst="rect">
            <a:avLst/>
          </a:prstGeom>
        </p:spPr>
      </p:pic>
      <p:sp>
        <p:nvSpPr>
          <p:cNvPr id="26" name="TextBox 5"/>
          <p:cNvSpPr txBox="1"/>
          <p:nvPr/>
        </p:nvSpPr>
        <p:spPr>
          <a:xfrm>
            <a:off x="181550" y="6233730"/>
            <a:ext cx="5640860" cy="3651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300" normalizeH="0" baseline="0" mc:Ignorable="hp" hp:hslEmbossed="0">
                <a:solidFill>
                  <a:srgbClr val="425059"/>
                </a:solidFill>
                <a:latin typeface="Arial"/>
                <a:ea typeface="나눔스퀘어 Light"/>
                <a:cs typeface="Arial"/>
              </a:rPr>
              <a:t>여러분은 지금 먹히지 않고 튕겨 날아가는 아이템을 보고 계십니다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300" normalizeH="0" baseline="0" mc:Ignorable="hp" hp:hslEmbossed="0">
                <a:solidFill>
                  <a:srgbClr val="425059"/>
                </a:solidFill>
                <a:latin typeface="Arial"/>
                <a:ea typeface="나눔스퀘어 Light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300" normalizeH="0" baseline="0" mc:Ignorable="hp" hp:hslEmbossed="0">
              <a:solidFill>
                <a:srgbClr val="425059"/>
              </a:solidFill>
              <a:latin typeface="Arial"/>
              <a:ea typeface="나눔스퀘어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제 점수는요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...</a:t>
            </a:r>
            <a:endParaRPr lang="en-US" altLang="ko-KR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0626" y="1502352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8339" y="1491097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6309" y="1532832"/>
            <a:ext cx="4780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A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626521" y="2168295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895785" y="2168295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165050" y="2168295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434314" y="2168295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03579" y="2168295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72843" y="2168295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242107" y="2168295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511372" y="2168295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780636" y="2168295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049901" y="2168295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626521" y="2464168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895785" y="2464168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165050" y="2464168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34314" y="2464168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703579" y="2464168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972843" y="2464168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242107" y="2464168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511372" y="2464168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780636" y="2464168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049901" y="2464168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626521" y="2760041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95785" y="2760041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165050" y="2760041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434314" y="2760041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703579" y="2760041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972843" y="2760041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242107" y="2760041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511372" y="2760041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780636" y="2760041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049901" y="2760041"/>
            <a:ext cx="216810" cy="2168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626521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895785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165050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434314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703579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972843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3242107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511372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780636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049901" y="305591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1626521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895785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165050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434314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703579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972843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242107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511372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3780636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049901" y="335178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626521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1895785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2165050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2434314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2703579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2972843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242107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511372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780636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4049901" y="364766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1626521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1895785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2165050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2434314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2703579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972843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242107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511372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780636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4049901" y="394353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1626521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1895785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165050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2434314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703579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2972843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3242107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3511372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3780636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4049901" y="423940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626521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1895785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2165050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2434314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703579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972843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3242107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3511372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3780636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4049901" y="453528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1626521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895785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2165050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2434314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2703579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972843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3242107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3511372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3780636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4049901" y="483115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451735" y="5721333"/>
            <a:ext cx="973455" cy="4489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3d3d3d"/>
                </a:solidFill>
                <a:latin typeface="+mj-ea"/>
                <a:ea typeface="+mj-ea"/>
                <a:cs typeface="+mn-cs"/>
              </a:rPr>
              <a:t>100%</a:t>
            </a:r>
            <a:endParaRPr lang="en-US" altLang="ko-KR" sz="2400" b="1">
              <a:solidFill>
                <a:srgbClr val="3d3d3d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2667216" y="5492809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6749457" y="1504451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7827479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8096743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8366008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8635272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8904537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9173801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9443065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9712330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9981594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10250859" y="219508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7827479" y="2490957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8096743" y="2490957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8366008" y="2490957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8635272" y="2490957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8904537" y="2490957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9173801" y="2490957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9443065" y="2490957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9712330" y="2490957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9981594" y="2490957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10250859" y="2490957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7827479" y="2786830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8096743" y="2786830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8366008" y="2786830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8635272" y="2786830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8904537" y="2786830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9173801" y="2786830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9443065" y="2786830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9712330" y="2786830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9981594" y="2786830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10250859" y="2786830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7827479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8096743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8366008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8635272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8904537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9173801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9443065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9712330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9981594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10250859" y="3082703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7827479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8096743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8366008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8635272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8904537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9173801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9443065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9712330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9981594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10250859" y="3378576"/>
            <a:ext cx="216810" cy="2168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7827479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8096743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8366008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8635272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8904537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9173801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9443065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9712330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9981594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10250859" y="367444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7827479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8096743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8366008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8635272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8904537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9173801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9443065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9712330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9981594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>
            <a:off x="10250859" y="397032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7827479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8096743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8366008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8635272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8904537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9173801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443065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9712330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9981594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10250859" y="426619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7827479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8096743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8366008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8635272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8904537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" name="타원 224"/>
          <p:cNvSpPr/>
          <p:nvPr/>
        </p:nvSpPr>
        <p:spPr>
          <a:xfrm>
            <a:off x="9173801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9443065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9712330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9981594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10250859" y="4562069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7827479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8096743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2" name="타원 231"/>
          <p:cNvSpPr/>
          <p:nvPr/>
        </p:nvSpPr>
        <p:spPr>
          <a:xfrm>
            <a:off x="8366008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3" name="타원 232"/>
          <p:cNvSpPr/>
          <p:nvPr/>
        </p:nvSpPr>
        <p:spPr>
          <a:xfrm>
            <a:off x="8635272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8904537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5" name="타원 234"/>
          <p:cNvSpPr/>
          <p:nvPr/>
        </p:nvSpPr>
        <p:spPr>
          <a:xfrm>
            <a:off x="9173801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6" name="타원 235"/>
          <p:cNvSpPr/>
          <p:nvPr/>
        </p:nvSpPr>
        <p:spPr>
          <a:xfrm>
            <a:off x="9443065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9712330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9981594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10250859" y="485794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8738236" y="5748122"/>
            <a:ext cx="802005" cy="4507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3d3d3d"/>
                </a:solidFill>
                <a:latin typeface="+mj-ea"/>
                <a:ea typeface="+mj-ea"/>
                <a:cs typeface="+mn-cs"/>
              </a:rPr>
              <a:t>90%</a:t>
            </a:r>
            <a:endParaRPr lang="en-US" altLang="ko-KR" sz="2400" b="1">
              <a:solidFill>
                <a:srgbClr val="3d3d3d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>
            <a:off x="8868174" y="5519598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 rot="0">
            <a:off x="6749457" y="1491097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135" name="직사각형 134"/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945182" y="1617891"/>
              <a:ext cx="478016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bg1"/>
                  </a:solidFill>
                </a:rPr>
                <a:t>B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0185" y="2705725"/>
            <a:ext cx="9241155" cy="142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800" b="1" spc="600">
                <a:solidFill>
                  <a:srgbClr val="3d3d3d"/>
                </a:solidFill>
                <a:latin typeface="G마켓 산스 TTF Bold"/>
                <a:ea typeface="G마켓 산스 TTF Bold"/>
              </a:rPr>
              <a:t>4.</a:t>
            </a:r>
            <a:r>
              <a:rPr lang="ko-KR" altLang="en-US" sz="8800" b="1" spc="600">
                <a:solidFill>
                  <a:srgbClr val="3d3d3d"/>
                </a:solidFill>
                <a:latin typeface="G마켓 산스 TTF Bold"/>
                <a:ea typeface="G마켓 산스 TTF Bold"/>
              </a:rPr>
              <a:t> </a:t>
            </a:r>
            <a:r>
              <a:rPr lang="en-US" altLang="ko-KR" sz="8800" b="1" spc="600">
                <a:solidFill>
                  <a:srgbClr val="3d3d3d"/>
                </a:solidFill>
                <a:latin typeface="G마켓 산스 TTF Bold"/>
                <a:ea typeface="G마켓 산스 TTF Bold"/>
              </a:rPr>
              <a:t>REFERENCE</a:t>
            </a:r>
            <a:endParaRPr lang="en-US" altLang="ko-KR" sz="8800" b="1" spc="600">
              <a:solidFill>
                <a:srgbClr val="3d3d3d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" name="TextBox 49"/>
          <p:cNvSpPr txBox="1"/>
          <p:nvPr/>
        </p:nvSpPr>
        <p:spPr>
          <a:xfrm>
            <a:off x="4883901" y="4144291"/>
            <a:ext cx="2424197" cy="4168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nsolas"/>
                <a:ea typeface="나눔스퀘어 Bold"/>
              </a:rPr>
              <a:t>업그레이드 코드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Consolas"/>
              <a:ea typeface="나눔스퀘어 Bold"/>
            </a:endParaRPr>
          </a:p>
        </p:txBody>
      </p:sp>
      <p:sp>
        <p:nvSpPr>
          <p:cNvPr id="7" name="TextBox 50"/>
          <p:cNvSpPr txBox="1"/>
          <p:nvPr/>
        </p:nvSpPr>
        <p:spPr>
          <a:xfrm>
            <a:off x="3796285" y="4628695"/>
            <a:ext cx="4599429" cy="6367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rPr>
              <a:t>https://drive.google.com/file/d/1BJhpZnJarcbUGsohfCmM1PuBtGJdXJ1D/view?usp=sharing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/>
          <p:cNvCxnSpPr/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  <a:endParaRPr lang="ko-KR" altLang="en-US" sz="4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975899" y="2167672"/>
            <a:ext cx="2277966" cy="584775"/>
            <a:chOff x="762000" y="1863785"/>
            <a:chExt cx="2277966" cy="584775"/>
          </a:xfrm>
        </p:grpSpPr>
        <p:grpSp>
          <p:nvGrpSpPr>
            <p:cNvPr id="9" name="그룹 8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3082" y="1863785"/>
                <a:ext cx="412292" cy="5736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1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4640" y="1894265"/>
              <a:ext cx="147532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개발 환경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1975899" y="3209646"/>
            <a:ext cx="1601691" cy="584775"/>
            <a:chOff x="762000" y="1863785"/>
            <a:chExt cx="1601691" cy="584775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3082" y="1863785"/>
                <a:ext cx="412292" cy="5698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2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564640" y="1894265"/>
              <a:ext cx="799051" cy="5108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원본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1975899" y="4251620"/>
            <a:ext cx="2525616" cy="584775"/>
            <a:chOff x="762000" y="1863785"/>
            <a:chExt cx="2525616" cy="584775"/>
          </a:xfrm>
        </p:grpSpPr>
        <p:grpSp>
          <p:nvGrpSpPr>
            <p:cNvPr id="23" name="그룹 22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3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564640" y="1894265"/>
              <a:ext cx="172297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업그레이드</a:t>
              </a:r>
              <a:endParaRPr lang="ko-KR" altLang="en-US" sz="2800" spc="-3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1975899" y="5293594"/>
            <a:ext cx="4068666" cy="584775"/>
            <a:chOff x="762000" y="1863785"/>
            <a:chExt cx="4068666" cy="584775"/>
          </a:xfrm>
        </p:grpSpPr>
        <p:grpSp>
          <p:nvGrpSpPr>
            <p:cNvPr id="28" name="그룹 27"/>
            <p:cNvGrpSpPr/>
            <p:nvPr/>
          </p:nvGrpSpPr>
          <p:grpSpPr>
            <a:xfrm rot="0"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33082" y="1863785"/>
                <a:ext cx="412292" cy="5719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3200" b="1">
                    <a:solidFill>
                      <a:schemeClr val="accent1"/>
                    </a:solidFill>
                  </a:rPr>
                  <a:t>4</a:t>
                </a:r>
                <a:endParaRPr lang="ko-KR" altLang="en-US" sz="32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564640" y="1894265"/>
              <a:ext cx="3266026" cy="5128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참고자료</a:t>
              </a:r>
              <a:r>
                <a:rPr lang="en-US" altLang="ko-KR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(</a:t>
              </a: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/>
                </a:rPr>
                <a:t>REFERENCE</a:t>
              </a:r>
              <a:r>
                <a:rPr lang="ko-KR" altLang="en-US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/>
                </a:rPr>
                <a:t> </a:t>
              </a:r>
              <a:r>
                <a:rPr lang="en-US" altLang="ko-KR" sz="2800" spc="-3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)</a:t>
              </a:r>
              <a:endParaRPr lang="en-US" altLang="ko-KR" sz="2800" spc="-3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참고 자료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57009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8" y="3942265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8992" y="1175332"/>
            <a:ext cx="11142273" cy="1184963"/>
            <a:chOff x="1537039" y="1513659"/>
            <a:chExt cx="10533041" cy="1184963"/>
          </a:xfrm>
        </p:grpSpPr>
        <p:sp>
          <p:nvSpPr>
            <p:cNvPr id="48" name="TextBox 47"/>
            <p:cNvSpPr txBox="1"/>
            <p:nvPr/>
          </p:nvSpPr>
          <p:spPr>
            <a:xfrm>
              <a:off x="1537039" y="1559825"/>
              <a:ext cx="54169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47" y="1559825"/>
              <a:ext cx="41141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Consolas"/>
                </a:rPr>
                <a:t>&gt;&gt;</a:t>
              </a:r>
              <a:endParaRPr lang="ko-KR" altLang="en-US">
                <a:latin typeface="Consola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48" y="1513659"/>
              <a:ext cx="3019646" cy="422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원본 코드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639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  <a:hlinkClick r:id="rId2"/>
                </a:rPr>
                <a:t>https://unitylist.com/p/cu6/Super-Space-Shooter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spc="-150">
                  <a:latin typeface="Consolas"/>
                </a:rPr>
                <a:t>추가 스프라이트는 위의 링크에서 같이 다운받을 수 있습니다</a:t>
              </a:r>
              <a:r>
                <a:rPr lang="en-US" altLang="ko-KR" sz="1500" spc="-150">
                  <a:latin typeface="Consolas"/>
                </a:rPr>
                <a:t>.</a:t>
              </a: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8992" y="2740835"/>
            <a:ext cx="11142273" cy="905335"/>
            <a:chOff x="1537039" y="1513657"/>
            <a:chExt cx="10533041" cy="905335"/>
          </a:xfrm>
        </p:grpSpPr>
        <p:sp>
          <p:nvSpPr>
            <p:cNvPr id="53" name="TextBox 52"/>
            <p:cNvSpPr txBox="1"/>
            <p:nvPr/>
          </p:nvSpPr>
          <p:spPr>
            <a:xfrm>
              <a:off x="1537039" y="1559825"/>
              <a:ext cx="54169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44" y="1559825"/>
              <a:ext cx="41142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Consolas"/>
                </a:rPr>
                <a:t>&gt;&gt;</a:t>
              </a:r>
              <a:endParaRPr lang="ko-KR" altLang="en-US">
                <a:latin typeface="Consola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50" y="1513657"/>
              <a:ext cx="6324377" cy="419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카운트 다운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3601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en-US" sz="1500" spc="-150">
                  <a:latin typeface="Consolas"/>
                  <a:hlinkClick r:id="rId3"/>
                </a:rPr>
                <a:t>https://m.cafe.daum.net/andorra/dGsi/19?listURI=%2Fandorra%2FdGsi</a:t>
              </a:r>
              <a:endParaRPr lang="en-US" altLang="en-US" sz="1500" spc="-150">
                <a:latin typeface="Consolas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8994" y="4140711"/>
            <a:ext cx="11142270" cy="905634"/>
            <a:chOff x="1537041" y="1513655"/>
            <a:chExt cx="10533038" cy="905634"/>
          </a:xfrm>
        </p:grpSpPr>
        <p:sp>
          <p:nvSpPr>
            <p:cNvPr id="58" name="TextBox 57"/>
            <p:cNvSpPr txBox="1"/>
            <p:nvPr/>
          </p:nvSpPr>
          <p:spPr>
            <a:xfrm>
              <a:off x="1537041" y="1559825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47" y="1559825"/>
              <a:ext cx="41141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Consolas"/>
                </a:rPr>
                <a:t>&gt;&gt;</a:t>
              </a:r>
              <a:endParaRPr lang="ko-KR" altLang="en-US">
                <a:latin typeface="Consola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43" y="1513655"/>
              <a:ext cx="3690172" cy="419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아이템 효과/생성/드랍 </a:t>
              </a:r>
              <a:r>
                <a:rPr lang="en-US" altLang="ko-KR" sz="2200">
                  <a:latin typeface="Consolas"/>
                  <a:ea typeface="+mj-ea"/>
                </a:rPr>
                <a:t>(1)</a:t>
              </a:r>
              <a:endParaRPr lang="en-US" altLang="ko-KR" sz="2200">
                <a:latin typeface="Consolas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7"/>
              <a:ext cx="8993726" cy="360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en-US" sz="1500" spc="-150">
                  <a:latin typeface="Consolas"/>
                  <a:hlinkClick r:id="rId4"/>
                </a:rPr>
                <a:t>https://unitybeginner.tistory.com/32</a:t>
              </a:r>
              <a:endParaRPr lang="en-US" altLang="en-US" sz="1500" spc="-150">
                <a:latin typeface="Consolas"/>
              </a:endParaRPr>
            </a:p>
          </p:txBody>
        </p:sp>
      </p:grpSp>
      <p:cxnSp>
        <p:nvCxnSpPr>
          <p:cNvPr id="62" name="직선 연결선 45"/>
          <p:cNvCxnSpPr/>
          <p:nvPr/>
        </p:nvCxnSpPr>
        <p:spPr>
          <a:xfrm>
            <a:off x="271248" y="5333321"/>
            <a:ext cx="11920751" cy="0"/>
          </a:xfrm>
          <a:prstGeom prst="line">
            <a:avLst/>
          </a:prstGeom>
          <a:noFill/>
          <a:ln w="9525" cap="flat" cmpd="sng" algn="ctr">
            <a:solidFill>
              <a:srgbClr val="c7905a">
                <a:alpha val="100000"/>
              </a:srgbClr>
            </a:solidFill>
            <a:prstDash val="solid"/>
            <a:miter/>
          </a:ln>
        </p:spPr>
      </p:cxnSp>
      <p:grpSp>
        <p:nvGrpSpPr>
          <p:cNvPr id="63" name="그룹 56"/>
          <p:cNvGrpSpPr/>
          <p:nvPr/>
        </p:nvGrpSpPr>
        <p:grpSpPr>
          <a:xfrm rot="0">
            <a:off x="308993" y="5531764"/>
            <a:ext cx="11142271" cy="1181456"/>
            <a:chOff x="1537041" y="1513652"/>
            <a:chExt cx="10533039" cy="1181456"/>
          </a:xfrm>
        </p:grpSpPr>
        <p:sp>
          <p:nvSpPr>
            <p:cNvPr id="64" name="TextBox 57"/>
            <p:cNvSpPr txBox="1"/>
            <p:nvPr/>
          </p:nvSpPr>
          <p:spPr>
            <a:xfrm>
              <a:off x="1537041" y="1559825"/>
              <a:ext cx="5416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</a:rPr>
                <a:t>004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endParaRPr>
            </a:p>
          </p:txBody>
        </p:sp>
        <p:sp>
          <p:nvSpPr>
            <p:cNvPr id="65" name="TextBox 58"/>
            <p:cNvSpPr txBox="1"/>
            <p:nvPr/>
          </p:nvSpPr>
          <p:spPr>
            <a:xfrm>
              <a:off x="2387647" y="1559824"/>
              <a:ext cx="41141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</a:rPr>
                <a:t>&gt;&gt;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</p:txBody>
        </p:sp>
        <p:sp>
          <p:nvSpPr>
            <p:cNvPr id="66" name="TextBox 59"/>
            <p:cNvSpPr txBox="1"/>
            <p:nvPr/>
          </p:nvSpPr>
          <p:spPr>
            <a:xfrm>
              <a:off x="3076340" y="1513652"/>
              <a:ext cx="4600170" cy="4194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아이템 효과/생성/드랍 </a:t>
              </a: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(2)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nsolas"/>
                <a:ea typeface="나눔스퀘어 Bold"/>
              </a:endParaRPr>
            </a:p>
          </p:txBody>
        </p:sp>
        <p:sp>
          <p:nvSpPr>
            <p:cNvPr id="67" name="TextBox 60"/>
            <p:cNvSpPr txBox="1"/>
            <p:nvPr/>
          </p:nvSpPr>
          <p:spPr>
            <a:xfrm>
              <a:off x="3076354" y="2058856"/>
              <a:ext cx="8993726" cy="6362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  <a:hlinkClick r:id="rId5"/>
                </a:rPr>
                <a:t>https://www.youtube.com/watch?v=RLbcov_aGfo&amp;list=PLO-mt5Iu5TeYtWvM9eN-xnwRbyUAMWd3b&amp;index=6</a:t>
              </a:r>
              <a:endParaRPr xmlns:mc="http://schemas.openxmlformats.org/markup-compatibility/2006" xmlns:hp="http://schemas.haansoft.com/office/presentation/8.0" kumimoji="0" lang="en-US" altLang="en-US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아이템 효과 전반은 이 영상을 참고하였습니다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참고 자료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57009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8" y="3942265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8991" y="1175332"/>
            <a:ext cx="11142274" cy="1184963"/>
            <a:chOff x="1537038" y="1513659"/>
            <a:chExt cx="10533042" cy="1184963"/>
          </a:xfrm>
        </p:grpSpPr>
        <p:sp>
          <p:nvSpPr>
            <p:cNvPr id="48" name="TextBox 47"/>
            <p:cNvSpPr txBox="1"/>
            <p:nvPr/>
          </p:nvSpPr>
          <p:spPr>
            <a:xfrm>
              <a:off x="1537038" y="1559825"/>
              <a:ext cx="5416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004</a:t>
              </a:r>
              <a:endParaRPr lang="en-US" altLang="ko-KR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46" y="1559825"/>
              <a:ext cx="41141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Consolas"/>
                </a:rPr>
                <a:t>&gt;&gt;</a:t>
              </a:r>
              <a:endParaRPr lang="ko-KR" altLang="en-US">
                <a:latin typeface="Consola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47" y="1513659"/>
              <a:ext cx="3019646" cy="422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>
                  <a:latin typeface="Consolas"/>
                  <a:ea typeface="+mj-ea"/>
                </a:rPr>
                <a:t>transform.Rotation</a:t>
              </a:r>
              <a:endParaRPr lang="en-US" altLang="ko-KR" sz="2200">
                <a:latin typeface="Consolas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639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  <a:hlinkClick r:id="rId2"/>
                </a:rPr>
                <a:t>https://www.codingfactory.net/12593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8990" y="2740835"/>
            <a:ext cx="11142275" cy="1181560"/>
            <a:chOff x="1537037" y="1513657"/>
            <a:chExt cx="10533043" cy="1181560"/>
          </a:xfrm>
        </p:grpSpPr>
        <p:sp>
          <p:nvSpPr>
            <p:cNvPr id="53" name="TextBox 52"/>
            <p:cNvSpPr txBox="1"/>
            <p:nvPr/>
          </p:nvSpPr>
          <p:spPr>
            <a:xfrm>
              <a:off x="1537037" y="1559825"/>
              <a:ext cx="54169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005</a:t>
              </a:r>
              <a:endParaRPr lang="en-US" altLang="ko-K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43" y="1559825"/>
              <a:ext cx="41142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Consolas"/>
                </a:rPr>
                <a:t>&gt;&gt;</a:t>
              </a:r>
              <a:endParaRPr lang="ko-KR" altLang="en-US">
                <a:latin typeface="Consola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48" y="1513657"/>
              <a:ext cx="6324377" cy="419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상속 덮어쓰기 </a:t>
              </a:r>
              <a:r>
                <a:rPr lang="en-US" altLang="ko-KR" sz="2200">
                  <a:latin typeface="Consolas"/>
                  <a:ea typeface="+mj-ea"/>
                </a:rPr>
                <a:t>(Power Up</a:t>
              </a:r>
              <a:r>
                <a:rPr lang="ko-KR" altLang="en-US" sz="2200">
                  <a:latin typeface="Consolas"/>
                  <a:ea typeface="+mj-ea"/>
                </a:rPr>
                <a:t> 에 이용</a:t>
              </a:r>
              <a:r>
                <a:rPr lang="en-US" altLang="ko-KR" sz="2200">
                  <a:latin typeface="Consolas"/>
                  <a:ea typeface="+mj-ea"/>
                </a:rPr>
                <a:t>)</a:t>
              </a:r>
              <a:endParaRPr lang="en-US" altLang="ko-KR" sz="2200">
                <a:latin typeface="Consolas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636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en-US" sz="1500" spc="-150">
                  <a:latin typeface="Consolas"/>
                  <a:hlinkClick r:id="rId3"/>
                </a:rPr>
                <a:t>https://blog.hexabrain.net/116</a:t>
              </a:r>
              <a:endParaRPr lang="en-US" altLang="en-US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endParaRPr lang="en-US" altLang="en-US" sz="1500" spc="-150">
                <a:latin typeface="Consolas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308992" y="4140711"/>
            <a:ext cx="11142273" cy="905634"/>
            <a:chOff x="1537039" y="1513655"/>
            <a:chExt cx="10533041" cy="905634"/>
          </a:xfrm>
        </p:grpSpPr>
        <p:sp>
          <p:nvSpPr>
            <p:cNvPr id="58" name="TextBox 57"/>
            <p:cNvSpPr txBox="1"/>
            <p:nvPr/>
          </p:nvSpPr>
          <p:spPr>
            <a:xfrm>
              <a:off x="1537039" y="1559825"/>
              <a:ext cx="54169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006</a:t>
              </a:r>
              <a:endParaRPr lang="en-US" altLang="ko-K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7645" y="1559825"/>
              <a:ext cx="41142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Consolas"/>
                </a:rPr>
                <a:t>&gt;&gt;</a:t>
              </a:r>
              <a:endParaRPr lang="ko-KR" altLang="en-US">
                <a:latin typeface="Consola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76341" y="1513655"/>
              <a:ext cx="7885745" cy="419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비활성화 오브젝트 찾기</a:t>
              </a:r>
              <a:r>
                <a:rPr lang="en-US" altLang="ko-KR" sz="2200">
                  <a:latin typeface="Consolas"/>
                  <a:ea typeface="+mj-ea"/>
                </a:rPr>
                <a:t> (Shield Effect</a:t>
              </a:r>
              <a:r>
                <a:rPr lang="ko-KR" altLang="en-US" sz="2200">
                  <a:latin typeface="Consolas"/>
                  <a:ea typeface="+mj-ea"/>
                </a:rPr>
                <a:t> </a:t>
              </a:r>
              <a:r>
                <a:rPr lang="en-US" altLang="ko-KR" sz="2200">
                  <a:latin typeface="Consolas"/>
                  <a:ea typeface="+mj-ea"/>
                </a:rPr>
                <a:t>On/Off</a:t>
              </a:r>
              <a:r>
                <a:rPr lang="ko-KR" altLang="en-US" sz="2200">
                  <a:latin typeface="Consolas"/>
                  <a:ea typeface="+mj-ea"/>
                </a:rPr>
                <a:t>에 이용</a:t>
              </a:r>
              <a:r>
                <a:rPr lang="en-US" altLang="ko-KR" sz="2200">
                  <a:latin typeface="Consolas"/>
                  <a:ea typeface="+mj-ea"/>
                </a:rPr>
                <a:t>)</a:t>
              </a:r>
              <a:endParaRPr lang="en-US" altLang="ko-KR" sz="2200">
                <a:latin typeface="Consolas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76354" y="2058857"/>
              <a:ext cx="8993726" cy="360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en-US" sz="1500" spc="-150">
                  <a:latin typeface="Consolas"/>
                  <a:hlinkClick r:id="rId4"/>
                </a:rPr>
                <a:t>https://unitybeginner.tistory.com/32</a:t>
              </a:r>
              <a:endParaRPr lang="en-US" altLang="en-US" sz="1500" spc="-150">
                <a:latin typeface="Consolas"/>
              </a:endParaRPr>
            </a:p>
          </p:txBody>
        </p:sp>
      </p:grpSp>
      <p:cxnSp>
        <p:nvCxnSpPr>
          <p:cNvPr id="62" name="직선 연결선 45"/>
          <p:cNvCxnSpPr/>
          <p:nvPr/>
        </p:nvCxnSpPr>
        <p:spPr>
          <a:xfrm>
            <a:off x="271248" y="5333321"/>
            <a:ext cx="11920751" cy="0"/>
          </a:xfrm>
          <a:prstGeom prst="line">
            <a:avLst/>
          </a:prstGeom>
          <a:noFill/>
          <a:ln w="9525" cap="flat" cmpd="sng" algn="ctr">
            <a:solidFill>
              <a:srgbClr val="c7905a">
                <a:alpha val="100000"/>
              </a:srgbClr>
            </a:solidFill>
            <a:prstDash val="solid"/>
            <a:miter/>
          </a:ln>
        </p:spPr>
      </p:cxnSp>
      <p:grpSp>
        <p:nvGrpSpPr>
          <p:cNvPr id="63" name="그룹 56"/>
          <p:cNvGrpSpPr/>
          <p:nvPr/>
        </p:nvGrpSpPr>
        <p:grpSpPr>
          <a:xfrm rot="0">
            <a:off x="308991" y="5531764"/>
            <a:ext cx="11165882" cy="1448156"/>
            <a:chOff x="1537039" y="1513652"/>
            <a:chExt cx="10555359" cy="1448156"/>
          </a:xfrm>
        </p:grpSpPr>
        <p:sp>
          <p:nvSpPr>
            <p:cNvPr id="64" name="TextBox 57"/>
            <p:cNvSpPr txBox="1"/>
            <p:nvPr/>
          </p:nvSpPr>
          <p:spPr>
            <a:xfrm>
              <a:off x="1537039" y="1559825"/>
              <a:ext cx="5416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</a:rPr>
                <a:t>007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endParaRPr>
            </a:p>
          </p:txBody>
        </p:sp>
        <p:sp>
          <p:nvSpPr>
            <p:cNvPr id="65" name="TextBox 58"/>
            <p:cNvSpPr txBox="1"/>
            <p:nvPr/>
          </p:nvSpPr>
          <p:spPr>
            <a:xfrm>
              <a:off x="2387645" y="1559824"/>
              <a:ext cx="41142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</a:rPr>
                <a:t>&gt;&gt;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</p:txBody>
        </p:sp>
        <p:sp>
          <p:nvSpPr>
            <p:cNvPr id="66" name="TextBox 59"/>
            <p:cNvSpPr txBox="1"/>
            <p:nvPr/>
          </p:nvSpPr>
          <p:spPr>
            <a:xfrm>
              <a:off x="3076340" y="1513652"/>
              <a:ext cx="9016058" cy="4194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텍스트 알파값 조절 </a:t>
              </a: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(Count Down </a:t>
              </a: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글자 투명도 조절에 이용</a:t>
              </a: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onsolas"/>
                  <a:ea typeface="나눔스퀘어 Bold"/>
                </a:rPr>
                <a:t>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nsolas"/>
                <a:ea typeface="나눔스퀘어 Bold"/>
              </a:endParaRPr>
            </a:p>
          </p:txBody>
        </p:sp>
        <p:sp>
          <p:nvSpPr>
            <p:cNvPr id="67" name="TextBox 60"/>
            <p:cNvSpPr txBox="1"/>
            <p:nvPr/>
          </p:nvSpPr>
          <p:spPr>
            <a:xfrm>
              <a:off x="3076354" y="2058856"/>
              <a:ext cx="8993726" cy="902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1500" b="0" i="0" u="none" strike="noStrike" kern="1200" cap="none" spc="-150" normalizeH="0" baseline="0" mc:Ignorable="hp" hp:hslEmbossed="0">
                  <a:solidFill>
                    <a:srgbClr val="000000"/>
                  </a:solidFill>
                  <a:latin typeface="Consolas"/>
                  <a:hlinkClick r:id="rId5"/>
                </a:rPr>
                <a:t>https://lesslate.github.io/unity/%EC%9C%A0%EB%8B%88%ED%8B%B0-%ED%85%8D%EC%8A%A4%ED%8A%B8-Fade-%ED%9A%A8%EA%B3%BC/</a:t>
              </a:r>
              <a:endParaRPr xmlns:mc="http://schemas.openxmlformats.org/markup-compatibility/2006" xmlns:hp="http://schemas.haansoft.com/office/presentation/8.0" kumimoji="0" lang="en-US" altLang="en-US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  <a:p>
              <a:pPr marL="0" indent="0" algn="just" defTabSz="914400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en-US" sz="15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Consola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참고 자료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71249" y="257009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1248" y="3942265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0">
            <a:off x="308990" y="1175332"/>
            <a:ext cx="11142275" cy="1184963"/>
            <a:chOff x="1537037" y="1513659"/>
            <a:chExt cx="10533043" cy="1184963"/>
          </a:xfrm>
        </p:grpSpPr>
        <p:sp>
          <p:nvSpPr>
            <p:cNvPr id="48" name="TextBox 47"/>
            <p:cNvSpPr txBox="1"/>
            <p:nvPr/>
          </p:nvSpPr>
          <p:spPr>
            <a:xfrm>
              <a:off x="1537037" y="1559825"/>
              <a:ext cx="54169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008</a:t>
              </a:r>
              <a:endParaRPr lang="en-US" altLang="ko-KR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45" y="1559825"/>
              <a:ext cx="41142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Consolas"/>
                </a:rPr>
                <a:t>&gt;&gt;</a:t>
              </a:r>
              <a:endParaRPr lang="ko-KR" altLang="en-US">
                <a:latin typeface="Consola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46" y="1513659"/>
              <a:ext cx="3019646" cy="422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>
                  <a:latin typeface="Consolas"/>
                  <a:ea typeface="+mj-ea"/>
                </a:rPr>
                <a:t>유니티 기초 학습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58858"/>
              <a:ext cx="8993726" cy="639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500" spc="-150">
                  <a:latin typeface="Consolas"/>
                  <a:hlinkClick r:id="rId2"/>
                </a:rPr>
                <a:t>https://learn.unity.com/project/roll-a-ball</a:t>
              </a:r>
              <a:endParaRPr lang="en-US" altLang="ko-KR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endParaRPr lang="en-US" altLang="ko-KR" sz="1500" spc="-150">
                <a:latin typeface="Consolas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308990" y="2740835"/>
            <a:ext cx="11142275" cy="1181560"/>
            <a:chOff x="1537037" y="1513657"/>
            <a:chExt cx="10533043" cy="1181560"/>
          </a:xfrm>
        </p:grpSpPr>
        <p:sp>
          <p:nvSpPr>
            <p:cNvPr id="53" name="TextBox 52"/>
            <p:cNvSpPr txBox="1"/>
            <p:nvPr/>
          </p:nvSpPr>
          <p:spPr>
            <a:xfrm>
              <a:off x="1537037" y="1559825"/>
              <a:ext cx="54169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009</a:t>
              </a:r>
              <a:endParaRPr lang="en-US" altLang="ko-KR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87643" y="1559825"/>
              <a:ext cx="41142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Consolas"/>
                </a:rPr>
                <a:t>&gt;&gt;</a:t>
              </a:r>
              <a:endParaRPr lang="ko-KR" altLang="en-US">
                <a:latin typeface="Consola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76348" y="1513657"/>
              <a:ext cx="6324377" cy="419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>
                  <a:latin typeface="Consolas"/>
                  <a:ea typeface="+mj-ea"/>
                </a:rPr>
                <a:t>Compile</a:t>
              </a:r>
              <a:r>
                <a:rPr lang="ko-KR" altLang="en-US" sz="2200">
                  <a:latin typeface="Consolas"/>
                  <a:ea typeface="+mj-ea"/>
                </a:rPr>
                <a:t>에 도움이 됨</a:t>
              </a:r>
              <a:endParaRPr lang="ko-KR" altLang="en-US" sz="2200">
                <a:latin typeface="Consolas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76354" y="2058858"/>
              <a:ext cx="8993726" cy="636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en-US" sz="1500" spc="-150">
                  <a:latin typeface="Consolas"/>
                  <a:hlinkClick r:id="rId3"/>
                </a:rPr>
                <a:t>https://wonsorang.tistory.com/657</a:t>
              </a:r>
              <a:endParaRPr lang="en-US" altLang="en-US" sz="1500" spc="-150">
                <a:latin typeface="Consolas"/>
              </a:endParaRPr>
            </a:p>
            <a:p>
              <a:pPr algn="just">
                <a:lnSpc>
                  <a:spcPct val="120000"/>
                </a:lnSpc>
                <a:defRPr/>
              </a:pPr>
              <a:endParaRPr lang="en-US" altLang="en-US" sz="1500" spc="-150">
                <a:latin typeface="Consola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5555" y="1809000"/>
            <a:ext cx="6695345" cy="3847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0" y="2537286"/>
            <a:ext cx="2091690" cy="5469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3000">
                <a:solidFill>
                  <a:schemeClr val="accent6">
                    <a:lumMod val="60000"/>
                    <a:lumOff val="40000"/>
                  </a:schemeClr>
                </a:solidFill>
              </a:rPr>
              <a:t>개발환경</a:t>
            </a:r>
            <a:endParaRPr lang="ko-KR" altLang="en-US" sz="3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409950"/>
            <a:ext cx="4196715" cy="1788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99840" lvl="0" indent="-39984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800" spc="-300">
                <a:solidFill>
                  <a:schemeClr val="accent6">
                    <a:lumMod val="40000"/>
                    <a:lumOff val="60000"/>
                  </a:schemeClr>
                </a:solidFill>
              </a:rPr>
              <a:t>Window10 - 64bit</a:t>
            </a:r>
            <a:endParaRPr lang="en-US" altLang="ko-KR" sz="2800" spc="-30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99840" lvl="0" indent="-39984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800" spc="-300">
                <a:solidFill>
                  <a:schemeClr val="accent6">
                    <a:lumMod val="40000"/>
                    <a:lumOff val="60000"/>
                  </a:schemeClr>
                </a:solidFill>
              </a:rPr>
              <a:t>Unity 5.3.1f1   +   Visual Studio</a:t>
            </a:r>
            <a:endParaRPr lang="en-US" altLang="ko-KR" sz="2800" spc="-3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04225" y="1809000"/>
            <a:ext cx="6107633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40818" y="2315657"/>
            <a:ext cx="1526082" cy="54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en-US" altLang="ko-KR" sz="3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6669" y="2917210"/>
            <a:ext cx="800371" cy="519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6">
                    <a:lumMod val="40000"/>
                    <a:lumOff val="60000"/>
                  </a:schemeClr>
                </a:solidFill>
              </a:rPr>
              <a:t>원본</a:t>
            </a:r>
            <a:endParaRPr lang="ko-KR" altLang="en-US" sz="2800" spc="-3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4410478" y="2779141"/>
            <a:ext cx="1912135" cy="173380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720" lvl="0" indent="-34272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d0cac3"/>
                </a:solidFill>
                <a:latin typeface="Arial"/>
                <a:ea typeface="나눔스퀘어 Light"/>
                <a:cs typeface="Arial"/>
              </a:rPr>
              <a:t>소스 찾기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d0cac3"/>
              </a:solidFill>
              <a:latin typeface="Arial"/>
              <a:ea typeface="나눔스퀘어 Light"/>
              <a:cs typeface="Arial"/>
            </a:endParaRPr>
          </a:p>
          <a:p>
            <a:pPr marL="342720" lvl="0" indent="-34272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d0cac3"/>
                </a:solidFill>
                <a:latin typeface="Arial"/>
                <a:ea typeface="나눔스퀘어 Light"/>
                <a:cs typeface="Arial"/>
              </a:rPr>
              <a:t>실행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d0cac3"/>
              </a:solidFill>
              <a:latin typeface="Arial"/>
              <a:ea typeface="나눔스퀘어 Light"/>
              <a:cs typeface="Arial"/>
            </a:endParaRPr>
          </a:p>
          <a:p>
            <a:pPr marL="342720" lvl="0" indent="-34272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d0cac3"/>
                </a:solidFill>
                <a:latin typeface="Arial"/>
                <a:ea typeface="나눔스퀘어 Light"/>
                <a:cs typeface="Arial"/>
              </a:rPr>
              <a:t>분석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d0cac3"/>
              </a:solidFill>
              <a:latin typeface="Arial"/>
              <a:ea typeface="나눔스퀘어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원본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소스 찾기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46534" y="1798878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30958" y="1798877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99235" y="5651975"/>
            <a:ext cx="1916430" cy="4516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300">
                <a:solidFill>
                  <a:srgbClr val="584c46"/>
                </a:solidFill>
                <a:latin typeface="Consolas"/>
                <a:ea typeface="+mj-ea"/>
              </a:rPr>
              <a:t>Unity</a:t>
            </a:r>
            <a:r>
              <a:rPr lang="en-US" altLang="ko-KR" sz="2400" spc="-300">
                <a:solidFill>
                  <a:srgbClr val="584c46"/>
                </a:solidFill>
                <a:latin typeface="+mj-ea"/>
                <a:ea typeface="+mj-ea"/>
                <a:cs typeface="+mn-cs"/>
              </a:rPr>
              <a:t> </a:t>
            </a:r>
            <a:r>
              <a:rPr lang="ko-KR" altLang="en-US" sz="2400" spc="-300">
                <a:solidFill>
                  <a:srgbClr val="584c46"/>
                </a:solidFill>
                <a:latin typeface="+mj-ea"/>
                <a:ea typeface="+mj-ea"/>
                <a:cs typeface="+mn-cs"/>
              </a:rPr>
              <a:t>다운로드</a:t>
            </a:r>
            <a:endParaRPr lang="ko-KR" altLang="en-US" sz="2400" spc="-300">
              <a:solidFill>
                <a:srgbClr val="584c46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18785" y="5651975"/>
            <a:ext cx="1259205" cy="4516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>
                <a:solidFill>
                  <a:srgbClr val="584c46"/>
                </a:solidFill>
                <a:latin typeface="+mj-ea"/>
                <a:ea typeface="+mj-ea"/>
                <a:cs typeface="+mn-cs"/>
              </a:rPr>
              <a:t>예제 풀기</a:t>
            </a:r>
            <a:endParaRPr lang="ko-KR" altLang="en-US" sz="2400" spc="-300">
              <a:solidFill>
                <a:srgbClr val="584c46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38260" y="5651975"/>
            <a:ext cx="1773555" cy="8231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300">
                <a:solidFill>
                  <a:srgbClr val="584c46"/>
                </a:solidFill>
                <a:latin typeface="+mj-ea"/>
                <a:ea typeface="+mj-ea"/>
                <a:cs typeface="+mn-cs"/>
              </a:rPr>
              <a:t>선행 발표자료</a:t>
            </a:r>
            <a:endParaRPr lang="ko-KR" altLang="en-US" sz="2400" spc="-300">
              <a:solidFill>
                <a:srgbClr val="584c46"/>
              </a:solidFill>
              <a:latin typeface="+mj-ea"/>
              <a:ea typeface="+mj-ea"/>
              <a:cs typeface="+mn-cs"/>
            </a:endParaRPr>
          </a:p>
          <a:p>
            <a:pPr algn="ctr">
              <a:defRPr/>
            </a:pPr>
            <a:r>
              <a:rPr lang="ko-KR" altLang="en-US" sz="2400" spc="-300">
                <a:solidFill>
                  <a:srgbClr val="584c46"/>
                </a:solidFill>
                <a:latin typeface="+mj-ea"/>
                <a:ea typeface="+mj-ea"/>
                <a:cs typeface="+mn-cs"/>
              </a:rPr>
              <a:t>정독 및 분석</a:t>
            </a:r>
            <a:endParaRPr lang="ko-KR" altLang="en-US" sz="2400" spc="-300">
              <a:solidFill>
                <a:srgbClr val="584c46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랩톱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3116" y="2419854"/>
            <a:ext cx="1665767" cy="1665767"/>
          </a:xfrm>
          <a:prstGeom prst="rect">
            <a:avLst/>
          </a:prstGeom>
        </p:spPr>
      </p:pic>
      <p:pic>
        <p:nvPicPr>
          <p:cNvPr id="8" name="그래픽 7" descr="무선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1858" y="2588848"/>
            <a:ext cx="1208281" cy="1208281"/>
          </a:xfrm>
          <a:prstGeom prst="rect">
            <a:avLst/>
          </a:prstGeom>
        </p:spPr>
      </p:pic>
      <p:pic>
        <p:nvPicPr>
          <p:cNvPr id="11" name="그래픽 10" descr="연결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79645" y="2495102"/>
            <a:ext cx="1697665" cy="1697665"/>
          </a:xfrm>
          <a:prstGeom prst="rect">
            <a:avLst/>
          </a:prstGeom>
        </p:spPr>
      </p:pic>
      <p:sp>
        <p:nvSpPr>
          <p:cNvPr id="41" name="TextBox 5"/>
          <p:cNvSpPr txBox="1"/>
          <p:nvPr/>
        </p:nvSpPr>
        <p:spPr>
          <a:xfrm>
            <a:off x="3881304" y="375654"/>
            <a:ext cx="1629861" cy="39396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 하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d0cac3"/>
                </a:solidFill>
                <a:latin typeface="Arial"/>
                <a:ea typeface="나눔스퀘어 Light"/>
                <a:cs typeface="Arial"/>
              </a:rPr>
              <a:t>려면 우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e3ddd7"/>
                </a:solidFill>
                <a:latin typeface="Arial"/>
                <a:ea typeface="나눔스퀘어 Light"/>
                <a:cs typeface="Arial"/>
              </a:rPr>
              <a:t>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300" normalizeH="0" baseline="0" mc:Ignorable="hp" hp:hslEmbossed="0">
                <a:solidFill>
                  <a:srgbClr val="e3ddd7"/>
                </a:solidFill>
                <a:latin typeface="Arial"/>
                <a:ea typeface="나눔스퀘어 Light"/>
                <a:cs typeface="Arial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300" normalizeH="0" baseline="0" mc:Ignorable="hp" hp:hslEmbossed="0">
              <a:solidFill>
                <a:srgbClr val="e3ddd7"/>
              </a:solidFill>
              <a:latin typeface="Arial"/>
              <a:ea typeface="나눔스퀘어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원본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실행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967236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793308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8619380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사각형: 둥근 위쪽 모서리 8"/>
          <p:cNvSpPr/>
          <p:nvPr/>
        </p:nvSpPr>
        <p:spPr>
          <a:xfrm>
            <a:off x="967236" y="1532433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사각형: 둥근 위쪽 모서리 9"/>
          <p:cNvSpPr/>
          <p:nvPr/>
        </p:nvSpPr>
        <p:spPr>
          <a:xfrm>
            <a:off x="4793308" y="1532432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위쪽 모서리 10"/>
          <p:cNvSpPr/>
          <p:nvPr/>
        </p:nvSpPr>
        <p:spPr>
          <a:xfrm>
            <a:off x="8619380" y="1532431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7310" y="1674708"/>
            <a:ext cx="1897380" cy="447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>
                    <a:lumMod val="95000"/>
                  </a:schemeClr>
                </a:solidFill>
              </a:rPr>
              <a:t>Main Screen</a:t>
            </a:r>
            <a:endParaRPr lang="en-US" altLang="ko-KR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8260" y="1674708"/>
            <a:ext cx="1916430" cy="418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chemeClr val="bg1">
                    <a:lumMod val="95000"/>
                  </a:schemeClr>
                </a:solidFill>
              </a:rPr>
              <a:t>Game Screen</a:t>
            </a:r>
            <a:endParaRPr lang="en-US" altLang="ko-KR" sz="2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33510" y="1674708"/>
            <a:ext cx="1754505" cy="418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chemeClr val="bg1">
                    <a:lumMod val="95000"/>
                  </a:schemeClr>
                </a:solidFill>
              </a:rPr>
              <a:t>Main Screen</a:t>
            </a:r>
            <a:endParaRPr lang="en-US" altLang="ko-KR" sz="2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205" y="2688882"/>
            <a:ext cx="2417710" cy="318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900" b="1" spc="-150">
                <a:latin typeface="Consolas"/>
              </a:rPr>
              <a:t>1. START </a:t>
            </a:r>
            <a:r>
              <a:rPr lang="ko-KR" altLang="en-US" sz="1900" b="1" spc="-150">
                <a:latin typeface="Consolas"/>
              </a:rPr>
              <a:t>버튼 클릭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b="1" spc="-150">
                <a:latin typeface="Consolas"/>
              </a:rPr>
              <a:t>2.</a:t>
            </a:r>
            <a:r>
              <a:rPr lang="ko-KR" altLang="en-US" sz="1900" b="1" spc="-150">
                <a:latin typeface="Consolas"/>
              </a:rPr>
              <a:t> </a:t>
            </a:r>
            <a:r>
              <a:rPr lang="en-US" altLang="en-US" sz="1900" b="1" spc="-150">
                <a:latin typeface="Consolas"/>
              </a:rPr>
              <a:t>Start_OnClick()</a:t>
            </a:r>
            <a:r>
              <a:rPr lang="en-US" altLang="ko-KR" sz="1900" b="1" spc="-150">
                <a:latin typeface="Consolas"/>
              </a:rPr>
              <a:t> </a:t>
            </a:r>
            <a:r>
              <a:rPr lang="ko-KR" altLang="en-US" sz="1900" b="1" spc="-150">
                <a:latin typeface="Consolas"/>
              </a:rPr>
              <a:t>호출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latin typeface="Consolas"/>
              </a:rPr>
              <a:t>-&gt;</a:t>
            </a:r>
            <a:r>
              <a:rPr lang="ko-KR" altLang="en-US" sz="1600" spc="-150">
                <a:latin typeface="Consolas"/>
              </a:rPr>
              <a:t> 게임 스코어 </a:t>
            </a:r>
            <a:r>
              <a:rPr lang="en-US" altLang="ko-KR" sz="1600" spc="-150">
                <a:latin typeface="Consolas"/>
              </a:rPr>
              <a:t>+</a:t>
            </a:r>
            <a:r>
              <a:rPr lang="ko-KR" altLang="en-US" sz="1600" spc="-150">
                <a:latin typeface="Consolas"/>
              </a:rPr>
              <a:t> 목숨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Consolas"/>
              </a:rPr>
              <a:t>인터페이스 활성화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latin typeface="Consolas"/>
              </a:rPr>
              <a:t>-&gt;</a:t>
            </a:r>
            <a:r>
              <a:rPr lang="ko-KR" altLang="en-US" sz="1600" spc="-150">
                <a:latin typeface="Consolas"/>
              </a:rPr>
              <a:t> 메인화면 비활성화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latin typeface="Consolas"/>
              </a:rPr>
              <a:t>-&gt;</a:t>
            </a:r>
            <a:r>
              <a:rPr lang="ko-KR" altLang="en-US" sz="1600" spc="-150">
                <a:latin typeface="Consolas"/>
              </a:rPr>
              <a:t> 게임화면 활성화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latin typeface="Consolas"/>
              </a:rPr>
              <a:t>-&gt; </a:t>
            </a:r>
            <a:r>
              <a:rPr lang="ko-KR" altLang="en-US" sz="1600" spc="-150">
                <a:latin typeface="Consolas"/>
              </a:rPr>
              <a:t>게임메니저 호출</a:t>
            </a:r>
            <a:endParaRPr lang="ko-KR" altLang="en-US" sz="1600" spc="-150">
              <a:latin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7411" y="2294042"/>
            <a:ext cx="2377177" cy="3819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900" b="1" spc="-150">
                <a:latin typeface="+mn-ea"/>
              </a:rPr>
              <a:t>1.</a:t>
            </a:r>
            <a:r>
              <a:rPr lang="ko-KR" altLang="en-US" sz="1900" b="1" spc="-150">
                <a:latin typeface="+mn-ea"/>
              </a:rPr>
              <a:t> </a:t>
            </a:r>
            <a:r>
              <a:rPr lang="en-US" altLang="ko-KR" sz="1900" b="1" spc="-150">
                <a:latin typeface="Consolas"/>
              </a:rPr>
              <a:t>GameManager</a:t>
            </a:r>
            <a:r>
              <a:rPr lang="ko-KR" altLang="en-US" sz="1900" b="1" spc="-150">
                <a:latin typeface="Consolas"/>
              </a:rPr>
              <a:t> </a:t>
            </a:r>
            <a:r>
              <a:rPr lang="ko-KR" altLang="en-US" sz="1900" b="1" spc="-150">
                <a:latin typeface="+mn-ea"/>
              </a:rPr>
              <a:t>호출</a:t>
            </a:r>
            <a:endParaRPr lang="ko-KR" altLang="en-US" sz="1900" b="1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>
                <a:latin typeface="+mn-ea"/>
              </a:rPr>
              <a:t>-&gt; </a:t>
            </a:r>
            <a:r>
              <a:rPr lang="ko-KR" altLang="en-US" sz="1500" spc="-150">
                <a:latin typeface="+mn-ea"/>
              </a:rPr>
              <a:t>플레이어 활성화</a:t>
            </a:r>
            <a:endParaRPr lang="ko-KR" altLang="en-US" sz="15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>
                <a:latin typeface="+mn-ea"/>
              </a:rPr>
              <a:t>-&gt;</a:t>
            </a:r>
            <a:r>
              <a:rPr lang="ko-KR" altLang="en-US" sz="1500" spc="-150">
                <a:latin typeface="+mn-ea"/>
              </a:rPr>
              <a:t> 생명이 초기치로 리셋됨</a:t>
            </a:r>
            <a:endParaRPr lang="ko-KR" altLang="en-US" sz="15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>
                <a:latin typeface="+mn-ea"/>
              </a:rPr>
              <a:t>-&gt;</a:t>
            </a:r>
            <a:r>
              <a:rPr lang="ko-KR" altLang="en-US" sz="1500" spc="-150">
                <a:latin typeface="+mn-ea"/>
              </a:rPr>
              <a:t> 적 스폰 함수 호출</a:t>
            </a:r>
            <a:endParaRPr lang="ko-KR" altLang="en-US" sz="16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16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b="1" spc="-150">
                <a:latin typeface="+mn-ea"/>
              </a:rPr>
              <a:t>2.</a:t>
            </a:r>
            <a:r>
              <a:rPr lang="ko-KR" altLang="en-US" sz="1900" b="1" spc="-150">
                <a:latin typeface="+mn-ea"/>
              </a:rPr>
              <a:t> </a:t>
            </a:r>
            <a:r>
              <a:rPr lang="en-US" altLang="ko-KR" sz="1900" b="1" spc="-150">
                <a:latin typeface="Consolas"/>
              </a:rPr>
              <a:t>SpawnEnemy() </a:t>
            </a:r>
            <a:r>
              <a:rPr lang="ko-KR" altLang="en-US" sz="1900" b="1" spc="-150">
                <a:latin typeface="+mn-ea"/>
              </a:rPr>
              <a:t>호출</a:t>
            </a:r>
            <a:endParaRPr lang="ko-KR" altLang="en-US" sz="16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>
                <a:latin typeface="+mn-ea"/>
              </a:rPr>
              <a:t>-&gt;</a:t>
            </a:r>
            <a:r>
              <a:rPr lang="ko-KR" altLang="en-US" sz="1500" spc="-150">
                <a:latin typeface="+mn-ea"/>
              </a:rPr>
              <a:t> 목록의 </a:t>
            </a:r>
            <a:r>
              <a:rPr lang="en-US" altLang="ko-KR" sz="1500" spc="-150">
                <a:latin typeface="+mn-ea"/>
              </a:rPr>
              <a:t>Enemy</a:t>
            </a:r>
            <a:r>
              <a:rPr lang="ko-KR" altLang="en-US" sz="1500" spc="-150">
                <a:latin typeface="+mn-ea"/>
              </a:rPr>
              <a:t>와</a:t>
            </a:r>
            <a:endParaRPr lang="ko-KR" altLang="en-US" sz="15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500" spc="-150">
                <a:latin typeface="+mn-ea"/>
              </a:rPr>
              <a:t>스폰 위치를 받아서</a:t>
            </a:r>
            <a:endParaRPr lang="ko-KR" altLang="en-US" sz="15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500" spc="-150">
                <a:latin typeface="+mn-ea"/>
              </a:rPr>
              <a:t>랜덤하게 스폰 시킨다</a:t>
            </a:r>
            <a:r>
              <a:rPr lang="en-US" altLang="ko-KR" sz="1500" spc="-150">
                <a:latin typeface="+mn-ea"/>
              </a:rPr>
              <a:t>.</a:t>
            </a:r>
            <a:endParaRPr lang="en-US" altLang="ko-KR" sz="15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15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500" spc="-150">
                <a:latin typeface="+mn-ea"/>
              </a:rPr>
              <a:t>-&gt; </a:t>
            </a:r>
            <a:r>
              <a:rPr lang="ko-KR" altLang="en-US" sz="1500" spc="-150">
                <a:latin typeface="+mn-ea"/>
              </a:rPr>
              <a:t>이 함수는 </a:t>
            </a:r>
            <a:r>
              <a:rPr lang="en-US" altLang="ko-KR" sz="1500" spc="-150">
                <a:latin typeface="Consolas"/>
              </a:rPr>
              <a:t>Invoke</a:t>
            </a:r>
            <a:r>
              <a:rPr lang="ko-KR" altLang="en-US" sz="1500" spc="-150">
                <a:latin typeface="+mn-ea"/>
              </a:rPr>
              <a:t>로</a:t>
            </a:r>
            <a:endParaRPr lang="ko-KR" altLang="en-US" sz="15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500" spc="-150">
                <a:latin typeface="+mn-ea"/>
              </a:rPr>
              <a:t>일정 시간을 기다리다가</a:t>
            </a:r>
            <a:endParaRPr lang="ko-KR" altLang="en-US" sz="1500" spc="-150"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500" spc="-150">
                <a:latin typeface="+mn-ea"/>
              </a:rPr>
              <a:t>다시 자신을 호출하는 원리</a:t>
            </a:r>
            <a:endParaRPr lang="ko-KR" altLang="en-US" sz="1500" spc="-15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24680" y="2436249"/>
            <a:ext cx="2184651" cy="3657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latin typeface="Consolas"/>
              </a:rPr>
              <a:t>Gane Screen</a:t>
            </a:r>
            <a:r>
              <a:rPr lang="ko-KR" altLang="en-US" sz="1600" spc="-150">
                <a:latin typeface="Consolas"/>
              </a:rPr>
              <a:t>에서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Consolas"/>
              </a:rPr>
              <a:t>플레이어 생명이 </a:t>
            </a:r>
            <a:r>
              <a:rPr lang="en-US" altLang="ko-KR" sz="1600" spc="-150">
                <a:latin typeface="Consolas"/>
              </a:rPr>
              <a:t>0</a:t>
            </a:r>
            <a:r>
              <a:rPr lang="ko-KR" altLang="en-US" sz="1600" spc="-150">
                <a:latin typeface="Consolas"/>
              </a:rPr>
              <a:t>이 되면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b="1" spc="-150">
                <a:latin typeface="Consolas"/>
              </a:rPr>
              <a:t>1.</a:t>
            </a:r>
            <a:r>
              <a:rPr lang="ko-KR" altLang="en-US" sz="1900" b="1" spc="-150">
                <a:latin typeface="Consolas"/>
              </a:rPr>
              <a:t> </a:t>
            </a:r>
            <a:r>
              <a:rPr lang="en-US" altLang="ko-KR" sz="1900" b="1" spc="-150">
                <a:latin typeface="Consolas"/>
              </a:rPr>
              <a:t>EndGame() </a:t>
            </a:r>
            <a:r>
              <a:rPr lang="ko-KR" altLang="en-US" sz="1900" b="1" spc="-150">
                <a:latin typeface="Consolas"/>
              </a:rPr>
              <a:t>호출</a:t>
            </a:r>
            <a:endParaRPr lang="ko-KR" altLang="en-US" sz="1900" b="1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latin typeface="Consolas"/>
              </a:rPr>
              <a:t>-&gt; </a:t>
            </a:r>
            <a:r>
              <a:rPr lang="ko-KR" altLang="en-US" sz="1600" spc="-150">
                <a:latin typeface="Consolas"/>
              </a:rPr>
              <a:t>플레이어 비활성화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latin typeface="Consolas"/>
              </a:rPr>
              <a:t>-&gt;</a:t>
            </a:r>
            <a:r>
              <a:rPr lang="ko-KR" altLang="en-US" sz="1600" spc="-150">
                <a:latin typeface="Consolas"/>
              </a:rPr>
              <a:t> 모든 적 파괴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latin typeface="Consolas"/>
              </a:rPr>
              <a:t>-&gt; </a:t>
            </a:r>
            <a:r>
              <a:rPr lang="ko-KR" altLang="en-US" sz="1600" spc="-150">
                <a:latin typeface="Consolas"/>
              </a:rPr>
              <a:t>게임화면 비활성화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latin typeface="Consolas"/>
              </a:rPr>
              <a:t>-&gt;</a:t>
            </a:r>
            <a:r>
              <a:rPr lang="ko-KR" altLang="en-US" sz="1600" spc="-150">
                <a:latin typeface="Consolas"/>
              </a:rPr>
              <a:t> 메인화면 활성화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latin typeface="Consolas"/>
              </a:rPr>
              <a:t>-&gt;</a:t>
            </a:r>
            <a:r>
              <a:rPr lang="ko-KR" altLang="en-US" sz="1600" spc="-150">
                <a:latin typeface="Consolas"/>
              </a:rPr>
              <a:t> 이 과정을 통해</a:t>
            </a:r>
            <a:endParaRPr lang="ko-KR" altLang="en-US" sz="1600" spc="-150">
              <a:latin typeface="Consolas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latin typeface="Consolas"/>
              </a:rPr>
              <a:t>MainScreen</a:t>
            </a:r>
            <a:r>
              <a:rPr lang="ko-KR" altLang="en-US" sz="1600" spc="-150">
                <a:latin typeface="Consolas"/>
              </a:rPr>
              <a:t>으로 복귀</a:t>
            </a:r>
            <a:endParaRPr lang="ko-KR" altLang="en-US" sz="1600" spc="-150">
              <a:latin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8952" y="3680628"/>
            <a:ext cx="60785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+mn-ea"/>
              </a:rPr>
              <a:t>&gt;&gt;</a:t>
            </a:r>
            <a:endParaRPr lang="ko-KR" altLang="en-US" sz="280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95188" y="3660708"/>
            <a:ext cx="60785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+mn-ea"/>
              </a:rPr>
              <a:t>&gt;&gt;</a:t>
            </a:r>
            <a:endParaRPr lang="ko-KR" altLang="en-US" sz="28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원본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분석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25302" y="1587148"/>
            <a:ext cx="5513011" cy="217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6213492" y="1587148"/>
            <a:ext cx="5513011" cy="2173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425302" y="3984554"/>
            <a:ext cx="5513011" cy="24469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6213492" y="3984554"/>
            <a:ext cx="5513011" cy="2446934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4165305" y="3031179"/>
            <a:ext cx="1773008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5" name="TextBox 244"/>
          <p:cNvSpPr txBox="1"/>
          <p:nvPr/>
        </p:nvSpPr>
        <p:spPr>
          <a:xfrm>
            <a:off x="4477560" y="3076728"/>
            <a:ext cx="1355231" cy="569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Ship</a:t>
            </a:r>
            <a:endParaRPr lang="en-US" altLang="ko-KR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6213492" y="3037552"/>
            <a:ext cx="1793275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6281468" y="3083101"/>
            <a:ext cx="1659715" cy="572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Player</a:t>
            </a:r>
            <a:endParaRPr lang="en-US" altLang="ko-KR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4176887" y="3984555"/>
            <a:ext cx="1773008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4531019" y="4030104"/>
            <a:ext cx="1344846" cy="568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Laser</a:t>
            </a:r>
            <a:endParaRPr lang="en-US" altLang="ko-KR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6213986" y="3984555"/>
            <a:ext cx="1793274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6356316" y="4030104"/>
            <a:ext cx="1538569" cy="568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Enemy</a:t>
            </a:r>
            <a:endParaRPr lang="en-US" altLang="ko-KR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87544" y="1709719"/>
            <a:ext cx="5195096" cy="1326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pc="-150">
                <a:solidFill>
                  <a:schemeClr val="bg1"/>
                </a:solidFill>
                <a:latin typeface="Consolas"/>
              </a:rPr>
              <a:t>Player, Enemy</a:t>
            </a:r>
            <a:r>
              <a:rPr lang="ko-KR" altLang="en-US" spc="-150">
                <a:solidFill>
                  <a:schemeClr val="bg1"/>
                </a:solidFill>
                <a:latin typeface="Consolas"/>
              </a:rPr>
              <a:t> 의 부모 클래스</a:t>
            </a:r>
            <a:r>
              <a:rPr lang="en-US" altLang="ko-KR" spc="-15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pc="-150">
              <a:solidFill>
                <a:schemeClr val="bg1"/>
              </a:solidFill>
              <a:latin typeface="Consolas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pc="-150">
                <a:solidFill>
                  <a:schemeClr val="bg1"/>
                </a:solidFill>
                <a:latin typeface="Consolas"/>
              </a:rPr>
              <a:t>Laser</a:t>
            </a:r>
            <a:r>
              <a:rPr lang="ko-KR" altLang="en-US" spc="-150">
                <a:solidFill>
                  <a:schemeClr val="bg1"/>
                </a:solidFill>
                <a:latin typeface="Consolas"/>
              </a:rPr>
              <a:t>를</a:t>
            </a:r>
            <a:r>
              <a:rPr lang="en-US" altLang="ko-KR" spc="-150">
                <a:solidFill>
                  <a:schemeClr val="bg1"/>
                </a:solidFill>
                <a:latin typeface="Consolas"/>
              </a:rPr>
              <a:t> </a:t>
            </a:r>
            <a:r>
              <a:rPr lang="ko-KR" altLang="en-US" spc="-150">
                <a:solidFill>
                  <a:schemeClr val="bg1"/>
                </a:solidFill>
                <a:latin typeface="Consolas"/>
              </a:rPr>
              <a:t>쏘는 </a:t>
            </a:r>
            <a:r>
              <a:rPr lang="en-US" altLang="ko-KR" spc="-150">
                <a:solidFill>
                  <a:schemeClr val="bg1"/>
                </a:solidFill>
                <a:latin typeface="Consolas"/>
              </a:rPr>
              <a:t>ShootLaser</a:t>
            </a:r>
            <a:r>
              <a:rPr lang="ko-KR" altLang="en-US" spc="-150">
                <a:solidFill>
                  <a:schemeClr val="bg1"/>
                </a:solidFill>
                <a:latin typeface="Consolas"/>
              </a:rPr>
              <a:t> 로 </a:t>
            </a:r>
            <a:r>
              <a:rPr lang="en-US" altLang="ko-KR" spc="-150">
                <a:solidFill>
                  <a:schemeClr val="bg1"/>
                </a:solidFill>
                <a:latin typeface="Consolas"/>
              </a:rPr>
              <a:t>GameObject</a:t>
            </a:r>
            <a:r>
              <a:rPr lang="ko-KR" altLang="en-US" spc="-150">
                <a:solidFill>
                  <a:schemeClr val="bg1"/>
                </a:solidFill>
                <a:latin typeface="Consolas"/>
              </a:rPr>
              <a:t> 를 생성</a:t>
            </a:r>
            <a:endParaRPr lang="ko-KR" altLang="en-US" spc="-150">
              <a:solidFill>
                <a:schemeClr val="bg1"/>
              </a:solidFill>
              <a:latin typeface="Consolas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pc="-150">
                <a:solidFill>
                  <a:schemeClr val="bg1"/>
                </a:solidFill>
                <a:latin typeface="Consolas"/>
              </a:rPr>
              <a:t>Invoke</a:t>
            </a:r>
            <a:r>
              <a:rPr lang="ko-KR" altLang="en-US" spc="-150">
                <a:solidFill>
                  <a:schemeClr val="bg1"/>
                </a:solidFill>
                <a:latin typeface="Consolas"/>
              </a:rPr>
              <a:t>로 </a:t>
            </a:r>
            <a:r>
              <a:rPr lang="en-US" altLang="ko-KR" spc="-150">
                <a:solidFill>
                  <a:schemeClr val="bg1"/>
                </a:solidFill>
                <a:latin typeface="Consolas"/>
              </a:rPr>
              <a:t>ShootLaser</a:t>
            </a:r>
            <a:r>
              <a:rPr lang="ko-KR" altLang="en-US" spc="-150">
                <a:solidFill>
                  <a:schemeClr val="bg1"/>
                </a:solidFill>
                <a:latin typeface="Consolas"/>
              </a:rPr>
              <a:t>에 딜레이를 준다</a:t>
            </a:r>
            <a:r>
              <a:rPr lang="en-US" altLang="ko-KR" spc="-150">
                <a:solidFill>
                  <a:schemeClr val="bg1"/>
                </a:solidFill>
                <a:latin typeface="Consolas"/>
              </a:rPr>
              <a:t>(</a:t>
            </a:r>
            <a:r>
              <a:rPr lang="ko-KR" altLang="en-US" spc="-150">
                <a:solidFill>
                  <a:schemeClr val="bg1"/>
                </a:solidFill>
                <a:latin typeface="Consolas"/>
              </a:rPr>
              <a:t>쿨타임</a:t>
            </a:r>
            <a:r>
              <a:rPr lang="en-US" altLang="ko-KR" spc="-150">
                <a:solidFill>
                  <a:schemeClr val="bg1"/>
                </a:solidFill>
                <a:latin typeface="Consolas"/>
              </a:rPr>
              <a:t>)</a:t>
            </a:r>
            <a:endParaRPr lang="en-US" altLang="ko-KR" spc="-15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985634" y="1709719"/>
            <a:ext cx="4601696" cy="1736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pc="-150">
                <a:solidFill>
                  <a:schemeClr val="bg1"/>
                </a:solidFill>
                <a:latin typeface="Consolas"/>
              </a:rPr>
              <a:t>Update</a:t>
            </a:r>
            <a:r>
              <a:rPr lang="ko-KR" altLang="en-US" spc="-150">
                <a:solidFill>
                  <a:schemeClr val="bg1"/>
                </a:solidFill>
                <a:latin typeface="Consolas"/>
              </a:rPr>
              <a:t> 로 갱신하며 입력받은 대로 움직임</a:t>
            </a:r>
            <a:r>
              <a:rPr lang="en-US" altLang="ko-KR" spc="-15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pc="-150">
              <a:solidFill>
                <a:schemeClr val="bg1"/>
              </a:solidFill>
              <a:latin typeface="Consolas"/>
            </a:endParaRPr>
          </a:p>
          <a:p>
            <a:pPr marL="285750" indent="-285750" algn="r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1"/>
                </a:solidFill>
                <a:latin typeface="Consolas"/>
              </a:rPr>
              <a:t>생명을 계산하는 </a:t>
            </a:r>
            <a:r>
              <a:rPr lang="en-US" altLang="ko-KR" spc="-150">
                <a:solidFill>
                  <a:schemeClr val="bg1"/>
                </a:solidFill>
                <a:latin typeface="Consolas"/>
              </a:rPr>
              <a:t>CalculateHit</a:t>
            </a:r>
            <a:r>
              <a:rPr lang="ko-KR" altLang="en-US" spc="-150">
                <a:solidFill>
                  <a:schemeClr val="bg1"/>
                </a:solidFill>
                <a:latin typeface="Consolas"/>
              </a:rPr>
              <a:t> 에서 </a:t>
            </a:r>
            <a:endParaRPr lang="ko-KR" altLang="en-US" spc="-150">
              <a:solidFill>
                <a:schemeClr val="bg1"/>
              </a:solidFill>
              <a:latin typeface="Consolas"/>
            </a:endParaRPr>
          </a:p>
          <a:p>
            <a:pPr marL="0" indent="0" algn="r">
              <a:lnSpc>
                <a:spcPct val="150000"/>
              </a:lnSpc>
              <a:buNone/>
              <a:defRPr/>
            </a:pPr>
            <a:r>
              <a:rPr lang="ko-KR" altLang="en-US" spc="-150">
                <a:solidFill>
                  <a:schemeClr val="bg1"/>
                </a:solidFill>
                <a:latin typeface="Consolas"/>
              </a:rPr>
              <a:t>인터페이스의 하트를 지운다</a:t>
            </a:r>
            <a:r>
              <a:rPr lang="en-US" altLang="ko-KR" spc="-15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pc="-150">
              <a:solidFill>
                <a:schemeClr val="bg1"/>
              </a:solidFill>
              <a:latin typeface="Consolas"/>
            </a:endParaRPr>
          </a:p>
          <a:p>
            <a:pPr marL="0" indent="0" algn="r">
              <a:lnSpc>
                <a:spcPct val="150000"/>
              </a:lnSpc>
              <a:buNone/>
              <a:defRPr/>
            </a:pPr>
            <a:r>
              <a:rPr lang="ko-KR" altLang="en-US" spc="-150">
                <a:solidFill>
                  <a:schemeClr val="bg1"/>
                </a:solidFill>
                <a:latin typeface="Consolas"/>
              </a:rPr>
              <a:t>생명이 </a:t>
            </a:r>
            <a:r>
              <a:rPr lang="en-US" altLang="ko-KR" spc="-150">
                <a:solidFill>
                  <a:schemeClr val="bg1"/>
                </a:solidFill>
                <a:latin typeface="Consolas"/>
              </a:rPr>
              <a:t>0</a:t>
            </a:r>
            <a:r>
              <a:rPr lang="ko-KR" altLang="en-US" spc="-150">
                <a:solidFill>
                  <a:schemeClr val="bg1"/>
                </a:solidFill>
                <a:latin typeface="Consolas"/>
              </a:rPr>
              <a:t> 이 되면 게임을 종료</a:t>
            </a:r>
            <a:endParaRPr lang="ko-KR" altLang="en-US" spc="-15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74750" y="4345765"/>
            <a:ext cx="5455515" cy="1738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이 클래스에는 충돌 함수가 있다</a:t>
            </a:r>
            <a:r>
              <a:rPr lang="en-US" altLang="ko-KR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.</a:t>
            </a:r>
            <a:endParaRPr lang="en-US" altLang="ko-KR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  <a:p>
            <a:pPr marL="0" indent="0">
              <a:buNone/>
              <a:defRPr/>
            </a:pPr>
            <a:r>
              <a:rPr lang="en-US" altLang="ko-KR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ShootLaser() </a:t>
            </a:r>
            <a:r>
              <a:rPr lang="ko-KR" altLang="en-US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로 생성된 레이저 오브젝트들은</a:t>
            </a:r>
            <a:endParaRPr lang="en-US" altLang="ko-KR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  <a:p>
            <a:pPr marL="0" indent="0">
              <a:buNone/>
              <a:defRPr/>
            </a:pPr>
            <a:r>
              <a:rPr lang="en-US" altLang="ko-KR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collision.gameObject.GetComponemt&lt;&gt;(); </a:t>
            </a:r>
            <a:r>
              <a:rPr lang="ko-KR" altLang="en-US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을</a:t>
            </a:r>
            <a:r>
              <a:rPr lang="en-US" altLang="ko-KR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 </a:t>
            </a:r>
            <a:r>
              <a:rPr lang="ko-KR" altLang="en-US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사용하여</a:t>
            </a:r>
            <a:endParaRPr lang="ko-KR" altLang="en-US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  <a:p>
            <a:pPr marL="0" indent="0">
              <a:buNone/>
              <a:defRPr/>
            </a:pPr>
            <a:r>
              <a:rPr lang="ko-KR" altLang="en-US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충돌한 상대를 구해</a:t>
            </a:r>
            <a:endParaRPr lang="ko-KR" altLang="en-US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  <a:p>
            <a:pPr marL="0" indent="0">
              <a:buNone/>
              <a:defRPr/>
            </a:pPr>
            <a:r>
              <a:rPr lang="ko-KR" altLang="en-US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피해를 입히고 </a:t>
            </a:r>
            <a:r>
              <a:rPr lang="en-US" altLang="ko-KR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Destroy()</a:t>
            </a:r>
            <a:r>
              <a:rPr lang="ko-KR" altLang="en-US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 된다</a:t>
            </a:r>
            <a:r>
              <a:rPr lang="en-US" altLang="ko-KR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.</a:t>
            </a:r>
            <a:endParaRPr lang="en-US" altLang="ko-KR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542822" y="4014743"/>
            <a:ext cx="5121922" cy="2422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buFont typeface="Wingdings"/>
              <a:buChar char="§"/>
              <a:defRPr/>
            </a:pPr>
            <a:r>
              <a:rPr lang="ko-KR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미리 만들어둔 에너미 데이터 중</a:t>
            </a:r>
            <a:endParaRPr lang="ko-KR" altLang="en-US" sz="1700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  <a:p>
            <a:pPr marL="0" indent="0" algn="r">
              <a:buNone/>
              <a:defRPr/>
            </a:pPr>
            <a:r>
              <a:rPr lang="ko-KR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랜덤하게 뽑아서 </a:t>
            </a:r>
            <a:r>
              <a:rPr lang="en-US" altLang="ko-KR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Clone</a:t>
            </a:r>
            <a:r>
              <a:rPr lang="ko-KR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 </a:t>
            </a:r>
            <a:r>
              <a:rPr lang="en-US" altLang="ko-KR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 </a:t>
            </a:r>
            <a:r>
              <a:rPr lang="ko-KR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하고 내보내기</a:t>
            </a:r>
            <a:r>
              <a:rPr lang="en-US" altLang="ko-KR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.</a:t>
            </a:r>
            <a:endParaRPr lang="en-US" altLang="ko-KR" sz="1700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  <a:p>
            <a:pPr marL="0" indent="0" algn="r">
              <a:buNone/>
              <a:defRPr/>
            </a:pPr>
            <a:endParaRPr lang="en-US" altLang="ko-KR" sz="1700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  <a:p>
            <a:pPr marL="0" indent="0" algn="r">
              <a:buNone/>
              <a:defRPr/>
            </a:pPr>
            <a:r>
              <a:rPr lang="ko-KR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이 게임의 전체적인 </a:t>
            </a:r>
            <a:r>
              <a:rPr lang="en-US" altLang="ko-KR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GameObject </a:t>
            </a:r>
            <a:r>
              <a:rPr lang="ko-KR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생성 방법은 이처럼</a:t>
            </a:r>
            <a:endParaRPr lang="en-US" altLang="ko-KR" sz="1700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  <a:p>
            <a:pPr marL="0" indent="0" algn="r">
              <a:buNone/>
              <a:defRPr/>
            </a:pPr>
            <a:r>
              <a:rPr lang="en-US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Instantiate</a:t>
            </a:r>
            <a:r>
              <a:rPr lang="en-US" altLang="ko-KR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()</a:t>
            </a:r>
            <a:r>
              <a:rPr lang="ko-KR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 로 원본을 보존하고 </a:t>
            </a:r>
            <a:r>
              <a:rPr lang="en-US" altLang="ko-KR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Clone</a:t>
            </a:r>
            <a:r>
              <a:rPr lang="ko-KR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을 보내는 식이다</a:t>
            </a:r>
            <a:r>
              <a:rPr lang="en-US" altLang="ko-KR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.</a:t>
            </a:r>
            <a:endParaRPr lang="en-US" altLang="ko-KR" sz="1700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  <a:p>
            <a:pPr marL="0" indent="0" algn="r">
              <a:buNone/>
              <a:defRPr/>
            </a:pPr>
            <a:endParaRPr lang="en-US" altLang="ko-KR" sz="1700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  <a:p>
            <a:pPr marL="0" indent="0" algn="r">
              <a:buNone/>
              <a:defRPr/>
            </a:pPr>
            <a:r>
              <a:rPr lang="en-US" altLang="ko-KR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CalculateHit</a:t>
            </a:r>
            <a:r>
              <a:rPr lang="ko-KR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로 생명을 계산한 후</a:t>
            </a:r>
            <a:r>
              <a:rPr lang="en-US" altLang="ko-KR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, 0</a:t>
            </a:r>
            <a:r>
              <a:rPr lang="ko-KR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이라면 </a:t>
            </a:r>
            <a:endParaRPr lang="ko-KR" altLang="en-US" sz="1700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  <a:p>
            <a:pPr marL="0" indent="0" algn="r">
              <a:buNone/>
              <a:defRPr/>
            </a:pPr>
            <a:r>
              <a:rPr lang="ko-KR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플레이어와는 다르게 </a:t>
            </a:r>
            <a:r>
              <a:rPr lang="en-US" altLang="ko-KR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Destroy()</a:t>
            </a:r>
            <a:r>
              <a:rPr lang="ko-KR" altLang="en-US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 해서 없앤다</a:t>
            </a:r>
            <a:r>
              <a:rPr lang="en-US" altLang="ko-KR" sz="1700" spc="-150">
                <a:solidFill>
                  <a:schemeClr val="bg2">
                    <a:lumMod val="25000"/>
                  </a:schemeClr>
                </a:solidFill>
                <a:latin typeface="Consolas"/>
              </a:rPr>
              <a:t>.</a:t>
            </a:r>
            <a:endParaRPr lang="en-US" altLang="ko-KR" sz="1700" spc="-150">
              <a:solidFill>
                <a:schemeClr val="bg2">
                  <a:lumMod val="25000"/>
                </a:schemeClr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양쪽 대괄호 1"/>
          <p:cNvSpPr/>
          <p:nvPr/>
        </p:nvSpPr>
        <p:spPr>
          <a:xfrm>
            <a:off x="4369981" y="2413591"/>
            <a:ext cx="5837275" cy="1935125"/>
          </a:xfrm>
          <a:prstGeom prst="bracketPair">
            <a:avLst>
              <a:gd name="adj" fmla="val 166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75934" y="2996432"/>
            <a:ext cx="3364231" cy="7545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spc="-150"/>
              <a:t>3.</a:t>
            </a:r>
            <a:r>
              <a:rPr lang="ko-KR" altLang="en-US" sz="4400" spc="-150"/>
              <a:t> 업그레이드</a:t>
            </a:r>
            <a:endParaRPr lang="ko-KR" altLang="en-US" sz="44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업그레이드 </a:t>
            </a:r>
            <a:r>
              <a:rPr lang="en-US" altLang="ko-KR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 계획</a:t>
            </a:r>
            <a:endParaRPr lang="ko-KR" altLang="en-US" sz="360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en-US" altLang="ko-KR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67236" y="1908073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52739" y="1908073"/>
            <a:ext cx="9072025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4141" y="2061961"/>
            <a:ext cx="5896899" cy="6031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400" spc="-150">
                <a:solidFill>
                  <a:schemeClr val="bg1"/>
                </a:solidFill>
                <a:latin typeface="Consolas"/>
                <a:ea typeface="+mj-ea"/>
              </a:rPr>
              <a:t>Invoke </a:t>
            </a:r>
            <a:r>
              <a:rPr lang="ko-KR" altLang="en-US" sz="3400" spc="-150">
                <a:solidFill>
                  <a:schemeClr val="bg1"/>
                </a:solidFill>
                <a:latin typeface="+mj-ea"/>
                <a:ea typeface="+mj-ea"/>
                <a:cs typeface="+mn-cs"/>
              </a:rPr>
              <a:t>대신 </a:t>
            </a:r>
            <a:r>
              <a:rPr lang="en-US" altLang="ko-KR" sz="3400" spc="-150">
                <a:solidFill>
                  <a:schemeClr val="bg1"/>
                </a:solidFill>
                <a:latin typeface="Consolas"/>
                <a:ea typeface="+mj-ea"/>
              </a:rPr>
              <a:t>Coroutine</a:t>
            </a:r>
            <a:r>
              <a:rPr lang="ko-KR" altLang="en-US" sz="3400" spc="-150">
                <a:solidFill>
                  <a:schemeClr val="bg1"/>
                </a:solidFill>
                <a:latin typeface="+mj-ea"/>
                <a:ea typeface="+mj-ea"/>
                <a:cs typeface="+mn-cs"/>
              </a:rPr>
              <a:t>을 쓴다</a:t>
            </a:r>
            <a:endParaRPr lang="ko-KR" altLang="en-US" sz="3400" spc="-15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67236" y="3301617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52739" y="3301617"/>
            <a:ext cx="9072025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bg1"/>
                </a:solidFill>
              </a:rPr>
              <a:t>2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4141" y="3455505"/>
            <a:ext cx="5296824" cy="600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 spc="-150">
                <a:solidFill>
                  <a:schemeClr val="bg1"/>
                </a:solidFill>
                <a:latin typeface="+mj-ea"/>
                <a:ea typeface="+mj-ea"/>
                <a:cs typeface="+mn-cs"/>
              </a:rPr>
              <a:t>효과를 가진 아이템을 넣는다</a:t>
            </a:r>
            <a:endParaRPr lang="ko-KR" altLang="en-US" sz="3400" spc="-15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7236" y="4695161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52739" y="4695161"/>
            <a:ext cx="907202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45581" y="4793616"/>
            <a:ext cx="47641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4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4139" y="4849049"/>
            <a:ext cx="7897151" cy="5973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 spc="-15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점수를 출력하는 게임 오버 페이지를 넣는다</a:t>
            </a:r>
            <a:endParaRPr lang="ko-KR" altLang="en-US" sz="3400" spc="-15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4123278" y="407267"/>
            <a:ext cx="2839536" cy="36235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우선 굵직한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-300" normalizeH="0" baseline="0" mc:Ignorable="hp" hp:hslEmbossed="0">
                <a:solidFill>
                  <a:srgbClr val="e3ddd7"/>
                </a:solidFill>
                <a:latin typeface="Arial"/>
                <a:ea typeface="나눔스퀘어 Light"/>
                <a:cs typeface="Arial"/>
              </a:rPr>
              <a:t> 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-300" normalizeH="0" baseline="0" mc:Ignorable="hp" hp:hslEmbossed="0">
                <a:solidFill>
                  <a:srgbClr val="ddbc9c"/>
                </a:solidFill>
                <a:latin typeface="Arial"/>
                <a:ea typeface="나눔스퀘어 Light"/>
                <a:cs typeface="Arial"/>
              </a:rPr>
              <a:t>것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-300" normalizeH="0" baseline="0" mc:Ignorable="hp" hp:hslEmbossed="0">
                <a:solidFill>
                  <a:srgbClr val="e3ddd7"/>
                </a:solidFill>
                <a:latin typeface="Arial"/>
                <a:ea typeface="나눔스퀘어 Light"/>
                <a:cs typeface="Arial"/>
              </a:rPr>
              <a:t>들을 담아 보았다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-300" normalizeH="0" baseline="0" mc:Ignorable="hp" hp:hslEmbossed="0">
              <a:solidFill>
                <a:srgbClr val="e3ddd7"/>
              </a:solidFill>
              <a:latin typeface="Arial"/>
              <a:ea typeface="나눔스퀘어 Ligh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1015</ep:Words>
  <ep:PresentationFormat>와이드스크린</ep:PresentationFormat>
  <ep:Paragraphs>129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2020-05-25T00:38:46.000</dcterms:created>
  <dc:creator>Yu Saebyeol</dc:creator>
  <cp:lastModifiedBy>seyeu</cp:lastModifiedBy>
  <dcterms:modified xsi:type="dcterms:W3CDTF">2021-12-09T08:51:14.211</dcterms:modified>
  <cp:revision>188</cp:revision>
  <dc:title>PowerPoint 프레젠테이션</dc:title>
  <cp:version/>
</cp:coreProperties>
</file>