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88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BB5DF-ACE0-4263-91D8-62BC8CD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19A43-FFB5-4090-B330-C874EA7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81902-B2B7-4891-8C1C-0BF164C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0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2ECFBB-90B1-4049-957E-86C75031F1A0}"/>
              </a:ext>
            </a:extLst>
          </p:cNvPr>
          <p:cNvGrpSpPr/>
          <p:nvPr userDrawn="1"/>
        </p:nvGrpSpPr>
        <p:grpSpPr>
          <a:xfrm>
            <a:off x="-1" y="-3"/>
            <a:ext cx="12192004" cy="6858004"/>
            <a:chOff x="-1" y="-3"/>
            <a:chExt cx="12192004" cy="685800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CDB354-79B2-4857-AC8F-F2FA471CFA63}"/>
                </a:ext>
              </a:extLst>
            </p:cNvPr>
            <p:cNvSpPr/>
            <p:nvPr/>
          </p:nvSpPr>
          <p:spPr>
            <a:xfrm>
              <a:off x="0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ED7353-FD7B-490D-A4F1-B8D4E4A8DA06}"/>
                </a:ext>
              </a:extLst>
            </p:cNvPr>
            <p:cNvSpPr/>
            <p:nvPr/>
          </p:nvSpPr>
          <p:spPr>
            <a:xfrm>
              <a:off x="1741714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32EF95-F425-4EE9-9C1E-0ABD3A0C11E9}"/>
                </a:ext>
              </a:extLst>
            </p:cNvPr>
            <p:cNvSpPr/>
            <p:nvPr/>
          </p:nvSpPr>
          <p:spPr>
            <a:xfrm>
              <a:off x="3483429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DDC676-77DA-4860-B02A-7757CCBA214B}"/>
                </a:ext>
              </a:extLst>
            </p:cNvPr>
            <p:cNvSpPr/>
            <p:nvPr/>
          </p:nvSpPr>
          <p:spPr>
            <a:xfrm>
              <a:off x="5225143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6EDBB3-13C6-4DF9-87EC-8E81F162639A}"/>
                </a:ext>
              </a:extLst>
            </p:cNvPr>
            <p:cNvSpPr/>
            <p:nvPr/>
          </p:nvSpPr>
          <p:spPr>
            <a:xfrm>
              <a:off x="6966857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DE3C49-6084-4565-8935-9ECADB3DB9D0}"/>
                </a:ext>
              </a:extLst>
            </p:cNvPr>
            <p:cNvSpPr/>
            <p:nvPr/>
          </p:nvSpPr>
          <p:spPr>
            <a:xfrm>
              <a:off x="8708571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9CA213-D095-431C-B808-E626396E0E2C}"/>
                </a:ext>
              </a:extLst>
            </p:cNvPr>
            <p:cNvSpPr/>
            <p:nvPr/>
          </p:nvSpPr>
          <p:spPr>
            <a:xfrm>
              <a:off x="10450286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E2C2F1-2D2D-4DED-8F7C-88C50A7908CC}"/>
                </a:ext>
              </a:extLst>
            </p:cNvPr>
            <p:cNvSpPr/>
            <p:nvPr/>
          </p:nvSpPr>
          <p:spPr>
            <a:xfrm rot="16200000">
              <a:off x="5238750" y="-95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399480-8E5E-4D4F-A81F-A057FE008791}"/>
                </a:ext>
              </a:extLst>
            </p:cNvPr>
            <p:cNvSpPr/>
            <p:nvPr/>
          </p:nvSpPr>
          <p:spPr>
            <a:xfrm rot="16200000">
              <a:off x="5238750" y="-1809750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95D11B-D6AD-447A-A52C-1763C9A733BF}"/>
                </a:ext>
              </a:extLst>
            </p:cNvPr>
            <p:cNvSpPr/>
            <p:nvPr/>
          </p:nvSpPr>
          <p:spPr>
            <a:xfrm rot="16200000">
              <a:off x="5238750" y="-3524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93DC87-9C65-43DF-AA91-BF86A49AC667}"/>
                </a:ext>
              </a:extLst>
            </p:cNvPr>
            <p:cNvSpPr/>
            <p:nvPr/>
          </p:nvSpPr>
          <p:spPr>
            <a:xfrm rot="16200000">
              <a:off x="5238750" y="-52387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591F60-D4DB-4A0B-97EA-BD4D50C99C26}"/>
                </a:ext>
              </a:extLst>
            </p:cNvPr>
            <p:cNvSpPr/>
            <p:nvPr/>
          </p:nvSpPr>
          <p:spPr>
            <a:xfrm rot="16200000">
              <a:off x="5667375" y="333373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426896-A5D0-4B82-9519-E82549AD3BAB}"/>
                </a:ext>
              </a:extLst>
            </p:cNvPr>
            <p:cNvSpPr/>
            <p:nvPr/>
          </p:nvSpPr>
          <p:spPr>
            <a:xfrm rot="16200000">
              <a:off x="5667376" y="-5667376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788C16-9779-479A-974D-DB0302E0C8BA}"/>
                </a:ext>
              </a:extLst>
            </p:cNvPr>
            <p:cNvSpPr/>
            <p:nvPr/>
          </p:nvSpPr>
          <p:spPr>
            <a:xfrm rot="16200000">
              <a:off x="5881869" y="-5881871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C823C83-0C54-4C3B-B24E-62042AE75A0B}"/>
                </a:ext>
              </a:extLst>
            </p:cNvPr>
            <p:cNvSpPr/>
            <p:nvPr/>
          </p:nvSpPr>
          <p:spPr>
            <a:xfrm rot="16200000">
              <a:off x="5881869" y="547506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C46250-DAE5-4B8C-84D2-53049FDCAE21}"/>
                </a:ext>
              </a:extLst>
            </p:cNvPr>
            <p:cNvSpPr/>
            <p:nvPr/>
          </p:nvSpPr>
          <p:spPr>
            <a:xfrm>
              <a:off x="-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914E3D7-BA21-483E-8135-82CF72B2DA06}"/>
                </a:ext>
              </a:extLst>
            </p:cNvPr>
            <p:cNvSpPr/>
            <p:nvPr/>
          </p:nvSpPr>
          <p:spPr>
            <a:xfrm>
              <a:off x="0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B0E4FB-0D35-4DD6-B51E-33F9AA9A0AE3}"/>
                </a:ext>
              </a:extLst>
            </p:cNvPr>
            <p:cNvSpPr/>
            <p:nvPr/>
          </p:nvSpPr>
          <p:spPr>
            <a:xfrm>
              <a:off x="1133547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70C739-9E66-46E5-B357-824AE90B05E3}"/>
                </a:ext>
              </a:extLst>
            </p:cNvPr>
            <p:cNvSpPr/>
            <p:nvPr/>
          </p:nvSpPr>
          <p:spPr>
            <a:xfrm>
              <a:off x="11335472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31004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EC45C-3CF6-4718-A8DA-6AB13F5F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464A-C858-4638-90FC-FE02A6009B8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E2230-6AC1-4419-8F95-B5CEFE1A4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A9C59-A42A-429B-A57E-6D155A6D0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intaku.tistory.com/27" TargetMode="External" /><Relationship Id="rId3" Type="http://schemas.openxmlformats.org/officeDocument/2006/relationships/hyperlink" Target="https://brunch.co.kr/@brunchh48a/100" TargetMode="External" /><Relationship Id="rId4" Type="http://schemas.openxmlformats.org/officeDocument/2006/relationships/image" Target="../media/image2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hyperlink" Target="https://mintaku.tistory.com/27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7.jpeg"  /><Relationship Id="rId11" Type="http://schemas.openxmlformats.org/officeDocument/2006/relationships/image" Target="../media/image18.jpeg"  /><Relationship Id="rId12" Type="http://schemas.openxmlformats.org/officeDocument/2006/relationships/image" Target="../media/image19.jpeg"  /><Relationship Id="rId2" Type="http://schemas.openxmlformats.org/officeDocument/2006/relationships/image" Target="../media/image9.png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Relationship Id="rId5" Type="http://schemas.openxmlformats.org/officeDocument/2006/relationships/image" Target="../media/image12.jpeg"  /><Relationship Id="rId6" Type="http://schemas.openxmlformats.org/officeDocument/2006/relationships/image" Target="../media/image13.jpeg"  /><Relationship Id="rId7" Type="http://schemas.openxmlformats.org/officeDocument/2006/relationships/image" Target="../media/image14.jpeg"  /><Relationship Id="rId8" Type="http://schemas.openxmlformats.org/officeDocument/2006/relationships/image" Target="../media/image15.jpeg"  /><Relationship Id="rId9" Type="http://schemas.openxmlformats.org/officeDocument/2006/relationships/image" Target="../media/image1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E0F2BE-3B5D-4EE8-BC67-BF81DA7B6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9A548C-611D-4C0B-82FD-453CD4DAB35B}"/>
              </a:ext>
            </a:extLst>
          </p:cNvPr>
          <p:cNvCxnSpPr/>
          <p:nvPr/>
        </p:nvCxnSpPr>
        <p:spPr>
          <a:xfrm>
            <a:off x="1045028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1C6CB5-96A0-429F-B365-112C90657C96}"/>
              </a:ext>
            </a:extLst>
          </p:cNvPr>
          <p:cNvCxnSpPr/>
          <p:nvPr/>
        </p:nvCxnSpPr>
        <p:spPr>
          <a:xfrm>
            <a:off x="8708571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7E4599-59CF-433B-A3EB-236F7E745093}"/>
              </a:ext>
            </a:extLst>
          </p:cNvPr>
          <p:cNvSpPr txBox="1"/>
          <p:nvPr/>
        </p:nvSpPr>
        <p:spPr>
          <a:xfrm>
            <a:off x="934189" y="2268237"/>
            <a:ext cx="4818948" cy="1739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5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게임 프로그래밍 레포트</a:t>
            </a:r>
            <a:endParaRPr lang="en-US" altLang="ko-KR" sz="5000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5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5_</a:t>
            </a:r>
            <a:r>
              <a:rPr lang="ko-KR" altLang="en-US" sz="5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기억력 게임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F6E817-04A8-4F1F-8DB8-C7F0EA5E5438}"/>
              </a:ext>
            </a:extLst>
          </p:cNvPr>
          <p:cNvSpPr txBox="1"/>
          <p:nvPr/>
        </p:nvSpPr>
        <p:spPr>
          <a:xfrm>
            <a:off x="1043880" y="4129589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b="0" i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effectLst/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소프트웨어 학과</a:t>
            </a:r>
            <a:endParaRPr lang="en-US" altLang="ko-KR" b="0" i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effectLst/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2019875071</a:t>
            </a:r>
          </a:p>
          <a:p>
            <a:pPr>
              <a:lnSpc>
                <a:spcPct val="110000"/>
              </a:lnSpc>
            </a:pPr>
            <a:r>
              <a:rPr lang="ko-KR" altLang="en-US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허세연</a:t>
            </a:r>
            <a:endParaRPr lang="en-US" altLang="ko-KR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2021.11.18</a:t>
            </a:r>
            <a:r>
              <a:rPr lang="ko-KR" altLang="en-US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일자 발표</a:t>
            </a:r>
          </a:p>
        </p:txBody>
      </p:sp>
    </p:spTree>
    <p:extLst>
      <p:ext uri="{BB962C8B-B14F-4D97-AF65-F5344CB8AC3E}">
        <p14:creationId xmlns:p14="http://schemas.microsoft.com/office/powerpoint/2010/main" val="185992972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75826" y="0"/>
            <a:ext cx="4816174" cy="46863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 rot="0">
            <a:off x="605174" y="520317"/>
            <a:ext cx="4911489" cy="1329099"/>
            <a:chOff x="4602901" y="777493"/>
            <a:chExt cx="4911489" cy="1329099"/>
          </a:xfrm>
        </p:grpSpPr>
        <p:sp>
          <p:nvSpPr>
            <p:cNvPr id="5" name="TextBox 4"/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8.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 글자 위치 변경</a:t>
              </a:r>
              <a:endParaRPr lang="ko-KR" altLang="en-US" sz="2500" spc="-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/>
                <a:ea typeface="SpoqaHanSans-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“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맞춰볼 두 카드를 클릭하세요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”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가 잘려 보임</a:t>
              </a: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어려움 난이도에서도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“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맞춘 횟수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”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글자가 카드와 겹치지 않도록 내림</a:t>
              </a: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605174" y="2473050"/>
            <a:ext cx="4911489" cy="1329099"/>
            <a:chOff x="4602901" y="2463009"/>
            <a:chExt cx="4911489" cy="1329099"/>
          </a:xfrm>
        </p:grpSpPr>
        <p:sp>
          <p:nvSpPr>
            <p:cNvPr id="7" name="TextBox 6"/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9.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 색 변경</a:t>
              </a:r>
              <a:endParaRPr lang="ko-KR" altLang="en-US" sz="2500" spc="-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/>
                <a:ea typeface="SpoqaHanSans-Bol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좀 더 보기 좋고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UI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가 눈에 띄는 편이 게이머 입장에서 좋을 것 같다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.</a:t>
              </a: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카드에 얇은 테두리도 추가되어 있음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.</a:t>
              </a: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605174" y="4425781"/>
            <a:ext cx="4911489" cy="1329099"/>
            <a:chOff x="4602901" y="4242116"/>
            <a:chExt cx="4911489" cy="1329099"/>
          </a:xfrm>
        </p:grpSpPr>
        <p:sp>
          <p:nvSpPr>
            <p:cNvPr id="9" name="TextBox 8"/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10.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 캔버스 크기 변경</a:t>
              </a:r>
              <a:endParaRPr lang="ko-KR" altLang="en-US" sz="2500" spc="-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/>
                <a:ea typeface="SpoqaHanSans-Bol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앞의 업그레이드 계획들을 실행하기에</a:t>
              </a: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크기가 적절하지 않았기 때문에</a:t>
              </a: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700*700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으로 바꿈</a:t>
              </a: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713169" y="2161934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05201" y="5015838"/>
            <a:ext cx="4512649" cy="712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46961" y="2610603"/>
            <a:ext cx="2540655" cy="32309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/>
                <a:ea typeface="SpoqaHanSans-Light"/>
              </a:rPr>
              <a:t>참고자료</a:t>
            </a:r>
            <a:endParaRPr lang="ko-KR" altLang="en-US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Light"/>
              <a:ea typeface="SpoqaHanSans-Light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4672349" y="291718"/>
            <a:ext cx="4911489" cy="1329099"/>
            <a:chOff x="4602901" y="777493"/>
            <a:chExt cx="4911489" cy="1329099"/>
          </a:xfrm>
        </p:grpSpPr>
        <p:sp>
          <p:nvSpPr>
            <p:cNvPr id="5" name="TextBox 4"/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선택 </a:t>
              </a: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Form 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추가</a:t>
              </a:r>
              <a:endParaRPr lang="ko-KR" altLang="en-US" sz="2500" spc="-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/>
                <a:ea typeface="SpoqaHanSans-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게임 프로그래밍 수업 자료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cannonball6.html 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참고</a:t>
              </a: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4672349" y="3473175"/>
            <a:ext cx="4911489" cy="1329099"/>
            <a:chOff x="4602901" y="2463009"/>
            <a:chExt cx="4911489" cy="1329099"/>
          </a:xfrm>
        </p:grpSpPr>
        <p:sp>
          <p:nvSpPr>
            <p:cNvPr id="7" name="TextBox 6"/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Form Style 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변경</a:t>
              </a:r>
              <a:endParaRPr lang="ko-KR" altLang="en-US" sz="2500" spc="-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/>
                <a:ea typeface="SpoqaHanSans-Bol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  <a:hlinkClick r:id="rId2"/>
                </a:rPr>
                <a:t>https://mintaku.tistory.com/27</a:t>
              </a: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4672349" y="5425906"/>
            <a:ext cx="4911489" cy="1329099"/>
            <a:chOff x="4602901" y="4242116"/>
            <a:chExt cx="4911489" cy="1329099"/>
          </a:xfrm>
        </p:grpSpPr>
        <p:sp>
          <p:nvSpPr>
            <p:cNvPr id="9" name="TextBox 8"/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PPT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 템플릿</a:t>
              </a:r>
              <a:endParaRPr lang="ko-KR" altLang="en-US" sz="2500" spc="-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/>
                <a:ea typeface="SpoqaHanSans-Bol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  <a:hlinkClick r:id="rId3"/>
                </a:rPr>
                <a:t>https://brunch.co.kr/@brunchh48a/100</a:t>
              </a:r>
              <a:endParaRPr lang="en-US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endParaRPr lang="en-US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4780344" y="316205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2"/>
          <p:cNvSpPr txBox="1"/>
          <p:nvPr/>
        </p:nvSpPr>
        <p:spPr>
          <a:xfrm>
            <a:off x="259453" y="1139443"/>
            <a:ext cx="2401759" cy="2104603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marL="0" indent="0" algn="l" defTabSz="914400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-300" normalizeH="0" baseline="0" mc:Ignorable="hp" hp:hslEmbossed="0">
                <a:ln w="9525">
                  <a:solidFill>
                    <a:srgbClr val="31538f"/>
                  </a:solidFill>
                </a:ln>
                <a:solidFill>
                  <a:srgbClr val="f2f2f2"/>
                </a:solidFill>
                <a:latin typeface="SpoqaHanSans-Bold"/>
                <a:ea typeface="SpoqaHanSans-Bold"/>
              </a:rPr>
              <a:t>REFERENCE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-300" normalizeH="0" baseline="0" mc:Ignorable="hp" hp:hslEmbossed="0">
              <a:ln w="9525">
                <a:solidFill>
                  <a:srgbClr val="31538f"/>
                </a:solidFill>
              </a:ln>
              <a:solidFill>
                <a:srgbClr val="f2f2f2"/>
              </a:solidFill>
              <a:latin typeface="SpoqaHanSans-Bold"/>
              <a:ea typeface="SpoqaHanSans-Bold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7671" y="1793248"/>
            <a:ext cx="8753379" cy="1280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46961" y="2610603"/>
            <a:ext cx="2540655" cy="32309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/>
                <a:ea typeface="SpoqaHanSans-Light"/>
              </a:rPr>
              <a:t>참고자료</a:t>
            </a:r>
            <a:endParaRPr lang="ko-KR" altLang="en-US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Light"/>
              <a:ea typeface="SpoqaHanSans-Light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4672349" y="291718"/>
            <a:ext cx="4911489" cy="1329099"/>
            <a:chOff x="4602901" y="777493"/>
            <a:chExt cx="4911489" cy="1329099"/>
          </a:xfrm>
        </p:grpSpPr>
        <p:sp>
          <p:nvSpPr>
            <p:cNvPr id="5" name="TextBox 4"/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종료화면 </a:t>
              </a: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-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 환호 소리 추가</a:t>
              </a:r>
              <a:endParaRPr lang="ko-KR" altLang="en-US" sz="2500" spc="-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/>
                <a:ea typeface="SpoqaHanSans-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게임 프로그래밍 수업 자료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quizmultuple.html 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참고</a:t>
              </a: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</p:txBody>
        </p:sp>
      </p:grpSp>
      <p:sp>
        <p:nvSpPr>
          <p:cNvPr id="19" name="TextBox 2"/>
          <p:cNvSpPr txBox="1"/>
          <p:nvPr/>
        </p:nvSpPr>
        <p:spPr>
          <a:xfrm>
            <a:off x="259453" y="1139443"/>
            <a:ext cx="2401759" cy="2104603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marL="0" indent="0" algn="l" defTabSz="914400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-300" normalizeH="0" baseline="0" mc:Ignorable="hp" hp:hslEmbossed="0">
                <a:ln w="9525">
                  <a:solidFill>
                    <a:srgbClr val="31538f"/>
                  </a:solidFill>
                </a:ln>
                <a:solidFill>
                  <a:srgbClr val="f2f2f2"/>
                </a:solidFill>
                <a:latin typeface="SpoqaHanSans-Bold"/>
                <a:ea typeface="SpoqaHanSans-Bold"/>
              </a:rPr>
              <a:t>REFERENCE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-300" normalizeH="0" baseline="0" mc:Ignorable="hp" hp:hslEmbossed="0">
              <a:ln w="9525">
                <a:solidFill>
                  <a:srgbClr val="31538f"/>
                </a:solidFill>
              </a:ln>
              <a:solidFill>
                <a:srgbClr val="f2f2f2"/>
              </a:solidFill>
              <a:latin typeface="SpoqaHanSans-Bold"/>
              <a:ea typeface="SpoqaHanSans-Bold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19807" y="2954606"/>
            <a:ext cx="8772193" cy="1415491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5712" y="4552915"/>
            <a:ext cx="6087324" cy="495369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95258" y="5291027"/>
            <a:ext cx="5963482" cy="1571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92854" y="476547"/>
            <a:ext cx="8790983" cy="646193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4000" spc="-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총 업그레이드 횟수</a:t>
            </a:r>
            <a:endParaRPr lang="ko-KR" altLang="en-US" sz="4000" spc="-3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/>
              <a:ea typeface="SpoqaHanSans-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854" y="1148873"/>
            <a:ext cx="4936614" cy="32309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ct val="110000"/>
              </a:lnSpc>
              <a:defRPr/>
            </a:pPr>
            <a:endParaRPr lang="ko-KR" altLang="en-US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Light"/>
              <a:ea typeface="SpoqaHanSans-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49839" y="3212053"/>
            <a:ext cx="3166077" cy="2123620"/>
          </a:xfrm>
          <a:prstGeom prst="rect">
            <a:avLst/>
          </a:prstGeom>
          <a:solidFill>
            <a:srgbClr val="3c3c3c"/>
          </a:solidFill>
        </p:spPr>
        <p:txBody>
          <a:bodyPr wrap="none" anchor="ctr">
            <a:no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2500" spc="-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/>
                <a:ea typeface="SpoqaHanSans-Bold"/>
              </a:rPr>
              <a:t>원본</a:t>
            </a:r>
            <a:endParaRPr lang="ko-KR" altLang="en-US" sz="2500" spc="-3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/>
              <a:ea typeface="SpoqaHanSans-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76084" y="3212053"/>
            <a:ext cx="3166077" cy="2123620"/>
          </a:xfrm>
          <a:prstGeom prst="rect">
            <a:avLst/>
          </a:prstGeom>
          <a:solidFill>
            <a:srgbClr val="262626"/>
          </a:solidFill>
        </p:spPr>
        <p:txBody>
          <a:bodyPr wrap="none" anchor="ctr">
            <a:no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2500" spc="-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/>
                <a:ea typeface="SpoqaHanSans-Bold"/>
              </a:rPr>
              <a:t>10</a:t>
            </a:r>
            <a:r>
              <a:rPr lang="ko-KR" altLang="en-US" sz="2500" spc="-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/>
                <a:ea typeface="SpoqaHanSans-Bold"/>
              </a:rPr>
              <a:t> 번 업그레이드</a:t>
            </a:r>
            <a:r>
              <a:rPr lang="en-US" altLang="ko-KR" sz="2500" spc="-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/>
                <a:ea typeface="SpoqaHanSans-Bold"/>
              </a:rPr>
              <a:t>!!</a:t>
            </a:r>
            <a:endParaRPr lang="en-US" altLang="ko-KR" sz="2500" spc="-3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/>
              <a:ea typeface="SpoqaHanSans-Bold"/>
            </a:endParaRPr>
          </a:p>
        </p:txBody>
      </p:sp>
      <p:sp>
        <p:nvSpPr>
          <p:cNvPr id="12" name="화살표: 오른쪽 11"/>
          <p:cNvSpPr/>
          <p:nvPr/>
        </p:nvSpPr>
        <p:spPr>
          <a:xfrm>
            <a:off x="5015916" y="3666192"/>
            <a:ext cx="2334008" cy="12153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3c3c"/>
          </a:solidFill>
        </p:spPr>
        <p:txBody>
          <a:bodyPr wrap="none" anchor="ctr">
            <a:noAutofit/>
          </a:bodyPr>
          <a:lstStyle/>
          <a:p>
            <a:pPr algn="ctr">
              <a:lnSpc>
                <a:spcPct val="110000"/>
              </a:lnSpc>
              <a:defRPr/>
            </a:pPr>
            <a:endParaRPr lang="ko-KR" altLang="en-US" sz="2500" spc="-3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/>
              <a:ea typeface="SpoqaHanSans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30610" y="0"/>
            <a:ext cx="6561389" cy="443522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2378" y="225043"/>
            <a:ext cx="2401759" cy="2104603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4800" b="1" spc="-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08080"/>
                </a:solidFill>
                <a:effectLst/>
                <a:latin typeface="SpoqaHanSans-Bold"/>
                <a:ea typeface="SpoqaHanSans-Bold"/>
              </a:rPr>
              <a:t>원본 소스 분석</a:t>
            </a:r>
            <a:endParaRPr lang="ko-KR" altLang="en-US" sz="4800" b="1" spc="-3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08080"/>
              </a:solidFill>
              <a:effectLst/>
              <a:latin typeface="SpoqaHanSans-Bold"/>
              <a:ea typeface="SpoqaHanSans-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678" y="1353303"/>
            <a:ext cx="2540655" cy="32309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b="1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주요 함수들</a:t>
            </a:r>
            <a:endParaRPr lang="ko-KR" altLang="en-US" b="1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endParaRPr lang="en-US" altLang="ko-KR" b="1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init(): 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&lt;body onLoad=“init()”&gt; 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에 의해서</a:t>
            </a:r>
            <a:endParaRPr lang="ko-KR" altLang="en-US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문서가 로드 되자마자 실행된다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.</a:t>
            </a:r>
            <a:endParaRPr lang="en-US" altLang="ko-KR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makedeck() 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와 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shuffle() 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을 호출해 덱을 만들고 섞는다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.</a:t>
            </a:r>
            <a:endParaRPr lang="en-US" altLang="ko-KR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endParaRPr lang="en-US" altLang="ko-KR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makedeck():</a:t>
            </a:r>
            <a:r>
              <a:rPr lang="ko-KR" altLang="en-US" b="1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 </a:t>
            </a:r>
            <a:endParaRPr lang="ko-KR" altLang="en-US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카드 사진파일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 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이름이 들어있는 배열 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pair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을 이용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.</a:t>
            </a:r>
            <a:endParaRPr lang="en-US" altLang="ko-KR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i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로 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for 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루프를 돌면서 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Card(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틀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) 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에 정보를 집어넣고</a:t>
            </a:r>
            <a:endParaRPr lang="ko-KR" altLang="en-US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deck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에 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push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함으로써 카드덱을 생성하고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,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 </a:t>
            </a:r>
            <a:endParaRPr lang="en-US" altLang="ko-KR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만든 카드들을 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draw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한다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.</a:t>
            </a:r>
            <a:endParaRPr lang="en-US" altLang="ko-KR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endParaRPr lang="en-US" altLang="ko-KR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drawback(): 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카드를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 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같은 크기의 사각형으로 채운다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.</a:t>
            </a:r>
            <a:endParaRPr lang="en-US" altLang="ko-KR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=&gt; 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그럼 뒤집힌 것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!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 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(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사진의 보라색 네모들이 뒷면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)</a:t>
            </a:r>
            <a:endParaRPr lang="en-US" altLang="ko-KR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endParaRPr lang="en-US" altLang="ko-KR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shuffle(): 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카드를 무작위로 두 개 뽑아</a:t>
            </a:r>
            <a:endParaRPr lang="ko-KR" altLang="en-US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서로 자리를 바꾸기를 반복한다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.</a:t>
            </a:r>
            <a:endParaRPr lang="en-US" altLang="ko-KR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924550" y="4629150"/>
            <a:ext cx="6096000" cy="914400"/>
          </a:xfrm>
          <a:prstGeom prst="rect">
            <a:avLst/>
          </a:prstGeom>
        </p:spPr>
        <p:txBody>
          <a:bodyPr wrap="none"/>
          <a:p>
            <a:pPr>
              <a:lnSpc>
                <a:spcPct val="110000"/>
              </a:lnSpc>
              <a:defRPr/>
            </a:pPr>
            <a:r>
              <a:rPr lang="ko-KR" altLang="en-US" b="1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요약</a:t>
            </a:r>
            <a:r>
              <a:rPr lang="en-US" altLang="ko-KR" b="1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:</a:t>
            </a:r>
            <a:r>
              <a:rPr lang="ko-KR" altLang="en-US" b="1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 </a:t>
            </a:r>
            <a:endParaRPr lang="ko-KR" altLang="en-US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사진 한쌍을 뽑아서 카드로 만들고 섞어둔 후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,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 </a:t>
            </a:r>
            <a:endParaRPr lang="ko-KR" altLang="en-US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뒤집어 같은 쌍이 나오면 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match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 된다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.</a:t>
            </a:r>
            <a:endParaRPr lang="en-US" altLang="ko-KR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전부 </a:t>
            </a:r>
            <a:r>
              <a: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match</a:t>
            </a:r>
            <a:r>
              <a: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rPr>
              <a:t> 시키면 게임 종료</a:t>
            </a:r>
            <a:endParaRPr lang="ko-KR" altLang="en-US" spc="-1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/>
              <a:ea typeface="SpoqaHanSans-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6491623" y="606042"/>
            <a:ext cx="4911489" cy="1329099"/>
            <a:chOff x="4602901" y="777493"/>
            <a:chExt cx="4911489" cy="1329099"/>
          </a:xfrm>
        </p:grpSpPr>
        <p:sp>
          <p:nvSpPr>
            <p:cNvPr id="5" name="TextBox 4"/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1.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 난이도 추가</a:t>
              </a:r>
              <a:endParaRPr lang="ko-KR" altLang="en-US" sz="2500" spc="-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/>
                <a:ea typeface="SpoqaHanSans-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한 게임만 계속 플레이하면 단조로움</a:t>
              </a: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어려운 것에 도전하고 싶어하는 플레이어도 있음</a:t>
              </a: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</p:txBody>
        </p:sp>
      </p:grp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rcRect r="36920"/>
          <a:stretch>
            <a:fillRect/>
          </a:stretch>
        </p:blipFill>
        <p:spPr>
          <a:xfrm>
            <a:off x="1152524" y="2590801"/>
            <a:ext cx="3954181" cy="4048122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rcRect r="36100"/>
          <a:stretch>
            <a:fillRect/>
          </a:stretch>
        </p:blipFill>
        <p:spPr>
          <a:xfrm>
            <a:off x="6096000" y="2571751"/>
            <a:ext cx="3945389" cy="4048124"/>
          </a:xfrm>
          <a:prstGeom prst="rect">
            <a:avLst/>
          </a:prstGeom>
        </p:spPr>
      </p:pic>
      <p:sp>
        <p:nvSpPr>
          <p:cNvPr id="42" name="TextBox 2"/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marL="0" indent="0" algn="l" defTabSz="914400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-300" normalizeH="0" baseline="0" mc:Ignorable="hp" hp:hslEmbossed="0">
                <a:ln w="9525">
                  <a:solidFill>
                    <a:srgbClr val="31538f"/>
                  </a:solidFill>
                </a:ln>
                <a:solidFill>
                  <a:srgbClr val="808080"/>
                </a:solidFill>
                <a:latin typeface="SpoqaHanSans-Bold"/>
                <a:ea typeface="SpoqaHanSans-Bold"/>
              </a:rPr>
              <a:t>업그레이드</a:t>
            </a:r>
            <a:endParaRPr xmlns:mc="http://schemas.openxmlformats.org/markup-compatibility/2006" xmlns:hp="http://schemas.haansoft.com/office/presentation/8.0" kumimoji="0" lang="ko-KR" altLang="en-US" sz="4800" b="1" i="0" u="none" strike="noStrike" kern="1200" cap="none" spc="-300" normalizeH="0" baseline="0" mc:Ignorable="hp" hp:hslEmbossed="0">
              <a:ln w="9525">
                <a:solidFill>
                  <a:srgbClr val="31538f"/>
                </a:solidFill>
              </a:ln>
              <a:solidFill>
                <a:srgbClr val="808080"/>
              </a:solidFill>
              <a:latin typeface="SpoqaHanSans-Bold"/>
              <a:ea typeface="SpoqaHanSans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90873" y="491742"/>
            <a:ext cx="4911489" cy="1538649"/>
            <a:chOff x="4602901" y="777493"/>
            <a:chExt cx="4911489" cy="1538649"/>
          </a:xfrm>
        </p:grpSpPr>
        <p:sp>
          <p:nvSpPr>
            <p:cNvPr id="5" name="TextBox 4"/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2.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 난이도 선택 기능</a:t>
              </a:r>
              <a:endParaRPr lang="ko-KR" altLang="en-US" sz="2500" spc="-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/>
                <a:ea typeface="SpoqaHanSans-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2901" y="1918808"/>
              <a:ext cx="4911489" cy="39733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난이도를 나누어 플레이 가능하게 하려면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,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선택을 하는 부분이 있어야 함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.</a:t>
              </a: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(reference: 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게임 프로그래밍 수업 자료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cannonball6.html)</a:t>
              </a: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원래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init()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에서 실행하던 함수들을 새로 만든 함수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getGame() 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에 옮김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.</a:t>
              </a: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-&gt; 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선택창에서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submit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하고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getGame()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이 호출되면</a:t>
              </a: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   덱을 만들고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,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섞고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,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시간을 재기 시작</a:t>
              </a: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</p:txBody>
        </p:sp>
      </p:grp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25139" y="0"/>
            <a:ext cx="7366861" cy="1481938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72375" y="1935053"/>
            <a:ext cx="4740050" cy="4922946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52196" y="4061559"/>
            <a:ext cx="4163132" cy="2034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719474" y="444116"/>
            <a:ext cx="4911489" cy="1329099"/>
            <a:chOff x="4602901" y="758443"/>
            <a:chExt cx="4911489" cy="1329099"/>
          </a:xfrm>
        </p:grpSpPr>
        <p:sp>
          <p:nvSpPr>
            <p:cNvPr id="5" name="TextBox 4"/>
            <p:cNvSpPr txBox="1"/>
            <p:nvPr/>
          </p:nvSpPr>
          <p:spPr>
            <a:xfrm>
              <a:off x="4602901" y="758443"/>
              <a:ext cx="4726293" cy="83817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3.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 선택 </a:t>
              </a: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form 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의 </a:t>
              </a: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style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을 변경</a:t>
              </a:r>
              <a:endParaRPr lang="ko-KR" altLang="en-US" sz="2500" spc="-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/>
                <a:ea typeface="SpoqaHanSans-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2901" y="1690208"/>
              <a:ext cx="4911489" cy="39733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원래 캔버스 아래 위치에 있어서 스크롤을 내려야 보였음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.</a:t>
              </a: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따라서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처음부터 잘 보이는 위치에 있도록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absolute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로 조정</a:t>
              </a: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  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+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색을 변경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,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border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추가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.</a:t>
              </a: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</p:txBody>
        </p:sp>
      </p:grp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0267" y="3084070"/>
            <a:ext cx="6645216" cy="2880609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26462" y="3301266"/>
            <a:ext cx="4435224" cy="2217612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8757284" y="216216"/>
            <a:ext cx="3154679" cy="6391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6a9955">
                    <a:alpha val="100000"/>
                  </a:srgbClr>
                </a:solidFill>
                <a:latin typeface="Arial"/>
                <a:ea typeface="굴림"/>
                <a:hlinkClick r:id="rId4"/>
              </a:rPr>
              <a:t>https://mintaku.tistory.com/27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6a9955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6a9955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709949" y="444116"/>
            <a:ext cx="4911489" cy="1110024"/>
            <a:chOff x="4593376" y="758443"/>
            <a:chExt cx="4911489" cy="1110024"/>
          </a:xfrm>
        </p:grpSpPr>
        <p:sp>
          <p:nvSpPr>
            <p:cNvPr id="5" name="TextBox 4"/>
            <p:cNvSpPr txBox="1"/>
            <p:nvPr/>
          </p:nvSpPr>
          <p:spPr>
            <a:xfrm>
              <a:off x="4602901" y="758443"/>
              <a:ext cx="4726293" cy="83817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4.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 이미지 추가</a:t>
              </a:r>
              <a:endParaRPr lang="ko-KR" altLang="en-US" sz="2500" spc="-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/>
                <a:ea typeface="SpoqaHanSans-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93376" y="1471133"/>
              <a:ext cx="4911489" cy="39733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어려움 난이도에서 늘어난 카드에 채울 이미지가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5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쌍 더 필요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.</a:t>
              </a: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총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10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쌍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(20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장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)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을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pair[] 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배열에 넣음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.</a:t>
              </a: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600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808080"/>
                  </a:solidFill>
                  <a:latin typeface="SpoqaHanSans-Light"/>
                  <a:ea typeface="SpoqaHanSans-Light"/>
                </a:rPr>
                <a:t>*</a:t>
              </a:r>
              <a:r>
                <a:rPr lang="ko-KR" altLang="en-US" sz="1600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808080"/>
                  </a:solidFill>
                  <a:latin typeface="SpoqaHanSans-Light"/>
                  <a:ea typeface="SpoqaHanSans-Light"/>
                </a:rPr>
                <a:t>직접제작</a:t>
              </a:r>
              <a:endParaRPr lang="ko-KR" altLang="en-US" sz="1600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08080"/>
                </a:solidFill>
                <a:latin typeface="SpoqaHanSans-Light"/>
                <a:ea typeface="SpoqaHanSans-Light"/>
              </a:endParaRPr>
            </a:p>
          </p:txBody>
        </p:sp>
      </p:grp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99" y="2276476"/>
            <a:ext cx="7331314" cy="4429124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77175" y="400050"/>
            <a:ext cx="914400" cy="914400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53500" y="400049"/>
            <a:ext cx="914400" cy="914400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01251" y="390526"/>
            <a:ext cx="914400" cy="914400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068050" y="390525"/>
            <a:ext cx="914400" cy="914400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020300" y="1447800"/>
            <a:ext cx="914400" cy="914400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963025" y="1447799"/>
            <a:ext cx="914400" cy="914400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867649" y="1447799"/>
            <a:ext cx="914400" cy="914400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63026" y="2466975"/>
            <a:ext cx="914400" cy="914400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867650" y="2466975"/>
            <a:ext cx="914400" cy="914400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068049" y="1438273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719474" y="444116"/>
            <a:ext cx="4911489" cy="1281474"/>
            <a:chOff x="4602901" y="758443"/>
            <a:chExt cx="4911489" cy="1281474"/>
          </a:xfrm>
        </p:grpSpPr>
        <p:sp>
          <p:nvSpPr>
            <p:cNvPr id="5" name="TextBox 4"/>
            <p:cNvSpPr txBox="1"/>
            <p:nvPr/>
          </p:nvSpPr>
          <p:spPr>
            <a:xfrm>
              <a:off x="4602901" y="758443"/>
              <a:ext cx="4726293" cy="83817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5.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 코드를 간결하게</a:t>
              </a:r>
              <a:endParaRPr lang="ko-KR" altLang="en-US" sz="2500" spc="-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/>
                <a:ea typeface="SpoqaHanSans-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2901" y="1642583"/>
              <a:ext cx="4911489" cy="39733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전체적으로 읽기 편하게 하기 위해</a:t>
              </a:r>
              <a:endParaRPr lang="ko-KR" altLang="en-US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choose()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에 작성되어 반복적으로 실행되던 코드를 함수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correct() 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로 만들어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필요할 때 호출하게 함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.</a:t>
              </a: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</p:txBody>
        </p:sp>
      </p:grp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1510" y="2240177"/>
            <a:ext cx="8199830" cy="2377645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52900" y="5010101"/>
            <a:ext cx="6914576" cy="1552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719474" y="444116"/>
            <a:ext cx="4911489" cy="1329099"/>
            <a:chOff x="4602901" y="758443"/>
            <a:chExt cx="4911489" cy="1329099"/>
          </a:xfrm>
        </p:grpSpPr>
        <p:sp>
          <p:nvSpPr>
            <p:cNvPr id="5" name="TextBox 4"/>
            <p:cNvSpPr txBox="1"/>
            <p:nvPr/>
          </p:nvSpPr>
          <p:spPr>
            <a:xfrm>
              <a:off x="4602901" y="758443"/>
              <a:ext cx="4726293" cy="83817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6.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 시도 횟수</a:t>
              </a:r>
              <a:endParaRPr lang="ko-KR" altLang="en-US" sz="2500" spc="-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/>
                <a:ea typeface="SpoqaHanSans-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2901" y="1690208"/>
              <a:ext cx="4911489" cy="39733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맞춘 횟수 글자 아래에 시도 횟수도 출력하도록 추가함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.</a:t>
              </a: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</p:txBody>
        </p:sp>
      </p:grp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81440" y="0"/>
            <a:ext cx="5610560" cy="5368465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43354" y="5375813"/>
            <a:ext cx="8348645" cy="1482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719474" y="444116"/>
            <a:ext cx="4911489" cy="1329099"/>
            <a:chOff x="4602901" y="758443"/>
            <a:chExt cx="4911489" cy="1329099"/>
          </a:xfrm>
        </p:grpSpPr>
        <p:sp>
          <p:nvSpPr>
            <p:cNvPr id="5" name="TextBox 4"/>
            <p:cNvSpPr txBox="1"/>
            <p:nvPr/>
          </p:nvSpPr>
          <p:spPr>
            <a:xfrm>
              <a:off x="4602901" y="758443"/>
              <a:ext cx="4726293" cy="83817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7.</a:t>
              </a:r>
              <a:r>
                <a:rPr lang="ko-KR" altLang="en-US" sz="2500" spc="-2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/>
                  <a:ea typeface="SpoqaHanSans-Bold"/>
                </a:rPr>
                <a:t> 종료 화면</a:t>
              </a:r>
              <a:endParaRPr lang="ko-KR" altLang="en-US" sz="2500" spc="-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/>
                <a:ea typeface="SpoqaHanSans-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2901" y="1690208"/>
              <a:ext cx="4911489" cy="397334"/>
            </a:xfrm>
            <a:prstGeom prst="rect">
              <a:avLst/>
            </a:prstGeom>
            <a:noFill/>
          </p:spPr>
          <p:txBody>
            <a:bodyPr wrap="none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맞춘 횟수 글자 아래에 시도 횟수도 출력하도록 추가함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.</a:t>
              </a: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환호 소리를 추가함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.</a:t>
              </a: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(reference: 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게임 프로그래밍 수업 자료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-</a:t>
              </a:r>
              <a:r>
                <a:rPr lang="ko-KR" altLang="en-US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 </a:t>
              </a:r>
              <a:r>
                <a:rPr lang="en-US" altLang="ko-KR" spc="-1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/>
                  <a:ea typeface="SpoqaHanSans-Light"/>
                </a:rPr>
                <a:t>quizmultuple.html)</a:t>
              </a:r>
              <a:endParaRPr lang="en-US" altLang="ko-KR" spc="-1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/>
                <a:ea typeface="SpoqaHanSans-Light"/>
              </a:endParaRPr>
            </a:p>
          </p:txBody>
        </p:sp>
      </p:grp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5314" y="2605671"/>
            <a:ext cx="10981371" cy="4252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338</ep:Words>
  <ep:PresentationFormat>와이드스크린</ep:PresentationFormat>
  <ep:Paragraphs>33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2020-07-29T01:09:03.000</dcterms:created>
  <dc:creator>라 용</dc:creator>
  <cp:lastModifiedBy>seyeu</cp:lastModifiedBy>
  <dcterms:modified xsi:type="dcterms:W3CDTF">2021-11-18T07:52:29.498</dcterms:modified>
  <cp:revision>183</cp:revision>
  <dc:title>PowerPoint 프레젠테이션</dc:title>
  <cp:version/>
</cp:coreProperties>
</file>