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463C731-13E3-4966-BE77-170446B167B9}">
  <a:tblStyle styleId="{0463C731-13E3-4966-BE77-170446B167B9}"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med" w="med" type="none"/>
              <a:tailEnd len="med" w="med" type="none"/>
            </a:ln>
          </a:left>
          <a:right>
            <a:ln cap="flat" cmpd="sng" w="12700">
              <a:solidFill>
                <a:schemeClr val="dk1"/>
              </a:solidFill>
              <a:prstDash val="solid"/>
              <a:round/>
              <a:headEnd len="med" w="med" type="none"/>
              <a:tailEnd len="med" w="med" type="none"/>
            </a:ln>
          </a:right>
          <a:top>
            <a:ln cap="flat" cmpd="sng" w="12700">
              <a:solidFill>
                <a:schemeClr val="dk1"/>
              </a:solidFill>
              <a:prstDash val="solid"/>
              <a:round/>
              <a:headEnd len="med" w="med" type="none"/>
              <a:tailEnd len="med" w="med" type="none"/>
            </a:ln>
          </a:top>
          <a:bottom>
            <a:ln cap="flat" cmpd="sng" w="12700">
              <a:solidFill>
                <a:schemeClr val="dk1"/>
              </a:solidFill>
              <a:prstDash val="solid"/>
              <a:round/>
              <a:headEnd len="med" w="med" type="none"/>
              <a:tailEnd len="med" w="med" type="none"/>
            </a:ln>
          </a:bottom>
          <a:insideH>
            <a:ln cap="flat" cmpd="sng" w="12700">
              <a:solidFill>
                <a:schemeClr val="dk1"/>
              </a:solidFill>
              <a:prstDash val="solid"/>
              <a:round/>
              <a:headEnd len="med" w="med" type="none"/>
              <a:tailEnd len="med" w="med" type="none"/>
            </a:ln>
          </a:insideH>
          <a:insideV>
            <a:ln cap="flat" cmpd="sng" w="12700">
              <a:solidFill>
                <a:schemeClr val="dk1"/>
              </a:solidFill>
              <a:prstDash val="solid"/>
              <a:round/>
              <a:headEnd len="med" w="med" type="none"/>
              <a:tailEnd len="med" w="med"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6" name="Shape 86"/>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7" name="Shape 87"/>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9" name="Shape 16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4" name="Shape 18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5" name="Shape 205"/>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6" name="Shape 206"/>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4" name="Shape 22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5" name="Shape 25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1" name="Shape 10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8" name="Shape 12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4" name="Shape 15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Shape 17"/>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8" name="Shape 1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72" name="Shape 72"/>
        <p:cNvGrpSpPr/>
        <p:nvPr/>
      </p:nvGrpSpPr>
      <p:grpSpPr>
        <a:xfrm>
          <a:off x="0" y="0"/>
          <a:ext cx="0" cy="0"/>
          <a:chOff x="0" y="0"/>
          <a:chExt cx="0" cy="0"/>
        </a:xfrm>
      </p:grpSpPr>
      <p:sp>
        <p:nvSpPr>
          <p:cNvPr id="73" name="Shape 73"/>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Shape 74"/>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78" name="Shape 78"/>
        <p:cNvGrpSpPr/>
        <p:nvPr/>
      </p:nvGrpSpPr>
      <p:grpSpPr>
        <a:xfrm>
          <a:off x="0" y="0"/>
          <a:ext cx="0" cy="0"/>
          <a:chOff x="0" y="0"/>
          <a:chExt cx="0" cy="0"/>
        </a:xfrm>
      </p:grpSpPr>
      <p:sp>
        <p:nvSpPr>
          <p:cNvPr id="79" name="Shape 79"/>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Shape 80"/>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Shape 23"/>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7" name="Shape 27"/>
        <p:cNvGrpSpPr/>
        <p:nvPr/>
      </p:nvGrpSpPr>
      <p:grpSpPr>
        <a:xfrm>
          <a:off x="0" y="0"/>
          <a:ext cx="0" cy="0"/>
          <a:chOff x="0" y="0"/>
          <a:chExt cx="0" cy="0"/>
        </a:xfrm>
      </p:grpSpPr>
      <p:sp>
        <p:nvSpPr>
          <p:cNvPr id="28" name="Shape 2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Shape 2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Shape 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31" name="Shape 31"/>
        <p:cNvGrpSpPr/>
        <p:nvPr/>
      </p:nvGrpSpPr>
      <p:grpSpPr>
        <a:xfrm>
          <a:off x="0" y="0"/>
          <a:ext cx="0" cy="0"/>
          <a:chOff x="0" y="0"/>
          <a:chExt cx="0" cy="0"/>
        </a:xfrm>
      </p:grpSpPr>
      <p:sp>
        <p:nvSpPr>
          <p:cNvPr id="32" name="Shape 32"/>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Shape 33"/>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4" name="Shape 3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7" name="Shape 37"/>
        <p:cNvGrpSpPr/>
        <p:nvPr/>
      </p:nvGrpSpPr>
      <p:grpSpPr>
        <a:xfrm>
          <a:off x="0" y="0"/>
          <a:ext cx="0" cy="0"/>
          <a:chOff x="0" y="0"/>
          <a:chExt cx="0" cy="0"/>
        </a:xfrm>
      </p:grpSpPr>
      <p:sp>
        <p:nvSpPr>
          <p:cNvPr id="38" name="Shape 38"/>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9" name="Shape 39"/>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4" name="Shape 44"/>
        <p:cNvGrpSpPr/>
        <p:nvPr/>
      </p:nvGrpSpPr>
      <p:grpSpPr>
        <a:xfrm>
          <a:off x="0" y="0"/>
          <a:ext cx="0" cy="0"/>
          <a:chOff x="0" y="0"/>
          <a:chExt cx="0" cy="0"/>
        </a:xfrm>
      </p:grpSpPr>
      <p:sp>
        <p:nvSpPr>
          <p:cNvPr id="45" name="Shape 45"/>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6" name="Shape 46"/>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7" name="Shape 47"/>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9" name="Shape 49"/>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0" name="Shape 5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Shape 5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3" name="Shape 53"/>
        <p:cNvGrpSpPr/>
        <p:nvPr/>
      </p:nvGrpSpPr>
      <p:grpSpPr>
        <a:xfrm>
          <a:off x="0" y="0"/>
          <a:ext cx="0" cy="0"/>
          <a:chOff x="0" y="0"/>
          <a:chExt cx="0" cy="0"/>
        </a:xfrm>
      </p:grpSpPr>
      <p:sp>
        <p:nvSpPr>
          <p:cNvPr id="54" name="Shape 54"/>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Shape 5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58" name="Shape 58"/>
        <p:cNvGrpSpPr/>
        <p:nvPr/>
      </p:nvGrpSpPr>
      <p:grpSpPr>
        <a:xfrm>
          <a:off x="0" y="0"/>
          <a:ext cx="0" cy="0"/>
          <a:chOff x="0" y="0"/>
          <a:chExt cx="0" cy="0"/>
        </a:xfrm>
      </p:grpSpPr>
      <p:sp>
        <p:nvSpPr>
          <p:cNvPr id="59" name="Shape 59"/>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Shape 60"/>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5" name="Shape 65"/>
        <p:cNvGrpSpPr/>
        <p:nvPr/>
      </p:nvGrpSpPr>
      <p:grpSpPr>
        <a:xfrm>
          <a:off x="0" y="0"/>
          <a:ext cx="0" cy="0"/>
          <a:chOff x="0" y="0"/>
          <a:chExt cx="0" cy="0"/>
        </a:xfrm>
      </p:grpSpPr>
      <p:sp>
        <p:nvSpPr>
          <p:cNvPr id="66" name="Shape 66"/>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Shape 67"/>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Shape 11"/>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jp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6.jp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23.png"/><Relationship Id="rId5"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jpg"/><Relationship Id="rId4" Type="http://schemas.openxmlformats.org/officeDocument/2006/relationships/image" Target="../media/image3.jpg"/><Relationship Id="rId5"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jp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jp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25.png"/><Relationship Id="rId5"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1.jpg"/><Relationship Id="rId5" Type="http://schemas.openxmlformats.org/officeDocument/2006/relationships/image" Target="../media/image5.jpg"/><Relationship Id="rId6" Type="http://schemas.openxmlformats.org/officeDocument/2006/relationships/image" Target="../media/image2.jpg"/><Relationship Id="rId7" Type="http://schemas.openxmlformats.org/officeDocument/2006/relationships/image" Target="../media/image3.jpg"/><Relationship Id="rId8"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jpg"/><Relationship Id="rId4" Type="http://schemas.openxmlformats.org/officeDocument/2006/relationships/image" Target="../media/image10.jpg"/><Relationship Id="rId5" Type="http://schemas.openxmlformats.org/officeDocument/2006/relationships/image" Target="../media/image16.jpg"/><Relationship Id="rId6" Type="http://schemas.openxmlformats.org/officeDocument/2006/relationships/image" Target="../media/image9.jpg"/><Relationship Id="rId7" Type="http://schemas.openxmlformats.org/officeDocument/2006/relationships/image" Target="../media/image14.jpg"/><Relationship Id="rId8"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ctrTitle"/>
          </p:nvPr>
        </p:nvSpPr>
        <p:spPr>
          <a:xfrm>
            <a:off x="385009" y="442022"/>
            <a:ext cx="11421979" cy="153162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4800"/>
              <a:buFont typeface="Calibri"/>
              <a:buNone/>
            </a:pPr>
            <a:r>
              <a:rPr b="1" i="0" lang="en-US" sz="4800" u="none" cap="none" strike="noStrike">
                <a:solidFill>
                  <a:schemeClr val="dk1"/>
                </a:solidFill>
                <a:latin typeface="Calibri"/>
                <a:ea typeface="Calibri"/>
                <a:cs typeface="Calibri"/>
                <a:sym typeface="Calibri"/>
              </a:rPr>
              <a:t>Recognition of Human Arm Gestures Using Myo Armband for the Game of Hand Cricket</a:t>
            </a:r>
            <a:endParaRPr/>
          </a:p>
        </p:txBody>
      </p:sp>
      <p:sp>
        <p:nvSpPr>
          <p:cNvPr id="90" name="Shape 90"/>
          <p:cNvSpPr txBox="1"/>
          <p:nvPr>
            <p:ph idx="1" type="subTitle"/>
          </p:nvPr>
        </p:nvSpPr>
        <p:spPr>
          <a:xfrm>
            <a:off x="914691" y="5040984"/>
            <a:ext cx="7240173" cy="16557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Karthik Sivarama Krishnan (MS -  EE)</a:t>
            </a:r>
            <a:endParaRPr/>
          </a:p>
          <a:p>
            <a:pPr indent="0" lvl="0" marL="0" marR="0" rtl="0" algn="l">
              <a:lnSpc>
                <a:spcPct val="90000"/>
              </a:lnSpc>
              <a:spcBef>
                <a:spcPts val="100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Akash Saha (MS - EE)</a:t>
            </a:r>
            <a:endParaRPr/>
          </a:p>
        </p:txBody>
      </p:sp>
      <p:pic>
        <p:nvPicPr>
          <p:cNvPr id="91" name="Shape 91"/>
          <p:cNvPicPr preferRelativeResize="0"/>
          <p:nvPr/>
        </p:nvPicPr>
        <p:blipFill rotWithShape="1">
          <a:blip r:embed="rId3">
            <a:alphaModFix/>
          </a:blip>
          <a:srcRect b="0" l="0" r="0" t="0"/>
          <a:stretch/>
        </p:blipFill>
        <p:spPr>
          <a:xfrm>
            <a:off x="9989972" y="4879730"/>
            <a:ext cx="1817016" cy="181701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descr="A screenshot of a computer  Description generated with very high confidence" id="163" name="Shape 163"/>
          <p:cNvPicPr preferRelativeResize="0"/>
          <p:nvPr/>
        </p:nvPicPr>
        <p:blipFill rotWithShape="1">
          <a:blip r:embed="rId3">
            <a:alphaModFix/>
          </a:blip>
          <a:srcRect b="0" l="0" r="0" t="0"/>
          <a:stretch/>
        </p:blipFill>
        <p:spPr>
          <a:xfrm>
            <a:off x="303686" y="1011827"/>
            <a:ext cx="7695700" cy="5653088"/>
          </a:xfrm>
          <a:prstGeom prst="rect">
            <a:avLst/>
          </a:prstGeom>
          <a:noFill/>
          <a:ln>
            <a:noFill/>
          </a:ln>
        </p:spPr>
      </p:pic>
      <p:sp>
        <p:nvSpPr>
          <p:cNvPr id="164" name="Shape 164"/>
          <p:cNvSpPr/>
          <p:nvPr/>
        </p:nvSpPr>
        <p:spPr>
          <a:xfrm>
            <a:off x="8267193" y="2002205"/>
            <a:ext cx="3801977" cy="31085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The Myo Arm Band Server that actually helps is sending data from the myo arm band to Matlab where all the computational details are carried out</a:t>
            </a:r>
            <a:endParaRPr/>
          </a:p>
        </p:txBody>
      </p:sp>
      <p:pic>
        <p:nvPicPr>
          <p:cNvPr id="165" name="Shape 165"/>
          <p:cNvPicPr preferRelativeResize="0"/>
          <p:nvPr/>
        </p:nvPicPr>
        <p:blipFill rotWithShape="1">
          <a:blip r:embed="rId4">
            <a:alphaModFix/>
          </a:blip>
          <a:srcRect b="0" l="0" r="0" t="0"/>
          <a:stretch/>
        </p:blipFill>
        <p:spPr>
          <a:xfrm>
            <a:off x="11093116" y="5895474"/>
            <a:ext cx="769441" cy="769441"/>
          </a:xfrm>
          <a:prstGeom prst="rect">
            <a:avLst/>
          </a:prstGeom>
          <a:noFill/>
          <a:ln>
            <a:noFill/>
          </a:ln>
        </p:spPr>
      </p:pic>
      <p:sp>
        <p:nvSpPr>
          <p:cNvPr id="166" name="Shape 166"/>
          <p:cNvSpPr/>
          <p:nvPr/>
        </p:nvSpPr>
        <p:spPr>
          <a:xfrm>
            <a:off x="2788322" y="0"/>
            <a:ext cx="6338275"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800">
                <a:solidFill>
                  <a:schemeClr val="dk1"/>
                </a:solidFill>
                <a:latin typeface="Calibri"/>
                <a:ea typeface="Calibri"/>
                <a:cs typeface="Calibri"/>
                <a:sym typeface="Calibri"/>
              </a:rPr>
              <a:t>Data Collection – Contd.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descr="A screenshot of a cell phone  Description generated with high confidence" id="171" name="Shape 171"/>
          <p:cNvPicPr preferRelativeResize="0"/>
          <p:nvPr/>
        </p:nvPicPr>
        <p:blipFill rotWithShape="1">
          <a:blip r:embed="rId3">
            <a:alphaModFix/>
          </a:blip>
          <a:srcRect b="0" l="0" r="0" t="0"/>
          <a:stretch/>
        </p:blipFill>
        <p:spPr>
          <a:xfrm>
            <a:off x="288758" y="1241945"/>
            <a:ext cx="6376737" cy="5086665"/>
          </a:xfrm>
          <a:prstGeom prst="rect">
            <a:avLst/>
          </a:prstGeom>
          <a:noFill/>
          <a:ln>
            <a:noFill/>
          </a:ln>
        </p:spPr>
      </p:pic>
      <p:sp>
        <p:nvSpPr>
          <p:cNvPr id="172" name="Shape 172"/>
          <p:cNvSpPr/>
          <p:nvPr/>
        </p:nvSpPr>
        <p:spPr>
          <a:xfrm>
            <a:off x="6759163" y="1800118"/>
            <a:ext cx="5103394" cy="3970318"/>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Arial"/>
              <a:buChar char="•"/>
            </a:pPr>
            <a:r>
              <a:rPr b="0" lang="en-US" sz="2800" cap="none">
                <a:solidFill>
                  <a:schemeClr val="dk1"/>
                </a:solidFill>
                <a:latin typeface="Calibri"/>
                <a:ea typeface="Calibri"/>
                <a:cs typeface="Calibri"/>
                <a:sym typeface="Calibri"/>
              </a:rPr>
              <a:t>The EMG signal data when plotted appears as shown beside</a:t>
            </a:r>
            <a:endParaRPr/>
          </a:p>
          <a:p>
            <a:pPr indent="-165100" lvl="0" marL="34290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2800" cap="non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window represents the section where the finger gesture as actually made</a:t>
            </a:r>
            <a:endParaRPr b="0" sz="2800" cap="non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2800" cap="none">
              <a:solidFill>
                <a:schemeClr val="dk1"/>
              </a:solidFill>
              <a:latin typeface="Calibri"/>
              <a:ea typeface="Calibri"/>
              <a:cs typeface="Calibri"/>
              <a:sym typeface="Calibri"/>
            </a:endParaRPr>
          </a:p>
        </p:txBody>
      </p:sp>
      <p:pic>
        <p:nvPicPr>
          <p:cNvPr id="173" name="Shape 173"/>
          <p:cNvPicPr preferRelativeResize="0"/>
          <p:nvPr/>
        </p:nvPicPr>
        <p:blipFill rotWithShape="1">
          <a:blip r:embed="rId4">
            <a:alphaModFix/>
          </a:blip>
          <a:srcRect b="0" l="0" r="0" t="0"/>
          <a:stretch/>
        </p:blipFill>
        <p:spPr>
          <a:xfrm>
            <a:off x="11093116" y="5895474"/>
            <a:ext cx="769441" cy="769441"/>
          </a:xfrm>
          <a:prstGeom prst="rect">
            <a:avLst/>
          </a:prstGeom>
          <a:noFill/>
          <a:ln>
            <a:noFill/>
          </a:ln>
        </p:spPr>
      </p:pic>
      <p:sp>
        <p:nvSpPr>
          <p:cNvPr id="174" name="Shape 174"/>
          <p:cNvSpPr/>
          <p:nvPr/>
        </p:nvSpPr>
        <p:spPr>
          <a:xfrm>
            <a:off x="2788322" y="0"/>
            <a:ext cx="6338275"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800">
                <a:solidFill>
                  <a:schemeClr val="dk1"/>
                </a:solidFill>
                <a:latin typeface="Calibri"/>
                <a:ea typeface="Calibri"/>
                <a:cs typeface="Calibri"/>
                <a:sym typeface="Calibri"/>
              </a:rPr>
              <a:t>Data Collection – Contd.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p:nvPr/>
        </p:nvSpPr>
        <p:spPr>
          <a:xfrm>
            <a:off x="2384066" y="55418"/>
            <a:ext cx="7257629"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800">
                <a:solidFill>
                  <a:schemeClr val="dk1"/>
                </a:solidFill>
                <a:latin typeface="Calibri"/>
                <a:ea typeface="Calibri"/>
                <a:cs typeface="Calibri"/>
                <a:sym typeface="Calibri"/>
              </a:rPr>
              <a:t>Filtering and Pre-Processing</a:t>
            </a:r>
            <a:endParaRPr/>
          </a:p>
        </p:txBody>
      </p:sp>
      <p:sp>
        <p:nvSpPr>
          <p:cNvPr id="180" name="Shape 180"/>
          <p:cNvSpPr/>
          <p:nvPr/>
        </p:nvSpPr>
        <p:spPr>
          <a:xfrm>
            <a:off x="387350" y="2330624"/>
            <a:ext cx="11804650" cy="2451953"/>
          </a:xfrm>
          <a:prstGeom prst="rect">
            <a:avLst/>
          </a:prstGeom>
          <a:noFill/>
          <a:ln>
            <a:noFill/>
          </a:ln>
        </p:spPr>
        <p:txBody>
          <a:bodyPr anchorCtr="0" anchor="t" bIns="45700" lIns="91425" spcFirstLastPara="1" rIns="91425" wrap="square" tIns="45700">
            <a:noAutofit/>
          </a:bodyPr>
          <a:lstStyle/>
          <a:p>
            <a:pPr indent="-228600" lvl="0" marL="228600" marR="0" rtl="0" algn="l">
              <a:spcBef>
                <a:spcPts val="0"/>
              </a:spcBef>
              <a:spcAft>
                <a:spcPts val="0"/>
              </a:spcAft>
              <a:buNone/>
            </a:pPr>
            <a:r>
              <a:rPr b="1" lang="en-US" sz="2800">
                <a:solidFill>
                  <a:srgbClr val="000000"/>
                </a:solidFill>
                <a:latin typeface="Calibri"/>
                <a:ea typeface="Calibri"/>
                <a:cs typeface="Calibri"/>
                <a:sym typeface="Calibri"/>
              </a:rPr>
              <a:t>Notch Filter</a:t>
            </a:r>
            <a:r>
              <a:rPr lang="en-US" sz="2800">
                <a:solidFill>
                  <a:srgbClr val="000000"/>
                </a:solidFill>
                <a:latin typeface="Calibri"/>
                <a:ea typeface="Calibri"/>
                <a:cs typeface="Calibri"/>
                <a:sym typeface="Calibri"/>
              </a:rPr>
              <a:t>: Removes the 60Hz noise component. </a:t>
            </a:r>
            <a:endParaRPr/>
          </a:p>
          <a:p>
            <a:pPr indent="-228600" lvl="0" marL="228600" marR="0" rtl="0" algn="l">
              <a:spcBef>
                <a:spcPts val="0"/>
              </a:spcBef>
              <a:spcAft>
                <a:spcPts val="0"/>
              </a:spcAft>
              <a:buNone/>
            </a:pPr>
            <a:r>
              <a:t/>
            </a:r>
            <a:endParaRPr sz="2800">
              <a:solidFill>
                <a:schemeClr val="dk1"/>
              </a:solidFill>
              <a:latin typeface="Calibri"/>
              <a:ea typeface="Calibri"/>
              <a:cs typeface="Calibri"/>
              <a:sym typeface="Calibri"/>
            </a:endParaRPr>
          </a:p>
          <a:p>
            <a:pPr indent="-228600" lvl="0" marL="228600" marR="0" rtl="0" algn="l">
              <a:spcBef>
                <a:spcPts val="1600"/>
              </a:spcBef>
              <a:spcAft>
                <a:spcPts val="0"/>
              </a:spcAft>
              <a:buNone/>
            </a:pPr>
            <a:r>
              <a:rPr b="1" lang="en-US" sz="2800">
                <a:solidFill>
                  <a:srgbClr val="000000"/>
                </a:solidFill>
                <a:latin typeface="Calibri"/>
                <a:ea typeface="Calibri"/>
                <a:cs typeface="Calibri"/>
                <a:sym typeface="Calibri"/>
              </a:rPr>
              <a:t>DC-offset Removal</a:t>
            </a:r>
            <a:r>
              <a:rPr lang="en-US" sz="2800">
                <a:solidFill>
                  <a:srgbClr val="000000"/>
                </a:solidFill>
                <a:latin typeface="Calibri"/>
                <a:ea typeface="Calibri"/>
                <a:cs typeface="Calibri"/>
                <a:sym typeface="Calibri"/>
              </a:rPr>
              <a:t>: Mean value of the waveform, source of distortion.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br>
              <a:rPr lang="en-US" sz="2800">
                <a:solidFill>
                  <a:schemeClr val="dk1"/>
                </a:solidFill>
                <a:latin typeface="Calibri"/>
                <a:ea typeface="Calibri"/>
                <a:cs typeface="Calibri"/>
                <a:sym typeface="Calibri"/>
              </a:rPr>
            </a:br>
            <a:endParaRPr sz="2800">
              <a:solidFill>
                <a:schemeClr val="dk1"/>
              </a:solidFill>
              <a:latin typeface="Calibri"/>
              <a:ea typeface="Calibri"/>
              <a:cs typeface="Calibri"/>
              <a:sym typeface="Calibri"/>
            </a:endParaRPr>
          </a:p>
        </p:txBody>
      </p:sp>
      <p:pic>
        <p:nvPicPr>
          <p:cNvPr id="181" name="Shape 181"/>
          <p:cNvPicPr preferRelativeResize="0"/>
          <p:nvPr/>
        </p:nvPicPr>
        <p:blipFill rotWithShape="1">
          <a:blip r:embed="rId3">
            <a:alphaModFix/>
          </a:blip>
          <a:srcRect b="0" l="0" r="0" t="0"/>
          <a:stretch/>
        </p:blipFill>
        <p:spPr>
          <a:xfrm>
            <a:off x="11093116" y="5895474"/>
            <a:ext cx="769441" cy="76944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p:nvPr/>
        </p:nvSpPr>
        <p:spPr>
          <a:xfrm>
            <a:off x="4715671" y="224043"/>
            <a:ext cx="2649828"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chemeClr val="dk1"/>
                </a:solidFill>
                <a:latin typeface="Calibri"/>
                <a:ea typeface="Calibri"/>
                <a:cs typeface="Calibri"/>
                <a:sym typeface="Calibri"/>
              </a:rPr>
              <a:t>Features</a:t>
            </a:r>
            <a:endParaRPr/>
          </a:p>
        </p:txBody>
      </p:sp>
      <p:sp>
        <p:nvSpPr>
          <p:cNvPr id="187" name="Shape 187"/>
          <p:cNvSpPr/>
          <p:nvPr/>
        </p:nvSpPr>
        <p:spPr>
          <a:xfrm>
            <a:off x="1534294" y="1832823"/>
            <a:ext cx="11259284" cy="48320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cap="none">
                <a:solidFill>
                  <a:schemeClr val="dk1"/>
                </a:solidFill>
                <a:latin typeface="Calibri"/>
                <a:ea typeface="Calibri"/>
                <a:cs typeface="Calibri"/>
                <a:sym typeface="Calibri"/>
              </a:rPr>
              <a:t>Maximum Value -&gt;</a:t>
            </a:r>
            <a:endParaRPr/>
          </a:p>
          <a:p>
            <a:pPr indent="0" lvl="0" marL="0" marR="0" rtl="0" algn="l">
              <a:spcBef>
                <a:spcPts val="0"/>
              </a:spcBef>
              <a:spcAft>
                <a:spcPts val="0"/>
              </a:spcAft>
              <a:buNone/>
            </a:pPr>
            <a:r>
              <a:t/>
            </a:r>
            <a:endParaRPr b="0" sz="2800" cap="none">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Minimum Value -&gt;</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cap="none">
                <a:solidFill>
                  <a:schemeClr val="dk1"/>
                </a:solidFill>
                <a:latin typeface="Calibri"/>
                <a:ea typeface="Calibri"/>
                <a:cs typeface="Calibri"/>
                <a:sym typeface="Calibri"/>
              </a:rPr>
              <a:t>Mean Frequency -&gt;</a:t>
            </a:r>
            <a:endParaRPr/>
          </a:p>
          <a:p>
            <a:pPr indent="0" lvl="0" marL="0" marR="0" rtl="0" algn="l">
              <a:spcBef>
                <a:spcPts val="0"/>
              </a:spcBef>
              <a:spcAft>
                <a:spcPts val="0"/>
              </a:spcAft>
              <a:buNone/>
            </a:pPr>
            <a:r>
              <a:t/>
            </a:r>
            <a:endParaRPr b="1" sz="2800" cap="none">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Mean Power -&gt;</a:t>
            </a:r>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cap="none">
                <a:solidFill>
                  <a:schemeClr val="dk1"/>
                </a:solidFill>
                <a:latin typeface="Calibri"/>
                <a:ea typeface="Calibri"/>
                <a:cs typeface="Calibri"/>
                <a:sym typeface="Calibri"/>
              </a:rPr>
              <a:t>SSI</a:t>
            </a:r>
            <a:r>
              <a:rPr b="0" lang="en-US" sz="2800" cap="none">
                <a:solidFill>
                  <a:schemeClr val="dk1"/>
                </a:solidFill>
                <a:latin typeface="Calibri"/>
                <a:ea typeface="Calibri"/>
                <a:cs typeface="Calibri"/>
                <a:sym typeface="Calibri"/>
              </a:rPr>
              <a:t> – Simple Square Integral -&gt;</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2800" cap="none">
              <a:solidFill>
                <a:schemeClr val="dk1"/>
              </a:solidFill>
              <a:latin typeface="Calibri"/>
              <a:ea typeface="Calibri"/>
              <a:cs typeface="Calibri"/>
              <a:sym typeface="Calibri"/>
            </a:endParaRPr>
          </a:p>
        </p:txBody>
      </p:sp>
      <p:pic>
        <p:nvPicPr>
          <p:cNvPr id="188" name="Shape 188"/>
          <p:cNvPicPr preferRelativeResize="0"/>
          <p:nvPr/>
        </p:nvPicPr>
        <p:blipFill rotWithShape="1">
          <a:blip r:embed="rId3">
            <a:alphaModFix/>
          </a:blip>
          <a:srcRect b="0" l="0" r="0" t="0"/>
          <a:stretch/>
        </p:blipFill>
        <p:spPr>
          <a:xfrm>
            <a:off x="11093116" y="5895474"/>
            <a:ext cx="769441" cy="769441"/>
          </a:xfrm>
          <a:prstGeom prst="rect">
            <a:avLst/>
          </a:prstGeom>
          <a:noFill/>
          <a:ln>
            <a:noFill/>
          </a:ln>
        </p:spPr>
      </p:pic>
      <p:sp>
        <p:nvSpPr>
          <p:cNvPr id="189" name="Shape 189"/>
          <p:cNvSpPr txBox="1"/>
          <p:nvPr/>
        </p:nvSpPr>
        <p:spPr>
          <a:xfrm>
            <a:off x="6485035" y="4884300"/>
            <a:ext cx="2542781" cy="1174809"/>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90" name="Shape 190"/>
          <p:cNvSpPr txBox="1"/>
          <p:nvPr/>
        </p:nvSpPr>
        <p:spPr>
          <a:xfrm>
            <a:off x="3965045" y="4514968"/>
            <a:ext cx="3691350" cy="369332"/>
          </a:xfrm>
          <a:prstGeom prst="rect">
            <a:avLst/>
          </a:prstGeom>
          <a:blipFill rotWithShape="1">
            <a:blip r:embed="rId5">
              <a:alphaModFix/>
            </a:blip>
            <a:stretch>
              <a:fillRect b="-34997" l="0" r="0" t="-166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91" name="Shape 191"/>
          <p:cNvSpPr txBox="1"/>
          <p:nvPr/>
        </p:nvSpPr>
        <p:spPr>
          <a:xfrm>
            <a:off x="4324743" y="3644852"/>
            <a:ext cx="3431683" cy="369332"/>
          </a:xfrm>
          <a:prstGeom prst="rect">
            <a:avLst/>
          </a:prstGeom>
          <a:blipFill rotWithShape="1">
            <a:blip r:embed="rId6">
              <a:alphaModFix/>
            </a:blip>
            <a:stretch>
              <a:fillRect b="-34998"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92" name="Shape 192"/>
          <p:cNvSpPr/>
          <p:nvPr/>
        </p:nvSpPr>
        <p:spPr>
          <a:xfrm>
            <a:off x="4988296" y="2689895"/>
            <a:ext cx="2956259"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1" lang="en-US" sz="2400" cap="none">
                <a:solidFill>
                  <a:schemeClr val="dk1"/>
                </a:solidFill>
                <a:latin typeface="Cambria"/>
                <a:ea typeface="Cambria"/>
                <a:cs typeface="Cambria"/>
                <a:sym typeface="Cambria"/>
              </a:rPr>
              <a:t>min{X1 , X2 ,……., Xn</a:t>
            </a:r>
            <a:r>
              <a:rPr i="1" lang="en-US" sz="2400">
                <a:solidFill>
                  <a:schemeClr val="dk1"/>
                </a:solidFill>
                <a:latin typeface="Cambria"/>
                <a:ea typeface="Cambria"/>
                <a:cs typeface="Cambria"/>
                <a:sym typeface="Cambria"/>
              </a:rPr>
              <a:t>}</a:t>
            </a:r>
            <a:endParaRPr b="0" i="1" sz="2400" cap="none">
              <a:solidFill>
                <a:schemeClr val="dk1"/>
              </a:solidFill>
              <a:latin typeface="Cambria"/>
              <a:ea typeface="Cambria"/>
              <a:cs typeface="Cambria"/>
              <a:sym typeface="Cambria"/>
            </a:endParaRPr>
          </a:p>
        </p:txBody>
      </p:sp>
      <p:sp>
        <p:nvSpPr>
          <p:cNvPr id="193" name="Shape 193"/>
          <p:cNvSpPr/>
          <p:nvPr/>
        </p:nvSpPr>
        <p:spPr>
          <a:xfrm>
            <a:off x="4932992" y="1890844"/>
            <a:ext cx="306686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1" lang="en-US" sz="2400" cap="none">
                <a:solidFill>
                  <a:schemeClr val="dk1"/>
                </a:solidFill>
                <a:latin typeface="Cambria"/>
                <a:ea typeface="Cambria"/>
                <a:cs typeface="Cambria"/>
                <a:sym typeface="Cambria"/>
              </a:rPr>
              <a:t>max{X1 , X2 ,……., Xn</a:t>
            </a:r>
            <a:r>
              <a:rPr i="1" lang="en-US" sz="2400">
                <a:solidFill>
                  <a:schemeClr val="dk1"/>
                </a:solidFill>
                <a:latin typeface="Cambria"/>
                <a:ea typeface="Cambria"/>
                <a:cs typeface="Cambria"/>
                <a:sym typeface="Cambria"/>
              </a:rPr>
              <a:t>}</a:t>
            </a:r>
            <a:endParaRPr b="0" i="1" sz="2400" cap="none">
              <a:solidFill>
                <a:schemeClr val="dk1"/>
              </a:solidFill>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p:nvPr/>
        </p:nvSpPr>
        <p:spPr>
          <a:xfrm>
            <a:off x="3300550" y="0"/>
            <a:ext cx="5302157"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5400" cap="none">
                <a:solidFill>
                  <a:schemeClr val="dk1"/>
                </a:solidFill>
                <a:latin typeface="Calibri"/>
                <a:ea typeface="Calibri"/>
                <a:cs typeface="Calibri"/>
                <a:sym typeface="Calibri"/>
              </a:rPr>
              <a:t>SVM Classification</a:t>
            </a:r>
            <a:endParaRPr/>
          </a:p>
        </p:txBody>
      </p:sp>
      <p:sp>
        <p:nvSpPr>
          <p:cNvPr id="199" name="Shape 199"/>
          <p:cNvSpPr/>
          <p:nvPr/>
        </p:nvSpPr>
        <p:spPr>
          <a:xfrm>
            <a:off x="263180" y="1739301"/>
            <a:ext cx="8086736" cy="489364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b="0" lang="en-US" sz="2400" cap="none">
                <a:solidFill>
                  <a:schemeClr val="dk1"/>
                </a:solidFill>
                <a:latin typeface="Calibri"/>
                <a:ea typeface="Calibri"/>
                <a:cs typeface="Calibri"/>
                <a:sym typeface="Calibri"/>
              </a:rPr>
              <a:t>Supervised Learning algorithm in Machine Learning</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Represent the samples as points in space </a:t>
            </a:r>
            <a:endParaRPr/>
          </a:p>
          <a:p>
            <a:pPr indent="-342900" lvl="0" marL="342900" marR="0" rtl="0" algn="l">
              <a:spcBef>
                <a:spcPts val="0"/>
              </a:spcBef>
              <a:spcAft>
                <a:spcPts val="0"/>
              </a:spcAft>
              <a:buClr>
                <a:schemeClr val="dk1"/>
              </a:buClr>
              <a:buSzPts val="2400"/>
              <a:buFont typeface="Arial"/>
              <a:buChar char="•"/>
            </a:pPr>
            <a:r>
              <a:rPr b="0" lang="en-US" sz="2400" cap="none">
                <a:solidFill>
                  <a:schemeClr val="dk1"/>
                </a:solidFill>
                <a:latin typeface="Calibri"/>
                <a:ea typeface="Calibri"/>
                <a:cs typeface="Calibri"/>
                <a:sym typeface="Calibri"/>
              </a:rPr>
              <a:t>Divides the points in separate group</a:t>
            </a:r>
            <a:r>
              <a:rPr lang="en-US" sz="2400">
                <a:solidFill>
                  <a:schemeClr val="dk1"/>
                </a:solidFill>
                <a:latin typeface="Calibri"/>
                <a:ea typeface="Calibri"/>
                <a:cs typeface="Calibri"/>
                <a:sym typeface="Calibri"/>
              </a:rPr>
              <a:t> classes with gaps  between them</a:t>
            </a:r>
            <a:endParaRPr/>
          </a:p>
          <a:p>
            <a:pPr indent="-190500" lvl="0" marL="342900" marR="0" rtl="0" algn="l">
              <a:spcBef>
                <a:spcPts val="0"/>
              </a:spcBef>
              <a:spcAft>
                <a:spcPts val="0"/>
              </a:spcAft>
              <a:buClr>
                <a:schemeClr val="dk1"/>
              </a:buClr>
              <a:buSzPts val="2400"/>
              <a:buFont typeface="Arial"/>
              <a:buNone/>
            </a:pPr>
            <a:r>
              <a:t/>
            </a:r>
            <a:endParaRPr b="0" sz="2400" cap="none">
              <a:solidFill>
                <a:schemeClr val="dk1"/>
              </a:solidFill>
              <a:latin typeface="Calibri"/>
              <a:ea typeface="Calibri"/>
              <a:cs typeface="Calibri"/>
              <a:sym typeface="Calibri"/>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190500" lvl="0" marL="342900" marR="0" rtl="0" algn="l">
              <a:spcBef>
                <a:spcPts val="0"/>
              </a:spcBef>
              <a:spcAft>
                <a:spcPts val="0"/>
              </a:spcAft>
              <a:buClr>
                <a:schemeClr val="dk1"/>
              </a:buClr>
              <a:buSzPts val="2400"/>
              <a:buFont typeface="Arial"/>
              <a:buNone/>
            </a:pPr>
            <a:r>
              <a:t/>
            </a:r>
            <a:endParaRPr b="0" sz="2400" cap="none">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The figure on the top represent the points before they have been classified by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SVM.</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0" lang="en-US" sz="2400" cap="none">
                <a:solidFill>
                  <a:schemeClr val="dk1"/>
                </a:solidFill>
                <a:latin typeface="Calibri"/>
                <a:ea typeface="Calibri"/>
                <a:cs typeface="Calibri"/>
                <a:sym typeface="Calibri"/>
              </a:rPr>
              <a:t>The  second figure represents the SVM Classifier separating the two classes </a:t>
            </a:r>
            <a:endParaRPr/>
          </a:p>
        </p:txBody>
      </p:sp>
      <p:pic>
        <p:nvPicPr>
          <p:cNvPr id="200" name="Shape 200"/>
          <p:cNvPicPr preferRelativeResize="0"/>
          <p:nvPr/>
        </p:nvPicPr>
        <p:blipFill rotWithShape="1">
          <a:blip r:embed="rId3">
            <a:alphaModFix/>
          </a:blip>
          <a:srcRect b="0" l="0" r="0" t="0"/>
          <a:stretch/>
        </p:blipFill>
        <p:spPr>
          <a:xfrm>
            <a:off x="8812375" y="1168678"/>
            <a:ext cx="2105300" cy="1821649"/>
          </a:xfrm>
          <a:prstGeom prst="rect">
            <a:avLst/>
          </a:prstGeom>
          <a:noFill/>
          <a:ln>
            <a:noFill/>
          </a:ln>
        </p:spPr>
      </p:pic>
      <p:pic>
        <p:nvPicPr>
          <p:cNvPr id="201" name="Shape 201"/>
          <p:cNvPicPr preferRelativeResize="0"/>
          <p:nvPr/>
        </p:nvPicPr>
        <p:blipFill rotWithShape="1">
          <a:blip r:embed="rId4">
            <a:alphaModFix/>
          </a:blip>
          <a:srcRect b="0" l="0" r="0" t="0"/>
          <a:stretch/>
        </p:blipFill>
        <p:spPr>
          <a:xfrm>
            <a:off x="8812375" y="4811299"/>
            <a:ext cx="2105300" cy="1821649"/>
          </a:xfrm>
          <a:prstGeom prst="rect">
            <a:avLst/>
          </a:prstGeom>
          <a:noFill/>
          <a:ln>
            <a:noFill/>
          </a:ln>
        </p:spPr>
      </p:pic>
      <p:pic>
        <p:nvPicPr>
          <p:cNvPr id="202" name="Shape 202"/>
          <p:cNvPicPr preferRelativeResize="0"/>
          <p:nvPr/>
        </p:nvPicPr>
        <p:blipFill rotWithShape="1">
          <a:blip r:embed="rId5">
            <a:alphaModFix/>
          </a:blip>
          <a:srcRect b="0" l="0" r="0" t="0"/>
          <a:stretch/>
        </p:blipFill>
        <p:spPr>
          <a:xfrm>
            <a:off x="11093116" y="5895474"/>
            <a:ext cx="769441" cy="76944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p:nvPr/>
        </p:nvSpPr>
        <p:spPr>
          <a:xfrm>
            <a:off x="2043670" y="0"/>
            <a:ext cx="7815922"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5400" cap="none">
                <a:solidFill>
                  <a:schemeClr val="dk1"/>
                </a:solidFill>
                <a:latin typeface="Calibri"/>
                <a:ea typeface="Calibri"/>
                <a:cs typeface="Calibri"/>
                <a:sym typeface="Calibri"/>
              </a:rPr>
              <a:t>SVM Classification – Contd.</a:t>
            </a:r>
            <a:endParaRPr/>
          </a:p>
        </p:txBody>
      </p:sp>
      <p:sp>
        <p:nvSpPr>
          <p:cNvPr id="209" name="Shape 209"/>
          <p:cNvSpPr/>
          <p:nvPr/>
        </p:nvSpPr>
        <p:spPr>
          <a:xfrm>
            <a:off x="500168" y="1895702"/>
            <a:ext cx="1836528"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800" cap="none">
                <a:solidFill>
                  <a:schemeClr val="dk1"/>
                </a:solidFill>
                <a:latin typeface="Calibri"/>
                <a:ea typeface="Calibri"/>
                <a:cs typeface="Calibri"/>
                <a:sym typeface="Calibri"/>
              </a:rPr>
              <a:t>Linear SVM</a:t>
            </a:r>
            <a:endParaRPr/>
          </a:p>
        </p:txBody>
      </p:sp>
      <p:sp>
        <p:nvSpPr>
          <p:cNvPr id="210" name="Shape 210"/>
          <p:cNvSpPr/>
          <p:nvPr/>
        </p:nvSpPr>
        <p:spPr>
          <a:xfrm>
            <a:off x="500168" y="2414064"/>
            <a:ext cx="10902925" cy="378565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400" cap="none">
                <a:solidFill>
                  <a:schemeClr val="dk1"/>
                </a:solidFill>
                <a:latin typeface="Calibri"/>
                <a:ea typeface="Calibri"/>
                <a:cs typeface="Calibri"/>
                <a:sym typeface="Calibri"/>
              </a:rPr>
              <a:t>The datsaet is represented as follows:-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(x(1), y(1)), ………., (x(n) , y(n))</a:t>
            </a:r>
            <a:endParaRPr/>
          </a:p>
          <a:p>
            <a:pPr indent="0" lvl="0" marL="0" marR="0" rtl="0" algn="l">
              <a:spcBef>
                <a:spcPts val="0"/>
              </a:spcBef>
              <a:spcAft>
                <a:spcPts val="0"/>
              </a:spcAft>
              <a:buNone/>
            </a:pPr>
            <a:r>
              <a:t/>
            </a:r>
            <a:endParaRPr b="0" sz="2400" cap="none">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Here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y(i)  = Class number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x(i) = P dimensional vector</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2400" cap="none">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2400" cap="none">
              <a:solidFill>
                <a:schemeClr val="dk1"/>
              </a:solidFill>
              <a:latin typeface="Calibri"/>
              <a:ea typeface="Calibri"/>
              <a:cs typeface="Calibri"/>
              <a:sym typeface="Calibri"/>
            </a:endParaRPr>
          </a:p>
        </p:txBody>
      </p:sp>
      <p:pic>
        <p:nvPicPr>
          <p:cNvPr descr="A picture containing clipart  Description generated with high confidence" id="211" name="Shape 211"/>
          <p:cNvPicPr preferRelativeResize="0"/>
          <p:nvPr/>
        </p:nvPicPr>
        <p:blipFill rotWithShape="1">
          <a:blip r:embed="rId3">
            <a:alphaModFix/>
          </a:blip>
          <a:srcRect b="0" l="0" r="0" t="0"/>
          <a:stretch/>
        </p:blipFill>
        <p:spPr>
          <a:xfrm>
            <a:off x="7595183" y="4566099"/>
            <a:ext cx="1183329" cy="1149097"/>
          </a:xfrm>
          <a:prstGeom prst="rect">
            <a:avLst/>
          </a:prstGeom>
          <a:noFill/>
          <a:ln>
            <a:noFill/>
          </a:ln>
        </p:spPr>
      </p:pic>
      <p:pic>
        <p:nvPicPr>
          <p:cNvPr descr="A picture containing clipart  Description generated with high confidence" id="212" name="Shape 212"/>
          <p:cNvPicPr preferRelativeResize="0"/>
          <p:nvPr/>
        </p:nvPicPr>
        <p:blipFill rotWithShape="1">
          <a:blip r:embed="rId4">
            <a:alphaModFix/>
          </a:blip>
          <a:srcRect b="0" l="0" r="0" t="0"/>
          <a:stretch/>
        </p:blipFill>
        <p:spPr>
          <a:xfrm>
            <a:off x="9238836" y="4718206"/>
            <a:ext cx="851966" cy="996990"/>
          </a:xfrm>
          <a:prstGeom prst="rect">
            <a:avLst/>
          </a:prstGeom>
          <a:noFill/>
          <a:ln>
            <a:noFill/>
          </a:ln>
        </p:spPr>
      </p:pic>
      <p:sp>
        <p:nvSpPr>
          <p:cNvPr id="213" name="Shape 213"/>
          <p:cNvSpPr/>
          <p:nvPr/>
        </p:nvSpPr>
        <p:spPr>
          <a:xfrm>
            <a:off x="6514103" y="2422994"/>
            <a:ext cx="5157682" cy="30469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Soft Margin was used to distinguish the classes as the number of classes was more than two and also some of the gestures were almost similar to each other like one and six</a:t>
            </a:r>
            <a:endParaRPr/>
          </a:p>
          <a:p>
            <a:pPr indent="0" lvl="0" marL="0" marR="0" rtl="0" algn="l">
              <a:spcBef>
                <a:spcPts val="0"/>
              </a:spcBef>
              <a:spcAft>
                <a:spcPts val="0"/>
              </a:spcAft>
              <a:buNone/>
            </a:pPr>
            <a:r>
              <a:t/>
            </a:r>
            <a:endParaRPr b="0" sz="2400" cap="none">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2400" cap="none">
              <a:solidFill>
                <a:schemeClr val="dk1"/>
              </a:solidFill>
              <a:latin typeface="Calibri"/>
              <a:ea typeface="Calibri"/>
              <a:cs typeface="Calibri"/>
              <a:sym typeface="Calibri"/>
            </a:endParaRPr>
          </a:p>
        </p:txBody>
      </p:sp>
      <p:pic>
        <p:nvPicPr>
          <p:cNvPr id="214" name="Shape 214"/>
          <p:cNvPicPr preferRelativeResize="0"/>
          <p:nvPr/>
        </p:nvPicPr>
        <p:blipFill rotWithShape="1">
          <a:blip r:embed="rId5">
            <a:alphaModFix/>
          </a:blip>
          <a:srcRect b="0" l="0" r="0" t="0"/>
          <a:stretch/>
        </p:blipFill>
        <p:spPr>
          <a:xfrm>
            <a:off x="11093116" y="5895474"/>
            <a:ext cx="769441" cy="76944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p:nvPr/>
        </p:nvSpPr>
        <p:spPr>
          <a:xfrm>
            <a:off x="5112130" y="292587"/>
            <a:ext cx="2015873"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800">
                <a:solidFill>
                  <a:schemeClr val="dk1"/>
                </a:solidFill>
                <a:latin typeface="Calibri"/>
                <a:ea typeface="Calibri"/>
                <a:cs typeface="Calibri"/>
                <a:sym typeface="Calibri"/>
              </a:rPr>
              <a:t>Results</a:t>
            </a:r>
            <a:endParaRPr/>
          </a:p>
        </p:txBody>
      </p:sp>
      <p:graphicFrame>
        <p:nvGraphicFramePr>
          <p:cNvPr id="220" name="Shape 220"/>
          <p:cNvGraphicFramePr/>
          <p:nvPr/>
        </p:nvGraphicFramePr>
        <p:xfrm>
          <a:off x="1356901" y="1786466"/>
          <a:ext cx="3000000" cy="3000000"/>
        </p:xfrm>
        <a:graphic>
          <a:graphicData uri="http://schemas.openxmlformats.org/drawingml/2006/table">
            <a:tbl>
              <a:tblPr bandRow="1" firstRow="1">
                <a:noFill/>
                <a:tableStyleId>{0463C731-13E3-4966-BE77-170446B167B9}</a:tableStyleId>
              </a:tblPr>
              <a:tblGrid>
                <a:gridCol w="3175450"/>
                <a:gridCol w="3175450"/>
                <a:gridCol w="3175450"/>
              </a:tblGrid>
              <a:tr h="721150">
                <a:tc>
                  <a:txBody>
                    <a:bodyPr>
                      <a:noAutofit/>
                    </a:bodyPr>
                    <a:lstStyle/>
                    <a:p>
                      <a:pPr indent="0" lvl="0" marL="0" marR="0" rtl="0" algn="ctr">
                        <a:spcBef>
                          <a:spcPts val="0"/>
                        </a:spcBef>
                        <a:spcAft>
                          <a:spcPts val="0"/>
                        </a:spcAft>
                        <a:buNone/>
                      </a:pPr>
                      <a:r>
                        <a:t/>
                      </a:r>
                      <a:endParaRPr sz="2400" u="none" cap="none" strike="noStrike"/>
                    </a:p>
                  </a:txBody>
                  <a:tcPr marT="45725" marB="45725" marR="91450" marL="91450"/>
                </a:tc>
                <a:tc>
                  <a:txBody>
                    <a:bodyPr>
                      <a:noAutofit/>
                    </a:bodyPr>
                    <a:lstStyle/>
                    <a:p>
                      <a:pPr indent="0" lvl="0" marL="0" marR="0" rtl="0" algn="ctr">
                        <a:spcBef>
                          <a:spcPts val="0"/>
                        </a:spcBef>
                        <a:spcAft>
                          <a:spcPts val="0"/>
                        </a:spcAft>
                        <a:buNone/>
                      </a:pPr>
                      <a:r>
                        <a:rPr b="1" lang="en-US" sz="2400" u="none" cap="none" strike="noStrike"/>
                        <a:t>SUBJECT 1</a:t>
                      </a:r>
                      <a:endParaRPr/>
                    </a:p>
                  </a:txBody>
                  <a:tcPr marT="45725" marB="45725" marR="91450" marL="91450"/>
                </a:tc>
                <a:tc>
                  <a:txBody>
                    <a:bodyPr>
                      <a:noAutofit/>
                    </a:bodyPr>
                    <a:lstStyle/>
                    <a:p>
                      <a:pPr indent="0" lvl="0" marL="0" marR="0" rtl="0" algn="ctr">
                        <a:spcBef>
                          <a:spcPts val="0"/>
                        </a:spcBef>
                        <a:spcAft>
                          <a:spcPts val="0"/>
                        </a:spcAft>
                        <a:buNone/>
                      </a:pPr>
                      <a:r>
                        <a:rPr b="1" lang="en-US" sz="2400" u="none" cap="none" strike="noStrike"/>
                        <a:t>SUBJECT 2</a:t>
                      </a:r>
                      <a:endParaRPr/>
                    </a:p>
                  </a:txBody>
                  <a:tcPr marT="45725" marB="45725" marR="91450" marL="91450"/>
                </a:tc>
              </a:tr>
              <a:tr h="1244700">
                <a:tc>
                  <a:txBody>
                    <a:bodyPr>
                      <a:noAutofit/>
                    </a:bodyPr>
                    <a:lstStyle/>
                    <a:p>
                      <a:pPr indent="0" lvl="0" marL="0" marR="0" rtl="0" algn="ctr">
                        <a:spcBef>
                          <a:spcPts val="0"/>
                        </a:spcBef>
                        <a:spcAft>
                          <a:spcPts val="0"/>
                        </a:spcAft>
                        <a:buNone/>
                      </a:pPr>
                      <a:r>
                        <a:rPr b="1" lang="en-US" sz="2400" u="none" cap="none" strike="noStrike"/>
                        <a:t>Initial</a:t>
                      </a:r>
                      <a:r>
                        <a:rPr b="0" lang="en-US" sz="2400" u="none" cap="none" strike="noStrike"/>
                        <a:t> -  Linear SVM with Hold out Validation (20%)</a:t>
                      </a:r>
                      <a:endParaRPr b="1" sz="2400" u="none" cap="none" strike="noStrike"/>
                    </a:p>
                  </a:txBody>
                  <a:tcPr marT="45725" marB="45725" marR="91450" marL="91450"/>
                </a:tc>
                <a:tc>
                  <a:txBody>
                    <a:bodyPr>
                      <a:noAutofit/>
                    </a:bodyPr>
                    <a:lstStyle/>
                    <a:p>
                      <a:pPr indent="0" lvl="0" marL="0" marR="0" rtl="0" algn="ctr">
                        <a:spcBef>
                          <a:spcPts val="0"/>
                        </a:spcBef>
                        <a:spcAft>
                          <a:spcPts val="0"/>
                        </a:spcAft>
                        <a:buNone/>
                      </a:pPr>
                      <a:r>
                        <a:rPr lang="en-US" sz="2400" u="none" cap="none" strike="noStrike"/>
                        <a:t>96%</a:t>
                      </a:r>
                      <a:endParaRPr/>
                    </a:p>
                  </a:txBody>
                  <a:tcPr marT="45725" marB="45725" marR="91450" marL="91450"/>
                </a:tc>
                <a:tc>
                  <a:txBody>
                    <a:bodyPr>
                      <a:noAutofit/>
                    </a:bodyPr>
                    <a:lstStyle/>
                    <a:p>
                      <a:pPr indent="0" lvl="0" marL="0" marR="0" rtl="0" algn="ctr">
                        <a:spcBef>
                          <a:spcPts val="0"/>
                        </a:spcBef>
                        <a:spcAft>
                          <a:spcPts val="0"/>
                        </a:spcAft>
                        <a:buNone/>
                      </a:pPr>
                      <a:r>
                        <a:rPr lang="en-US" sz="2400" u="none" cap="none" strike="noStrike"/>
                        <a:t>87.5%</a:t>
                      </a:r>
                      <a:endParaRPr/>
                    </a:p>
                  </a:txBody>
                  <a:tcPr marT="45725" marB="45725" marR="91450" marL="91450"/>
                </a:tc>
              </a:tr>
              <a:tr h="2311600">
                <a:tc>
                  <a:txBody>
                    <a:bodyPr>
                      <a:noAutofit/>
                    </a:bodyPr>
                    <a:lstStyle/>
                    <a:p>
                      <a:pPr indent="0" lvl="0" marL="0" marR="0" rtl="0" algn="ctr">
                        <a:spcBef>
                          <a:spcPts val="0"/>
                        </a:spcBef>
                        <a:spcAft>
                          <a:spcPts val="0"/>
                        </a:spcAft>
                        <a:buNone/>
                      </a:pPr>
                      <a:r>
                        <a:rPr b="1" lang="en-US" sz="2400" u="none" cap="none" strike="noStrike"/>
                        <a:t>Final </a:t>
                      </a:r>
                      <a:r>
                        <a:rPr b="0" lang="en-US" sz="2400" u="none" cap="none" strike="noStrike"/>
                        <a:t> -  Mean and standard Deviation of accuracies after data shuffling</a:t>
                      </a:r>
                      <a:endParaRPr b="1" sz="2400" u="none" cap="none" strike="noStrike"/>
                    </a:p>
                  </a:txBody>
                  <a:tcPr marT="45725" marB="45725" marR="91450" marL="91450"/>
                </a:tc>
                <a:tc>
                  <a:txBody>
                    <a:bodyPr>
                      <a:noAutofit/>
                    </a:bodyPr>
                    <a:lstStyle/>
                    <a:p>
                      <a:pPr indent="0" lvl="0" marL="0" marR="0" rtl="0" algn="ctr">
                        <a:spcBef>
                          <a:spcPts val="0"/>
                        </a:spcBef>
                        <a:spcAft>
                          <a:spcPts val="0"/>
                        </a:spcAft>
                        <a:buNone/>
                      </a:pPr>
                      <a:r>
                        <a:rPr b="1" lang="en-US" sz="2400" u="none" cap="none" strike="noStrike"/>
                        <a:t>Mean</a:t>
                      </a:r>
                      <a:r>
                        <a:rPr lang="en-US" sz="2400" u="none" cap="none" strike="noStrike"/>
                        <a:t> 92.4%</a:t>
                      </a:r>
                      <a:endParaRPr/>
                    </a:p>
                    <a:p>
                      <a:pPr indent="0" lvl="0" marL="0" marR="0" rtl="0" algn="ctr">
                        <a:spcBef>
                          <a:spcPts val="0"/>
                        </a:spcBef>
                        <a:spcAft>
                          <a:spcPts val="0"/>
                        </a:spcAft>
                        <a:buNone/>
                      </a:pPr>
                      <a:r>
                        <a:rPr b="1" lang="en-US" sz="2400" u="none" cap="none" strike="noStrike"/>
                        <a:t>Standard Deviation </a:t>
                      </a:r>
                      <a:endParaRPr/>
                    </a:p>
                    <a:p>
                      <a:pPr indent="0" lvl="0" marL="0" marR="0" rtl="0" algn="ctr">
                        <a:spcBef>
                          <a:spcPts val="0"/>
                        </a:spcBef>
                        <a:spcAft>
                          <a:spcPts val="0"/>
                        </a:spcAft>
                        <a:buNone/>
                      </a:pPr>
                      <a:r>
                        <a:rPr lang="en-US" sz="2400" u="none" cap="none" strike="noStrike"/>
                        <a:t>3.075</a:t>
                      </a:r>
                      <a:endParaRPr/>
                    </a:p>
                    <a:p>
                      <a:pPr indent="0" lvl="0" marL="0" marR="0" rtl="0" algn="ctr">
                        <a:spcBef>
                          <a:spcPts val="0"/>
                        </a:spcBef>
                        <a:spcAft>
                          <a:spcPts val="0"/>
                        </a:spcAft>
                        <a:buNone/>
                      </a:pPr>
                      <a:r>
                        <a:t/>
                      </a:r>
                      <a:endParaRPr sz="2400" u="none" cap="none" strike="noStrike"/>
                    </a:p>
                  </a:txBody>
                  <a:tcPr marT="45725" marB="45725" marR="91450" marL="91450"/>
                </a:tc>
                <a:tc>
                  <a:txBody>
                    <a:bodyPr>
                      <a:noAutofit/>
                    </a:bodyPr>
                    <a:lstStyle/>
                    <a:p>
                      <a:pPr indent="0" lvl="0" marL="0" marR="0" rtl="0" algn="ctr">
                        <a:spcBef>
                          <a:spcPts val="0"/>
                        </a:spcBef>
                        <a:spcAft>
                          <a:spcPts val="0"/>
                        </a:spcAft>
                        <a:buNone/>
                      </a:pPr>
                      <a:r>
                        <a:rPr b="1" i="0" lang="en-US" sz="2400" u="none" cap="none" strike="noStrike">
                          <a:solidFill>
                            <a:schemeClr val="dk1"/>
                          </a:solidFill>
                          <a:latin typeface="Calibri"/>
                          <a:ea typeface="Calibri"/>
                          <a:cs typeface="Calibri"/>
                          <a:sym typeface="Calibri"/>
                        </a:rPr>
                        <a:t>Mean </a:t>
                      </a:r>
                      <a:r>
                        <a:rPr b="0" i="0" lang="en-US" sz="2400" u="none" cap="none" strike="noStrike">
                          <a:solidFill>
                            <a:schemeClr val="dk1"/>
                          </a:solidFill>
                          <a:latin typeface="Calibri"/>
                          <a:ea typeface="Calibri"/>
                          <a:cs typeface="Calibri"/>
                          <a:sym typeface="Calibri"/>
                        </a:rPr>
                        <a:t>84.27%</a:t>
                      </a:r>
                      <a:endParaRPr b="0" sz="2400" u="none" cap="none" strike="noStrike"/>
                    </a:p>
                    <a:p>
                      <a:pPr indent="0" lvl="0" marL="0" marR="0" rtl="0" algn="ctr">
                        <a:spcBef>
                          <a:spcPts val="0"/>
                        </a:spcBef>
                        <a:spcAft>
                          <a:spcPts val="0"/>
                        </a:spcAft>
                        <a:buNone/>
                      </a:pPr>
                      <a:r>
                        <a:rPr b="1" i="0" lang="en-US" sz="2400" u="none" cap="none" strike="noStrike">
                          <a:solidFill>
                            <a:schemeClr val="dk1"/>
                          </a:solidFill>
                          <a:latin typeface="Calibri"/>
                          <a:ea typeface="Calibri"/>
                          <a:cs typeface="Calibri"/>
                          <a:sym typeface="Calibri"/>
                        </a:rPr>
                        <a:t>Standard Deviation</a:t>
                      </a:r>
                      <a:endParaRPr b="0" sz="2400" u="none" cap="none" strike="noStrike"/>
                    </a:p>
                    <a:p>
                      <a:pPr indent="0" lvl="0" marL="0" marR="0" rtl="0" algn="ctr">
                        <a:spcBef>
                          <a:spcPts val="0"/>
                        </a:spcBef>
                        <a:spcAft>
                          <a:spcPts val="0"/>
                        </a:spcAft>
                        <a:buNone/>
                      </a:pPr>
                      <a:r>
                        <a:rPr b="0" i="0" lang="en-US" sz="2400" u="none" cap="none" strike="noStrike">
                          <a:solidFill>
                            <a:schemeClr val="dk1"/>
                          </a:solidFill>
                          <a:latin typeface="Calibri"/>
                          <a:ea typeface="Calibri"/>
                          <a:cs typeface="Calibri"/>
                          <a:sym typeface="Calibri"/>
                        </a:rPr>
                        <a:t>3.3327</a:t>
                      </a:r>
                      <a:endParaRPr sz="2400" u="none" cap="none" strike="noStrike"/>
                    </a:p>
                  </a:txBody>
                  <a:tcPr marT="45725" marB="45725" marR="91450" marL="91450"/>
                </a:tc>
              </a:tr>
            </a:tbl>
          </a:graphicData>
        </a:graphic>
      </p:graphicFrame>
      <p:pic>
        <p:nvPicPr>
          <p:cNvPr id="221" name="Shape 221"/>
          <p:cNvPicPr preferRelativeResize="0"/>
          <p:nvPr/>
        </p:nvPicPr>
        <p:blipFill rotWithShape="1">
          <a:blip r:embed="rId3">
            <a:alphaModFix/>
          </a:blip>
          <a:srcRect b="0" l="0" r="0" t="0"/>
          <a:stretch/>
        </p:blipFill>
        <p:spPr>
          <a:xfrm>
            <a:off x="11093116" y="5895474"/>
            <a:ext cx="769441" cy="76944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p:nvPr/>
        </p:nvSpPr>
        <p:spPr>
          <a:xfrm>
            <a:off x="2226703" y="0"/>
            <a:ext cx="7738593"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800">
                <a:solidFill>
                  <a:schemeClr val="dk1"/>
                </a:solidFill>
                <a:latin typeface="Calibri"/>
                <a:ea typeface="Calibri"/>
                <a:cs typeface="Calibri"/>
                <a:sym typeface="Calibri"/>
              </a:rPr>
              <a:t>Confusion Matrix of Subject 1</a:t>
            </a:r>
            <a:endParaRPr/>
          </a:p>
        </p:txBody>
      </p:sp>
      <p:pic>
        <p:nvPicPr>
          <p:cNvPr id="227" name="Shape 227"/>
          <p:cNvPicPr preferRelativeResize="0"/>
          <p:nvPr/>
        </p:nvPicPr>
        <p:blipFill rotWithShape="1">
          <a:blip r:embed="rId3">
            <a:alphaModFix/>
          </a:blip>
          <a:srcRect b="0" l="0" r="0" t="0"/>
          <a:stretch/>
        </p:blipFill>
        <p:spPr>
          <a:xfrm>
            <a:off x="1106408" y="891201"/>
            <a:ext cx="9682303" cy="5446295"/>
          </a:xfrm>
          <a:prstGeom prst="rect">
            <a:avLst/>
          </a:prstGeom>
          <a:noFill/>
          <a:ln>
            <a:noFill/>
          </a:ln>
        </p:spPr>
      </p:pic>
      <p:pic>
        <p:nvPicPr>
          <p:cNvPr id="228" name="Shape 228"/>
          <p:cNvPicPr preferRelativeResize="0"/>
          <p:nvPr/>
        </p:nvPicPr>
        <p:blipFill rotWithShape="1">
          <a:blip r:embed="rId4">
            <a:alphaModFix/>
          </a:blip>
          <a:srcRect b="0" l="0" r="0" t="0"/>
          <a:stretch/>
        </p:blipFill>
        <p:spPr>
          <a:xfrm>
            <a:off x="11093116" y="5895474"/>
            <a:ext cx="769441" cy="76944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p:nvPr/>
        </p:nvSpPr>
        <p:spPr>
          <a:xfrm>
            <a:off x="2823718" y="0"/>
            <a:ext cx="6480171"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000">
                <a:solidFill>
                  <a:schemeClr val="dk1"/>
                </a:solidFill>
                <a:latin typeface="Calibri"/>
                <a:ea typeface="Calibri"/>
                <a:cs typeface="Calibri"/>
                <a:sym typeface="Calibri"/>
              </a:rPr>
              <a:t>Confusion Matrix of Subject 2</a:t>
            </a:r>
            <a:endParaRPr/>
          </a:p>
        </p:txBody>
      </p:sp>
      <p:pic>
        <p:nvPicPr>
          <p:cNvPr descr="A screenshot of a cell phone  Description generated with high confidence" id="234" name="Shape 234"/>
          <p:cNvPicPr preferRelativeResize="0"/>
          <p:nvPr/>
        </p:nvPicPr>
        <p:blipFill rotWithShape="1">
          <a:blip r:embed="rId3">
            <a:alphaModFix/>
          </a:blip>
          <a:srcRect b="0" l="0" r="0" t="0"/>
          <a:stretch/>
        </p:blipFill>
        <p:spPr>
          <a:xfrm>
            <a:off x="858140" y="707886"/>
            <a:ext cx="10411326" cy="5856371"/>
          </a:xfrm>
          <a:prstGeom prst="rect">
            <a:avLst/>
          </a:prstGeom>
          <a:noFill/>
          <a:ln>
            <a:noFill/>
          </a:ln>
        </p:spPr>
      </p:pic>
      <p:pic>
        <p:nvPicPr>
          <p:cNvPr id="235" name="Shape 235"/>
          <p:cNvPicPr preferRelativeResize="0"/>
          <p:nvPr/>
        </p:nvPicPr>
        <p:blipFill rotWithShape="1">
          <a:blip r:embed="rId4">
            <a:alphaModFix/>
          </a:blip>
          <a:srcRect b="0" l="0" r="0" t="0"/>
          <a:stretch/>
        </p:blipFill>
        <p:spPr>
          <a:xfrm>
            <a:off x="11093116" y="5895474"/>
            <a:ext cx="769441" cy="76944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p:nvPr/>
        </p:nvSpPr>
        <p:spPr>
          <a:xfrm>
            <a:off x="3261638" y="292587"/>
            <a:ext cx="5716886"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800">
                <a:solidFill>
                  <a:schemeClr val="dk1"/>
                </a:solidFill>
                <a:latin typeface="Calibri"/>
                <a:ea typeface="Calibri"/>
                <a:cs typeface="Calibri"/>
                <a:sym typeface="Calibri"/>
              </a:rPr>
              <a:t>Video Representation</a:t>
            </a:r>
            <a:endParaRPr/>
          </a:p>
        </p:txBody>
      </p:sp>
      <p:pic>
        <p:nvPicPr>
          <p:cNvPr id="241" name="Shape 241"/>
          <p:cNvPicPr preferRelativeResize="0"/>
          <p:nvPr/>
        </p:nvPicPr>
        <p:blipFill rotWithShape="1">
          <a:blip r:embed="rId3">
            <a:alphaModFix/>
          </a:blip>
          <a:srcRect b="0" l="0" r="0" t="0"/>
          <a:stretch/>
        </p:blipFill>
        <p:spPr>
          <a:xfrm>
            <a:off x="335626" y="1688431"/>
            <a:ext cx="5583912" cy="3348789"/>
          </a:xfrm>
          <a:prstGeom prst="rect">
            <a:avLst/>
          </a:prstGeom>
          <a:noFill/>
          <a:ln>
            <a:noFill/>
          </a:ln>
        </p:spPr>
      </p:pic>
      <p:pic>
        <p:nvPicPr>
          <p:cNvPr id="242" name="Shape 242"/>
          <p:cNvPicPr preferRelativeResize="0"/>
          <p:nvPr/>
        </p:nvPicPr>
        <p:blipFill rotWithShape="1">
          <a:blip r:embed="rId4">
            <a:alphaModFix/>
          </a:blip>
          <a:srcRect b="0" l="0" r="0" t="0"/>
          <a:stretch/>
        </p:blipFill>
        <p:spPr>
          <a:xfrm>
            <a:off x="6096000" y="2797779"/>
            <a:ext cx="5712284" cy="3348789"/>
          </a:xfrm>
          <a:prstGeom prst="rect">
            <a:avLst/>
          </a:prstGeom>
          <a:noFill/>
          <a:ln>
            <a:noFill/>
          </a:ln>
        </p:spPr>
      </p:pic>
      <p:pic>
        <p:nvPicPr>
          <p:cNvPr id="243" name="Shape 243"/>
          <p:cNvPicPr preferRelativeResize="0"/>
          <p:nvPr/>
        </p:nvPicPr>
        <p:blipFill rotWithShape="1">
          <a:blip r:embed="rId5">
            <a:alphaModFix/>
          </a:blip>
          <a:srcRect b="0" l="0" r="0" t="0"/>
          <a:stretch/>
        </p:blipFill>
        <p:spPr>
          <a:xfrm>
            <a:off x="11422559" y="0"/>
            <a:ext cx="769441" cy="76944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p:nvPr/>
        </p:nvSpPr>
        <p:spPr>
          <a:xfrm>
            <a:off x="2929054" y="0"/>
            <a:ext cx="6165086"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dk1"/>
                </a:solidFill>
                <a:latin typeface="Calibri"/>
                <a:ea typeface="Calibri"/>
                <a:cs typeface="Calibri"/>
                <a:sym typeface="Calibri"/>
              </a:rPr>
              <a:t>The Game of Hand Cricket</a:t>
            </a:r>
            <a:endParaRPr/>
          </a:p>
        </p:txBody>
      </p:sp>
      <p:sp>
        <p:nvSpPr>
          <p:cNvPr id="97" name="Shape 97"/>
          <p:cNvSpPr/>
          <p:nvPr/>
        </p:nvSpPr>
        <p:spPr>
          <a:xfrm>
            <a:off x="454644" y="1799716"/>
            <a:ext cx="10264937" cy="2677656"/>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Hand cricket is widely popular among the Teenagers in Indian sub-continent and other neighboring countries.</a:t>
            </a:r>
            <a:endParaRPr/>
          </a:p>
          <a:p>
            <a:pPr indent="-165100" lvl="0" marL="342900" marR="0" rtl="0" algn="l">
              <a:spcBef>
                <a:spcPts val="0"/>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 It is played through gestures (called 'throws’).</a:t>
            </a:r>
            <a:endParaRPr/>
          </a:p>
          <a:p>
            <a:pPr indent="-165100" lvl="0" marL="342900" marR="0" rtl="0" algn="l">
              <a:spcBef>
                <a:spcPts val="0"/>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Similar to the game of Rock-Paper-Scissors.</a:t>
            </a:r>
            <a:endParaRPr/>
          </a:p>
        </p:txBody>
      </p:sp>
      <p:pic>
        <p:nvPicPr>
          <p:cNvPr id="98" name="Shape 98"/>
          <p:cNvPicPr preferRelativeResize="0"/>
          <p:nvPr/>
        </p:nvPicPr>
        <p:blipFill rotWithShape="1">
          <a:blip r:embed="rId3">
            <a:alphaModFix/>
          </a:blip>
          <a:srcRect b="0" l="0" r="0" t="0"/>
          <a:stretch/>
        </p:blipFill>
        <p:spPr>
          <a:xfrm>
            <a:off x="11093116" y="5895474"/>
            <a:ext cx="769441" cy="76944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p:nvPr/>
        </p:nvSpPr>
        <p:spPr>
          <a:xfrm>
            <a:off x="307223" y="126609"/>
            <a:ext cx="271491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4400" cap="none">
                <a:solidFill>
                  <a:schemeClr val="dk1"/>
                </a:solidFill>
                <a:latin typeface="Calibri"/>
                <a:ea typeface="Calibri"/>
                <a:cs typeface="Calibri"/>
                <a:sym typeface="Calibri"/>
              </a:rPr>
              <a:t>Limitations</a:t>
            </a:r>
            <a:endParaRPr/>
          </a:p>
        </p:txBody>
      </p:sp>
      <p:sp>
        <p:nvSpPr>
          <p:cNvPr id="249" name="Shape 249"/>
          <p:cNvSpPr/>
          <p:nvPr/>
        </p:nvSpPr>
        <p:spPr>
          <a:xfrm>
            <a:off x="337807" y="1124468"/>
            <a:ext cx="10663128" cy="3046988"/>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400"/>
              <a:buFont typeface="Arial"/>
              <a:buChar char="•"/>
            </a:pPr>
            <a:r>
              <a:rPr b="0" lang="en-US" sz="2400" cap="none">
                <a:solidFill>
                  <a:schemeClr val="dk1"/>
                </a:solidFill>
                <a:latin typeface="Calibri"/>
                <a:ea typeface="Calibri"/>
                <a:cs typeface="Calibri"/>
                <a:sym typeface="Calibri"/>
              </a:rPr>
              <a:t>The accuracy of the model would be altered with the number of classes being increased.</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Time required for data collection is long and tedious.</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recognition is limited to particular gestures only but works with any subject</a:t>
            </a:r>
            <a:endParaRPr/>
          </a:p>
          <a:p>
            <a:pPr indent="-133350" lvl="0" marL="28575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133350" lvl="0" marL="28575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133350" lvl="0" marL="285750" marR="0" rtl="0" algn="l">
              <a:spcBef>
                <a:spcPts val="0"/>
              </a:spcBef>
              <a:spcAft>
                <a:spcPts val="0"/>
              </a:spcAft>
              <a:buClr>
                <a:schemeClr val="dk1"/>
              </a:buClr>
              <a:buSzPts val="2400"/>
              <a:buFont typeface="Arial"/>
              <a:buNone/>
            </a:pPr>
            <a:r>
              <a:t/>
            </a:r>
            <a:endParaRPr b="0" sz="2400" cap="none">
              <a:solidFill>
                <a:schemeClr val="dk1"/>
              </a:solidFill>
              <a:latin typeface="Calibri"/>
              <a:ea typeface="Calibri"/>
              <a:cs typeface="Calibri"/>
              <a:sym typeface="Calibri"/>
            </a:endParaRPr>
          </a:p>
        </p:txBody>
      </p:sp>
      <p:sp>
        <p:nvSpPr>
          <p:cNvPr id="250" name="Shape 250"/>
          <p:cNvSpPr/>
          <p:nvPr/>
        </p:nvSpPr>
        <p:spPr>
          <a:xfrm>
            <a:off x="307223" y="2999490"/>
            <a:ext cx="3054939"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000000"/>
                </a:solidFill>
                <a:latin typeface="Calibri"/>
                <a:ea typeface="Calibri"/>
                <a:cs typeface="Calibri"/>
                <a:sym typeface="Calibri"/>
              </a:rPr>
              <a:t>Future Work</a:t>
            </a:r>
            <a:endParaRPr/>
          </a:p>
        </p:txBody>
      </p:sp>
      <p:sp>
        <p:nvSpPr>
          <p:cNvPr id="251" name="Shape 251"/>
          <p:cNvSpPr/>
          <p:nvPr/>
        </p:nvSpPr>
        <p:spPr>
          <a:xfrm>
            <a:off x="193538" y="3994277"/>
            <a:ext cx="11018414" cy="1938992"/>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400"/>
              <a:buFont typeface="Arial"/>
              <a:buChar char="•"/>
            </a:pPr>
            <a:r>
              <a:rPr b="0" lang="en-US" sz="2400" cap="none">
                <a:solidFill>
                  <a:schemeClr val="dk1"/>
                </a:solidFill>
                <a:latin typeface="Calibri"/>
                <a:ea typeface="Calibri"/>
                <a:cs typeface="Calibri"/>
                <a:sym typeface="Calibri"/>
              </a:rPr>
              <a:t>Use of infra-red cameras to have a better understanding of the finger gestures</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Implementing the </a:t>
            </a:r>
            <a:r>
              <a:rPr b="0" lang="en-US" sz="2400" cap="none">
                <a:solidFill>
                  <a:schemeClr val="dk1"/>
                </a:solidFill>
                <a:latin typeface="Calibri"/>
                <a:ea typeface="Calibri"/>
                <a:cs typeface="Calibri"/>
                <a:sym typeface="Calibri"/>
              </a:rPr>
              <a:t>same idea for American Sign Language communication or any other Sign language communication.</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Use of deep learning to understand the gestures better.</a:t>
            </a:r>
            <a:endParaRPr b="0" sz="2400" cap="non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2400" cap="none">
              <a:solidFill>
                <a:schemeClr val="dk1"/>
              </a:solidFill>
              <a:latin typeface="Calibri"/>
              <a:ea typeface="Calibri"/>
              <a:cs typeface="Calibri"/>
              <a:sym typeface="Calibri"/>
            </a:endParaRPr>
          </a:p>
        </p:txBody>
      </p:sp>
      <p:pic>
        <p:nvPicPr>
          <p:cNvPr id="252" name="Shape 252"/>
          <p:cNvPicPr preferRelativeResize="0"/>
          <p:nvPr/>
        </p:nvPicPr>
        <p:blipFill rotWithShape="1">
          <a:blip r:embed="rId3">
            <a:alphaModFix/>
          </a:blip>
          <a:srcRect b="0" l="0" r="0" t="0"/>
          <a:stretch/>
        </p:blipFill>
        <p:spPr>
          <a:xfrm>
            <a:off x="11093116" y="5895474"/>
            <a:ext cx="769441" cy="76944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p:nvPr/>
        </p:nvSpPr>
        <p:spPr>
          <a:xfrm>
            <a:off x="3880564" y="1287197"/>
            <a:ext cx="4158190" cy="34163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7200">
              <a:solidFill>
                <a:schemeClr val="dk1"/>
              </a:solidFill>
              <a:latin typeface="Calibri"/>
              <a:ea typeface="Calibri"/>
              <a:cs typeface="Calibri"/>
              <a:sym typeface="Calibri"/>
            </a:endParaRPr>
          </a:p>
          <a:p>
            <a:pPr indent="0" lvl="0" marL="0" marR="0" rtl="0" algn="ctr">
              <a:spcBef>
                <a:spcPts val="0"/>
              </a:spcBef>
              <a:spcAft>
                <a:spcPts val="0"/>
              </a:spcAft>
              <a:buNone/>
            </a:pPr>
            <a:r>
              <a:rPr b="1" lang="en-US" sz="7200">
                <a:solidFill>
                  <a:schemeClr val="dk1"/>
                </a:solidFill>
                <a:latin typeface="Calibri"/>
                <a:ea typeface="Calibri"/>
                <a:cs typeface="Calibri"/>
                <a:sym typeface="Calibri"/>
              </a:rPr>
              <a:t>Thank you</a:t>
            </a:r>
            <a:endParaRPr/>
          </a:p>
          <a:p>
            <a:pPr indent="0" lvl="0" marL="0" marR="0" rtl="0" algn="ctr">
              <a:spcBef>
                <a:spcPts val="0"/>
              </a:spcBef>
              <a:spcAft>
                <a:spcPts val="0"/>
              </a:spcAft>
              <a:buNone/>
            </a:pPr>
            <a:r>
              <a:t/>
            </a:r>
            <a:endParaRPr b="1" sz="7200">
              <a:solidFill>
                <a:schemeClr val="dk1"/>
              </a:solidFill>
              <a:latin typeface="Calibri"/>
              <a:ea typeface="Calibri"/>
              <a:cs typeface="Calibri"/>
              <a:sym typeface="Calibri"/>
            </a:endParaRPr>
          </a:p>
        </p:txBody>
      </p:sp>
      <p:pic>
        <p:nvPicPr>
          <p:cNvPr id="258" name="Shape 258"/>
          <p:cNvPicPr preferRelativeResize="0"/>
          <p:nvPr/>
        </p:nvPicPr>
        <p:blipFill rotWithShape="1">
          <a:blip r:embed="rId3">
            <a:alphaModFix/>
          </a:blip>
          <a:srcRect b="0" l="0" r="0" t="0"/>
          <a:stretch/>
        </p:blipFill>
        <p:spPr>
          <a:xfrm>
            <a:off x="11093116" y="5895474"/>
            <a:ext cx="769441" cy="76944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p:nvPr/>
        </p:nvSpPr>
        <p:spPr>
          <a:xfrm>
            <a:off x="2285369" y="153796"/>
            <a:ext cx="6882718"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4800" u="none" cap="none" strike="noStrike">
                <a:solidFill>
                  <a:schemeClr val="dk1"/>
                </a:solidFill>
                <a:latin typeface="Calibri"/>
                <a:ea typeface="Calibri"/>
                <a:cs typeface="Calibri"/>
                <a:sym typeface="Calibri"/>
              </a:rPr>
              <a:t>Hand Cricket Playing Rules</a:t>
            </a:r>
            <a:endParaRPr/>
          </a:p>
        </p:txBody>
      </p:sp>
      <p:sp>
        <p:nvSpPr>
          <p:cNvPr id="104" name="Shape 104"/>
          <p:cNvSpPr/>
          <p:nvPr/>
        </p:nvSpPr>
        <p:spPr>
          <a:xfrm>
            <a:off x="486131" y="1406823"/>
            <a:ext cx="11219739" cy="397031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Each player throws a particular finger gesture for the numbers one, two, three, four and six.</a:t>
            </a:r>
            <a:endParaRPr/>
          </a:p>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individual scores of both the players is calculated by adding the present gesture value to the previous one</a:t>
            </a:r>
            <a:endParaRPr/>
          </a:p>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game continues until both the players throw the same gesture</a:t>
            </a:r>
            <a:endParaRPr/>
          </a:p>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After the game ends we add the score of the individual players</a:t>
            </a:r>
            <a:endParaRPr/>
          </a:p>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player with highest score wins.</a:t>
            </a:r>
            <a:endParaRPr b="0" i="0" sz="2400" u="none" cap="none" strike="noStrike">
              <a:solidFill>
                <a:schemeClr val="dk1"/>
              </a:solidFill>
              <a:latin typeface="Calibri"/>
              <a:ea typeface="Calibri"/>
              <a:cs typeface="Calibri"/>
              <a:sym typeface="Calibri"/>
            </a:endParaRPr>
          </a:p>
        </p:txBody>
      </p:sp>
      <p:pic>
        <p:nvPicPr>
          <p:cNvPr id="105" name="Shape 105"/>
          <p:cNvPicPr preferRelativeResize="0"/>
          <p:nvPr/>
        </p:nvPicPr>
        <p:blipFill rotWithShape="1">
          <a:blip r:embed="rId3">
            <a:alphaModFix/>
          </a:blip>
          <a:srcRect b="0" l="0" r="0" t="0"/>
          <a:stretch/>
        </p:blipFill>
        <p:spPr>
          <a:xfrm>
            <a:off x="11093116" y="5895474"/>
            <a:ext cx="769441" cy="76944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pic>
        <p:nvPicPr>
          <p:cNvPr descr="A close up of a device  Description generated with high confidence" id="110" name="Shape 110"/>
          <p:cNvPicPr preferRelativeResize="0"/>
          <p:nvPr/>
        </p:nvPicPr>
        <p:blipFill rotWithShape="1">
          <a:blip r:embed="rId3">
            <a:alphaModFix/>
          </a:blip>
          <a:srcRect b="0" l="0" r="0" t="0"/>
          <a:stretch/>
        </p:blipFill>
        <p:spPr>
          <a:xfrm>
            <a:off x="3531497" y="1018474"/>
            <a:ext cx="7603779" cy="5366084"/>
          </a:xfrm>
          <a:prstGeom prst="rect">
            <a:avLst/>
          </a:prstGeom>
          <a:noFill/>
          <a:ln>
            <a:noFill/>
          </a:ln>
        </p:spPr>
      </p:pic>
      <p:sp>
        <p:nvSpPr>
          <p:cNvPr id="111" name="Shape 111"/>
          <p:cNvSpPr/>
          <p:nvPr/>
        </p:nvSpPr>
        <p:spPr>
          <a:xfrm>
            <a:off x="925187" y="356755"/>
            <a:ext cx="9996198" cy="132343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chemeClr val="dk1"/>
                </a:solidFill>
                <a:latin typeface="Calibri"/>
                <a:ea typeface="Calibri"/>
                <a:cs typeface="Calibri"/>
                <a:sym typeface="Calibri"/>
              </a:rPr>
              <a:t>Location of the Myo-Arm Band on the Human </a:t>
            </a:r>
            <a:endParaRPr/>
          </a:p>
          <a:p>
            <a:pPr indent="0" lvl="0" marL="0" marR="0" rtl="0" algn="ctr">
              <a:spcBef>
                <a:spcPts val="0"/>
              </a:spcBef>
              <a:spcAft>
                <a:spcPts val="0"/>
              </a:spcAft>
              <a:buNone/>
            </a:pPr>
            <a:r>
              <a:rPr b="1" i="0" lang="en-US" sz="4000" u="none" cap="none" strike="noStrike">
                <a:solidFill>
                  <a:schemeClr val="dk1"/>
                </a:solidFill>
                <a:latin typeface="Calibri"/>
                <a:ea typeface="Calibri"/>
                <a:cs typeface="Calibri"/>
                <a:sym typeface="Calibri"/>
              </a:rPr>
              <a:t>Arm</a:t>
            </a:r>
            <a:endParaRPr/>
          </a:p>
        </p:txBody>
      </p:sp>
      <p:sp>
        <p:nvSpPr>
          <p:cNvPr id="112" name="Shape 112"/>
          <p:cNvSpPr/>
          <p:nvPr/>
        </p:nvSpPr>
        <p:spPr>
          <a:xfrm>
            <a:off x="535325" y="2732020"/>
            <a:ext cx="3699050" cy="193899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Myo Arm-Band with 8 channels</a:t>
            </a:r>
            <a:endParaRPr/>
          </a:p>
          <a:p>
            <a:pPr indent="-342900" lvl="0" marL="3429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It records the EMG signals.</a:t>
            </a:r>
            <a:endParaRPr/>
          </a:p>
          <a:p>
            <a:pPr indent="-342900" lvl="0" marL="3429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Electrodes on the channel records the movement of the muscles and their changes</a:t>
            </a:r>
            <a:endParaRPr b="0" i="0" sz="2000" u="none" cap="none" strike="noStrike">
              <a:solidFill>
                <a:schemeClr val="dk1"/>
              </a:solidFill>
              <a:latin typeface="Calibri"/>
              <a:ea typeface="Calibri"/>
              <a:cs typeface="Calibri"/>
              <a:sym typeface="Calibri"/>
            </a:endParaRPr>
          </a:p>
        </p:txBody>
      </p:sp>
      <p:pic>
        <p:nvPicPr>
          <p:cNvPr id="113" name="Shape 113"/>
          <p:cNvPicPr preferRelativeResize="0"/>
          <p:nvPr/>
        </p:nvPicPr>
        <p:blipFill rotWithShape="1">
          <a:blip r:embed="rId4">
            <a:alphaModFix/>
          </a:blip>
          <a:srcRect b="0" l="0" r="0" t="0"/>
          <a:stretch/>
        </p:blipFill>
        <p:spPr>
          <a:xfrm>
            <a:off x="11093116" y="5895474"/>
            <a:ext cx="769441" cy="76944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p:nvPr/>
        </p:nvSpPr>
        <p:spPr>
          <a:xfrm>
            <a:off x="3039361" y="279554"/>
            <a:ext cx="5503686"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4800" u="none" cap="none" strike="noStrike">
                <a:solidFill>
                  <a:schemeClr val="dk1"/>
                </a:solidFill>
                <a:latin typeface="Calibri"/>
                <a:ea typeface="Calibri"/>
                <a:cs typeface="Calibri"/>
                <a:sym typeface="Calibri"/>
              </a:rPr>
              <a:t>Permissible Gestures</a:t>
            </a:r>
            <a:endParaRPr/>
          </a:p>
        </p:txBody>
      </p:sp>
      <p:pic>
        <p:nvPicPr>
          <p:cNvPr descr="A picture containing clipart  Description generated with high confidence" id="119" name="Shape 119"/>
          <p:cNvPicPr preferRelativeResize="0"/>
          <p:nvPr/>
        </p:nvPicPr>
        <p:blipFill rotWithShape="1">
          <a:blip r:embed="rId3">
            <a:alphaModFix/>
          </a:blip>
          <a:srcRect b="0" l="0" r="0" t="0"/>
          <a:stretch/>
        </p:blipFill>
        <p:spPr>
          <a:xfrm>
            <a:off x="1212177" y="1637024"/>
            <a:ext cx="1857375" cy="2771775"/>
          </a:xfrm>
          <a:prstGeom prst="rect">
            <a:avLst/>
          </a:prstGeom>
          <a:noFill/>
          <a:ln>
            <a:noFill/>
          </a:ln>
        </p:spPr>
      </p:pic>
      <p:pic>
        <p:nvPicPr>
          <p:cNvPr descr="A picture containing clipart  Description generated with very high confidence" id="120" name="Shape 120"/>
          <p:cNvPicPr preferRelativeResize="0"/>
          <p:nvPr/>
        </p:nvPicPr>
        <p:blipFill rotWithShape="1">
          <a:blip r:embed="rId4">
            <a:alphaModFix/>
          </a:blip>
          <a:srcRect b="0" l="0" r="0" t="0"/>
          <a:stretch/>
        </p:blipFill>
        <p:spPr>
          <a:xfrm>
            <a:off x="3069552" y="1608449"/>
            <a:ext cx="1971675" cy="2800350"/>
          </a:xfrm>
          <a:prstGeom prst="rect">
            <a:avLst/>
          </a:prstGeom>
          <a:noFill/>
          <a:ln>
            <a:noFill/>
          </a:ln>
        </p:spPr>
      </p:pic>
      <p:pic>
        <p:nvPicPr>
          <p:cNvPr descr="A picture containing clipart  Description generated with very high confidence" id="121" name="Shape 121"/>
          <p:cNvPicPr preferRelativeResize="0"/>
          <p:nvPr/>
        </p:nvPicPr>
        <p:blipFill rotWithShape="1">
          <a:blip r:embed="rId5">
            <a:alphaModFix/>
          </a:blip>
          <a:srcRect b="0" l="0" r="0" t="0"/>
          <a:stretch/>
        </p:blipFill>
        <p:spPr>
          <a:xfrm>
            <a:off x="5050752" y="1753943"/>
            <a:ext cx="1847850" cy="2657475"/>
          </a:xfrm>
          <a:prstGeom prst="rect">
            <a:avLst/>
          </a:prstGeom>
          <a:noFill/>
          <a:ln>
            <a:noFill/>
          </a:ln>
        </p:spPr>
      </p:pic>
      <p:pic>
        <p:nvPicPr>
          <p:cNvPr descr="A picture containing clipart  Description generated with very high confidence" id="122" name="Shape 122"/>
          <p:cNvPicPr preferRelativeResize="0"/>
          <p:nvPr/>
        </p:nvPicPr>
        <p:blipFill rotWithShape="1">
          <a:blip r:embed="rId6">
            <a:alphaModFix/>
          </a:blip>
          <a:srcRect b="0" l="0" r="0" t="0"/>
          <a:stretch/>
        </p:blipFill>
        <p:spPr>
          <a:xfrm>
            <a:off x="7087826" y="1864471"/>
            <a:ext cx="2069197" cy="2774394"/>
          </a:xfrm>
          <a:prstGeom prst="rect">
            <a:avLst/>
          </a:prstGeom>
          <a:noFill/>
          <a:ln>
            <a:noFill/>
          </a:ln>
        </p:spPr>
      </p:pic>
      <p:pic>
        <p:nvPicPr>
          <p:cNvPr descr="A picture containing clipart  Description generated with high confidence" id="123" name="Shape 123"/>
          <p:cNvPicPr preferRelativeResize="0"/>
          <p:nvPr/>
        </p:nvPicPr>
        <p:blipFill rotWithShape="1">
          <a:blip r:embed="rId7">
            <a:alphaModFix/>
          </a:blip>
          <a:srcRect b="0" l="0" r="0" t="0"/>
          <a:stretch/>
        </p:blipFill>
        <p:spPr>
          <a:xfrm>
            <a:off x="9157023" y="2090108"/>
            <a:ext cx="1969008" cy="2404872"/>
          </a:xfrm>
          <a:prstGeom prst="rect">
            <a:avLst/>
          </a:prstGeom>
          <a:noFill/>
          <a:ln>
            <a:noFill/>
          </a:ln>
        </p:spPr>
      </p:pic>
      <p:sp>
        <p:nvSpPr>
          <p:cNvPr id="124" name="Shape 124"/>
          <p:cNvSpPr/>
          <p:nvPr/>
        </p:nvSpPr>
        <p:spPr>
          <a:xfrm>
            <a:off x="1212177" y="4710066"/>
            <a:ext cx="10716881"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4800" u="none" cap="none" strike="noStrike">
                <a:solidFill>
                  <a:schemeClr val="dk1"/>
                </a:solidFill>
                <a:latin typeface="Calibri"/>
                <a:ea typeface="Calibri"/>
                <a:cs typeface="Calibri"/>
                <a:sym typeface="Calibri"/>
              </a:rPr>
              <a:t>One       Two      Three       Four         Six</a:t>
            </a:r>
            <a:endParaRPr/>
          </a:p>
        </p:txBody>
      </p:sp>
      <p:pic>
        <p:nvPicPr>
          <p:cNvPr id="125" name="Shape 125"/>
          <p:cNvPicPr preferRelativeResize="0"/>
          <p:nvPr/>
        </p:nvPicPr>
        <p:blipFill rotWithShape="1">
          <a:blip r:embed="rId8">
            <a:alphaModFix/>
          </a:blip>
          <a:srcRect b="0" l="0" r="0" t="0"/>
          <a:stretch/>
        </p:blipFill>
        <p:spPr>
          <a:xfrm>
            <a:off x="11093116" y="5895474"/>
            <a:ext cx="769441" cy="7694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descr="A picture containing indoor, floor, person, table  Description generated with very high confidence" id="130" name="Shape 130"/>
          <p:cNvPicPr preferRelativeResize="0"/>
          <p:nvPr/>
        </p:nvPicPr>
        <p:blipFill rotWithShape="1">
          <a:blip r:embed="rId3">
            <a:alphaModFix/>
          </a:blip>
          <a:srcRect b="4439" l="0" r="-3" t="0"/>
          <a:stretch/>
        </p:blipFill>
        <p:spPr>
          <a:xfrm>
            <a:off x="7825131" y="256966"/>
            <a:ext cx="4069197" cy="2073409"/>
          </a:xfrm>
          <a:prstGeom prst="rect">
            <a:avLst/>
          </a:prstGeom>
          <a:noFill/>
          <a:ln>
            <a:noFill/>
          </a:ln>
        </p:spPr>
      </p:pic>
      <p:pic>
        <p:nvPicPr>
          <p:cNvPr descr="A picture containing indoor, skating, person, floor  Description generated with very high confidence" id="131" name="Shape 131"/>
          <p:cNvPicPr preferRelativeResize="0"/>
          <p:nvPr/>
        </p:nvPicPr>
        <p:blipFill rotWithShape="1">
          <a:blip r:embed="rId4">
            <a:alphaModFix/>
          </a:blip>
          <a:srcRect b="3140" l="0" r="-3" t="1298"/>
          <a:stretch/>
        </p:blipFill>
        <p:spPr>
          <a:xfrm>
            <a:off x="254353" y="4488161"/>
            <a:ext cx="4153023" cy="2133279"/>
          </a:xfrm>
          <a:prstGeom prst="rect">
            <a:avLst/>
          </a:prstGeom>
          <a:noFill/>
          <a:ln>
            <a:noFill/>
          </a:ln>
        </p:spPr>
      </p:pic>
      <p:pic>
        <p:nvPicPr>
          <p:cNvPr id="132" name="Shape 132"/>
          <p:cNvPicPr preferRelativeResize="0"/>
          <p:nvPr/>
        </p:nvPicPr>
        <p:blipFill rotWithShape="1">
          <a:blip r:embed="rId5">
            <a:alphaModFix/>
          </a:blip>
          <a:srcRect b="4748" l="0" r="-3" t="686"/>
          <a:stretch/>
        </p:blipFill>
        <p:spPr>
          <a:xfrm>
            <a:off x="254352" y="256967"/>
            <a:ext cx="4153023" cy="2073408"/>
          </a:xfrm>
          <a:prstGeom prst="rect">
            <a:avLst/>
          </a:prstGeom>
          <a:noFill/>
          <a:ln>
            <a:noFill/>
          </a:ln>
        </p:spPr>
      </p:pic>
      <p:pic>
        <p:nvPicPr>
          <p:cNvPr descr="A picture containing indoor, person, table  Description generated with high confidence" id="133" name="Shape 133"/>
          <p:cNvPicPr preferRelativeResize="0"/>
          <p:nvPr/>
        </p:nvPicPr>
        <p:blipFill rotWithShape="1">
          <a:blip r:embed="rId6">
            <a:alphaModFix/>
          </a:blip>
          <a:srcRect b="5434" l="0" r="-3" t="0"/>
          <a:stretch/>
        </p:blipFill>
        <p:spPr>
          <a:xfrm>
            <a:off x="7825131" y="4488160"/>
            <a:ext cx="4069197" cy="2133280"/>
          </a:xfrm>
          <a:prstGeom prst="rect">
            <a:avLst/>
          </a:prstGeom>
          <a:noFill/>
          <a:ln>
            <a:noFill/>
          </a:ln>
        </p:spPr>
      </p:pic>
      <p:pic>
        <p:nvPicPr>
          <p:cNvPr descr="A picture containing indoor, skating, floor, ground  Description generated with very high confidence" id="134" name="Shape 134"/>
          <p:cNvPicPr preferRelativeResize="0"/>
          <p:nvPr/>
        </p:nvPicPr>
        <p:blipFill rotWithShape="1">
          <a:blip r:embed="rId7">
            <a:alphaModFix/>
          </a:blip>
          <a:srcRect b="0" l="0" r="0" t="0"/>
          <a:stretch/>
        </p:blipFill>
        <p:spPr>
          <a:xfrm>
            <a:off x="4207006" y="2405345"/>
            <a:ext cx="3818497" cy="2007846"/>
          </a:xfrm>
          <a:prstGeom prst="rect">
            <a:avLst/>
          </a:prstGeom>
          <a:noFill/>
          <a:ln>
            <a:noFill/>
          </a:ln>
        </p:spPr>
      </p:pic>
      <p:pic>
        <p:nvPicPr>
          <p:cNvPr id="135" name="Shape 135"/>
          <p:cNvPicPr preferRelativeResize="0"/>
          <p:nvPr/>
        </p:nvPicPr>
        <p:blipFill rotWithShape="1">
          <a:blip r:embed="rId8">
            <a:alphaModFix/>
          </a:blip>
          <a:srcRect b="0" l="0" r="0" t="0"/>
          <a:stretch/>
        </p:blipFill>
        <p:spPr>
          <a:xfrm>
            <a:off x="11117179" y="6088559"/>
            <a:ext cx="769441" cy="769441"/>
          </a:xfrm>
          <a:prstGeom prst="rect">
            <a:avLst/>
          </a:prstGeom>
          <a:noFill/>
          <a:ln>
            <a:noFill/>
          </a:ln>
        </p:spPr>
      </p:pic>
      <p:sp>
        <p:nvSpPr>
          <p:cNvPr id="136" name="Shape 136"/>
          <p:cNvSpPr/>
          <p:nvPr/>
        </p:nvSpPr>
        <p:spPr>
          <a:xfrm>
            <a:off x="4657660" y="256966"/>
            <a:ext cx="2917185" cy="15696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3200" cap="none">
                <a:solidFill>
                  <a:schemeClr val="dk1"/>
                </a:solidFill>
                <a:latin typeface="Calibri"/>
                <a:ea typeface="Calibri"/>
                <a:cs typeface="Calibri"/>
                <a:sym typeface="Calibri"/>
              </a:rPr>
              <a:t>Placement of the Myo Arm Band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p:nvPr/>
        </p:nvSpPr>
        <p:spPr>
          <a:xfrm>
            <a:off x="2501092" y="0"/>
            <a:ext cx="7300652"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000">
                <a:solidFill>
                  <a:schemeClr val="dk1"/>
                </a:solidFill>
                <a:latin typeface="Calibri"/>
                <a:ea typeface="Calibri"/>
                <a:cs typeface="Calibri"/>
                <a:sym typeface="Calibri"/>
              </a:rPr>
              <a:t>Gameplay demo between Players</a:t>
            </a:r>
            <a:endParaRPr/>
          </a:p>
        </p:txBody>
      </p:sp>
      <p:pic>
        <p:nvPicPr>
          <p:cNvPr descr="A screenshot of a cell phone  Description generated with very high confidence" id="142" name="Shape 142"/>
          <p:cNvPicPr preferRelativeResize="0"/>
          <p:nvPr/>
        </p:nvPicPr>
        <p:blipFill rotWithShape="1">
          <a:blip r:embed="rId3">
            <a:alphaModFix/>
          </a:blip>
          <a:srcRect b="0" l="0" r="0" t="0"/>
          <a:stretch/>
        </p:blipFill>
        <p:spPr>
          <a:xfrm>
            <a:off x="302907" y="830997"/>
            <a:ext cx="10363200" cy="5829300"/>
          </a:xfrm>
          <a:prstGeom prst="rect">
            <a:avLst/>
          </a:prstGeom>
          <a:noFill/>
          <a:ln>
            <a:noFill/>
          </a:ln>
        </p:spPr>
      </p:pic>
      <p:sp>
        <p:nvSpPr>
          <p:cNvPr id="143" name="Shape 143"/>
          <p:cNvSpPr/>
          <p:nvPr/>
        </p:nvSpPr>
        <p:spPr>
          <a:xfrm>
            <a:off x="10141983" y="1311860"/>
            <a:ext cx="2007473" cy="526297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800" cap="none">
                <a:solidFill>
                  <a:schemeClr val="dk1"/>
                </a:solidFill>
                <a:latin typeface="Calibri"/>
                <a:ea typeface="Calibri"/>
                <a:cs typeface="Calibri"/>
                <a:sym typeface="Calibri"/>
              </a:rPr>
              <a:t>We notice </a:t>
            </a:r>
            <a:endParaRPr/>
          </a:p>
          <a:p>
            <a:pPr indent="0" lvl="0" marL="0" marR="0" rtl="0" algn="ctr">
              <a:spcBef>
                <a:spcPts val="0"/>
              </a:spcBef>
              <a:spcAft>
                <a:spcPts val="0"/>
              </a:spcAft>
              <a:buNone/>
            </a:pPr>
            <a:r>
              <a:rPr b="0" lang="en-US" sz="2800" cap="none">
                <a:solidFill>
                  <a:schemeClr val="dk1"/>
                </a:solidFill>
                <a:latin typeface="Calibri"/>
                <a:ea typeface="Calibri"/>
                <a:cs typeface="Calibri"/>
                <a:sym typeface="Calibri"/>
              </a:rPr>
              <a:t>that the</a:t>
            </a:r>
            <a:endParaRPr/>
          </a:p>
          <a:p>
            <a:pPr indent="0" lvl="0" marL="0" marR="0" rtl="0" algn="ctr">
              <a:spcBef>
                <a:spcPts val="0"/>
              </a:spcBef>
              <a:spcAft>
                <a:spcPts val="0"/>
              </a:spcAft>
              <a:buNone/>
            </a:pPr>
            <a:r>
              <a:rPr b="0" lang="en-US" sz="2800" cap="none">
                <a:solidFill>
                  <a:schemeClr val="dk1"/>
                </a:solidFill>
                <a:latin typeface="Calibri"/>
                <a:ea typeface="Calibri"/>
                <a:cs typeface="Calibri"/>
                <a:sym typeface="Calibri"/>
              </a:rPr>
              <a:t> Player 1 </a:t>
            </a:r>
            <a:endParaRPr/>
          </a:p>
          <a:p>
            <a:pPr indent="0" lvl="0" marL="0" marR="0" rtl="0" algn="ctr">
              <a:spcBef>
                <a:spcPts val="0"/>
              </a:spcBef>
              <a:spcAft>
                <a:spcPts val="0"/>
              </a:spcAft>
              <a:buNone/>
            </a:pPr>
            <a:r>
              <a:rPr b="0" lang="en-US" sz="2800" cap="none">
                <a:solidFill>
                  <a:schemeClr val="dk1"/>
                </a:solidFill>
                <a:latin typeface="Calibri"/>
                <a:ea typeface="Calibri"/>
                <a:cs typeface="Calibri"/>
                <a:sym typeface="Calibri"/>
              </a:rPr>
              <a:t>scored </a:t>
            </a:r>
            <a:endParaRPr/>
          </a:p>
          <a:p>
            <a:pPr indent="0" lvl="0" marL="0" marR="0" rtl="0" algn="ctr">
              <a:spcBef>
                <a:spcPts val="0"/>
              </a:spcBef>
              <a:spcAft>
                <a:spcPts val="0"/>
              </a:spcAft>
              <a:buNone/>
            </a:pPr>
            <a:r>
              <a:rPr lang="en-US" sz="2800">
                <a:solidFill>
                  <a:schemeClr val="dk1"/>
                </a:solidFill>
                <a:latin typeface="Calibri"/>
                <a:ea typeface="Calibri"/>
                <a:cs typeface="Calibri"/>
                <a:sym typeface="Calibri"/>
              </a:rPr>
              <a:t>higher</a:t>
            </a:r>
            <a:endParaRPr/>
          </a:p>
          <a:p>
            <a:pPr indent="0" lvl="0" marL="0" marR="0" rtl="0" algn="ctr">
              <a:spcBef>
                <a:spcPts val="0"/>
              </a:spcBef>
              <a:spcAft>
                <a:spcPts val="0"/>
              </a:spcAft>
              <a:buNone/>
            </a:pPr>
            <a:r>
              <a:rPr lang="en-US" sz="2800">
                <a:solidFill>
                  <a:schemeClr val="dk1"/>
                </a:solidFill>
                <a:latin typeface="Calibri"/>
                <a:ea typeface="Calibri"/>
                <a:cs typeface="Calibri"/>
                <a:sym typeface="Calibri"/>
              </a:rPr>
              <a:t>than </a:t>
            </a:r>
            <a:endParaRPr/>
          </a:p>
          <a:p>
            <a:pPr indent="0" lvl="0" marL="0" marR="0" rtl="0" algn="ctr">
              <a:spcBef>
                <a:spcPts val="0"/>
              </a:spcBef>
              <a:spcAft>
                <a:spcPts val="0"/>
              </a:spcAft>
              <a:buNone/>
            </a:pPr>
            <a:r>
              <a:rPr lang="en-US" sz="2800">
                <a:solidFill>
                  <a:schemeClr val="dk1"/>
                </a:solidFill>
                <a:latin typeface="Calibri"/>
                <a:ea typeface="Calibri"/>
                <a:cs typeface="Calibri"/>
                <a:sym typeface="Calibri"/>
              </a:rPr>
              <a:t>Player 2. So </a:t>
            </a:r>
            <a:endParaRPr/>
          </a:p>
          <a:p>
            <a:pPr indent="0" lvl="0" marL="0" marR="0" rtl="0" algn="ctr">
              <a:spcBef>
                <a:spcPts val="0"/>
              </a:spcBef>
              <a:spcAft>
                <a:spcPts val="0"/>
              </a:spcAft>
              <a:buNone/>
            </a:pPr>
            <a:r>
              <a:rPr lang="en-US" sz="2800">
                <a:solidFill>
                  <a:schemeClr val="dk1"/>
                </a:solidFill>
                <a:latin typeface="Calibri"/>
                <a:ea typeface="Calibri"/>
                <a:cs typeface="Calibri"/>
                <a:sym typeface="Calibri"/>
              </a:rPr>
              <a:t>this implies </a:t>
            </a:r>
            <a:endParaRPr/>
          </a:p>
          <a:p>
            <a:pPr indent="0" lvl="0" marL="0" marR="0" rtl="0" algn="ctr">
              <a:spcBef>
                <a:spcPts val="0"/>
              </a:spcBef>
              <a:spcAft>
                <a:spcPts val="0"/>
              </a:spcAft>
              <a:buNone/>
            </a:pPr>
            <a:r>
              <a:rPr lang="en-US" sz="2800">
                <a:solidFill>
                  <a:schemeClr val="dk1"/>
                </a:solidFill>
                <a:latin typeface="Calibri"/>
                <a:ea typeface="Calibri"/>
                <a:cs typeface="Calibri"/>
                <a:sym typeface="Calibri"/>
              </a:rPr>
              <a:t>that </a:t>
            </a:r>
            <a:endParaRPr/>
          </a:p>
          <a:p>
            <a:pPr indent="0" lvl="0" marL="0" marR="0" rtl="0" algn="ctr">
              <a:spcBef>
                <a:spcPts val="0"/>
              </a:spcBef>
              <a:spcAft>
                <a:spcPts val="0"/>
              </a:spcAft>
              <a:buNone/>
            </a:pPr>
            <a:r>
              <a:rPr lang="en-US" sz="2800">
                <a:solidFill>
                  <a:schemeClr val="dk1"/>
                </a:solidFill>
                <a:latin typeface="Calibri"/>
                <a:ea typeface="Calibri"/>
                <a:cs typeface="Calibri"/>
                <a:sym typeface="Calibri"/>
              </a:rPr>
              <a:t>Player 1 has </a:t>
            </a:r>
            <a:endParaRPr/>
          </a:p>
          <a:p>
            <a:pPr indent="0" lvl="0" marL="0" marR="0" rtl="0" algn="ctr">
              <a:spcBef>
                <a:spcPts val="0"/>
              </a:spcBef>
              <a:spcAft>
                <a:spcPts val="0"/>
              </a:spcAft>
              <a:buNone/>
            </a:pPr>
            <a:r>
              <a:rPr lang="en-US" sz="2800">
                <a:solidFill>
                  <a:schemeClr val="dk1"/>
                </a:solidFill>
                <a:latin typeface="Calibri"/>
                <a:ea typeface="Calibri"/>
                <a:cs typeface="Calibri"/>
                <a:sym typeface="Calibri"/>
              </a:rPr>
              <a:t>won </a:t>
            </a:r>
            <a:endParaRPr/>
          </a:p>
          <a:p>
            <a:pPr indent="0" lvl="0" marL="0" marR="0" rtl="0" algn="ctr">
              <a:spcBef>
                <a:spcPts val="0"/>
              </a:spcBef>
              <a:spcAft>
                <a:spcPts val="0"/>
              </a:spcAft>
              <a:buNone/>
            </a:pPr>
            <a:r>
              <a:rPr lang="en-US" sz="2800">
                <a:solidFill>
                  <a:schemeClr val="dk1"/>
                </a:solidFill>
                <a:latin typeface="Calibri"/>
                <a:ea typeface="Calibri"/>
                <a:cs typeface="Calibri"/>
                <a:sym typeface="Calibri"/>
              </a:rPr>
              <a:t>the game</a:t>
            </a:r>
            <a:endParaRPr b="0" sz="2800" cap="none">
              <a:solidFill>
                <a:schemeClr val="dk1"/>
              </a:solidFill>
              <a:latin typeface="Calibri"/>
              <a:ea typeface="Calibri"/>
              <a:cs typeface="Calibri"/>
              <a:sym typeface="Calibri"/>
            </a:endParaRPr>
          </a:p>
        </p:txBody>
      </p:sp>
      <p:pic>
        <p:nvPicPr>
          <p:cNvPr id="144" name="Shape 144"/>
          <p:cNvPicPr preferRelativeResize="0"/>
          <p:nvPr/>
        </p:nvPicPr>
        <p:blipFill rotWithShape="1">
          <a:blip r:embed="rId4">
            <a:alphaModFix/>
          </a:blip>
          <a:srcRect b="0" l="0" r="0" t="0"/>
          <a:stretch/>
        </p:blipFill>
        <p:spPr>
          <a:xfrm>
            <a:off x="248302" y="61556"/>
            <a:ext cx="769441" cy="76944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p:nvPr/>
        </p:nvSpPr>
        <p:spPr>
          <a:xfrm>
            <a:off x="218850" y="203717"/>
            <a:ext cx="11782007"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000" cap="none">
                <a:solidFill>
                  <a:schemeClr val="dk1"/>
                </a:solidFill>
                <a:latin typeface="Calibri"/>
                <a:ea typeface="Calibri"/>
                <a:cs typeface="Calibri"/>
                <a:sym typeface="Calibri"/>
              </a:rPr>
              <a:t>Proposed </a:t>
            </a:r>
            <a:r>
              <a:rPr b="1" lang="en-US" sz="4000">
                <a:solidFill>
                  <a:schemeClr val="dk1"/>
                </a:solidFill>
                <a:latin typeface="Calibri"/>
                <a:ea typeface="Calibri"/>
                <a:cs typeface="Calibri"/>
                <a:sym typeface="Calibri"/>
              </a:rPr>
              <a:t>A</a:t>
            </a:r>
            <a:r>
              <a:rPr b="1" lang="en-US" sz="4000" cap="none">
                <a:solidFill>
                  <a:schemeClr val="dk1"/>
                </a:solidFill>
                <a:latin typeface="Calibri"/>
                <a:ea typeface="Calibri"/>
                <a:cs typeface="Calibri"/>
                <a:sym typeface="Calibri"/>
              </a:rPr>
              <a:t>pproach Algorithm for Gesture Recognition</a:t>
            </a:r>
            <a:endParaRPr/>
          </a:p>
        </p:txBody>
      </p:sp>
      <p:pic>
        <p:nvPicPr>
          <p:cNvPr descr="A screenshot of a cell phone  Description generated with high confidence" id="150" name="Shape 150"/>
          <p:cNvPicPr preferRelativeResize="0"/>
          <p:nvPr/>
        </p:nvPicPr>
        <p:blipFill rotWithShape="1">
          <a:blip r:embed="rId3">
            <a:alphaModFix/>
          </a:blip>
          <a:srcRect b="0" l="0" r="0" t="0"/>
          <a:stretch/>
        </p:blipFill>
        <p:spPr>
          <a:xfrm>
            <a:off x="218850" y="1438410"/>
            <a:ext cx="11610110" cy="5419590"/>
          </a:xfrm>
          <a:prstGeom prst="rect">
            <a:avLst/>
          </a:prstGeom>
          <a:noFill/>
          <a:ln>
            <a:noFill/>
          </a:ln>
        </p:spPr>
      </p:pic>
      <p:pic>
        <p:nvPicPr>
          <p:cNvPr id="151" name="Shape 151"/>
          <p:cNvPicPr preferRelativeResize="0"/>
          <p:nvPr/>
        </p:nvPicPr>
        <p:blipFill rotWithShape="1">
          <a:blip r:embed="rId4">
            <a:alphaModFix/>
          </a:blip>
          <a:srcRect b="0" l="0" r="0" t="0"/>
          <a:stretch/>
        </p:blipFill>
        <p:spPr>
          <a:xfrm>
            <a:off x="11422559" y="6088559"/>
            <a:ext cx="769441" cy="76944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p:nvPr/>
        </p:nvSpPr>
        <p:spPr>
          <a:xfrm>
            <a:off x="3921740" y="0"/>
            <a:ext cx="4071436"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800">
                <a:solidFill>
                  <a:schemeClr val="dk1"/>
                </a:solidFill>
                <a:latin typeface="Calibri"/>
                <a:ea typeface="Calibri"/>
                <a:cs typeface="Calibri"/>
                <a:sym typeface="Calibri"/>
              </a:rPr>
              <a:t>Data Collection</a:t>
            </a:r>
            <a:endParaRPr/>
          </a:p>
        </p:txBody>
      </p:sp>
      <p:pic>
        <p:nvPicPr>
          <p:cNvPr descr="A screenshot of a cell phone  Description generated with high confidence" id="157" name="Shape 157"/>
          <p:cNvPicPr preferRelativeResize="0"/>
          <p:nvPr/>
        </p:nvPicPr>
        <p:blipFill rotWithShape="1">
          <a:blip r:embed="rId3">
            <a:alphaModFix/>
          </a:blip>
          <a:srcRect b="0" l="0" r="0" t="0"/>
          <a:stretch/>
        </p:blipFill>
        <p:spPr>
          <a:xfrm>
            <a:off x="215514" y="1025236"/>
            <a:ext cx="11339177" cy="5334000"/>
          </a:xfrm>
          <a:prstGeom prst="rect">
            <a:avLst/>
          </a:prstGeom>
          <a:noFill/>
          <a:ln>
            <a:noFill/>
          </a:ln>
        </p:spPr>
      </p:pic>
      <p:pic>
        <p:nvPicPr>
          <p:cNvPr id="158" name="Shape 158"/>
          <p:cNvPicPr preferRelativeResize="0"/>
          <p:nvPr/>
        </p:nvPicPr>
        <p:blipFill rotWithShape="1">
          <a:blip r:embed="rId4">
            <a:alphaModFix/>
          </a:blip>
          <a:srcRect b="0" l="0" r="0" t="0"/>
          <a:stretch/>
        </p:blipFill>
        <p:spPr>
          <a:xfrm>
            <a:off x="11093116" y="5895474"/>
            <a:ext cx="769441" cy="76944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