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367" r:id="rId3"/>
    <p:sldId id="373" r:id="rId4"/>
    <p:sldId id="374" r:id="rId5"/>
    <p:sldId id="371" r:id="rId6"/>
    <p:sldId id="372" r:id="rId7"/>
    <p:sldId id="3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Sun" initials="KS" lastIdx="1" clrIdx="0">
    <p:extLst>
      <p:ext uri="{19B8F6BF-5375-455C-9EA6-DF929625EA0E}">
        <p15:presenceInfo xmlns:p15="http://schemas.microsoft.com/office/powerpoint/2012/main" userId="142bab81e63009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81" d="100"/>
          <a:sy n="81" d="100"/>
        </p:scale>
        <p:origin x="658" y="7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4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8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Going to need a USB speaker or could get a USB hub</a:t>
            </a:r>
          </a:p>
          <a:p>
            <a:r>
              <a:rPr lang="en-US" dirty="0"/>
              <a:t>Buttons will just user digital input</a:t>
            </a:r>
          </a:p>
          <a:p>
            <a:r>
              <a:rPr lang="en-US" dirty="0"/>
              <a:t>Look for libraries – </a:t>
            </a:r>
            <a:r>
              <a:rPr lang="en-US" dirty="0" err="1"/>
              <a:t>aplay</a:t>
            </a:r>
            <a:r>
              <a:rPr lang="en-US" dirty="0"/>
              <a:t>, </a:t>
            </a:r>
            <a:r>
              <a:rPr lang="en-US" dirty="0" err="1"/>
              <a:t>adafruit</a:t>
            </a:r>
            <a:r>
              <a:rPr lang="en-US" dirty="0"/>
              <a:t> for SPI SREENS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80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5v COMING IN FROM THE WALL TO HUB AND POCKETBEAGLE.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14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10/12/2021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10/12/2021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10/12/2021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10/12/2021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Soundboard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10/2/2021</a:t>
            </a:r>
          </a:p>
          <a:p>
            <a:r>
              <a:rPr lang="en-US" dirty="0"/>
              <a:t>Kevin Sun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Music has always been a large part of my life and I am constantly listening to it throughout the day. The way I listen to music is that I will find a few songs that I am really enjoying, then repeatedly play them. So, I thought it would be cool if I could create a soundboard that could save several songs, then replay each one with a respective button press.</a:t>
            </a:r>
          </a:p>
          <a:p>
            <a:r>
              <a:rPr lang="en-US" sz="1800" dirty="0"/>
              <a:t>The goal of this project is to create a soundboard that can save and playback audio samples when a button is pressed.</a:t>
            </a:r>
          </a:p>
          <a:p>
            <a:pPr lvl="1"/>
            <a:r>
              <a:rPr lang="en-US" sz="1600" dirty="0"/>
              <a:t>Features of the soundboard:</a:t>
            </a:r>
          </a:p>
          <a:p>
            <a:pPr lvl="2"/>
            <a:r>
              <a:rPr lang="en-US" sz="1400" dirty="0"/>
              <a:t>3 buttons that are each linked to a sound file</a:t>
            </a:r>
          </a:p>
          <a:p>
            <a:pPr lvl="2"/>
            <a:r>
              <a:rPr lang="en-US" sz="1400" dirty="0"/>
              <a:t>A display to show the name of the song and the length of the song</a:t>
            </a:r>
          </a:p>
          <a:p>
            <a:pPr lvl="2"/>
            <a:r>
              <a:rPr lang="en-US" sz="1400" dirty="0"/>
              <a:t>A start and stop button</a:t>
            </a:r>
          </a:p>
          <a:p>
            <a:pPr lvl="2"/>
            <a:r>
              <a:rPr lang="en-US" sz="1400" dirty="0"/>
              <a:t>Up/Down Selector Buttons for the user to scroll and select songs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EBA9CF-3D5B-492C-9BED-7FD0B7EE0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0" y="2923334"/>
            <a:ext cx="4610306" cy="393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0BE9-3FF2-4AC1-B2CA-8505940A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Sketch of Device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2DF5D3-2AB5-425C-826B-A6DBE56B2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014275"/>
            <a:ext cx="6858000" cy="585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4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3E9F-B0A0-4F5A-A9F2-654160C0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Interface/Management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24A4-CFA1-406B-9A16-A211CDF6D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The user will download their music onto a folder on a USB drive. </a:t>
            </a:r>
          </a:p>
          <a:p>
            <a:pPr marL="0" indent="0">
              <a:buNone/>
            </a:pPr>
            <a:r>
              <a:rPr lang="en-US" dirty="0"/>
              <a:t>2. The USB drive will be plugged into the powered USB hub, which will be recognized and read by the Pocket Beagle.</a:t>
            </a:r>
          </a:p>
          <a:p>
            <a:pPr marL="0" indent="0">
              <a:buNone/>
            </a:pPr>
            <a:r>
              <a:rPr lang="en-US" dirty="0"/>
              <a:t>3. The LCD screen will display the songs on the USB, and the up/down selector buttons will allow the user to scroll through the song list to highlight songs.</a:t>
            </a:r>
          </a:p>
          <a:p>
            <a:pPr marL="0" indent="0">
              <a:buNone/>
            </a:pPr>
            <a:r>
              <a:rPr lang="en-US" dirty="0"/>
              <a:t>4. The user will map a song to a button by highlighting the desired song, then holding the desired button down for 3 seconds.</a:t>
            </a:r>
          </a:p>
          <a:p>
            <a:pPr marL="0" indent="0">
              <a:buNone/>
            </a:pPr>
            <a:r>
              <a:rPr lang="en-US" dirty="0"/>
              <a:t>5. The Pocket Beagle will save the song to its SD drive and map the song to the indicated button. </a:t>
            </a:r>
          </a:p>
          <a:p>
            <a:pPr marL="0" indent="0">
              <a:buNone/>
            </a:pPr>
            <a:r>
              <a:rPr lang="en-US" dirty="0"/>
              <a:t>6. Once a song button is pressed, its mapped song will be played through the USB speakers.</a:t>
            </a:r>
          </a:p>
        </p:txBody>
      </p:sp>
    </p:spTree>
    <p:extLst>
      <p:ext uri="{BB962C8B-B14F-4D97-AF65-F5344CB8AC3E}">
        <p14:creationId xmlns:p14="http://schemas.microsoft.com/office/powerpoint/2010/main" val="376046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60C4-E2E8-41E0-8866-E9DE0644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6741BA-C572-4E56-9E27-A78BE5E7A463}"/>
              </a:ext>
            </a:extLst>
          </p:cNvPr>
          <p:cNvSpPr/>
          <p:nvPr/>
        </p:nvSpPr>
        <p:spPr>
          <a:xfrm>
            <a:off x="5486400" y="1447800"/>
            <a:ext cx="3619500" cy="445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EF5307-4B55-4B6F-8B41-A8414D066A71}"/>
              </a:ext>
            </a:extLst>
          </p:cNvPr>
          <p:cNvCxnSpPr>
            <a:cxnSpLocks/>
          </p:cNvCxnSpPr>
          <p:nvPr/>
        </p:nvCxnSpPr>
        <p:spPr>
          <a:xfrm>
            <a:off x="3981450" y="2362200"/>
            <a:ext cx="15049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6B5CAC6-B6A5-449E-B6AA-964A8242A3BB}"/>
              </a:ext>
            </a:extLst>
          </p:cNvPr>
          <p:cNvSpPr/>
          <p:nvPr/>
        </p:nvSpPr>
        <p:spPr>
          <a:xfrm>
            <a:off x="2800350" y="2133600"/>
            <a:ext cx="11811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USB Hub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81B2F9-0FE9-463E-9F96-CD28A826090D}"/>
              </a:ext>
            </a:extLst>
          </p:cNvPr>
          <p:cNvSpPr txBox="1"/>
          <p:nvPr/>
        </p:nvSpPr>
        <p:spPr>
          <a:xfrm>
            <a:off x="5539119" y="2208311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 Port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C43516-6DF1-4408-B2D7-8D4A87EFD4FB}"/>
              </a:ext>
            </a:extLst>
          </p:cNvPr>
          <p:cNvCxnSpPr>
            <a:cxnSpLocks/>
          </p:cNvCxnSpPr>
          <p:nvPr/>
        </p:nvCxnSpPr>
        <p:spPr>
          <a:xfrm flipH="1">
            <a:off x="9105900" y="3200400"/>
            <a:ext cx="15049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E36A88D-1CA2-4CF6-B403-F45E53850BC4}"/>
              </a:ext>
            </a:extLst>
          </p:cNvPr>
          <p:cNvSpPr/>
          <p:nvPr/>
        </p:nvSpPr>
        <p:spPr>
          <a:xfrm>
            <a:off x="10610850" y="2971799"/>
            <a:ext cx="138495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Button (Up)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5FBBFC-61A3-4607-AA0D-0DA37EF94171}"/>
              </a:ext>
            </a:extLst>
          </p:cNvPr>
          <p:cNvSpPr txBox="1"/>
          <p:nvPr/>
        </p:nvSpPr>
        <p:spPr>
          <a:xfrm>
            <a:off x="7525102" y="3046511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GPIO_IN (P2.04)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6532D1-2683-4D8B-80AC-4D7AACF510AA}"/>
              </a:ext>
            </a:extLst>
          </p:cNvPr>
          <p:cNvCxnSpPr>
            <a:cxnSpLocks/>
          </p:cNvCxnSpPr>
          <p:nvPr/>
        </p:nvCxnSpPr>
        <p:spPr>
          <a:xfrm flipH="1">
            <a:off x="9104329" y="3707091"/>
            <a:ext cx="15049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2009886-CBC6-4F68-8ADA-93384714C28B}"/>
              </a:ext>
            </a:extLst>
          </p:cNvPr>
          <p:cNvSpPr/>
          <p:nvPr/>
        </p:nvSpPr>
        <p:spPr>
          <a:xfrm>
            <a:off x="10609279" y="3478490"/>
            <a:ext cx="138495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Button (Play/Pause)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805372-CF14-444B-95F2-DFAFEF366F0C}"/>
              </a:ext>
            </a:extLst>
          </p:cNvPr>
          <p:cNvSpPr txBox="1"/>
          <p:nvPr/>
        </p:nvSpPr>
        <p:spPr>
          <a:xfrm>
            <a:off x="7523531" y="3553202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GPIO_IN (P2.06)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5D3039-2EF8-4FEA-9562-DB99210EB449}"/>
              </a:ext>
            </a:extLst>
          </p:cNvPr>
          <p:cNvCxnSpPr>
            <a:cxnSpLocks/>
          </p:cNvCxnSpPr>
          <p:nvPr/>
        </p:nvCxnSpPr>
        <p:spPr>
          <a:xfrm flipH="1">
            <a:off x="9104329" y="4211270"/>
            <a:ext cx="15049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A9E9B6-E04A-42FC-B9D4-9CDCC94C0826}"/>
              </a:ext>
            </a:extLst>
          </p:cNvPr>
          <p:cNvSpPr/>
          <p:nvPr/>
        </p:nvSpPr>
        <p:spPr>
          <a:xfrm>
            <a:off x="10609279" y="3982669"/>
            <a:ext cx="138495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Button        (Song 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E27295-FCEA-48D6-91A2-240813952E22}"/>
              </a:ext>
            </a:extLst>
          </p:cNvPr>
          <p:cNvSpPr txBox="1"/>
          <p:nvPr/>
        </p:nvSpPr>
        <p:spPr>
          <a:xfrm>
            <a:off x="7523531" y="4057381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GPIO_IN (P1.18)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ED98B2B-19F8-49AA-9066-705143D87FC6}"/>
              </a:ext>
            </a:extLst>
          </p:cNvPr>
          <p:cNvCxnSpPr>
            <a:cxnSpLocks/>
          </p:cNvCxnSpPr>
          <p:nvPr/>
        </p:nvCxnSpPr>
        <p:spPr>
          <a:xfrm flipH="1">
            <a:off x="9120040" y="4715449"/>
            <a:ext cx="15049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153C9C7-D27C-42BA-9025-712A9B32C9DD}"/>
              </a:ext>
            </a:extLst>
          </p:cNvPr>
          <p:cNvSpPr/>
          <p:nvPr/>
        </p:nvSpPr>
        <p:spPr>
          <a:xfrm>
            <a:off x="10624990" y="4486848"/>
            <a:ext cx="138495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Button          (Song 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7339F0-E464-4F57-AD13-1B32CC28D0B6}"/>
              </a:ext>
            </a:extLst>
          </p:cNvPr>
          <p:cNvSpPr txBox="1"/>
          <p:nvPr/>
        </p:nvSpPr>
        <p:spPr>
          <a:xfrm>
            <a:off x="7521525" y="4561559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GPIO_IN (P1.20)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E9768C-ABE1-48A8-9C70-B16F05FA20BB}"/>
              </a:ext>
            </a:extLst>
          </p:cNvPr>
          <p:cNvCxnSpPr>
            <a:cxnSpLocks/>
          </p:cNvCxnSpPr>
          <p:nvPr/>
        </p:nvCxnSpPr>
        <p:spPr>
          <a:xfrm flipH="1">
            <a:off x="9120040" y="5218139"/>
            <a:ext cx="15049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0FD6188-B4C0-4CA2-8264-FEF252AEBCF8}"/>
              </a:ext>
            </a:extLst>
          </p:cNvPr>
          <p:cNvSpPr/>
          <p:nvPr/>
        </p:nvSpPr>
        <p:spPr>
          <a:xfrm>
            <a:off x="10624990" y="4989538"/>
            <a:ext cx="138495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Button         (Song 3)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8D6A65-F41E-4D0E-8858-D103CE2C8A78}"/>
              </a:ext>
            </a:extLst>
          </p:cNvPr>
          <p:cNvSpPr txBox="1"/>
          <p:nvPr/>
        </p:nvSpPr>
        <p:spPr>
          <a:xfrm>
            <a:off x="7520740" y="5052546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GPIO_IN (P1.22)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FB1822-AD34-490C-A3A5-C4AAA6BCB08B}"/>
              </a:ext>
            </a:extLst>
          </p:cNvPr>
          <p:cNvCxnSpPr>
            <a:cxnSpLocks/>
          </p:cNvCxnSpPr>
          <p:nvPr/>
        </p:nvCxnSpPr>
        <p:spPr>
          <a:xfrm>
            <a:off x="3983021" y="4917021"/>
            <a:ext cx="15049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D49417C-7DB5-45F5-88F0-9110901839F3}"/>
              </a:ext>
            </a:extLst>
          </p:cNvPr>
          <p:cNvSpPr/>
          <p:nvPr/>
        </p:nvSpPr>
        <p:spPr>
          <a:xfrm>
            <a:off x="2801921" y="4688421"/>
            <a:ext cx="11811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LCD (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proxima nova"/>
              </a:rPr>
              <a:t>ILI9341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proxima nova"/>
              </a:rPr>
              <a:t>)</a:t>
            </a:r>
            <a:endParaRPr lang="en-US" sz="1400" b="0" i="0" dirty="0">
              <a:solidFill>
                <a:srgbClr val="000000"/>
              </a:solidFill>
              <a:effectLst/>
              <a:latin typeface="proxima nov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BEB656-F577-4FA2-A905-0953BD9DD560}"/>
              </a:ext>
            </a:extLst>
          </p:cNvPr>
          <p:cNvSpPr txBox="1"/>
          <p:nvPr/>
        </p:nvSpPr>
        <p:spPr>
          <a:xfrm>
            <a:off x="5540690" y="4332245"/>
            <a:ext cx="127951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CLK (P1.08)</a:t>
            </a:r>
          </a:p>
          <a:p>
            <a:r>
              <a:rPr lang="en-US" sz="1400" dirty="0"/>
              <a:t>MISO (P1.10)</a:t>
            </a:r>
          </a:p>
          <a:p>
            <a:r>
              <a:rPr lang="en-US" sz="1400" dirty="0"/>
              <a:t>MOSI (P1.12)</a:t>
            </a:r>
          </a:p>
          <a:p>
            <a:r>
              <a:rPr lang="en-US" sz="1400" dirty="0"/>
              <a:t>CS (P1.06)</a:t>
            </a:r>
          </a:p>
          <a:p>
            <a:r>
              <a:rPr lang="en-US" sz="1400" dirty="0"/>
              <a:t>D/C (P1.04)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EA6958-6F34-4B5A-8083-0541D1F18BF9}"/>
              </a:ext>
            </a:extLst>
          </p:cNvPr>
          <p:cNvCxnSpPr>
            <a:cxnSpLocks/>
          </p:cNvCxnSpPr>
          <p:nvPr/>
        </p:nvCxnSpPr>
        <p:spPr>
          <a:xfrm flipH="1">
            <a:off x="9120040" y="2703530"/>
            <a:ext cx="15049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A85AFB9-1F33-4314-A1A7-91A9BB28E2B7}"/>
              </a:ext>
            </a:extLst>
          </p:cNvPr>
          <p:cNvSpPr/>
          <p:nvPr/>
        </p:nvSpPr>
        <p:spPr>
          <a:xfrm>
            <a:off x="10624990" y="2474929"/>
            <a:ext cx="138495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Button (Down)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83DF14-8A1D-4B45-8A21-5F466C2FB6C9}"/>
              </a:ext>
            </a:extLst>
          </p:cNvPr>
          <p:cNvSpPr txBox="1"/>
          <p:nvPr/>
        </p:nvSpPr>
        <p:spPr>
          <a:xfrm>
            <a:off x="7529423" y="2549640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GPIO_IN (P2.02)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B643D37-6E13-4091-9897-D1071D7607DD}"/>
              </a:ext>
            </a:extLst>
          </p:cNvPr>
          <p:cNvSpPr/>
          <p:nvPr/>
        </p:nvSpPr>
        <p:spPr>
          <a:xfrm>
            <a:off x="990600" y="1351765"/>
            <a:ext cx="11811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USB Speaker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5CEA0FD-1870-4D7E-9A5A-6FABE047600B}"/>
              </a:ext>
            </a:extLst>
          </p:cNvPr>
          <p:cNvSpPr/>
          <p:nvPr/>
        </p:nvSpPr>
        <p:spPr>
          <a:xfrm>
            <a:off x="990097" y="2970308"/>
            <a:ext cx="11811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USB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4F7255-7B3A-4A7C-A355-ADCD3BE4785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71197" y="1578008"/>
            <a:ext cx="629153" cy="78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AD7E175-0560-4305-8554-9E07F8A588E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171196" y="2362200"/>
            <a:ext cx="629154" cy="827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42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770D-AB78-4D0D-8EAA-F7483C20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198525-5CDC-4F18-9C20-5C8D5FC7C553}"/>
              </a:ext>
            </a:extLst>
          </p:cNvPr>
          <p:cNvSpPr/>
          <p:nvPr/>
        </p:nvSpPr>
        <p:spPr>
          <a:xfrm>
            <a:off x="4753931" y="1638300"/>
            <a:ext cx="3619500" cy="445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A329F2F-77B8-4BEC-AFCA-E68FF3E40B7C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3968589" y="3999065"/>
            <a:ext cx="7941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462962-FDDE-409E-9D62-44AFCD8AD298}"/>
              </a:ext>
            </a:extLst>
          </p:cNvPr>
          <p:cNvSpPr/>
          <p:nvPr/>
        </p:nvSpPr>
        <p:spPr>
          <a:xfrm>
            <a:off x="2220268" y="4062510"/>
            <a:ext cx="11811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USB Hub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D449E8-4496-4ADE-9DD9-74B721AC447C}"/>
              </a:ext>
            </a:extLst>
          </p:cNvPr>
          <p:cNvSpPr/>
          <p:nvPr/>
        </p:nvSpPr>
        <p:spPr>
          <a:xfrm>
            <a:off x="10240255" y="3627606"/>
            <a:ext cx="138495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Button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69FF241-F809-4285-9B18-55377F8083BF}"/>
              </a:ext>
            </a:extLst>
          </p:cNvPr>
          <p:cNvSpPr/>
          <p:nvPr/>
        </p:nvSpPr>
        <p:spPr>
          <a:xfrm>
            <a:off x="10240255" y="4131785"/>
            <a:ext cx="138495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Button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7863DF7-AA27-4BB9-A90C-4AB54F7BCA4A}"/>
              </a:ext>
            </a:extLst>
          </p:cNvPr>
          <p:cNvSpPr/>
          <p:nvPr/>
        </p:nvSpPr>
        <p:spPr>
          <a:xfrm>
            <a:off x="10255966" y="4635964"/>
            <a:ext cx="138495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Button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837B2FA-BA94-4D24-B548-1656B248ECBD}"/>
              </a:ext>
            </a:extLst>
          </p:cNvPr>
          <p:cNvSpPr/>
          <p:nvPr/>
        </p:nvSpPr>
        <p:spPr>
          <a:xfrm>
            <a:off x="10255966" y="5138654"/>
            <a:ext cx="138495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Button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EFC9827-703E-4A57-8693-BA610D559C42}"/>
              </a:ext>
            </a:extLst>
          </p:cNvPr>
          <p:cNvSpPr/>
          <p:nvPr/>
        </p:nvSpPr>
        <p:spPr>
          <a:xfrm>
            <a:off x="2227753" y="5515958"/>
            <a:ext cx="11811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LCD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73B41E-208A-4C8C-BC21-1A9752D9A1D6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3985633" y="5440330"/>
            <a:ext cx="766700" cy="8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D2D719C-C8F3-4BA7-8826-2538FF884714}"/>
              </a:ext>
            </a:extLst>
          </p:cNvPr>
          <p:cNvCxnSpPr>
            <a:cxnSpLocks/>
          </p:cNvCxnSpPr>
          <p:nvPr/>
        </p:nvCxnSpPr>
        <p:spPr>
          <a:xfrm>
            <a:off x="8370288" y="3897590"/>
            <a:ext cx="1828800" cy="2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EBC75D-A3BA-452C-8151-72611E0B3A49}"/>
              </a:ext>
            </a:extLst>
          </p:cNvPr>
          <p:cNvCxnSpPr>
            <a:cxnSpLocks/>
          </p:cNvCxnSpPr>
          <p:nvPr/>
        </p:nvCxnSpPr>
        <p:spPr>
          <a:xfrm>
            <a:off x="8386000" y="4398570"/>
            <a:ext cx="1797181" cy="5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354AE5F-AA68-483C-977B-4B56C71C940A}"/>
              </a:ext>
            </a:extLst>
          </p:cNvPr>
          <p:cNvCxnSpPr>
            <a:cxnSpLocks/>
          </p:cNvCxnSpPr>
          <p:nvPr/>
        </p:nvCxnSpPr>
        <p:spPr>
          <a:xfrm>
            <a:off x="8387571" y="4880052"/>
            <a:ext cx="17956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06F6B5-9335-4A7B-A7A0-BF99783FB0E1}"/>
              </a:ext>
            </a:extLst>
          </p:cNvPr>
          <p:cNvCxnSpPr>
            <a:cxnSpLocks/>
          </p:cNvCxnSpPr>
          <p:nvPr/>
        </p:nvCxnSpPr>
        <p:spPr>
          <a:xfrm>
            <a:off x="8386000" y="5406215"/>
            <a:ext cx="17956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1F4E92A-C3F3-4370-8280-42FD22220DD6}"/>
              </a:ext>
            </a:extLst>
          </p:cNvPr>
          <p:cNvSpPr txBox="1"/>
          <p:nvPr/>
        </p:nvSpPr>
        <p:spPr>
          <a:xfrm>
            <a:off x="4007561" y="5116762"/>
            <a:ext cx="723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 Volts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3C3DEB0-9DA4-4985-98F4-02C047C074DF}"/>
              </a:ext>
            </a:extLst>
          </p:cNvPr>
          <p:cNvSpPr/>
          <p:nvPr/>
        </p:nvSpPr>
        <p:spPr>
          <a:xfrm>
            <a:off x="1699633" y="4771189"/>
            <a:ext cx="2286000" cy="135580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3F4056-E843-46EC-8201-AF0CDB9EAED9}"/>
              </a:ext>
            </a:extLst>
          </p:cNvPr>
          <p:cNvSpPr txBox="1"/>
          <p:nvPr/>
        </p:nvSpPr>
        <p:spPr>
          <a:xfrm>
            <a:off x="1922860" y="4831765"/>
            <a:ext cx="1822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 Volts Component (Up to 150 mA)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9C07D97-3303-4AB8-8C15-247101ED12F0}"/>
              </a:ext>
            </a:extLst>
          </p:cNvPr>
          <p:cNvSpPr/>
          <p:nvPr/>
        </p:nvSpPr>
        <p:spPr>
          <a:xfrm>
            <a:off x="1699633" y="3352400"/>
            <a:ext cx="2286000" cy="135580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749FA8-4979-4DF4-90FB-9D8FD0561D32}"/>
              </a:ext>
            </a:extLst>
          </p:cNvPr>
          <p:cNvSpPr txBox="1"/>
          <p:nvPr/>
        </p:nvSpPr>
        <p:spPr>
          <a:xfrm>
            <a:off x="1907874" y="3448069"/>
            <a:ext cx="1869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 Volts Component (Up to 900 mA)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EE8F963-0DB9-44F6-BABF-ACC6B231E6E2}"/>
              </a:ext>
            </a:extLst>
          </p:cNvPr>
          <p:cNvSpPr txBox="1"/>
          <p:nvPr/>
        </p:nvSpPr>
        <p:spPr>
          <a:xfrm>
            <a:off x="8696927" y="3586971"/>
            <a:ext cx="872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3.3 Volts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9BAF0F-EE0E-4A57-973E-B772FFCEB854}"/>
              </a:ext>
            </a:extLst>
          </p:cNvPr>
          <p:cNvSpPr txBox="1"/>
          <p:nvPr/>
        </p:nvSpPr>
        <p:spPr>
          <a:xfrm>
            <a:off x="4762787" y="5299100"/>
            <a:ext cx="1366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VOUT (P1.24)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29DCFE-84AE-4837-BDDC-E78910AFAFEB}"/>
              </a:ext>
            </a:extLst>
          </p:cNvPr>
          <p:cNvSpPr txBox="1"/>
          <p:nvPr/>
        </p:nvSpPr>
        <p:spPr>
          <a:xfrm>
            <a:off x="4762787" y="3845176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USB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AA70B79-62EE-4A92-871E-E17B76D84116}"/>
              </a:ext>
            </a:extLst>
          </p:cNvPr>
          <p:cNvSpPr txBox="1"/>
          <p:nvPr/>
        </p:nvSpPr>
        <p:spPr>
          <a:xfrm>
            <a:off x="6827160" y="3729154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GPIO_IN (P2.02)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753ADF-6952-4A50-97AA-97E2382C6BFC}"/>
              </a:ext>
            </a:extLst>
          </p:cNvPr>
          <p:cNvSpPr txBox="1"/>
          <p:nvPr/>
        </p:nvSpPr>
        <p:spPr>
          <a:xfrm>
            <a:off x="6823495" y="4227030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GPIO_IN (P2.02)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B456A65-8447-4F65-9176-93CAAB99EE1A}"/>
              </a:ext>
            </a:extLst>
          </p:cNvPr>
          <p:cNvSpPr txBox="1"/>
          <p:nvPr/>
        </p:nvSpPr>
        <p:spPr>
          <a:xfrm>
            <a:off x="6832400" y="4713160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GPIO_IN (P2.02)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8EF30C-3D10-4E29-9039-661ABD0BF104}"/>
              </a:ext>
            </a:extLst>
          </p:cNvPr>
          <p:cNvSpPr txBox="1"/>
          <p:nvPr/>
        </p:nvSpPr>
        <p:spPr>
          <a:xfrm>
            <a:off x="6841356" y="5252326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GPIO_IN (P2.02)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366ABB-8E5B-41CE-BCE7-DD3D15C639CE}"/>
              </a:ext>
            </a:extLst>
          </p:cNvPr>
          <p:cNvSpPr txBox="1"/>
          <p:nvPr/>
        </p:nvSpPr>
        <p:spPr>
          <a:xfrm>
            <a:off x="8709979" y="4084963"/>
            <a:ext cx="872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3.3 Volts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445F2BC-3C06-4582-9E92-5AD299865AC5}"/>
              </a:ext>
            </a:extLst>
          </p:cNvPr>
          <p:cNvSpPr txBox="1"/>
          <p:nvPr/>
        </p:nvSpPr>
        <p:spPr>
          <a:xfrm>
            <a:off x="8704782" y="4557677"/>
            <a:ext cx="872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3.3 Volts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52F7FE-8B2E-4927-A63D-4D14242DD55B}"/>
              </a:ext>
            </a:extLst>
          </p:cNvPr>
          <p:cNvSpPr txBox="1"/>
          <p:nvPr/>
        </p:nvSpPr>
        <p:spPr>
          <a:xfrm>
            <a:off x="8703997" y="5104269"/>
            <a:ext cx="872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3.3 Volts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C0C6EB41-23C5-4703-8119-56016B174EF3}"/>
              </a:ext>
            </a:extLst>
          </p:cNvPr>
          <p:cNvSpPr/>
          <p:nvPr/>
        </p:nvSpPr>
        <p:spPr>
          <a:xfrm>
            <a:off x="9833151" y="1333502"/>
            <a:ext cx="2286000" cy="481103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B28D36-0517-4AF4-BB31-CCBADC27CA7C}"/>
              </a:ext>
            </a:extLst>
          </p:cNvPr>
          <p:cNvSpPr txBox="1"/>
          <p:nvPr/>
        </p:nvSpPr>
        <p:spPr>
          <a:xfrm>
            <a:off x="10064997" y="1329078"/>
            <a:ext cx="18223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3.3 Volts Components (Up to  6 mA)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F9E885F-2728-4529-B8A7-8C4368A29A88}"/>
              </a:ext>
            </a:extLst>
          </p:cNvPr>
          <p:cNvSpPr/>
          <p:nvPr/>
        </p:nvSpPr>
        <p:spPr>
          <a:xfrm>
            <a:off x="10240255" y="2629976"/>
            <a:ext cx="138495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Button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7A2C615-F3DA-43C8-8B81-DE1BC7654875}"/>
              </a:ext>
            </a:extLst>
          </p:cNvPr>
          <p:cNvSpPr/>
          <p:nvPr/>
        </p:nvSpPr>
        <p:spPr>
          <a:xfrm>
            <a:off x="10240255" y="3134155"/>
            <a:ext cx="138495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Button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4D975A-D1CF-4CAA-BAE1-7AEDA8931660}"/>
              </a:ext>
            </a:extLst>
          </p:cNvPr>
          <p:cNvCxnSpPr>
            <a:cxnSpLocks/>
          </p:cNvCxnSpPr>
          <p:nvPr/>
        </p:nvCxnSpPr>
        <p:spPr>
          <a:xfrm>
            <a:off x="8370288" y="2899960"/>
            <a:ext cx="1828800" cy="2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5584DF6-A767-4801-A6A4-83ACE2BA2213}"/>
              </a:ext>
            </a:extLst>
          </p:cNvPr>
          <p:cNvCxnSpPr>
            <a:cxnSpLocks/>
          </p:cNvCxnSpPr>
          <p:nvPr/>
        </p:nvCxnSpPr>
        <p:spPr>
          <a:xfrm>
            <a:off x="8386000" y="3400940"/>
            <a:ext cx="1797181" cy="5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E259534-AE2E-41A3-B186-3E1077D4E54B}"/>
              </a:ext>
            </a:extLst>
          </p:cNvPr>
          <p:cNvSpPr txBox="1"/>
          <p:nvPr/>
        </p:nvSpPr>
        <p:spPr>
          <a:xfrm>
            <a:off x="8696927" y="2589341"/>
            <a:ext cx="872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3.3 Volts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1303CA-AA65-45F3-B94A-26C7EE7640E9}"/>
              </a:ext>
            </a:extLst>
          </p:cNvPr>
          <p:cNvSpPr txBox="1"/>
          <p:nvPr/>
        </p:nvSpPr>
        <p:spPr>
          <a:xfrm>
            <a:off x="6827160" y="2731524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GPIO_IN (P2.02)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B236FE-F2A0-4EBE-946C-540F5989CFA5}"/>
              </a:ext>
            </a:extLst>
          </p:cNvPr>
          <p:cNvSpPr txBox="1"/>
          <p:nvPr/>
        </p:nvSpPr>
        <p:spPr>
          <a:xfrm>
            <a:off x="6823495" y="3229400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GPIO_IN (P2.02)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D7E8998-E90C-4042-8D39-4DD8FF8F0F57}"/>
              </a:ext>
            </a:extLst>
          </p:cNvPr>
          <p:cNvSpPr txBox="1"/>
          <p:nvPr/>
        </p:nvSpPr>
        <p:spPr>
          <a:xfrm>
            <a:off x="8709979" y="3087333"/>
            <a:ext cx="921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3.3  Volts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20D062-7C68-4EAD-BE12-5B9EEBDB961C}"/>
              </a:ext>
            </a:extLst>
          </p:cNvPr>
          <p:cNvSpPr txBox="1"/>
          <p:nvPr/>
        </p:nvSpPr>
        <p:spPr>
          <a:xfrm>
            <a:off x="2110069" y="1733689"/>
            <a:ext cx="1465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Wall Power (5V)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D24B7B-2F1D-48A3-9A07-E27249B53F82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2842633" y="2048551"/>
            <a:ext cx="0" cy="1303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7C1945A-6903-4E9E-9428-3177ECD88882}"/>
              </a:ext>
            </a:extLst>
          </p:cNvPr>
          <p:cNvSpPr txBox="1"/>
          <p:nvPr/>
        </p:nvSpPr>
        <p:spPr>
          <a:xfrm>
            <a:off x="4006216" y="3722527"/>
            <a:ext cx="723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 Volts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CA5A66F-2BCE-4A33-95F0-A6FCEEB39073}"/>
              </a:ext>
            </a:extLst>
          </p:cNvPr>
          <p:cNvSpPr/>
          <p:nvPr/>
        </p:nvSpPr>
        <p:spPr>
          <a:xfrm>
            <a:off x="13843" y="3134155"/>
            <a:ext cx="11811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USB Speaker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B8FDADF-9381-4286-A390-5F8866319494}"/>
              </a:ext>
            </a:extLst>
          </p:cNvPr>
          <p:cNvCxnSpPr>
            <a:cxnSpLocks/>
            <a:stCxn id="43" idx="1"/>
            <a:endCxn id="74" idx="3"/>
          </p:cNvCxnSpPr>
          <p:nvPr/>
        </p:nvCxnSpPr>
        <p:spPr>
          <a:xfrm flipH="1" flipV="1">
            <a:off x="1194943" y="3362755"/>
            <a:ext cx="504690" cy="667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CF37571-4EF0-4C24-B959-ED7157684D15}"/>
              </a:ext>
            </a:extLst>
          </p:cNvPr>
          <p:cNvSpPr txBox="1"/>
          <p:nvPr/>
        </p:nvSpPr>
        <p:spPr>
          <a:xfrm>
            <a:off x="942125" y="3581983"/>
            <a:ext cx="766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5V, 350mA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0E972F8-2EDE-4EA4-B954-83CA6B3DF777}"/>
              </a:ext>
            </a:extLst>
          </p:cNvPr>
          <p:cNvSpPr/>
          <p:nvPr/>
        </p:nvSpPr>
        <p:spPr>
          <a:xfrm>
            <a:off x="13843" y="4805069"/>
            <a:ext cx="11811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USB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CC8A555-3115-457D-A897-D32128BD059A}"/>
              </a:ext>
            </a:extLst>
          </p:cNvPr>
          <p:cNvCxnSpPr>
            <a:cxnSpLocks/>
            <a:stCxn id="43" idx="1"/>
            <a:endCxn id="79" idx="3"/>
          </p:cNvCxnSpPr>
          <p:nvPr/>
        </p:nvCxnSpPr>
        <p:spPr>
          <a:xfrm flipH="1">
            <a:off x="1194943" y="4030304"/>
            <a:ext cx="504690" cy="1003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4C4A84D-7707-414B-A7A1-0CA2ADDA420F}"/>
              </a:ext>
            </a:extLst>
          </p:cNvPr>
          <p:cNvSpPr txBox="1"/>
          <p:nvPr/>
        </p:nvSpPr>
        <p:spPr>
          <a:xfrm>
            <a:off x="642755" y="4173692"/>
            <a:ext cx="83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5V, 350mA</a:t>
            </a:r>
          </a:p>
        </p:txBody>
      </p:sp>
    </p:spTree>
    <p:extLst>
      <p:ext uri="{BB962C8B-B14F-4D97-AF65-F5344CB8AC3E}">
        <p14:creationId xmlns:p14="http://schemas.microsoft.com/office/powerpoint/2010/main" val="148602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03348"/>
              </p:ext>
            </p:extLst>
          </p:nvPr>
        </p:nvGraphicFramePr>
        <p:xfrm>
          <a:off x="609600" y="1295400"/>
          <a:ext cx="10972800" cy="4323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USB Speaker (https://www.amazon.com/Logitech-S150-Speakers-Digital-Sound/dp/B000ZH98LU)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Button x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(included in kits)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Powered USB Port: https://www.amazon.com/Apanage-Splitter-Charging-Individual-Extension/dp/B08XXP29YX/ref=sr_1_14?dchild=1&amp;keywords=powered+usb+hub&amp;qid=1633591108&amp;s=electronics&amp;sr=1-14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LCD Screen (https://www.adafruit.com/product/1770)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4D83A9-DC5C-4096-911C-81CC580B01BE}"/>
              </a:ext>
            </a:extLst>
          </p:cNvPr>
          <p:cNvSpPr txBox="1"/>
          <p:nvPr/>
        </p:nvSpPr>
        <p:spPr>
          <a:xfrm>
            <a:off x="366097" y="6362700"/>
            <a:ext cx="1152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all components to be purchased by instructor listed; additional components may be purchased by student 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10065</TotalTime>
  <Words>693</Words>
  <Application>Microsoft Office PowerPoint</Application>
  <PresentationFormat>Widescreen</PresentationFormat>
  <Paragraphs>100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proxima nova</vt:lpstr>
      <vt:lpstr>Diamond Grid 16x9</vt:lpstr>
      <vt:lpstr>ENGI 301  Soundboard Proposal</vt:lpstr>
      <vt:lpstr>Background Information</vt:lpstr>
      <vt:lpstr>Initial Sketch of Device</vt:lpstr>
      <vt:lpstr>User Interface/Management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Kevin Sun</cp:lastModifiedBy>
  <cp:revision>437</cp:revision>
  <dcterms:created xsi:type="dcterms:W3CDTF">2018-01-09T20:24:50Z</dcterms:created>
  <dcterms:modified xsi:type="dcterms:W3CDTF">2021-10-13T06:42:27Z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