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61" r:id="rId10"/>
    <p:sldId id="262" r:id="rId11"/>
    <p:sldId id="271" r:id="rId12"/>
    <p:sldId id="272" r:id="rId13"/>
    <p:sldId id="273" r:id="rId14"/>
    <p:sldId id="274" r:id="rId15"/>
    <p:sldId id="275" r:id="rId16"/>
    <p:sldId id="279" r:id="rId17"/>
    <p:sldId id="280" r:id="rId18"/>
    <p:sldId id="282" r:id="rId19"/>
    <p:sldId id="283" r:id="rId20"/>
    <p:sldId id="265" r:id="rId21"/>
    <p:sldId id="263" r:id="rId22"/>
    <p:sldId id="264" r:id="rId23"/>
    <p:sldId id="266" r:id="rId24"/>
    <p:sldId id="281" r:id="rId2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57" autoAdjust="0"/>
  </p:normalViewPr>
  <p:slideViewPr>
    <p:cSldViewPr>
      <p:cViewPr varScale="1">
        <p:scale>
          <a:sx n="107" d="100"/>
          <a:sy n="107" d="100"/>
        </p:scale>
        <p:origin x="-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19362F-87F2-4609-889B-00E12CC9A2A3}" type="datetimeFigureOut">
              <a:rPr lang="ru-RU"/>
              <a:pPr>
                <a:defRPr/>
              </a:pPr>
              <a:t>22.06.2017</a:t>
            </a:fld>
            <a:endParaRPr lang="ru-RU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E8D4647-AC7A-4850-9E00-BC9F7489A5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0FD0B-C0EF-47FB-9DEE-985C1717EEDE}" type="datetimeFigureOut">
              <a:rPr lang="ru-RU"/>
              <a:pPr>
                <a:defRPr/>
              </a:pPr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D43DA-EB3D-4A6C-BE2D-92A0E614FA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EDA3B-59AE-41D2-87DC-D22DA040D91F}" type="datetimeFigureOut">
              <a:rPr lang="ru-RU"/>
              <a:pPr>
                <a:defRPr/>
              </a:pPr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C51A3-114A-4AA8-BCD1-7A60CB170D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EADA5-4E74-469F-9C07-8943C6DCB968}" type="datetimeFigureOut">
              <a:rPr lang="ru-RU"/>
              <a:pPr>
                <a:defRPr/>
              </a:pPr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1011F-80FB-4B1D-8FB4-C03AF75DD4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9B86C-49B5-4255-8B78-8701596E5883}" type="datetimeFigureOut">
              <a:rPr lang="ru-RU"/>
              <a:pPr>
                <a:defRPr/>
              </a:pPr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D2663-2E4B-4259-9026-AC664F15D9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8731F-4BC3-431C-97F7-0DE2F8F0880F}" type="datetimeFigureOut">
              <a:rPr lang="ru-RU"/>
              <a:pPr>
                <a:defRPr/>
              </a:pPr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C1849-61A2-4DCD-86BC-7B63D65BFA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6D799-5FA2-4599-804C-A50A027C2737}" type="datetimeFigureOut">
              <a:rPr lang="ru-RU"/>
              <a:pPr>
                <a:defRPr/>
              </a:pPr>
              <a:t>22.06.2017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22C42-580D-4FB4-BBD9-DCE0B9E119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2407C-8F6C-462D-90D5-79F68EBCD172}" type="datetimeFigureOut">
              <a:rPr lang="ru-RU"/>
              <a:pPr>
                <a:defRPr/>
              </a:pPr>
              <a:t>22.06.2017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37037-13B7-489E-B380-3211F74B4B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95CF5-36B7-4A5C-AC6B-21E9D772D76A}" type="datetimeFigureOut">
              <a:rPr lang="ru-RU"/>
              <a:pPr>
                <a:defRPr/>
              </a:pPr>
              <a:t>22.06.2017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7E6BC-885B-445E-B8B4-3E3493E491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320E6-1673-4BB2-8305-ED41A67AC737}" type="datetimeFigureOut">
              <a:rPr lang="ru-RU"/>
              <a:pPr>
                <a:defRPr/>
              </a:pPr>
              <a:t>22.06.2017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56709-E709-4F04-8558-DD179B38F5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9688-89EF-4511-887E-9C9BEC680AD8}" type="datetimeFigureOut">
              <a:rPr lang="ru-RU"/>
              <a:pPr>
                <a:defRPr/>
              </a:pPr>
              <a:t>22.06.2017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33047-5582-41C1-B712-60D3082A71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6F391-C6FA-4D48-A6AF-A37960BC8FE7}" type="datetimeFigureOut">
              <a:rPr lang="ru-RU"/>
              <a:pPr>
                <a:defRPr/>
              </a:pPr>
              <a:t>22.06.2017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D28F6-B824-471C-BAF6-FCB318803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05406A-1A1F-4E58-899E-B1CA29346747}" type="datetimeFigureOut">
              <a:rPr lang="ru-RU"/>
              <a:pPr>
                <a:defRPr/>
              </a:pPr>
              <a:t>22.06.2017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B5512D-AC61-4582-BB38-7978CF428A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>
          <a:xfrm>
            <a:off x="685800" y="620713"/>
            <a:ext cx="7772400" cy="2979737"/>
          </a:xfrm>
        </p:spPr>
        <p:txBody>
          <a:bodyPr/>
          <a:lstStyle/>
          <a:p>
            <a:pPr eaLnBrk="1" hangingPunct="1"/>
            <a:r>
              <a:rPr lang="ru-RU" b="1" smtClean="0"/>
              <a:t>«О подходах к организации оценочной деятельности в условиях внедрения ФГОС»</a:t>
            </a:r>
            <a:r>
              <a:rPr lang="ru-RU" smtClean="0"/>
              <a:t/>
            </a:r>
            <a:br>
              <a:rPr lang="ru-RU" smtClean="0"/>
            </a:br>
            <a:endParaRPr lang="ru-RU" smtClean="0"/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r>
              <a:rPr lang="ru-RU" sz="2800" smtClean="0">
                <a:solidFill>
                  <a:schemeClr val="tx1"/>
                </a:solidFill>
                <a:latin typeface="Arial" charset="0"/>
              </a:rPr>
              <a:t>Коржнева Л.С.</a:t>
            </a:r>
          </a:p>
          <a:p>
            <a:pPr algn="r" eaLnBrk="1" hangingPunct="1">
              <a:lnSpc>
                <a:spcPct val="80000"/>
              </a:lnSpc>
            </a:pPr>
            <a:r>
              <a:rPr lang="ru-RU" sz="2800" smtClean="0">
                <a:solidFill>
                  <a:schemeClr val="tx1"/>
                </a:solidFill>
                <a:latin typeface="Arial" charset="0"/>
              </a:rPr>
              <a:t>учитель математики</a:t>
            </a:r>
          </a:p>
          <a:p>
            <a:pPr algn="r" eaLnBrk="1" hangingPunct="1">
              <a:lnSpc>
                <a:spcPct val="80000"/>
              </a:lnSpc>
            </a:pPr>
            <a:r>
              <a:rPr lang="ru-RU" sz="2800" smtClean="0">
                <a:solidFill>
                  <a:schemeClr val="tx1"/>
                </a:solidFill>
                <a:latin typeface="Arial" charset="0"/>
              </a:rPr>
              <a:t> МБОУ «Гимназия», </a:t>
            </a:r>
          </a:p>
          <a:p>
            <a:pPr algn="r" eaLnBrk="1" hangingPunct="1">
              <a:lnSpc>
                <a:spcPct val="80000"/>
              </a:lnSpc>
            </a:pPr>
            <a:r>
              <a:rPr lang="ru-RU" sz="2800" smtClean="0">
                <a:solidFill>
                  <a:schemeClr val="tx1"/>
                </a:solidFill>
                <a:latin typeface="Arial" charset="0"/>
              </a:rPr>
              <a:t>г.Черногорск</a:t>
            </a:r>
          </a:p>
          <a:p>
            <a:pPr eaLnBrk="1" hangingPunct="1">
              <a:lnSpc>
                <a:spcPct val="80000"/>
              </a:lnSpc>
            </a:pPr>
            <a:endParaRPr lang="ru-RU" sz="280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935038"/>
          </a:xfrm>
        </p:spPr>
        <p:txBody>
          <a:bodyPr/>
          <a:lstStyle/>
          <a:p>
            <a:pPr eaLnBrk="1" hangingPunct="1"/>
            <a:r>
              <a:rPr lang="ru-RU" sz="3200" b="1" i="1" smtClean="0">
                <a:latin typeface="Times New Roman" pitchFamily="18" charset="0"/>
                <a:cs typeface="Times New Roman" pitchFamily="18" charset="0"/>
              </a:rPr>
              <a:t>Проблемы при введении новой системы  оценки учебных достижений школьников: </a:t>
            </a:r>
            <a:r>
              <a:rPr lang="ru-RU" sz="32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smtClean="0">
                <a:latin typeface="Times New Roman" pitchFamily="18" charset="0"/>
                <a:cs typeface="Times New Roman" pitchFamily="18" charset="0"/>
              </a:rPr>
            </a:br>
            <a:endParaRPr lang="ru-RU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неготовность </a:t>
            </a:r>
            <a:r>
              <a:rPr lang="ru-RU" dirty="0"/>
              <a:t>учителей к изменению привычной оценочной практики;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многие учителя не владеют методиками оценки; психологически не готовы к переменам;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есть опасение возникновения значительных перегрузок учителей и учащихся при изучении «новой» системы оценки, что может вызвать ряд негативных последствий (увеличение времени на оценочные процедуры может повлечь уменьшение активного времени)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 дефицит методического обеспечения.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Критериальное оценивание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Критериальное оценивание – это оценивание по критериям, т. е. оценка складывается из составляющих (критериев), которые отражают достижения учащихся по разным направлениям развития их учебно-познавательной компетентности.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u="sng" smtClean="0"/>
              <a:t>Особенности критериального подхода:</a:t>
            </a:r>
            <a:r>
              <a:rPr lang="ru-RU" sz="4000" smtClean="0"/>
              <a:t> 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smtClean="0"/>
              <a:t>Оценка образовательных достижений учащихся становится открытой, более объективной, прозрачной; 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Способствует установлению доброжелательных отношений между участниками образовательного процесса; 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Появляется возможность рефлексии деятельности ученика; 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Ученик осмысливает результаты своей деятельности; 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Позволяет выделить отдельные элементы работы и оценивать их поэлементно. </a:t>
            </a:r>
          </a:p>
          <a:p>
            <a:pPr>
              <a:lnSpc>
                <a:spcPct val="90000"/>
              </a:lnSpc>
            </a:pPr>
            <a:r>
              <a:rPr lang="ru-RU" sz="2400" smtClean="0"/>
              <a:t>Позволяет повысить уровень обученности и качество знаний учащихся.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mtClean="0"/>
              <a:t>Критерии оценивания устного ответа:</a:t>
            </a:r>
            <a:r>
              <a:rPr lang="ru-RU" sz="4000" smtClean="0"/>
              <a:t> 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ru-RU" sz="2800" smtClean="0"/>
              <a:t>Логика при изложении содержания ответа на вопрос, выявленные знания соответствуют объему и глубине их раскрытия в учебнике; </a:t>
            </a:r>
          </a:p>
          <a:p>
            <a:pPr marL="609600" indent="-609600"/>
            <a:r>
              <a:rPr lang="ru-RU" sz="2800" smtClean="0"/>
              <a:t>Использование научной терминологии в контексте ответа; </a:t>
            </a:r>
          </a:p>
          <a:p>
            <a:pPr marL="609600" indent="-609600"/>
            <a:r>
              <a:rPr lang="ru-RU" sz="2800" smtClean="0"/>
              <a:t>Объяснение причинно-следственных и функциональных связей; </a:t>
            </a:r>
          </a:p>
          <a:p>
            <a:pPr marL="609600" indent="-609600"/>
            <a:r>
              <a:rPr lang="ru-RU" sz="2800" smtClean="0"/>
              <a:t>Эмоциональное богатство речи, образное и яркое выражение мыслей. </a:t>
            </a:r>
          </a:p>
          <a:p>
            <a:pPr marL="609600" indent="-609600"/>
            <a:endParaRPr lang="ru-RU" sz="28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mtClean="0"/>
              <a:t>Критерии оценивания реферата:</a:t>
            </a:r>
            <a:r>
              <a:rPr lang="ru-RU" sz="4000" smtClean="0"/>
              <a:t> 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ru-RU" sz="2800" smtClean="0"/>
              <a:t>Содержание раскрывает тему ; </a:t>
            </a:r>
          </a:p>
          <a:p>
            <a:pPr marL="609600" indent="-609600">
              <a:lnSpc>
                <a:spcPct val="80000"/>
              </a:lnSpc>
            </a:pPr>
            <a:r>
              <a:rPr lang="ru-RU" sz="2800" smtClean="0"/>
              <a:t>Логичность изложения материала при раскрытии темы, наличие выводов; </a:t>
            </a:r>
          </a:p>
          <a:p>
            <a:pPr marL="609600" indent="-609600">
              <a:lnSpc>
                <a:spcPct val="80000"/>
              </a:lnSpc>
            </a:pPr>
            <a:r>
              <a:rPr lang="ru-RU" sz="2800" smtClean="0"/>
              <a:t>Оформление реферата соответствует требованиям; </a:t>
            </a:r>
          </a:p>
          <a:p>
            <a:pPr marL="609600" indent="-609600">
              <a:lnSpc>
                <a:spcPct val="80000"/>
              </a:lnSpc>
            </a:pPr>
            <a:r>
              <a:rPr lang="ru-RU" sz="2800" smtClean="0"/>
              <a:t>Реферат автором был представлен с использованием демонстрационного материала; </a:t>
            </a:r>
          </a:p>
          <a:p>
            <a:pPr marL="609600" indent="-609600">
              <a:lnSpc>
                <a:spcPct val="80000"/>
              </a:lnSpc>
            </a:pPr>
            <a:r>
              <a:rPr lang="ru-RU" sz="2800" smtClean="0"/>
              <a:t>Качество выступления автора(свободное владение материалом; текст зачитывает; кратко и точно отвечает на вопросы и т.д.) </a:t>
            </a:r>
          </a:p>
          <a:p>
            <a:pPr marL="609600" indent="-609600">
              <a:lnSpc>
                <a:spcPct val="80000"/>
              </a:lnSpc>
            </a:pPr>
            <a:endParaRPr lang="ru-RU" sz="28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smtClean="0"/>
              <a:t>Дескриптор для самостоятельной работы по алгебре</a:t>
            </a:r>
            <a:r>
              <a:rPr lang="ru-RU" sz="4000" smtClean="0"/>
              <a:t> </a:t>
            </a:r>
          </a:p>
        </p:txBody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>
          <a:xfrm>
            <a:off x="395288" y="14843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3600" smtClean="0"/>
              <a:t>   Тема: Решение квадратного уравнения способом выделения квадрата двучлена. </a:t>
            </a:r>
            <a:br>
              <a:rPr lang="ru-RU" sz="3600" smtClean="0"/>
            </a:br>
            <a:r>
              <a:rPr lang="ru-RU" sz="3600" smtClean="0"/>
              <a:t>Формулы корней квадратного уравнения. Решение квадратных уравнений.</a:t>
            </a:r>
          </a:p>
          <a:p>
            <a:endParaRPr lang="ru-RU" sz="360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68" name="Group 452"/>
          <p:cNvGraphicFramePr>
            <a:graphicFrameLocks noGrp="1"/>
          </p:cNvGraphicFramePr>
          <p:nvPr/>
        </p:nvGraphicFramePr>
        <p:xfrm>
          <a:off x="107950" y="188913"/>
          <a:ext cx="9036050" cy="6375400"/>
        </p:xfrm>
        <a:graphic>
          <a:graphicData uri="http://schemas.openxmlformats.org/drawingml/2006/table">
            <a:tbl>
              <a:tblPr/>
              <a:tblGrid>
                <a:gridCol w="1008063"/>
                <a:gridCol w="1690687"/>
                <a:gridCol w="4357688"/>
                <a:gridCol w="1152525"/>
                <a:gridCol w="827087"/>
              </a:tblGrid>
              <a:tr h="178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Критерии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Темы задания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Проверяемые элементы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Уровень достижений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Баллы за выполнение задания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 (max 3)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Решение уравнений методом выделения квадрата двучлена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ru-RU" sz="12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-6х+8=0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достиг ни одного из критериев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балла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Умеет выделить полный квадрат двучлена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79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Умеет правильно решать неполные квадратные уравнения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79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Правильно записал ответ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7975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 (max 4)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Решение уравнений методом выделения квадрата двучлена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4х</a:t>
                      </a:r>
                      <a:r>
                        <a:rPr kumimoji="0" lang="ru-RU" sz="12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-3х-22=0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достиг ни одного из критериев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балла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Умеет приводить квадратное уравнение к приведенному виду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79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Умеет выделять полный квадрат двучлена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79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Умеет правильно решать неполные квадратные уравнения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79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Правильно записывает корни исходного уравнения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7975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(max 5)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Решить уравнения с помощью формул корней квадратного уравнения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(4х-5)(3х+7)-(х-2)(4х+2)=33х+73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достиг ни одного из критериев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баллов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Правильно выполняет умножение многочленов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79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Умеет приводить подобные слагаемые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79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Приводит квадратное уравнение к стандартному виду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79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Правильно применяет формулы корней квадратного уравнения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Правильно вычисляет корни и записывает ответ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Перевод баллов в отметку</a:t>
            </a:r>
          </a:p>
        </p:txBody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0 - 6 баллов - отметка "2" </a:t>
            </a:r>
          </a:p>
          <a:p>
            <a:r>
              <a:rPr lang="ru-RU" smtClean="0"/>
              <a:t>7 - 8 баллов - отметка "3"</a:t>
            </a:r>
          </a:p>
          <a:p>
            <a:r>
              <a:rPr lang="ru-RU" smtClean="0"/>
              <a:t>9 - 10 баллов - отметка "4"</a:t>
            </a:r>
          </a:p>
          <a:p>
            <a:r>
              <a:rPr lang="ru-RU" smtClean="0"/>
              <a:t>11 - 12 балла - отметка "5" </a:t>
            </a:r>
          </a:p>
          <a:p>
            <a:r>
              <a:rPr lang="ru-RU" smtClean="0"/>
              <a:t>Всего баллов________</a:t>
            </a:r>
          </a:p>
          <a:p>
            <a:r>
              <a:rPr lang="ru-RU" smtClean="0"/>
              <a:t>Отметка_____________</a:t>
            </a:r>
          </a:p>
          <a:p>
            <a:endParaRPr lang="ru-RU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Карта понятий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ru-RU" sz="2800" smtClean="0"/>
              <a:t>Критерии оценивания.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1. Использованы все термины и понятия входящие в данный раздел (Один термин – 1балл)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2. Установлены взаимосвязи (Одна взаимосвязь - 1балл)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3. Точно указана взаимосвязь, то есть стрелка подписана (Одно указание - 1 балл)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4. Иерархия (1 балл)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5. Указаны конкретные примеры  (Один пример-1 балл)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ru-RU" sz="2400" smtClean="0"/>
              <a:t>6. Указаны эксперименты (Один эксперимент -1 балл)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Методика карты понятий</a:t>
            </a:r>
          </a:p>
        </p:txBody>
      </p:sp>
      <p:pic>
        <p:nvPicPr>
          <p:cNvPr id="32770" name="Picture 3" descr="image008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25600" y="2255838"/>
            <a:ext cx="5892800" cy="321468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Технология системно-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деятельностного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подхода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/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Системно-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деятельностный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подход способствует формированию ключевых компетентностей  учащихся: 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atin typeface="Times New Roman" pitchFamily="18" charset="0"/>
                <a:cs typeface="Times New Roman" pitchFamily="18" charset="0"/>
              </a:rPr>
              <a:t>- готовность к разрешению проблем, 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atin typeface="Times New Roman" pitchFamily="18" charset="0"/>
                <a:cs typeface="Times New Roman" pitchFamily="18" charset="0"/>
              </a:rPr>
              <a:t>- технологическая компетентность, 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atin typeface="Times New Roman" pitchFamily="18" charset="0"/>
                <a:cs typeface="Times New Roman" pitchFamily="18" charset="0"/>
              </a:rPr>
              <a:t>- готовность к  самообразованию, 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atin typeface="Times New Roman" pitchFamily="18" charset="0"/>
                <a:cs typeface="Times New Roman" pitchFamily="18" charset="0"/>
              </a:rPr>
              <a:t>- готовность к использованию информационных ресурсов, 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atin typeface="Times New Roman" pitchFamily="18" charset="0"/>
                <a:cs typeface="Times New Roman" pitchFamily="18" charset="0"/>
              </a:rPr>
              <a:t>- готовность к социальному взаимодействию, 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atin typeface="Times New Roman" pitchFamily="18" charset="0"/>
                <a:cs typeface="Times New Roman" pitchFamily="18" charset="0"/>
              </a:rPr>
              <a:t>- коммуникативная компетентность</a:t>
            </a:r>
            <a:r>
              <a:rPr lang="ru-RU" b="1" dirty="0"/>
              <a:t>.</a:t>
            </a:r>
            <a:r>
              <a:rPr lang="ru-RU" dirty="0"/>
              <a:t>  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самооценки (основные вопросы после выполнения задания)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dirty="0">
                <a:latin typeface="Times New Roman" pitchFamily="18" charset="0"/>
                <a:cs typeface="Times New Roman" pitchFamily="18" charset="0"/>
              </a:rPr>
            </a:b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4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ru-RU" i="1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 Какова была цель задания (задачи)? 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i="1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 Удалось получить результат (решение, ответ)? 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i="1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 Правильно или с ошибкой?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i="1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 Самостоятельно или с чьей-то помощью? </a:t>
            </a:r>
          </a:p>
          <a:p>
            <a:pPr marL="0" indent="0" eaLnBrk="1" hangingPunct="1">
              <a:buFont typeface="Arial" charset="0"/>
              <a:buNone/>
            </a:pPr>
            <a:r>
              <a:rPr lang="ru-RU" i="1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b="1" smtClean="0">
                <a:latin typeface="Times New Roman" pitchFamily="18" charset="0"/>
                <a:cs typeface="Times New Roman" pitchFamily="18" charset="0"/>
              </a:rPr>
              <a:t>Система оценивания образовательных  результатов</a:t>
            </a:r>
            <a:r>
              <a:rPr lang="ru-RU" sz="32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smtClean="0">
                <a:latin typeface="Times New Roman" pitchFamily="18" charset="0"/>
                <a:cs typeface="Times New Roman" pitchFamily="18" charset="0"/>
              </a:rPr>
            </a:br>
            <a:endParaRPr lang="ru-RU" sz="320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57250" y="2074863"/>
          <a:ext cx="7429500" cy="3575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1700"/>
                <a:gridCol w="2628900"/>
                <a:gridCol w="2628900"/>
              </a:tblGrid>
              <a:tr h="190500">
                <a:tc rowSpan="2">
                  <a:txBody>
                    <a:bodyPr/>
                    <a:lstStyle/>
                    <a:p>
                      <a:pPr indent="326390" algn="just">
                        <a:lnSpc>
                          <a:spcPts val="1490"/>
                        </a:lnSpc>
                        <a:spcAft>
                          <a:spcPts val="0"/>
                        </a:spcAft>
                        <a:tabLst>
                          <a:tab pos="685800" algn="l"/>
                          <a:tab pos="800100" algn="l"/>
                        </a:tabLst>
                      </a:pPr>
                      <a:r>
                        <a:rPr lang="ru-RU" sz="1200">
                          <a:effectLst/>
                        </a:rPr>
                        <a:t>     </a:t>
                      </a:r>
                      <a:endParaRPr lang="ru-RU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Особенности  системы  оценивания</a:t>
                      </a:r>
                      <a:endParaRPr lang="ru-RU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Объект  оценивания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238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ЗУН, познавательные, регулятивные результаты</a:t>
                      </a:r>
                      <a:endParaRPr lang="ru-RU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Личностные   результаты</a:t>
                      </a:r>
                      <a:endParaRPr lang="ru-RU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Форма 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Персонифицированная  количественная  оценка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Персонифицированная/</a:t>
                      </a:r>
                      <a:endParaRPr lang="ru-RU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Неперсонифицированная качественная  оценка   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Средства фиксации  результатов оценки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Листы достижений, классные  журналы, справки по результатам внутришкольного  контроля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Дневники  наблюдения  учителя  (классного  руководителя, психолога)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Способ (поэтапность  процедуры)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Тематические  контрольные  работы, тестовый контроль, диагностические работы, задания  частично-поискового  характера.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Проектная   деятельность, участие  в  общественной  жизни  класса, портфолио, задания  творческого  характера. 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76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Условия эффективности системы оценивания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 гимназии  они могут  быть  различными, но систематичность,  личностно-ориентированность, позитивность – основные  постоянные принципы современной  оценочной деятельности  педагога.  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Пример «Листа самооценки предметных достижений»: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Моя задача (задание) заключалась в том, чтобы: ….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2. Я с заданием справился / не справился.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3. Задание выполнено без ошибок (или есть такие-то недочёты): …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4. Задание выполнено самостоятельно (или с помощью (кого)…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5. Моя работа мной и учителем была оценена так (слова-характеристики и, возможно,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отметка):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611188" y="2205038"/>
          <a:ext cx="7705725" cy="2417762"/>
        </p:xfrm>
        <a:graphic>
          <a:graphicData uri="http://schemas.openxmlformats.org/drawingml/2006/table">
            <a:tbl>
              <a:tblPr/>
              <a:tblGrid>
                <a:gridCol w="1339850"/>
                <a:gridCol w="1141412"/>
                <a:gridCol w="1027113"/>
                <a:gridCol w="1209675"/>
                <a:gridCol w="1222375"/>
                <a:gridCol w="1765300"/>
              </a:tblGrid>
              <a:tr h="936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Максимальный уровень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«Превосходно»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Решена новая, совершенно незнакомая задача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9594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Программный уровень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«Отлично» 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959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Решена необычная, в чём-то новая задача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959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98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Необходимый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уровень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«Хорошо» 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DD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Знакомая задача решена полностью самостоятельно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DD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98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«Нормально»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Знакомая задача решена, но с ошибками или с чьей-то помощью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СПАСИБО</a:t>
            </a:r>
          </a:p>
        </p:txBody>
      </p:sp>
      <p:sp>
        <p:nvSpPr>
          <p:cNvPr id="37890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4400" smtClean="0">
                <a:solidFill>
                  <a:schemeClr val="tx1"/>
                </a:solidFill>
              </a:rPr>
              <a:t>ЗА</a:t>
            </a:r>
            <a:r>
              <a:rPr lang="ru-RU" smtClean="0">
                <a:solidFill>
                  <a:schemeClr val="tx1"/>
                </a:solidFill>
              </a:rPr>
              <a:t> </a:t>
            </a:r>
            <a:r>
              <a:rPr lang="ru-RU" sz="4400" smtClean="0">
                <a:solidFill>
                  <a:schemeClr val="tx1"/>
                </a:solidFill>
              </a:rPr>
              <a:t>ВНИМАНИЕ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301750"/>
          </a:xfrm>
        </p:spPr>
        <p:txBody>
          <a:bodyPr/>
          <a:lstStyle/>
          <a:p>
            <a:pPr eaLnBrk="1" hangingPunct="1"/>
            <a:r>
              <a:rPr lang="ru-RU" sz="36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smtClean="0">
                <a:latin typeface="Times New Roman" pitchFamily="18" charset="0"/>
                <a:cs typeface="Times New Roman" pitchFamily="18" charset="0"/>
              </a:rPr>
              <a:t>Деятельностный   подход   </a:t>
            </a:r>
            <a:r>
              <a:rPr lang="ru-RU" sz="3600" smtClean="0">
                <a:latin typeface="Times New Roman" pitchFamily="18" charset="0"/>
                <a:cs typeface="Times New Roman" pitchFamily="18" charset="0"/>
              </a:rPr>
              <a:t>на  уроках осуществляется через</a:t>
            </a:r>
            <a:r>
              <a:rPr lang="ru-RU" sz="3600" b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3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smtClean="0">
                <a:latin typeface="Times New Roman" pitchFamily="18" charset="0"/>
                <a:cs typeface="Times New Roman" pitchFamily="18" charset="0"/>
              </a:rPr>
            </a:br>
            <a:endParaRPr lang="ru-RU" sz="36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Моделирование и анализ жизненных ситуаций на занятиях;</a:t>
            </a:r>
            <a:r>
              <a:rPr lang="ru-RU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Использование активных и интерактивных методик;</a:t>
            </a:r>
            <a:r>
              <a:rPr lang="ru-RU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Участие в проектной деятельности, владение приёмами  исследовательской деятельности.</a:t>
            </a:r>
            <a:r>
              <a:rPr lang="ru-RU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Вовлечение учащихся в игровую, оценочно-дискуссионную, рефлексивную деятельность, а также проектную  деятельность </a:t>
            </a:r>
            <a:r>
              <a:rPr lang="ru-RU" dirty="0"/>
              <a:t>- обеспечивающих свободный поиск эффективного, отвечающего индивидуальности ребёнка, подхода к решению задачи.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>
                <a:latin typeface="Times New Roman" pitchFamily="18" charset="0"/>
                <a:cs typeface="Times New Roman" pitchFamily="18" charset="0"/>
              </a:rPr>
              <a:t>Учащиеся: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 smtClean="0"/>
              <a:t>работают </a:t>
            </a:r>
            <a:r>
              <a:rPr lang="ru-RU" b="1" dirty="0"/>
              <a:t>с источниками  информации, </a:t>
            </a:r>
            <a:r>
              <a:rPr lang="ru-RU" dirty="0"/>
              <a:t>с современными средствами коммуникации;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 smtClean="0"/>
              <a:t>критически </a:t>
            </a:r>
            <a:r>
              <a:rPr lang="ru-RU" b="1" dirty="0"/>
              <a:t>осмысляют актуальную социальную информацию, </a:t>
            </a:r>
            <a:r>
              <a:rPr lang="ru-RU" dirty="0"/>
              <a:t>поступающую из разных источников, формулируют на этой основе собственных заключений и оценочных суждений;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 smtClean="0"/>
              <a:t>решают </a:t>
            </a:r>
            <a:r>
              <a:rPr lang="ru-RU" b="1" dirty="0"/>
              <a:t>познавательные и практические задачи, </a:t>
            </a:r>
            <a:r>
              <a:rPr lang="ru-RU" dirty="0"/>
              <a:t>отражающие типичные ситуации;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 smtClean="0"/>
              <a:t>анализируют </a:t>
            </a:r>
            <a:r>
              <a:rPr lang="ru-RU" b="1" dirty="0"/>
              <a:t>современные общественные явления и события;</a:t>
            </a:r>
            <a:endParaRPr lang="ru-R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 smtClean="0"/>
              <a:t> </a:t>
            </a:r>
            <a:r>
              <a:rPr lang="ru-RU" b="1" dirty="0"/>
              <a:t>осваивают типичные социальные роли через участие в обучающих играх и тренингах, </a:t>
            </a:r>
            <a:r>
              <a:rPr lang="ru-RU" dirty="0"/>
              <a:t>моделирующих ситуации из реальной жизни (на уроках гуманитарного цикла)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 smtClean="0"/>
              <a:t>аргументируют </a:t>
            </a:r>
            <a:r>
              <a:rPr lang="ru-RU" b="1" dirty="0"/>
              <a:t>защиту своей позиции, оппонируют иному мнению </a:t>
            </a:r>
            <a:r>
              <a:rPr lang="ru-RU" dirty="0"/>
              <a:t>через участие в дискуссиях, диспутах, дебатах о современных социальных проблемах;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 smtClean="0"/>
              <a:t> </a:t>
            </a:r>
            <a:r>
              <a:rPr lang="ru-RU" b="1" dirty="0"/>
              <a:t>выполняют творческие работы и исследовательские проекты.</a:t>
            </a:r>
            <a:endParaRPr lang="ru-R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ru-RU" sz="3600" smtClean="0">
                <a:latin typeface="Times New Roman" pitchFamily="18" charset="0"/>
                <a:cs typeface="Times New Roman" pitchFamily="18" charset="0"/>
              </a:rPr>
              <a:t>Новая  система оценки  ставит  перед учителями ряд конкретных вопросов: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Что оценивать?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какой шкале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Где накапливать и фиксировать результаты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Кто должен осуществлять оценивание?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Как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определять итоговую оценку? 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В соответствии со Стандартом основным 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объектом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системы оценки, её 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содержательной и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критериальной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базой выступают планируемые результаты 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освоения учащимися основной образовательной программы.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Оценка личностных результатов 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smtClean="0"/>
              <a:t>1)</a:t>
            </a:r>
            <a:r>
              <a:rPr lang="en-US" sz="2800" smtClean="0"/>
              <a:t> </a:t>
            </a:r>
            <a:r>
              <a:rPr lang="ru-RU" sz="2800" smtClean="0"/>
              <a:t>сформированность основ гражданской идентичности личности;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smtClean="0"/>
              <a:t>2)</a:t>
            </a:r>
            <a:r>
              <a:rPr lang="en-US" sz="2800" smtClean="0"/>
              <a:t> </a:t>
            </a:r>
            <a:r>
              <a:rPr lang="ru-RU" sz="2800" smtClean="0"/>
              <a:t>готовность к переходу к самообразованию на основе учебно-познавательной мотивации, в том числе готовность к выбору направления профильного образования;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smtClean="0"/>
              <a:t>3)</a:t>
            </a:r>
            <a:r>
              <a:rPr lang="en-US" sz="2800" smtClean="0"/>
              <a:t> </a:t>
            </a:r>
            <a:r>
              <a:rPr lang="ru-RU" sz="2800" smtClean="0"/>
              <a:t>сформированность социальных компетенций, включая ценностно-смысловые установки и моральные нормы, опыт социальных и межличностных отношений, правосознание.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mtClean="0"/>
              <a:t>Оценка метапредметных результатов 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smtClean="0"/>
              <a:t>    </a:t>
            </a:r>
            <a:r>
              <a:rPr lang="ru-RU" sz="2800" smtClean="0"/>
              <a:t>Основной объект оценки</a:t>
            </a:r>
            <a:r>
              <a:rPr lang="ru-RU" smtClean="0"/>
              <a:t> - </a:t>
            </a:r>
            <a:r>
              <a:rPr lang="ru-RU" sz="2800" smtClean="0"/>
              <a:t>сформированность у обучающегося регулятивных, коммуникативных и познавательных универсальных действий, т. е. таких умственных действий обучающихся, которые направлены на анализ и управление своей познавательной деятельностью</a:t>
            </a:r>
            <a:r>
              <a:rPr lang="ru-RU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Оценка предметных результатов 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 smtClean="0"/>
              <a:t>   </a:t>
            </a:r>
            <a:r>
              <a:rPr lang="ru-RU" sz="2800" smtClean="0"/>
              <a:t>Объект оценки - способность обучающихся решать учебно-познавательные и учебно-практические задачи с использованием средств, релевантных содержанию учебных предметов, в том числе на основе метапредметных действий.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91513" cy="13684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Недостатки  системы оценки (до принятия ФГОС).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>
                <a:latin typeface="Times New Roman" pitchFamily="18" charset="0"/>
                <a:cs typeface="Times New Roman" pitchFamily="18" charset="0"/>
              </a:rPr>
            </a:b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Новые </a:t>
            </a:r>
            <a:r>
              <a:rPr lang="ru-RU" dirty="0"/>
              <a:t>развивающие личностно-ориентированные образовательные цели не проверяются старыми контрольно измерительными материалами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Пятибалльные отметки не отражают всего разнообразия качественных оценок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Традиционное оценивание не позволяет развивать самооценку школьников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 Традиционное оценивание дискомфортно для учеников, отрицательно влияет на их мотивацию.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1042</Words>
  <Application>Microsoft Office PowerPoint</Application>
  <PresentationFormat>Экран (4:3)</PresentationFormat>
  <Paragraphs>183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Тема Office</vt:lpstr>
      <vt:lpstr>«О подходах к организации оценочной деятельности в условиях внедрения ФГОС» </vt:lpstr>
      <vt:lpstr>Технология системно- деятельностного подхода</vt:lpstr>
      <vt:lpstr> Деятельностный   подход   на  уроках осуществляется через: </vt:lpstr>
      <vt:lpstr>Учащиеся:</vt:lpstr>
      <vt:lpstr>Новая  система оценки  ставит  перед учителями ряд конкретных вопросов: </vt:lpstr>
      <vt:lpstr>Оценка личностных результатов </vt:lpstr>
      <vt:lpstr>Оценка метапредметных результатов </vt:lpstr>
      <vt:lpstr>Оценка предметных результатов </vt:lpstr>
      <vt:lpstr>Недостатки  системы оценки (до принятия ФГОС). </vt:lpstr>
      <vt:lpstr>Проблемы при введении новой системы  оценки учебных достижений школьников:  </vt:lpstr>
      <vt:lpstr>Критериальное оценивание</vt:lpstr>
      <vt:lpstr>Особенности критериального подхода: </vt:lpstr>
      <vt:lpstr>Критерии оценивания устного ответа: </vt:lpstr>
      <vt:lpstr>Критерии оценивания реферата: </vt:lpstr>
      <vt:lpstr>Дескриптор для самостоятельной работы по алгебре </vt:lpstr>
      <vt:lpstr>Слайд 16</vt:lpstr>
      <vt:lpstr>Перевод баллов в отметку</vt:lpstr>
      <vt:lpstr>Карта понятий</vt:lpstr>
      <vt:lpstr>Методика карты понятий</vt:lpstr>
      <vt:lpstr> Алгоритм самооценки (основные вопросы после выполнения задания) </vt:lpstr>
      <vt:lpstr> Система оценивания образовательных  результатов </vt:lpstr>
      <vt:lpstr>Пример «Листа самооценки предметных достижений»:</vt:lpstr>
      <vt:lpstr>Слайд 23</vt:lpstr>
      <vt:lpstr>СПАСИБО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«О подходах к организации оценочной деятельности в условиях внедрения ФГОС» </dc:title>
  <dc:creator>user</dc:creator>
  <cp:lastModifiedBy>user</cp:lastModifiedBy>
  <cp:revision>16</cp:revision>
  <dcterms:created xsi:type="dcterms:W3CDTF">2013-11-17T13:03:16Z</dcterms:created>
  <dcterms:modified xsi:type="dcterms:W3CDTF">2017-06-22T10:53:14Z</dcterms:modified>
</cp:coreProperties>
</file>