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7" r:id="rId4"/>
    <p:sldId id="26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B80D-9F08-4D59-8B88-E8700EC1056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312-2A42-44AC-B32E-490A92CD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9741-DFAF-4F5F-8DB7-9A4319D5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7907-8E7B-4036-95F8-913AC54B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1E6C-4B72-432B-9DFC-1A04F110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62AE-8BDE-40EE-991F-569A668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F708-B448-44D4-894A-4F4D5842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EFC6-B80F-41A3-B90E-465780DD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69E3-50DD-41B2-9A95-56ECBE0B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F51-0E7F-4DBA-B1EF-8E5F77AB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9E8F-65FF-44DE-BA39-E87CFC5F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F7F3-66F7-4078-8534-0595EF4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0EAC-B60E-4465-85B3-1B7206DB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FCFB-5257-4F58-BFE2-5E625638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E983-7498-4F77-9C0F-C57DF94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C2FA-13BD-4635-8AA5-8E90AB6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AD05-5CBE-4ED5-B330-F52CDF9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316E-0CD7-4320-9145-F47DDB76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55DD-F2BD-4021-9421-D74C079A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FDE8-287B-4185-8A29-EDFA805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8160-06B0-40CB-82A2-0E830525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B080-0F68-4972-85F9-4A4B8DB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6029-0FA8-4A65-9A14-CDA020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CFE5-AB29-4FB7-9F6A-240E273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A8B0-453D-46A0-8AE7-A803586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C6D0-EF5C-4453-8FC2-32DE2A0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9A6E-3175-472E-8987-EA2279E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D5B-9A52-432A-8B20-5E11C56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0F26-8534-42F7-93DE-12227337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3DC3-6C85-4C54-AF09-4A94EDA1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9779-0C49-49E2-87BB-629739B4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3295-D87A-4B85-965C-6AD6C56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6C93-C407-4A6E-857E-5E379A0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410-4D9E-448A-9C0D-ACD108BD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6181-DFA6-4D47-A2C9-49DDC3BE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5173-3D9D-4709-81C7-6F107FB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AD39-EA75-4B33-A464-D84464F7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55B08-2B99-4E32-AA44-4381EBE1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04FE8-496D-470E-81AC-9DD6445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DCD4D-BA21-48C1-A544-7176020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E3C1B-9CF4-4F77-B51D-DD51A04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BA0F-0A35-4F91-8B9B-B7B292A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8F82A-A448-43BB-B869-9B3DA03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979F-5A9F-42B0-904E-3067C20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3086-FB69-486A-9A59-13F5927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179F9-024F-419B-B593-BEB98C3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E2A5-D0BA-4CA7-A041-B02E689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3375-2A69-4B0B-98B2-63AE017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32E-9D6F-4584-BC68-30E1E83D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D896-C18B-489D-87C0-8D6DFA53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A78-723B-432F-B905-FB77BB59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73FD-4E8B-4DB0-9D19-38B6B6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E2C-257F-49DF-BBFA-69754A2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5C1-07DC-4D12-81FA-73724A86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E03-C9E6-4C82-B394-25816D0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66016-5DF6-4D41-93A5-03FF4F7B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0BC3F-485C-42CA-BA6C-317E1531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8125-DBCE-4C34-AC7C-5D3CD012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C04-9412-4487-8839-B637A899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A05-6CFF-4DD7-B3CA-ECDDC9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2495-7889-40CA-AF31-CD609E86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A03-5881-46FF-A995-BAB71036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E8D4-5C7B-4B41-B2D0-65C274DA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27B-4832-4998-B5C7-35428A44121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9E84-B8AB-4739-9908-7472B892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810B-95C5-4DA0-9208-3814E93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005050" y="271901"/>
            <a:ext cx="98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Interfacial Tension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97D9D-2A7A-4A6B-BCE8-730301D6A675}"/>
              </a:ext>
            </a:extLst>
          </p:cNvPr>
          <p:cNvSpPr txBox="1"/>
          <p:nvPr/>
        </p:nvSpPr>
        <p:spPr>
          <a:xfrm>
            <a:off x="431514" y="1001730"/>
            <a:ext cx="865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Rowlinson</a:t>
            </a:r>
            <a:r>
              <a:rPr lang="en-US" dirty="0"/>
              <a:t>, J.S.; </a:t>
            </a:r>
            <a:r>
              <a:rPr lang="en-US" dirty="0" err="1"/>
              <a:t>Widom</a:t>
            </a:r>
            <a:r>
              <a:rPr lang="en-US" dirty="0"/>
              <a:t>, B. </a:t>
            </a:r>
            <a:r>
              <a:rPr lang="en-US" i="1" dirty="0"/>
              <a:t>Molecular Theory of Capillarity</a:t>
            </a:r>
            <a:r>
              <a:rPr lang="en-US" dirty="0"/>
              <a:t>; </a:t>
            </a:r>
            <a:r>
              <a:rPr lang="en-US" dirty="0" err="1"/>
              <a:t>Clariendon</a:t>
            </a:r>
            <a:r>
              <a:rPr lang="en-US" dirty="0"/>
              <a:t> Press: Oxford, 1982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B5BE2-6B7F-43E8-A82A-887515F7BC0C}"/>
              </a:ext>
            </a:extLst>
          </p:cNvPr>
          <p:cNvSpPr txBox="1"/>
          <p:nvPr/>
        </p:nvSpPr>
        <p:spPr>
          <a:xfrm>
            <a:off x="431513" y="1414105"/>
            <a:ext cx="865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J. </a:t>
            </a:r>
            <a:r>
              <a:rPr lang="en-US" dirty="0" err="1"/>
              <a:t>Alejandre</a:t>
            </a:r>
            <a:r>
              <a:rPr lang="en-US" dirty="0"/>
              <a:t>, D. J. </a:t>
            </a:r>
            <a:r>
              <a:rPr lang="en-US" dirty="0" err="1"/>
              <a:t>Tildesley</a:t>
            </a:r>
            <a:r>
              <a:rPr lang="en-US" dirty="0"/>
              <a:t>, and G. A. </a:t>
            </a:r>
            <a:r>
              <a:rPr lang="en-US" dirty="0" err="1"/>
              <a:t>Chapela</a:t>
            </a:r>
            <a:r>
              <a:rPr lang="en-US" dirty="0"/>
              <a:t>, J. Chem. Phys. </a:t>
            </a:r>
            <a:r>
              <a:rPr lang="en-US" b="1" dirty="0"/>
              <a:t>102</a:t>
            </a:r>
            <a:r>
              <a:rPr lang="en-US" dirty="0"/>
              <a:t>, 4574 (1995)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58DE-3DC5-4EEE-A678-E7E238D75D6E}"/>
              </a:ext>
            </a:extLst>
          </p:cNvPr>
          <p:cNvSpPr txBox="1"/>
          <p:nvPr/>
        </p:nvSpPr>
        <p:spPr>
          <a:xfrm>
            <a:off x="1872944" y="2027711"/>
            <a:ext cx="577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surface tension can be defined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AF65D-7ADF-4641-B9DF-88A62EA5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202" y="2545633"/>
            <a:ext cx="4981049" cy="883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DD21CB-94A5-46AD-A689-AD7A450E908C}"/>
              </a:ext>
            </a:extLst>
          </p:cNvPr>
          <p:cNvSpPr txBox="1"/>
          <p:nvPr/>
        </p:nvSpPr>
        <p:spPr>
          <a:xfrm>
            <a:off x="1872944" y="3593722"/>
            <a:ext cx="76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 elements of the molecular pressure tensor, above, can be written as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B74AD-59AF-42C6-A0A9-4C4CA4E3E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298" y="4099614"/>
            <a:ext cx="6572904" cy="101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D3BE9-7F47-41F3-83A6-F85918AE2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548" y="5439267"/>
            <a:ext cx="3047178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005050" y="271901"/>
            <a:ext cx="98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Interfacial Tension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58DE-3DC5-4EEE-A678-E7E238D75D6E}"/>
              </a:ext>
            </a:extLst>
          </p:cNvPr>
          <p:cNvSpPr txBox="1"/>
          <p:nvPr/>
        </p:nvSpPr>
        <p:spPr>
          <a:xfrm>
            <a:off x="694743" y="1123821"/>
            <a:ext cx="797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this formula for the pressure tensor components is only valid for pairwise additive potentials, and the Ewald contributions to electrostatic forces are non pairwise additive in reciprocal space (i.e. long-range contributions).  So, the following formula applies: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027874-44A2-45D0-B690-2DA25446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1" y="2417265"/>
            <a:ext cx="10085636" cy="27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005050" y="271901"/>
            <a:ext cx="98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Interfacial Tension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58DE-3DC5-4EEE-A678-E7E238D75D6E}"/>
              </a:ext>
            </a:extLst>
          </p:cNvPr>
          <p:cNvSpPr txBox="1"/>
          <p:nvPr/>
        </p:nvSpPr>
        <p:spPr>
          <a:xfrm>
            <a:off x="694743" y="1123821"/>
            <a:ext cx="797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short-range and long-range contributions are already included in pressure tensor calculations in DASH.  </a:t>
            </a:r>
            <a:r>
              <a:rPr lang="en-US" b="1" dirty="0"/>
              <a:t>Preliminary calculations show that our system value for interfacial tension is similar to both simulation and experiment literature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8B4E80-6935-4725-BD0A-D9EFE975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13336"/>
              </p:ext>
            </p:extLst>
          </p:nvPr>
        </p:nvGraphicFramePr>
        <p:xfrm>
          <a:off x="456000" y="2327639"/>
          <a:ext cx="115378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76">
                  <a:extLst>
                    <a:ext uri="{9D8B030D-6E8A-4147-A177-3AD203B41FA5}">
                      <a16:colId xmlns:a16="http://schemas.microsoft.com/office/drawing/2014/main" val="607899728"/>
                    </a:ext>
                  </a:extLst>
                </a:gridCol>
                <a:gridCol w="2307576">
                  <a:extLst>
                    <a:ext uri="{9D8B030D-6E8A-4147-A177-3AD203B41FA5}">
                      <a16:colId xmlns:a16="http://schemas.microsoft.com/office/drawing/2014/main" val="2428124330"/>
                    </a:ext>
                  </a:extLst>
                </a:gridCol>
                <a:gridCol w="2307576">
                  <a:extLst>
                    <a:ext uri="{9D8B030D-6E8A-4147-A177-3AD203B41FA5}">
                      <a16:colId xmlns:a16="http://schemas.microsoft.com/office/drawing/2014/main" val="5464491"/>
                    </a:ext>
                  </a:extLst>
                </a:gridCol>
                <a:gridCol w="2307576">
                  <a:extLst>
                    <a:ext uri="{9D8B030D-6E8A-4147-A177-3AD203B41FA5}">
                      <a16:colId xmlns:a16="http://schemas.microsoft.com/office/drawing/2014/main" val="3912185975"/>
                    </a:ext>
                  </a:extLst>
                </a:gridCol>
                <a:gridCol w="2307576">
                  <a:extLst>
                    <a:ext uri="{9D8B030D-6E8A-4147-A177-3AD203B41FA5}">
                      <a16:colId xmlns:a16="http://schemas.microsoft.com/office/drawing/2014/main" val="143462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Patel and Brooks (2006)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Wick et al.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Interfacial 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46.88 </a:t>
                      </a:r>
                      <a:r>
                        <a:rPr lang="en-US" dirty="0" err="1"/>
                        <a:t>mN</a:t>
                      </a:r>
                      <a:r>
                        <a:rPr lang="en-US" dirty="0"/>
                        <a:t>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43.24 </a:t>
                      </a:r>
                      <a:r>
                        <a:rPr lang="en-US" dirty="0" err="1"/>
                        <a:t>mN</a:t>
                      </a:r>
                      <a:r>
                        <a:rPr lang="en-US" dirty="0"/>
                        <a:t>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 </a:t>
                      </a:r>
                      <a:r>
                        <a:rPr lang="en-US" dirty="0" err="1"/>
                        <a:t>mN</a:t>
                      </a:r>
                      <a:r>
                        <a:rPr lang="en-US" dirty="0"/>
                        <a:t>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mN</a:t>
                      </a:r>
                      <a:r>
                        <a:rPr lang="en-US" dirty="0"/>
                        <a:t>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49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25DE3D-F9C0-445D-BB4D-3F6E3654A883}"/>
              </a:ext>
            </a:extLst>
          </p:cNvPr>
          <p:cNvSpPr txBox="1"/>
          <p:nvPr/>
        </p:nvSpPr>
        <p:spPr>
          <a:xfrm>
            <a:off x="753333" y="3702854"/>
            <a:ext cx="71320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r>
              <a:rPr lang="en-US" sz="1400" dirty="0"/>
              <a:t>- q-TIP4P/F and TAFFI force fields</a:t>
            </a:r>
          </a:p>
          <a:p>
            <a:r>
              <a:rPr lang="en-US" sz="1400" dirty="0"/>
              <a:t>- NPT Andersen/Berendsen equilibration at P = 1.0 </a:t>
            </a:r>
            <a:r>
              <a:rPr lang="en-US" sz="1400" dirty="0" err="1"/>
              <a:t>atm</a:t>
            </a:r>
            <a:r>
              <a:rPr lang="en-US" sz="1400" dirty="0"/>
              <a:t>, T = 298.15 K for 200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NVT production run restarting from NPT simulation for 100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Pressure tensor element computed every 20 simulation steps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rcut</a:t>
            </a:r>
            <a:r>
              <a:rPr lang="en-US" sz="1400" dirty="0"/>
              <a:t> = 12 Angstroms</a:t>
            </a:r>
          </a:p>
          <a:p>
            <a:r>
              <a:rPr lang="en-US" sz="1400" dirty="0"/>
              <a:t>- 500 hexane molecules, 3650 water molecules</a:t>
            </a:r>
          </a:p>
        </p:txBody>
      </p:sp>
    </p:spTree>
    <p:extLst>
      <p:ext uri="{BB962C8B-B14F-4D97-AF65-F5344CB8AC3E}">
        <p14:creationId xmlns:p14="http://schemas.microsoft.com/office/powerpoint/2010/main" val="243896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Nuclear Quantum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A59B90D-4A99-4FA4-BF09-6FFE3B6A9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417289"/>
                  </p:ext>
                </p:extLst>
              </p:nvPr>
            </p:nvGraphicFramePr>
            <p:xfrm>
              <a:off x="145059" y="2133194"/>
              <a:ext cx="11932212" cy="266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8702">
                      <a:extLst>
                        <a:ext uri="{9D8B030D-6E8A-4147-A177-3AD203B41FA5}">
                          <a16:colId xmlns:a16="http://schemas.microsoft.com/office/drawing/2014/main" val="2323730232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3371119140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136643460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2765837969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2901264611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19851508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 System 1 Bead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 System 16 Beads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Patel and Brooks (2006)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Wick et al. (2012)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Experimental Literature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661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water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 g/ml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1.001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0.986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0.99705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hexane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0.669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0.665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0.684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 g/ml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0.65478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984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Intrinsic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0.736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0.695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0.498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US" dirty="0"/>
                            <a:t> Angstroms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1359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Average thermal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1.758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1.526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1.89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3.00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dirty="0"/>
                            <a:t> 2 - 4 Angstroms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069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A59B90D-4A99-4FA4-BF09-6FFE3B6A9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417289"/>
                  </p:ext>
                </p:extLst>
              </p:nvPr>
            </p:nvGraphicFramePr>
            <p:xfrm>
              <a:off x="145059" y="2133194"/>
              <a:ext cx="11932212" cy="266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8702">
                      <a:extLst>
                        <a:ext uri="{9D8B030D-6E8A-4147-A177-3AD203B41FA5}">
                          <a16:colId xmlns:a16="http://schemas.microsoft.com/office/drawing/2014/main" val="2323730232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3371119140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136643460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2765837969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2901264611"/>
                        </a:ext>
                      </a:extLst>
                    </a:gridCol>
                    <a:gridCol w="1988702">
                      <a:extLst>
                        <a:ext uri="{9D8B030D-6E8A-4147-A177-3AD203B41FA5}">
                          <a16:colId xmlns:a16="http://schemas.microsoft.com/office/drawing/2014/main" val="19851508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 System 1 Bead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 System 16 Beads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Patel and Brooks (2006)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Wick et al. (2012)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Experimental Literature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661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water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 g/ml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1.001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0.986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0.99705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hexane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0.669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0.665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0.684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 g/ml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0.65478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984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Intrinsic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0.736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0.695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0.498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227" t="-454098" r="-1227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90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Average thermal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1.758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1.526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1.89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3.00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227" t="-321905" r="-1227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0696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06D148B-A863-4FDE-ABBB-CD8F43448438}"/>
              </a:ext>
            </a:extLst>
          </p:cNvPr>
          <p:cNvSpPr txBox="1"/>
          <p:nvPr/>
        </p:nvSpPr>
        <p:spPr>
          <a:xfrm>
            <a:off x="830388" y="4768291"/>
            <a:ext cx="7132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r>
              <a:rPr lang="en-US" sz="1400" dirty="0"/>
              <a:t>- q-TIP4P/F and TAFFI force fields</a:t>
            </a:r>
          </a:p>
          <a:p>
            <a:r>
              <a:rPr lang="en-US" sz="1400" dirty="0"/>
              <a:t>- NPT Andersen/Berendsen equilibration at P = 1.0 </a:t>
            </a:r>
            <a:r>
              <a:rPr lang="en-US" sz="1400" dirty="0" err="1"/>
              <a:t>atm</a:t>
            </a:r>
            <a:r>
              <a:rPr lang="en-US" sz="1400" dirty="0"/>
              <a:t>, T = 298.15 K for 200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NVT production run restarting from NPT simulation for 100 </a:t>
            </a:r>
            <a:r>
              <a:rPr lang="en-US" sz="1400" dirty="0" err="1"/>
              <a:t>ps</a:t>
            </a:r>
            <a:r>
              <a:rPr lang="en-US" sz="1400" dirty="0"/>
              <a:t>, first with 1 bead then 16 beads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rcut</a:t>
            </a:r>
            <a:r>
              <a:rPr lang="en-US" sz="1400" dirty="0"/>
              <a:t> = 12 Angstroms</a:t>
            </a:r>
          </a:p>
          <a:p>
            <a:r>
              <a:rPr lang="en-US" sz="1400" dirty="0"/>
              <a:t>- 500 hexane molecules, 3650 water molecules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5CB4-71E8-48F7-AB7B-807380C2295E}"/>
              </a:ext>
            </a:extLst>
          </p:cNvPr>
          <p:cNvSpPr txBox="1"/>
          <p:nvPr/>
        </p:nvSpPr>
        <p:spPr>
          <a:xfrm>
            <a:off x="764075" y="1074488"/>
            <a:ext cx="1102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Preliminary data suggests that nuclear quantum effects influence the interfacial width</a:t>
            </a:r>
          </a:p>
          <a:p>
            <a:endParaRPr lang="en-US" dirty="0"/>
          </a:p>
          <a:p>
            <a:r>
              <a:rPr lang="en-US" dirty="0"/>
              <a:t>To confirm this, we need to test different bead numbers and temperatures with appropriate equilibration strategies  </a:t>
            </a:r>
          </a:p>
        </p:txBody>
      </p:sp>
    </p:spTree>
    <p:extLst>
      <p:ext uri="{BB962C8B-B14F-4D97-AF65-F5344CB8AC3E}">
        <p14:creationId xmlns:p14="http://schemas.microsoft.com/office/powerpoint/2010/main" val="403678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Primary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102990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Update all measurements using simulation with longer production run (1-3 ns)</a:t>
            </a:r>
          </a:p>
          <a:p>
            <a:endParaRPr lang="en-US" sz="2800" b="1" dirty="0"/>
          </a:p>
          <a:p>
            <a:r>
              <a:rPr lang="en-US" sz="2800" b="1" dirty="0"/>
              <a:t>2.  Compute measurements using variety of bead numbers and temperatures</a:t>
            </a:r>
          </a:p>
          <a:p>
            <a:endParaRPr lang="en-US" sz="2800" b="1" dirty="0"/>
          </a:p>
          <a:p>
            <a:r>
              <a:rPr lang="en-US" sz="2800" b="1" dirty="0"/>
              <a:t>3.  Use appropriate </a:t>
            </a:r>
            <a:r>
              <a:rPr lang="en-US" sz="2800" b="1"/>
              <a:t>equilibration strategies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869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494</Words>
  <Application>Microsoft Office PowerPoint</Application>
  <PresentationFormat>Widescreen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Swanson</dc:creator>
  <cp:lastModifiedBy>Kirk Swanson</cp:lastModifiedBy>
  <cp:revision>48</cp:revision>
  <dcterms:created xsi:type="dcterms:W3CDTF">2018-04-02T14:53:39Z</dcterms:created>
  <dcterms:modified xsi:type="dcterms:W3CDTF">2018-04-27T15:56:11Z</dcterms:modified>
</cp:coreProperties>
</file>