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0" r:id="rId2"/>
    <p:sldId id="26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8B80D-9F08-4D59-8B88-E8700EC1056C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26312-2A42-44AC-B32E-490A92CD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6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9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54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0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9741-DFAF-4F5F-8DB7-9A4319D58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57907-8E7B-4036-95F8-913AC54BA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C1E6C-4B72-432B-9DFC-1A04F110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562AE-8BDE-40EE-991F-569A668C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BF708-B448-44D4-894A-4F4D5842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5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EFC6-B80F-41A3-B90E-465780DD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169E3-50DD-41B2-9A95-56ECBE0B4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04F51-0E7F-4DBA-B1EF-8E5F77AB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99E8F-65FF-44DE-BA39-E87CFC5F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2F7F3-66F7-4078-8534-0595EF4A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2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30EAC-B60E-4465-85B3-1B7206DB0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2FCFB-5257-4F58-BFE2-5E625638D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0E983-7498-4F77-9C0F-C57DF941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5C2FA-13BD-4635-8AA5-8E90AB65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1AD05-5CBE-4ED5-B330-F52CDF96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316E-0CD7-4320-9145-F47DDB76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555DD-F2BD-4021-9421-D74C079AF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EFDE8-287B-4185-8A29-EDFA805D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C8160-06B0-40CB-82A2-0E830525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FB080-0F68-4972-85F9-4A4B8DBB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6029-0FA8-4A65-9A14-CDA02012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1CFE5-AB29-4FB7-9F6A-240E273D8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4A8B0-453D-46A0-8AE7-A8035867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BC6D0-EF5C-4453-8FC2-32DE2A0F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9A6E-3175-472E-8987-EA2279EB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2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AD5B-9A52-432A-8B20-5E11C564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90F26-8534-42F7-93DE-12227337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23DC3-6C85-4C54-AF09-4A94EDA1F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29779-0C49-49E2-87BB-629739B4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F3295-D87A-4B85-965C-6AD6C569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E6C93-C407-4A6E-857E-5E379A08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6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A410-4D9E-448A-9C0D-ACD108BD6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16181-DFA6-4D47-A2C9-49DDC3BED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95173-3D9D-4709-81C7-6F107FB07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2AD39-EA75-4B33-A464-D84464F71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55B08-2B99-4E32-AA44-4381EBE10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04FE8-496D-470E-81AC-9DD64454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DCD4D-BA21-48C1-A544-7176020E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E3C1B-9CF4-4F77-B51D-DD51A043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7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BA0F-0A35-4F91-8B9B-B7B292A1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8F82A-A448-43BB-B869-9B3DA033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A979F-5A9F-42B0-904E-3067C20B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33086-FB69-486A-9A59-13F5927B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6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179F9-024F-419B-B593-BEB98C34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7E2A5-D0BA-4CA7-A041-B02E6893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73375-2A69-4B0B-98B2-63AE0171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0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F32E-9D6F-4584-BC68-30E1E83D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CD896-C18B-489D-87C0-8D6DFA53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54A78-723B-432F-B905-FB77BB596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C73FD-4E8B-4DB0-9D19-38B6B626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39E2C-257F-49DF-BBFA-69754A21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005C1-07DC-4D12-81FA-73724A86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6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1E03-C9E6-4C82-B394-25816D03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66016-5DF6-4D41-93A5-03FF4F7B1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0BC3F-485C-42CA-BA6C-317E15315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88125-DBCE-4C34-AC7C-5D3CD012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8CC04-9412-4487-8839-B637A899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9EA05-6CFF-4DD7-B3CA-ECDDC9A0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3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12495-7889-40CA-AF31-CD609E86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DEA03-5881-46FF-A995-BAB710366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5E8D4-5C7B-4B41-B2D0-65C274DA7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4027B-4832-4998-B5C7-35428A44121B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C9E84-B8AB-4739-9908-7472B892D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5810B-95C5-4DA0-9208-3814E9390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6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05CB4-71E8-48F7-AB7B-807380C2295E}"/>
              </a:ext>
            </a:extLst>
          </p:cNvPr>
          <p:cNvSpPr txBox="1"/>
          <p:nvPr/>
        </p:nvSpPr>
        <p:spPr>
          <a:xfrm>
            <a:off x="145058" y="405690"/>
            <a:ext cx="120469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 performed an NVT simulation with an expanded box size using:</a:t>
            </a:r>
          </a:p>
          <a:p>
            <a:r>
              <a:rPr lang="en-US" sz="2800" b="1" dirty="0"/>
              <a:t>1, 16, and 32 beads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83614-ABD5-4EC7-BBED-2877C5FEF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788" y="1249106"/>
            <a:ext cx="6430424" cy="497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9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59B90D-4A99-4FA4-BF09-6FFE3B6A9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354180"/>
              </p:ext>
            </p:extLst>
          </p:nvPr>
        </p:nvGraphicFramePr>
        <p:xfrm>
          <a:off x="202422" y="1064286"/>
          <a:ext cx="1193221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702">
                  <a:extLst>
                    <a:ext uri="{9D8B030D-6E8A-4147-A177-3AD203B41FA5}">
                      <a16:colId xmlns:a16="http://schemas.microsoft.com/office/drawing/2014/main" val="2323730232"/>
                    </a:ext>
                  </a:extLst>
                </a:gridCol>
                <a:gridCol w="1988702">
                  <a:extLst>
                    <a:ext uri="{9D8B030D-6E8A-4147-A177-3AD203B41FA5}">
                      <a16:colId xmlns:a16="http://schemas.microsoft.com/office/drawing/2014/main" val="3371119140"/>
                    </a:ext>
                  </a:extLst>
                </a:gridCol>
                <a:gridCol w="1988702">
                  <a:extLst>
                    <a:ext uri="{9D8B030D-6E8A-4147-A177-3AD203B41FA5}">
                      <a16:colId xmlns:a16="http://schemas.microsoft.com/office/drawing/2014/main" val="136643460"/>
                    </a:ext>
                  </a:extLst>
                </a:gridCol>
                <a:gridCol w="1988702">
                  <a:extLst>
                    <a:ext uri="{9D8B030D-6E8A-4147-A177-3AD203B41FA5}">
                      <a16:colId xmlns:a16="http://schemas.microsoft.com/office/drawing/2014/main" val="2765837969"/>
                    </a:ext>
                  </a:extLst>
                </a:gridCol>
                <a:gridCol w="1988702">
                  <a:extLst>
                    <a:ext uri="{9D8B030D-6E8A-4147-A177-3AD203B41FA5}">
                      <a16:colId xmlns:a16="http://schemas.microsoft.com/office/drawing/2014/main" val="2901264611"/>
                    </a:ext>
                  </a:extLst>
                </a:gridCol>
                <a:gridCol w="1988702">
                  <a:extLst>
                    <a:ext uri="{9D8B030D-6E8A-4147-A177-3AD203B41FA5}">
                      <a16:colId xmlns:a16="http://schemas.microsoft.com/office/drawing/2014/main" val="198515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System 1 Bead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System 16 Beads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System 32 Beads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Patel and Brooks (2006)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Wick et al. (2012)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661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Bulk water density (g/ml)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Bulk hexane density (g/ml)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98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Intrinsic width (Angstroms)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0.656 +/- 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0.677 +/- 0.009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0.685 +/- 0.015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5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thermal width (Angstroms)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1.533 +/- 0.047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1.459 +/- 0.043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1.507 +/- 0.073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0696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06D148B-A863-4FDE-ABBB-CD8F43448438}"/>
              </a:ext>
            </a:extLst>
          </p:cNvPr>
          <p:cNvSpPr txBox="1"/>
          <p:nvPr/>
        </p:nvSpPr>
        <p:spPr>
          <a:xfrm>
            <a:off x="830388" y="4768291"/>
            <a:ext cx="85859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Simulation Details:</a:t>
            </a:r>
          </a:p>
          <a:p>
            <a:r>
              <a:rPr lang="en-US" sz="1400" dirty="0"/>
              <a:t>- q-TIP4P/F and TAFFI force fields</a:t>
            </a:r>
          </a:p>
          <a:p>
            <a:r>
              <a:rPr lang="en-US" sz="1400" dirty="0"/>
              <a:t>- NVT Andersen T = 298.15 K equilibration for 1000 </a:t>
            </a:r>
            <a:r>
              <a:rPr lang="en-US" sz="1400" dirty="0" err="1"/>
              <a:t>ps</a:t>
            </a:r>
            <a:endParaRPr lang="en-US" sz="1400" dirty="0"/>
          </a:p>
          <a:p>
            <a:r>
              <a:rPr lang="en-US" sz="1400" dirty="0"/>
              <a:t>- NVT production run for 2000 </a:t>
            </a:r>
            <a:r>
              <a:rPr lang="en-US" sz="1400" dirty="0" err="1"/>
              <a:t>ps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rcut</a:t>
            </a:r>
            <a:r>
              <a:rPr lang="en-US" sz="1400" dirty="0"/>
              <a:t> = 12 Angstroms</a:t>
            </a:r>
          </a:p>
          <a:p>
            <a:r>
              <a:rPr lang="en-US" sz="1400" dirty="0"/>
              <a:t>- 500 hexane molecules, 3650 water molecules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05CB4-71E8-48F7-AB7B-807380C2295E}"/>
              </a:ext>
            </a:extLst>
          </p:cNvPr>
          <p:cNvSpPr txBox="1"/>
          <p:nvPr/>
        </p:nvSpPr>
        <p:spPr>
          <a:xfrm>
            <a:off x="145058" y="405690"/>
            <a:ext cx="12046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Nuclear quantum effects might not influence the interfacial width</a:t>
            </a:r>
          </a:p>
        </p:txBody>
      </p:sp>
    </p:spTree>
    <p:extLst>
      <p:ext uri="{BB962C8B-B14F-4D97-AF65-F5344CB8AC3E}">
        <p14:creationId xmlns:p14="http://schemas.microsoft.com/office/powerpoint/2010/main" val="403678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6C97B-2D17-42AB-A66A-BFF4A55751A2}"/>
              </a:ext>
            </a:extLst>
          </p:cNvPr>
          <p:cNvSpPr txBox="1">
            <a:spLocks/>
          </p:cNvSpPr>
          <p:nvPr/>
        </p:nvSpPr>
        <p:spPr>
          <a:xfrm>
            <a:off x="1303469" y="285943"/>
            <a:ext cx="958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/>
                <a:cs typeface="Helvetica"/>
              </a:rPr>
              <a:t>Primary 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5EC29-20ED-4B69-A7EF-B54D7229218A}"/>
              </a:ext>
            </a:extLst>
          </p:cNvPr>
          <p:cNvSpPr txBox="1"/>
          <p:nvPr/>
        </p:nvSpPr>
        <p:spPr>
          <a:xfrm>
            <a:off x="719959" y="1429407"/>
            <a:ext cx="102990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/>
              <a:t>Currently running the analysis for molecular orientation</a:t>
            </a:r>
          </a:p>
          <a:p>
            <a:pPr marL="514350" indent="-514350">
              <a:buAutoNum type="arabicPeriod"/>
            </a:pPr>
            <a:endParaRPr lang="en-US" sz="2800" b="1" dirty="0"/>
          </a:p>
          <a:p>
            <a:pPr marL="514350" indent="-514350">
              <a:buAutoNum type="arabicPeriod"/>
            </a:pPr>
            <a:r>
              <a:rPr lang="en-US" sz="2800" b="1" dirty="0"/>
              <a:t>Simulate at lower temperatures</a:t>
            </a:r>
          </a:p>
          <a:p>
            <a:endParaRPr lang="en-US" sz="2800" b="1" dirty="0"/>
          </a:p>
          <a:p>
            <a:r>
              <a:rPr lang="en-US" sz="2800" b="1" dirty="0"/>
              <a:t>3.  Confirm implementation of force fields by calculating radial distribution functions</a:t>
            </a:r>
          </a:p>
        </p:txBody>
      </p:sp>
    </p:spTree>
    <p:extLst>
      <p:ext uri="{BB962C8B-B14F-4D97-AF65-F5344CB8AC3E}">
        <p14:creationId xmlns:p14="http://schemas.microsoft.com/office/powerpoint/2010/main" val="142869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188</Words>
  <Application>Microsoft Office PowerPoint</Application>
  <PresentationFormat>Widescreen</PresentationFormat>
  <Paragraphs>51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Kirk Swanson</dc:creator>
  <cp:lastModifiedBy>Kirk Swanson</cp:lastModifiedBy>
  <cp:revision>52</cp:revision>
  <dcterms:created xsi:type="dcterms:W3CDTF">2018-04-02T14:53:39Z</dcterms:created>
  <dcterms:modified xsi:type="dcterms:W3CDTF">2018-05-16T15:04:30Z</dcterms:modified>
</cp:coreProperties>
</file>