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4" r:id="rId4"/>
    <p:sldId id="272" r:id="rId5"/>
    <p:sldId id="269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B80D-9F08-4D59-8B88-E8700EC105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312-2A42-44AC-B32E-490A92CD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9741-DFAF-4F5F-8DB7-9A4319D5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7907-8E7B-4036-95F8-913AC54B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1E6C-4B72-432B-9DFC-1A04F11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2AE-8BDE-40EE-991F-569A668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F708-B448-44D4-894A-4F4D5842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EFC6-B80F-41A3-B90E-465780DD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9E3-50DD-41B2-9A95-56ECBE0B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F51-0E7F-4DBA-B1EF-8E5F77A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9E8F-65FF-44DE-BA39-E87CFC5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F7F3-66F7-4078-8534-0595EF4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0EAC-B60E-4465-85B3-1B7206DB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FCFB-5257-4F58-BFE2-5E62563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E983-7498-4F77-9C0F-C57DF94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2FA-13BD-4635-8AA5-8E90AB6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AD05-5CBE-4ED5-B330-F52CDF9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16E-0CD7-4320-9145-F47DDB7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55DD-F2BD-4021-9421-D74C079A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FDE8-287B-4185-8A29-EDFA805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160-06B0-40CB-82A2-0E830525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080-0F68-4972-85F9-4A4B8DB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6029-0FA8-4A65-9A14-CDA020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CFE5-AB29-4FB7-9F6A-240E273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8B0-453D-46A0-8AE7-A803586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C6D0-EF5C-4453-8FC2-32DE2A0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9A6E-3175-472E-8987-EA2279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D5B-9A52-432A-8B20-5E11C56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F26-8534-42F7-93DE-12227337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3DC3-6C85-4C54-AF09-4A94EDA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9779-0C49-49E2-87BB-629739B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3295-D87A-4B85-965C-6AD6C5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6C93-C407-4A6E-857E-5E379A0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10-4D9E-448A-9C0D-ACD108BD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6181-DFA6-4D47-A2C9-49DDC3BE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5173-3D9D-4709-81C7-6F107FB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AD39-EA75-4B33-A464-D84464F7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55B08-2B99-4E32-AA44-4381EBE1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04FE8-496D-470E-81AC-9DD6445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DCD4D-BA21-48C1-A544-7176020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3C1B-9CF4-4F77-B51D-DD51A04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BA0F-0A35-4F91-8B9B-B7B292A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F82A-A448-43BB-B869-9B3DA03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79F-5A9F-42B0-904E-3067C20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3086-FB69-486A-9A59-13F5927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79F9-024F-419B-B593-BEB98C3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E2A5-D0BA-4CA7-A041-B02E68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3375-2A69-4B0B-98B2-63AE017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32E-9D6F-4584-BC68-30E1E83D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D896-C18B-489D-87C0-8D6DFA5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A78-723B-432F-B905-FB77BB59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73FD-4E8B-4DB0-9D19-38B6B6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E2C-257F-49DF-BBFA-69754A2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5C1-07DC-4D12-81FA-73724A86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E03-C9E6-4C82-B394-25816D0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66016-5DF6-4D41-93A5-03FF4F7B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BC3F-485C-42CA-BA6C-317E1531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8125-DBCE-4C34-AC7C-5D3CD01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C04-9412-4487-8839-B637A899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A05-6CFF-4DD7-B3CA-ECDDC9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2495-7889-40CA-AF31-CD609E8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A03-5881-46FF-A995-BAB71036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E8D4-5C7B-4B41-B2D0-65C274DA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27B-4832-4998-B5C7-35428A44121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E84-B8AB-4739-9908-7472B89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10B-95C5-4DA0-9208-3814E93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2776" y="290722"/>
            <a:ext cx="1204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TIP4P/F RDFs using 32 beads are in agreement with the original TIP4P/F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A233-0706-4D91-878C-2778C6FBB836}"/>
              </a:ext>
            </a:extLst>
          </p:cNvPr>
          <p:cNvSpPr txBox="1"/>
          <p:nvPr/>
        </p:nvSpPr>
        <p:spPr>
          <a:xfrm>
            <a:off x="145059" y="1027924"/>
            <a:ext cx="858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Simulation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216 TIP4P/F molecules with an initial density of 0.997 g/ml     -      NVT Andersen at T = 298 K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100 </a:t>
            </a:r>
            <a:r>
              <a:rPr lang="en-US" sz="1400" dirty="0" err="1"/>
              <a:t>ps</a:t>
            </a:r>
            <a:r>
              <a:rPr lang="en-US" sz="1400" dirty="0"/>
              <a:t> equilibration and 250 </a:t>
            </a:r>
            <a:r>
              <a:rPr lang="en-US" sz="1400" dirty="0" err="1"/>
              <a:t>ps</a:t>
            </a:r>
            <a:r>
              <a:rPr lang="en-US" sz="1400" dirty="0"/>
              <a:t> production                                  -      32 path integral beads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07846-FF6F-4505-8082-DF8FDD7575BC}"/>
              </a:ext>
            </a:extLst>
          </p:cNvPr>
          <p:cNvSpPr txBox="1"/>
          <p:nvPr/>
        </p:nvSpPr>
        <p:spPr>
          <a:xfrm>
            <a:off x="1111514" y="1926545"/>
            <a:ext cx="23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O-O RDF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ACC76-62F2-4E18-81E6-EA284649AF54}"/>
              </a:ext>
            </a:extLst>
          </p:cNvPr>
          <p:cNvSpPr txBox="1"/>
          <p:nvPr/>
        </p:nvSpPr>
        <p:spPr>
          <a:xfrm>
            <a:off x="5082781" y="1920570"/>
            <a:ext cx="23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O-H RDF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9E8-A5B3-485A-A932-3D3CBE83DCB5}"/>
              </a:ext>
            </a:extLst>
          </p:cNvPr>
          <p:cNvSpPr txBox="1"/>
          <p:nvPr/>
        </p:nvSpPr>
        <p:spPr>
          <a:xfrm>
            <a:off x="9155539" y="1928783"/>
            <a:ext cx="23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H-H RDF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F8FA7-39BA-4102-8353-BFA638992BDA}"/>
              </a:ext>
            </a:extLst>
          </p:cNvPr>
          <p:cNvSpPr txBox="1"/>
          <p:nvPr/>
        </p:nvSpPr>
        <p:spPr>
          <a:xfrm>
            <a:off x="-30371" y="4711788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6DE05-19CB-4D8E-944D-75823DFE3AC2}"/>
              </a:ext>
            </a:extLst>
          </p:cNvPr>
          <p:cNvSpPr txBox="1"/>
          <p:nvPr/>
        </p:nvSpPr>
        <p:spPr>
          <a:xfrm>
            <a:off x="-30371" y="2923433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E7CD2-7B1A-46E2-8033-5BF8E4230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72" y="2289902"/>
            <a:ext cx="2258442" cy="17325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8F5C75-B379-4489-90F1-6F682334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738" y="2245805"/>
            <a:ext cx="2331302" cy="1775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D06E48-E76F-46CF-B4E4-2722C584A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442" y="2469006"/>
            <a:ext cx="872408" cy="6359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E3258-7233-46F7-A9EA-085D35365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72" y="4021038"/>
            <a:ext cx="2342843" cy="1989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DBE5EE-D8D2-4A38-9932-A06C5EEA0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223" y="4036571"/>
            <a:ext cx="2262048" cy="19782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A9D71-851C-4A30-B9DE-FD4012ABD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4048" y="2270925"/>
            <a:ext cx="2331301" cy="17478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AC541F-C429-4AF6-8F37-88D41C253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0364" y="4021038"/>
            <a:ext cx="2331301" cy="20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8" y="276326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TIP4P/F densities using 1 bead are relatively accurate, but we cannot validate using 32 beads without a working path integral </a:t>
            </a:r>
            <a:r>
              <a:rPr lang="en-US" sz="2800" b="1" dirty="0" err="1"/>
              <a:t>barostat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D48B8-EAEF-4248-AEB4-AFF23CB29F0E}"/>
              </a:ext>
            </a:extLst>
          </p:cNvPr>
          <p:cNvSpPr txBox="1"/>
          <p:nvPr/>
        </p:nvSpPr>
        <p:spPr>
          <a:xfrm>
            <a:off x="145058" y="1450302"/>
            <a:ext cx="858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3650 TIP4P/F molecules 		-      NPT Berendsen + Andersen at P = 1.0 atm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950 </a:t>
            </a:r>
            <a:r>
              <a:rPr lang="en-US" sz="1400" dirty="0" err="1"/>
              <a:t>ps</a:t>
            </a:r>
            <a:r>
              <a:rPr lang="en-US" sz="1400" dirty="0"/>
              <a:t> equilibration and 50 </a:t>
            </a:r>
            <a:r>
              <a:rPr lang="en-US" sz="1400" dirty="0" err="1"/>
              <a:t>ps</a:t>
            </a:r>
            <a:r>
              <a:rPr lang="en-US" sz="1400" dirty="0"/>
              <a:t> production	-      1 path integral bead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EB95CC-CDCB-4D18-9D89-BE1C24325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11776"/>
              </p:ext>
            </p:extLst>
          </p:nvPr>
        </p:nvGraphicFramePr>
        <p:xfrm>
          <a:off x="807826" y="2324342"/>
          <a:ext cx="104562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060">
                  <a:extLst>
                    <a:ext uri="{9D8B030D-6E8A-4147-A177-3AD203B41FA5}">
                      <a16:colId xmlns:a16="http://schemas.microsoft.com/office/drawing/2014/main" val="1782352532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3991628323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2629013448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139945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</a:t>
                      </a:r>
                    </a:p>
                    <a:p>
                      <a:pPr algn="ctr"/>
                      <a:r>
                        <a:rPr lang="en-US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TIP4P/F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Experimental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Error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- 0.788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0.98771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- 0.889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- 0.750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927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CDDB8D-6E21-40BD-9F37-3FD5BE79F0C7}"/>
              </a:ext>
            </a:extLst>
          </p:cNvPr>
          <p:cNvSpPr txBox="1"/>
          <p:nvPr/>
        </p:nvSpPr>
        <p:spPr>
          <a:xfrm>
            <a:off x="262963" y="4669035"/>
            <a:ext cx="10901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original paper, TIP4P/F density was parametrized and validated using 32 beads in an NPT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Currently, DASH does not support constant pressure PIMD, so we do not have a means to appropriately validate TIP4P/F density using 32 beads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MC </a:t>
            </a:r>
            <a:r>
              <a:rPr lang="en-US" dirty="0" err="1"/>
              <a:t>barostat</a:t>
            </a:r>
            <a:r>
              <a:rPr lang="en-US" dirty="0"/>
              <a:t> compatible with path integrals in DASH is in development but not yet functional</a:t>
            </a:r>
          </a:p>
        </p:txBody>
      </p:sp>
    </p:spTree>
    <p:extLst>
      <p:ext uri="{BB962C8B-B14F-4D97-AF65-F5344CB8AC3E}">
        <p14:creationId xmlns:p14="http://schemas.microsoft.com/office/powerpoint/2010/main" val="25669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8" y="276326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Similarly, TAFFI hexane densities using 1 bead are relatively accurate, but we do not have results for multiple beads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D48B8-EAEF-4248-AEB4-AFF23CB29F0E}"/>
              </a:ext>
            </a:extLst>
          </p:cNvPr>
          <p:cNvSpPr txBox="1"/>
          <p:nvPr/>
        </p:nvSpPr>
        <p:spPr>
          <a:xfrm>
            <a:off x="145058" y="1450302"/>
            <a:ext cx="858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500 TAFFI hexane molecules 		-      NPT Berendsen + Andersen at P = 1.0 atm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1950 </a:t>
            </a:r>
            <a:r>
              <a:rPr lang="en-US" sz="1400" dirty="0" err="1"/>
              <a:t>ps</a:t>
            </a:r>
            <a:r>
              <a:rPr lang="en-US" sz="1400" dirty="0"/>
              <a:t> equilibration and 50 </a:t>
            </a:r>
            <a:r>
              <a:rPr lang="en-US" sz="1400" dirty="0" err="1"/>
              <a:t>ps</a:t>
            </a:r>
            <a:r>
              <a:rPr lang="en-US" sz="1400" dirty="0"/>
              <a:t> production	-      1 path integral bead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C42CF0-FF67-4C07-B4A3-DEE39212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25167"/>
              </p:ext>
            </p:extLst>
          </p:nvPr>
        </p:nvGraphicFramePr>
        <p:xfrm>
          <a:off x="867880" y="2324342"/>
          <a:ext cx="104562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060">
                  <a:extLst>
                    <a:ext uri="{9D8B030D-6E8A-4147-A177-3AD203B41FA5}">
                      <a16:colId xmlns:a16="http://schemas.microsoft.com/office/drawing/2014/main" val="1782352532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3991628323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2629013448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139945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</a:t>
                      </a:r>
                    </a:p>
                    <a:p>
                      <a:pPr algn="ctr"/>
                      <a:r>
                        <a:rPr lang="en-US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TAFFI Hexane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Experimental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Error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+ 0.2500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0.65166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- 0.4760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- 1.5118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927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93E61C-6F1E-4D36-987F-4BCEE0DF6963}"/>
              </a:ext>
            </a:extLst>
          </p:cNvPr>
          <p:cNvSpPr txBox="1"/>
          <p:nvPr/>
        </p:nvSpPr>
        <p:spPr>
          <a:xfrm>
            <a:off x="262963" y="4669035"/>
            <a:ext cx="109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RDFs for TAFFI hexane are in progress</a:t>
            </a:r>
          </a:p>
        </p:txBody>
      </p:sp>
    </p:spTree>
    <p:extLst>
      <p:ext uri="{BB962C8B-B14F-4D97-AF65-F5344CB8AC3E}">
        <p14:creationId xmlns:p14="http://schemas.microsoft.com/office/powerpoint/2010/main" val="1520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9" y="263204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compute interfacial properties using multiple beads without a </a:t>
            </a:r>
            <a:r>
              <a:rPr lang="en-US" sz="2800" b="1" dirty="0" err="1"/>
              <a:t>barostat</a:t>
            </a:r>
            <a:r>
              <a:rPr lang="en-US" sz="2800" b="1" dirty="0"/>
              <a:t>, we extended the z-dimension and simulated in the NVT ensemble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255C1-727C-44B6-979C-D173E6ED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93" y="3858010"/>
            <a:ext cx="3035539" cy="2340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9F2C3-F155-4B70-B9E7-6A71434A0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252" y="3914219"/>
            <a:ext cx="3035539" cy="2306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57396-51DF-4C6F-B89E-8CDE0C552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521" y="3886892"/>
            <a:ext cx="2949666" cy="2347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E6D95-AF52-4FE8-A0D9-D6F8DF1870FE}"/>
              </a:ext>
            </a:extLst>
          </p:cNvPr>
          <p:cNvSpPr txBox="1"/>
          <p:nvPr/>
        </p:nvSpPr>
        <p:spPr>
          <a:xfrm>
            <a:off x="1923564" y="3581146"/>
            <a:ext cx="13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bead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BA78D-9FA4-4FB9-9C96-ED66B526BCDD}"/>
              </a:ext>
            </a:extLst>
          </p:cNvPr>
          <p:cNvSpPr txBox="1"/>
          <p:nvPr/>
        </p:nvSpPr>
        <p:spPr>
          <a:xfrm>
            <a:off x="9346910" y="3581146"/>
            <a:ext cx="13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beads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CF469-E503-496B-9B3E-091C6B6DC536}"/>
              </a:ext>
            </a:extLst>
          </p:cNvPr>
          <p:cNvSpPr txBox="1"/>
          <p:nvPr/>
        </p:nvSpPr>
        <p:spPr>
          <a:xfrm>
            <a:off x="5711329" y="3558118"/>
            <a:ext cx="13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beads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FFCF0-DAEF-4139-A79B-3779C321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056" y="1288182"/>
            <a:ext cx="2527930" cy="20117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F1A2B0-602A-41D5-891B-C1D9923EEE71}"/>
              </a:ext>
            </a:extLst>
          </p:cNvPr>
          <p:cNvSpPr/>
          <p:nvPr/>
        </p:nvSpPr>
        <p:spPr>
          <a:xfrm rot="8863385">
            <a:off x="4075806" y="3461776"/>
            <a:ext cx="922264" cy="2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F262315-F846-4368-8037-DB57EC128D75}"/>
              </a:ext>
            </a:extLst>
          </p:cNvPr>
          <p:cNvSpPr/>
          <p:nvPr/>
        </p:nvSpPr>
        <p:spPr>
          <a:xfrm rot="2371411">
            <a:off x="7587939" y="3381982"/>
            <a:ext cx="922264" cy="2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1C30078-FAA7-4463-A6F4-5AC7C4A5FA49}"/>
              </a:ext>
            </a:extLst>
          </p:cNvPr>
          <p:cNvSpPr/>
          <p:nvPr/>
        </p:nvSpPr>
        <p:spPr>
          <a:xfrm rot="5400000">
            <a:off x="6193038" y="3363227"/>
            <a:ext cx="369333" cy="199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59B90D-4A99-4FA4-BF09-6FFE3B6A9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7609"/>
              </p:ext>
            </p:extLst>
          </p:nvPr>
        </p:nvGraphicFramePr>
        <p:xfrm>
          <a:off x="145059" y="2189451"/>
          <a:ext cx="1193221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702">
                  <a:extLst>
                    <a:ext uri="{9D8B030D-6E8A-4147-A177-3AD203B41FA5}">
                      <a16:colId xmlns:a16="http://schemas.microsoft.com/office/drawing/2014/main" val="2323730232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3371119140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136643460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2765837969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2901264611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198515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DASH 1 Bead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DASH 16 Beads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DASH 32 Beads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Patel and Brooks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Wick et al. 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6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water density 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hexane density 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Intrinsic width (Angstroms)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0.656 +/- 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0.658 +/- 0.018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0.626 +/- 0.022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5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thermal width (Angstroms)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1.533 +/- 0.047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1.567 +/- 0.030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1.564 +/- 0.031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Interfacial Tension (</a:t>
                      </a:r>
                      <a:r>
                        <a:rPr lang="en-US" dirty="0" err="1"/>
                        <a:t>mN</a:t>
                      </a:r>
                      <a:r>
                        <a:rPr lang="en-US" dirty="0"/>
                        <a:t>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43.24 +/- 0.4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 +/- 0.8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86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6D148B-A863-4FDE-ABBB-CD8F43448438}"/>
              </a:ext>
            </a:extLst>
          </p:cNvPr>
          <p:cNvSpPr txBox="1"/>
          <p:nvPr/>
        </p:nvSpPr>
        <p:spPr>
          <a:xfrm>
            <a:off x="202423" y="1244029"/>
            <a:ext cx="858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3650 TIP4P/F and 500 TAFFI hexane molecules    -      NVT Andersen at T = 298.15 K      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ns equilibration and 2 ns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9" y="263204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 of these simulations shows that nuclear quantum effects might not influence the interfacial width</a:t>
            </a:r>
          </a:p>
        </p:txBody>
      </p:sp>
    </p:spTree>
    <p:extLst>
      <p:ext uri="{BB962C8B-B14F-4D97-AF65-F5344CB8AC3E}">
        <p14:creationId xmlns:p14="http://schemas.microsoft.com/office/powerpoint/2010/main" val="40367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D148B-A863-4FDE-ABBB-CD8F43448438}"/>
              </a:ext>
            </a:extLst>
          </p:cNvPr>
          <p:cNvSpPr txBox="1"/>
          <p:nvPr/>
        </p:nvSpPr>
        <p:spPr>
          <a:xfrm>
            <a:off x="202423" y="1244029"/>
            <a:ext cx="858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3650 TIP4P/F and 500 TAFFI hexane molecules    -      NPT Berendsen + Andersen at P = 1.0 atm T = 298.15 K       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300 </a:t>
            </a:r>
            <a:r>
              <a:rPr lang="en-US" sz="1400" dirty="0" err="1"/>
              <a:t>ps</a:t>
            </a:r>
            <a:r>
              <a:rPr lang="en-US" sz="1400" dirty="0"/>
              <a:t> equilibration and 200 </a:t>
            </a:r>
            <a:r>
              <a:rPr lang="en-US" sz="1400" dirty="0" err="1"/>
              <a:t>ps</a:t>
            </a:r>
            <a:r>
              <a:rPr lang="en-US" sz="1400" dirty="0"/>
              <a:t>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9" y="263204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Molecular orientation for 1 bead is comparable to results in the literature, and results for multiple beads are in progress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28D84-417C-465E-AA4A-2EBB204A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606" y="2431614"/>
            <a:ext cx="2543288" cy="2009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947757-48B7-4429-854B-73A47256A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59" y="4457777"/>
            <a:ext cx="3100180" cy="1745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1A7665-EC1B-4CB7-BDBC-590C805D2B3E}"/>
              </a:ext>
            </a:extLst>
          </p:cNvPr>
          <p:cNvSpPr txBox="1"/>
          <p:nvPr/>
        </p:nvSpPr>
        <p:spPr>
          <a:xfrm>
            <a:off x="202423" y="4875308"/>
            <a:ext cx="175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Patel and Brooks (2006)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0A747-82A6-4578-8944-840BAA7442C4}"/>
              </a:ext>
            </a:extLst>
          </p:cNvPr>
          <p:cNvSpPr txBox="1"/>
          <p:nvPr/>
        </p:nvSpPr>
        <p:spPr>
          <a:xfrm>
            <a:off x="766807" y="3344828"/>
            <a:ext cx="751216" cy="3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EEA72-42C8-43A4-A446-F70C3DD0500A}"/>
              </a:ext>
            </a:extLst>
          </p:cNvPr>
          <p:cNvSpPr txBox="1"/>
          <p:nvPr/>
        </p:nvSpPr>
        <p:spPr>
          <a:xfrm>
            <a:off x="2488900" y="2005781"/>
            <a:ext cx="2006516" cy="3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Orientation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20C949-D06E-42AC-AFB7-894EF2AC8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213" y="2488988"/>
            <a:ext cx="2877642" cy="2085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1A61E3-5032-49DD-9759-BCA30FDEA745}"/>
              </a:ext>
            </a:extLst>
          </p:cNvPr>
          <p:cNvSpPr txBox="1"/>
          <p:nvPr/>
        </p:nvSpPr>
        <p:spPr>
          <a:xfrm>
            <a:off x="7374992" y="2005781"/>
            <a:ext cx="23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Hexane Orientation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DEBFAE-9A77-464F-8E1D-FDB4319F3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350" y="4606754"/>
            <a:ext cx="3116939" cy="15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9" y="263204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Initially we will continue validate force fields and finalize initial analysis of the interface, but we also need to consider new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A50AD-9764-4203-9F17-72C781A59485}"/>
              </a:ext>
            </a:extLst>
          </p:cNvPr>
          <p:cNvSpPr txBox="1"/>
          <p:nvPr/>
        </p:nvSpPr>
        <p:spPr>
          <a:xfrm>
            <a:off x="705221" y="1159436"/>
            <a:ext cx="884517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Validation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Fix RDF calculator to work on </a:t>
            </a:r>
            <a:r>
              <a:rPr lang="en-US" sz="1600" dirty="0" err="1"/>
              <a:t>depablo</a:t>
            </a:r>
            <a:r>
              <a:rPr lang="en-US" sz="1600" dirty="0"/>
              <a:t> node </a:t>
            </a:r>
          </a:p>
          <a:p>
            <a:pPr marL="342900" indent="-342900">
              <a:buAutoNum type="arabicPeriod"/>
            </a:pPr>
            <a:r>
              <a:rPr lang="en-US" sz="1600" dirty="0"/>
              <a:t>Compute RDFs for TAFFI hexane</a:t>
            </a:r>
          </a:p>
          <a:p>
            <a:pPr marL="342900" indent="-342900">
              <a:buAutoNum type="arabicPeriod"/>
            </a:pPr>
            <a:r>
              <a:rPr lang="en-US" sz="1600" dirty="0"/>
              <a:t>Re-compute RDFs for water using finer bin size</a:t>
            </a:r>
          </a:p>
          <a:p>
            <a:pPr marL="342900" indent="-342900">
              <a:buAutoNum type="arabicPeriod"/>
            </a:pPr>
            <a:r>
              <a:rPr lang="en-US" sz="1600" dirty="0"/>
              <a:t>Validate that standard errors are computed rigorously</a:t>
            </a:r>
          </a:p>
          <a:p>
            <a:pPr marL="342900" indent="-342900">
              <a:buAutoNum type="arabicPeriod"/>
            </a:pPr>
            <a:r>
              <a:rPr lang="en-US" sz="1600" dirty="0"/>
              <a:t>Compare results from DASH to results from </a:t>
            </a:r>
            <a:r>
              <a:rPr lang="en-US" sz="1600" dirty="0" err="1"/>
              <a:t>OpenMM</a:t>
            </a:r>
            <a:r>
              <a:rPr lang="en-US" sz="1600" dirty="0"/>
              <a:t> code (Markland group, Stanford)</a:t>
            </a:r>
          </a:p>
          <a:p>
            <a:pPr marL="342900" indent="-342900">
              <a:buAutoNum type="arabicPeriod"/>
            </a:pPr>
            <a:r>
              <a:rPr lang="en-US" sz="1600" dirty="0"/>
              <a:t>Compare density results using Nose-Hoover </a:t>
            </a:r>
            <a:r>
              <a:rPr lang="en-US" sz="1600" dirty="0" err="1"/>
              <a:t>barostat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Obtain a working PIMD or PIMC </a:t>
            </a:r>
            <a:r>
              <a:rPr lang="en-US" sz="1600" b="1" dirty="0" err="1"/>
              <a:t>barostat</a:t>
            </a:r>
            <a:r>
              <a:rPr lang="en-US" sz="1600" b="1" dirty="0"/>
              <a:t>?   (Work on this myself)</a:t>
            </a:r>
          </a:p>
          <a:p>
            <a:endParaRPr lang="en-US" b="1" dirty="0"/>
          </a:p>
          <a:p>
            <a:r>
              <a:rPr lang="en-US" i="1" dirty="0"/>
              <a:t>Initial Analysis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Compute interfacial tension using multiple beads</a:t>
            </a:r>
          </a:p>
          <a:p>
            <a:pPr marL="342900" indent="-342900">
              <a:buAutoNum type="arabicPeriod"/>
            </a:pPr>
            <a:r>
              <a:rPr lang="en-US" sz="1600" dirty="0"/>
              <a:t>Compute molecular orientation using multiple beads</a:t>
            </a:r>
          </a:p>
          <a:p>
            <a:pPr marL="342900" indent="-342900">
              <a:buAutoNum type="arabicPeriod"/>
            </a:pPr>
            <a:r>
              <a:rPr lang="en-US" sz="1600" dirty="0"/>
              <a:t>Complete simulations at lower temperatures</a:t>
            </a:r>
          </a:p>
          <a:p>
            <a:pPr marL="342900" indent="-342900">
              <a:buAutoNum type="arabicPeriod"/>
            </a:pPr>
            <a:r>
              <a:rPr lang="en-US" sz="1600" dirty="0"/>
              <a:t>Use Elastic bath method (with Kevin van </a:t>
            </a:r>
            <a:r>
              <a:rPr lang="en-US" sz="1600" dirty="0" err="1"/>
              <a:t>Warkum</a:t>
            </a:r>
            <a:r>
              <a:rPr lang="en-US" sz="1600" dirty="0"/>
              <a:t>) to compute pressure in NVT system</a:t>
            </a:r>
          </a:p>
          <a:p>
            <a:pPr marL="342900" indent="-342900">
              <a:buAutoNum type="arabicPeriod"/>
            </a:pPr>
            <a:r>
              <a:rPr lang="en-US" sz="1600" b="1" dirty="0"/>
              <a:t>Analyze the H-bonding network (e.g. number of H-bonds per molecule at bulk versus interface)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i="1" dirty="0"/>
              <a:t>New Questions:</a:t>
            </a:r>
          </a:p>
          <a:p>
            <a:pPr marL="342900" indent="-342900">
              <a:buAutoNum type="arabicPeriod"/>
            </a:pPr>
            <a:r>
              <a:rPr lang="en-US" sz="1600" b="1" dirty="0"/>
              <a:t>How do nuclear quantum effects impact orientation of heavy versus light water at the hexane-water interface?  Is it similar to the water-vapor interface?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Connect PIMD code to E3B model from Skinner</a:t>
            </a:r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FBB8-C268-4F3C-8A29-C67EB8BBB355}"/>
              </a:ext>
            </a:extLst>
          </p:cNvPr>
          <p:cNvSpPr txBox="1"/>
          <p:nvPr/>
        </p:nvSpPr>
        <p:spPr>
          <a:xfrm>
            <a:off x="9050469" y="1253361"/>
            <a:ext cx="3591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Further Questions?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Read Markland papers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Discuss with Prof. Galli and Prof. Skinner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Water-vapor calculations?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715</Words>
  <Application>Microsoft Office PowerPoint</Application>
  <PresentationFormat>Widescreen</PresentationFormat>
  <Paragraphs>151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118</cp:revision>
  <dcterms:created xsi:type="dcterms:W3CDTF">2018-04-02T14:53:39Z</dcterms:created>
  <dcterms:modified xsi:type="dcterms:W3CDTF">2018-06-13T20:12:53Z</dcterms:modified>
</cp:coreProperties>
</file>