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2" r:id="rId2"/>
    <p:sldId id="275" r:id="rId3"/>
    <p:sldId id="266" r:id="rId4"/>
    <p:sldId id="267" r:id="rId5"/>
    <p:sldId id="270" r:id="rId6"/>
    <p:sldId id="268" r:id="rId7"/>
    <p:sldId id="269" r:id="rId8"/>
    <p:sldId id="271" r:id="rId9"/>
    <p:sldId id="272" r:id="rId10"/>
    <p:sldId id="273" r:id="rId11"/>
    <p:sldId id="274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8B80D-9F08-4D59-8B88-E8700EC1056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26312-2A42-44AC-B32E-490A92CD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6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36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47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50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06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66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0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79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2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92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5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01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7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9741-DFAF-4F5F-8DB7-9A4319D58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57907-8E7B-4036-95F8-913AC54BA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C1E6C-4B72-432B-9DFC-1A04F110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562AE-8BDE-40EE-991F-569A668C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BF708-B448-44D4-894A-4F4D5842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5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EFC6-B80F-41A3-B90E-465780DD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169E3-50DD-41B2-9A95-56ECBE0B4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04F51-0E7F-4DBA-B1EF-8E5F77AB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99E8F-65FF-44DE-BA39-E87CFC5F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2F7F3-66F7-4078-8534-0595EF4A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2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30EAC-B60E-4465-85B3-1B7206DB0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2FCFB-5257-4F58-BFE2-5E625638D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0E983-7498-4F77-9C0F-C57DF941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5C2FA-13BD-4635-8AA5-8E90AB65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1AD05-5CBE-4ED5-B330-F52CDF96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316E-0CD7-4320-9145-F47DDB76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555DD-F2BD-4021-9421-D74C079AF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EFDE8-287B-4185-8A29-EDFA805D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C8160-06B0-40CB-82A2-0E830525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FB080-0F68-4972-85F9-4A4B8DBB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6029-0FA8-4A65-9A14-CDA02012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1CFE5-AB29-4FB7-9F6A-240E273D8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4A8B0-453D-46A0-8AE7-A8035867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BC6D0-EF5C-4453-8FC2-32DE2A0F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9A6E-3175-472E-8987-EA2279EB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2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AD5B-9A52-432A-8B20-5E11C564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90F26-8534-42F7-93DE-12227337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23DC3-6C85-4C54-AF09-4A94EDA1F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29779-0C49-49E2-87BB-629739B4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F3295-D87A-4B85-965C-6AD6C569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E6C93-C407-4A6E-857E-5E379A08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6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A410-4D9E-448A-9C0D-ACD108BD6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16181-DFA6-4D47-A2C9-49DDC3BED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95173-3D9D-4709-81C7-6F107FB07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2AD39-EA75-4B33-A464-D84464F71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55B08-2B99-4E32-AA44-4381EBE10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04FE8-496D-470E-81AC-9DD64454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DCD4D-BA21-48C1-A544-7176020E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E3C1B-9CF4-4F77-B51D-DD51A043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7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BA0F-0A35-4F91-8B9B-B7B292A1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8F82A-A448-43BB-B869-9B3DA033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A979F-5A9F-42B0-904E-3067C20B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33086-FB69-486A-9A59-13F5927B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6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179F9-024F-419B-B593-BEB98C34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7E2A5-D0BA-4CA7-A041-B02E6893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73375-2A69-4B0B-98B2-63AE0171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0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F32E-9D6F-4584-BC68-30E1E83D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CD896-C18B-489D-87C0-8D6DFA53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54A78-723B-432F-B905-FB77BB596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C73FD-4E8B-4DB0-9D19-38B6B626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39E2C-257F-49DF-BBFA-69754A21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005C1-07DC-4D12-81FA-73724A86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6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1E03-C9E6-4C82-B394-25816D03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66016-5DF6-4D41-93A5-03FF4F7B1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0BC3F-485C-42CA-BA6C-317E15315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88125-DBCE-4C34-AC7C-5D3CD012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8CC04-9412-4487-8839-B637A899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9EA05-6CFF-4DD7-B3CA-ECDDC9A0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3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12495-7889-40CA-AF31-CD609E86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DEA03-5881-46FF-A995-BAB710366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5E8D4-5C7B-4B41-B2D0-65C274DA7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4027B-4832-4998-B5C7-35428A44121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C9E84-B8AB-4739-9908-7472B892D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5810B-95C5-4DA0-9208-3814E9390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6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122F173-0E18-4478-A586-998C9E2D6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901" y="1981218"/>
            <a:ext cx="5569979" cy="355485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6C97B-2D17-42AB-A66A-BFF4A55751A2}"/>
              </a:ext>
            </a:extLst>
          </p:cNvPr>
          <p:cNvSpPr txBox="1">
            <a:spLocks/>
          </p:cNvSpPr>
          <p:nvPr/>
        </p:nvSpPr>
        <p:spPr>
          <a:xfrm>
            <a:off x="1303469" y="285943"/>
            <a:ext cx="985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/>
                <a:cs typeface="Helvetica"/>
              </a:rPr>
              <a:t>Previous Progress: Fixing DASH errors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7639E-EC74-4348-AAC9-F30EF649C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568" y="1398866"/>
            <a:ext cx="4361604" cy="372695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8DD9535-2B10-4E1C-8331-082D93B468F4}"/>
              </a:ext>
            </a:extLst>
          </p:cNvPr>
          <p:cNvSpPr/>
          <p:nvPr/>
        </p:nvSpPr>
        <p:spPr>
          <a:xfrm>
            <a:off x="4856253" y="3043442"/>
            <a:ext cx="1965434" cy="62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6C97B-2D17-42AB-A66A-BFF4A55751A2}"/>
              </a:ext>
            </a:extLst>
          </p:cNvPr>
          <p:cNvSpPr txBox="1">
            <a:spLocks/>
          </p:cNvSpPr>
          <p:nvPr/>
        </p:nvSpPr>
        <p:spPr>
          <a:xfrm>
            <a:off x="764075" y="292781"/>
            <a:ext cx="1093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/>
                <a:cs typeface="Helvetica"/>
              </a:rPr>
              <a:t>Current Progress: Molecular Orientation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B1D55-42FA-479A-BEFF-2A75D2980075}"/>
              </a:ext>
            </a:extLst>
          </p:cNvPr>
          <p:cNvSpPr txBox="1"/>
          <p:nvPr/>
        </p:nvSpPr>
        <p:spPr>
          <a:xfrm>
            <a:off x="145059" y="1266902"/>
            <a:ext cx="61696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Orientation order parameter: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Hexane</a:t>
            </a:r>
            <a:r>
              <a:rPr lang="en-US" dirty="0"/>
              <a:t>: angle is taken between carbon Cn and carbon Cn+2, averaged over all vectors and molecules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Profile shows that hexane is approximately isotropic in the bulk but orients parallel to the interface in the interfacial region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85C70A-E528-449A-AB64-1E475BDAE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47" y="1657302"/>
            <a:ext cx="3066358" cy="8243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5DBF8-4F95-4BB1-A935-C4ED5505D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993" y="788275"/>
            <a:ext cx="6033373" cy="437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3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6C97B-2D17-42AB-A66A-BFF4A55751A2}"/>
              </a:ext>
            </a:extLst>
          </p:cNvPr>
          <p:cNvSpPr txBox="1">
            <a:spLocks/>
          </p:cNvSpPr>
          <p:nvPr/>
        </p:nvSpPr>
        <p:spPr>
          <a:xfrm>
            <a:off x="764075" y="292781"/>
            <a:ext cx="1093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/>
                <a:cs typeface="Helvetica"/>
              </a:rPr>
              <a:t>Current Progress: Literature 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7959C-B1BA-413C-B465-521DE9FC203D}"/>
              </a:ext>
            </a:extLst>
          </p:cNvPr>
          <p:cNvSpPr txBox="1"/>
          <p:nvPr/>
        </p:nvSpPr>
        <p:spPr>
          <a:xfrm>
            <a:off x="7808360" y="5544573"/>
            <a:ext cx="3333964" cy="37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Patel and Brooks (2006)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3A4FCD-EB68-4A1B-BE9C-37605D8B9F3A}"/>
              </a:ext>
            </a:extLst>
          </p:cNvPr>
          <p:cNvSpPr txBox="1"/>
          <p:nvPr/>
        </p:nvSpPr>
        <p:spPr>
          <a:xfrm>
            <a:off x="2530869" y="5544573"/>
            <a:ext cx="3333964" cy="37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Simulation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BCD255-6E97-464C-BD36-B79795E70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449" y="2328862"/>
            <a:ext cx="4333875" cy="2200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751190-DB80-4B20-AC5C-5A412B5D6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28" y="1103312"/>
            <a:ext cx="6033373" cy="437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0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12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6C97B-2D17-42AB-A66A-BFF4A55751A2}"/>
              </a:ext>
            </a:extLst>
          </p:cNvPr>
          <p:cNvSpPr txBox="1">
            <a:spLocks/>
          </p:cNvSpPr>
          <p:nvPr/>
        </p:nvSpPr>
        <p:spPr>
          <a:xfrm>
            <a:off x="1303469" y="285943"/>
            <a:ext cx="958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/>
                <a:cs typeface="Helvetica"/>
              </a:rPr>
              <a:t>Primary 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5EC29-20ED-4B69-A7EF-B54D7229218A}"/>
              </a:ext>
            </a:extLst>
          </p:cNvPr>
          <p:cNvSpPr txBox="1"/>
          <p:nvPr/>
        </p:nvSpPr>
        <p:spPr>
          <a:xfrm>
            <a:off x="719959" y="1429407"/>
            <a:ext cx="102990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1. Calculate interfacial tension</a:t>
            </a:r>
          </a:p>
          <a:p>
            <a:endParaRPr lang="en-US" sz="2800" b="1" dirty="0"/>
          </a:p>
          <a:p>
            <a:r>
              <a:rPr lang="en-US" sz="2800" b="1" dirty="0"/>
              <a:t>2. Update measurements using simulation with longer production run (1-3 ns)</a:t>
            </a:r>
          </a:p>
          <a:p>
            <a:endParaRPr lang="en-US" sz="2800" b="1" dirty="0"/>
          </a:p>
          <a:p>
            <a:r>
              <a:rPr lang="en-US" sz="2800" b="1" dirty="0"/>
              <a:t>3.  Optimize interaction parameters to match experimental values</a:t>
            </a:r>
          </a:p>
        </p:txBody>
      </p:sp>
    </p:spTree>
    <p:extLst>
      <p:ext uri="{BB962C8B-B14F-4D97-AF65-F5344CB8AC3E}">
        <p14:creationId xmlns:p14="http://schemas.microsoft.com/office/powerpoint/2010/main" val="142869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6C97B-2D17-42AB-A66A-BFF4A55751A2}"/>
              </a:ext>
            </a:extLst>
          </p:cNvPr>
          <p:cNvSpPr txBox="1">
            <a:spLocks/>
          </p:cNvSpPr>
          <p:nvPr/>
        </p:nvSpPr>
        <p:spPr>
          <a:xfrm>
            <a:off x="580491" y="290897"/>
            <a:ext cx="1116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/>
                <a:cs typeface="Helvetica"/>
              </a:rPr>
              <a:t>Previous Progress: Calculating Water Density Profile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5EC29-20ED-4B69-A7EF-B54D7229218A}"/>
              </a:ext>
            </a:extLst>
          </p:cNvPr>
          <p:cNvSpPr txBox="1"/>
          <p:nvPr/>
        </p:nvSpPr>
        <p:spPr>
          <a:xfrm>
            <a:off x="719959" y="1429407"/>
            <a:ext cx="56705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NPT simulation, 300 </a:t>
            </a:r>
            <a:r>
              <a:rPr lang="en-US" dirty="0" err="1"/>
              <a:t>ps</a:t>
            </a:r>
            <a:r>
              <a:rPr lang="en-US" dirty="0"/>
              <a:t> equilibration and 1 </a:t>
            </a:r>
            <a:r>
              <a:rPr lang="en-US" dirty="0" err="1"/>
              <a:t>ps</a:t>
            </a:r>
            <a:r>
              <a:rPr lang="en-US" dirty="0"/>
              <a:t> production run, computing density in 200 slabs along the z-axis every 5 fs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Fit the water density profile to: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Interfacial width of close to 2 Angstroms, which is in line with previous theoretical and experimental work that places the width between 2 and 4 Angstroms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6E161-F2C6-4083-B43C-F9DFFECC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127" y="3000271"/>
            <a:ext cx="4852400" cy="10288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9924C8-D5E7-434F-AF3F-369D3BE34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2560" y="1640692"/>
            <a:ext cx="5640995" cy="417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7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6C97B-2D17-42AB-A66A-BFF4A55751A2}"/>
              </a:ext>
            </a:extLst>
          </p:cNvPr>
          <p:cNvSpPr txBox="1">
            <a:spLocks/>
          </p:cNvSpPr>
          <p:nvPr/>
        </p:nvSpPr>
        <p:spPr>
          <a:xfrm>
            <a:off x="1303469" y="285943"/>
            <a:ext cx="985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/>
                <a:cs typeface="Helvetica"/>
              </a:rPr>
              <a:t>Current Progress: Benchmarking Density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435C99C-FD15-415A-8EB5-338EBAC71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5484"/>
              </p:ext>
            </p:extLst>
          </p:nvPr>
        </p:nvGraphicFramePr>
        <p:xfrm>
          <a:off x="1005050" y="1850984"/>
          <a:ext cx="104562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060">
                  <a:extLst>
                    <a:ext uri="{9D8B030D-6E8A-4147-A177-3AD203B41FA5}">
                      <a16:colId xmlns:a16="http://schemas.microsoft.com/office/drawing/2014/main" val="1782352532"/>
                    </a:ext>
                  </a:extLst>
                </a:gridCol>
                <a:gridCol w="2614060">
                  <a:extLst>
                    <a:ext uri="{9D8B030D-6E8A-4147-A177-3AD203B41FA5}">
                      <a16:colId xmlns:a16="http://schemas.microsoft.com/office/drawing/2014/main" val="3991628323"/>
                    </a:ext>
                  </a:extLst>
                </a:gridCol>
                <a:gridCol w="2614060">
                  <a:extLst>
                    <a:ext uri="{9D8B030D-6E8A-4147-A177-3AD203B41FA5}">
                      <a16:colId xmlns:a16="http://schemas.microsoft.com/office/drawing/2014/main" val="2629013448"/>
                    </a:ext>
                  </a:extLst>
                </a:gridCol>
                <a:gridCol w="2614060">
                  <a:extLst>
                    <a:ext uri="{9D8B030D-6E8A-4147-A177-3AD203B41FA5}">
                      <a16:colId xmlns:a16="http://schemas.microsoft.com/office/drawing/2014/main" val="139945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 </a:t>
                      </a:r>
                    </a:p>
                    <a:p>
                      <a:pPr algn="ctr"/>
                      <a:r>
                        <a:rPr lang="en-US" dirty="0"/>
                        <a:t>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TAFFI Hexane Density </a:t>
                      </a:r>
                    </a:p>
                    <a:p>
                      <a:pPr algn="ctr"/>
                      <a:r>
                        <a:rPr lang="en-US" dirty="0"/>
                        <a:t>(g/ml)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NIST Experimental Density </a:t>
                      </a:r>
                    </a:p>
                    <a:p>
                      <a:pPr algn="ctr"/>
                      <a:r>
                        <a:rPr lang="en-US" dirty="0"/>
                        <a:t>(g/ml)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 Error</a:t>
                      </a:r>
                    </a:p>
                    <a:p>
                      <a:pPr algn="ctr"/>
                      <a:r>
                        <a:rPr lang="en-US" dirty="0"/>
                        <a:t>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4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+ 0.2500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3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298.15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0.65166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- 0.4760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8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- 1.5118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79278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9E6939C-34A2-4509-853E-D0393D8E94D6}"/>
              </a:ext>
            </a:extLst>
          </p:cNvPr>
          <p:cNvSpPr txBox="1"/>
          <p:nvPr/>
        </p:nvSpPr>
        <p:spPr>
          <a:xfrm>
            <a:off x="1005050" y="4093080"/>
            <a:ext cx="42124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Simulation Details:</a:t>
            </a:r>
          </a:p>
          <a:p>
            <a:r>
              <a:rPr lang="en-US" sz="1400" dirty="0"/>
              <a:t>- TAFFI force field</a:t>
            </a:r>
          </a:p>
          <a:p>
            <a:r>
              <a:rPr lang="en-US" sz="1400" dirty="0"/>
              <a:t>- NPT Andersen/Berendsen at P = 1.0 </a:t>
            </a:r>
            <a:r>
              <a:rPr lang="en-US" sz="1400" dirty="0" err="1"/>
              <a:t>atm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rcut</a:t>
            </a:r>
            <a:r>
              <a:rPr lang="en-US" sz="1400" dirty="0"/>
              <a:t> = 12 Angstroms</a:t>
            </a:r>
          </a:p>
          <a:p>
            <a:r>
              <a:rPr lang="en-US" sz="1400" dirty="0"/>
              <a:t>- 500 hexane molecules</a:t>
            </a:r>
          </a:p>
          <a:p>
            <a:r>
              <a:rPr lang="en-US" sz="1400" dirty="0"/>
              <a:t>- 2,000 </a:t>
            </a:r>
            <a:r>
              <a:rPr lang="en-US" sz="1400" dirty="0" err="1"/>
              <a:t>ps</a:t>
            </a:r>
            <a:r>
              <a:rPr lang="en-US" sz="1400" dirty="0"/>
              <a:t> simulation</a:t>
            </a:r>
          </a:p>
          <a:p>
            <a:r>
              <a:rPr lang="en-US" sz="1400" dirty="0"/>
              <a:t>- Mean and standard deviation values calculated from the final 50 </a:t>
            </a:r>
            <a:r>
              <a:rPr lang="en-US" sz="1400" dirty="0" err="1"/>
              <a:t>ps</a:t>
            </a:r>
            <a:endParaRPr lang="en-US" sz="1400" dirty="0"/>
          </a:p>
          <a:p>
            <a:r>
              <a:rPr lang="en-US" sz="1400" dirty="0"/>
              <a:t>- Standard deviations on the order of 0.0001 g/ml</a:t>
            </a:r>
          </a:p>
        </p:txBody>
      </p:sp>
    </p:spTree>
    <p:extLst>
      <p:ext uri="{BB962C8B-B14F-4D97-AF65-F5344CB8AC3E}">
        <p14:creationId xmlns:p14="http://schemas.microsoft.com/office/powerpoint/2010/main" val="331173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6C97B-2D17-42AB-A66A-BFF4A55751A2}"/>
              </a:ext>
            </a:extLst>
          </p:cNvPr>
          <p:cNvSpPr txBox="1">
            <a:spLocks/>
          </p:cNvSpPr>
          <p:nvPr/>
        </p:nvSpPr>
        <p:spPr>
          <a:xfrm>
            <a:off x="1303469" y="285943"/>
            <a:ext cx="985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/>
                <a:cs typeface="Helvetica"/>
              </a:rPr>
              <a:t>Current Progress: Benchmarking Density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435C99C-FD15-415A-8EB5-338EBAC71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978965"/>
              </p:ext>
            </p:extLst>
          </p:nvPr>
        </p:nvGraphicFramePr>
        <p:xfrm>
          <a:off x="1005050" y="1850984"/>
          <a:ext cx="104562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060">
                  <a:extLst>
                    <a:ext uri="{9D8B030D-6E8A-4147-A177-3AD203B41FA5}">
                      <a16:colId xmlns:a16="http://schemas.microsoft.com/office/drawing/2014/main" val="1782352532"/>
                    </a:ext>
                  </a:extLst>
                </a:gridCol>
                <a:gridCol w="2614060">
                  <a:extLst>
                    <a:ext uri="{9D8B030D-6E8A-4147-A177-3AD203B41FA5}">
                      <a16:colId xmlns:a16="http://schemas.microsoft.com/office/drawing/2014/main" val="3991628323"/>
                    </a:ext>
                  </a:extLst>
                </a:gridCol>
                <a:gridCol w="2614060">
                  <a:extLst>
                    <a:ext uri="{9D8B030D-6E8A-4147-A177-3AD203B41FA5}">
                      <a16:colId xmlns:a16="http://schemas.microsoft.com/office/drawing/2014/main" val="2629013448"/>
                    </a:ext>
                  </a:extLst>
                </a:gridCol>
                <a:gridCol w="2614060">
                  <a:extLst>
                    <a:ext uri="{9D8B030D-6E8A-4147-A177-3AD203B41FA5}">
                      <a16:colId xmlns:a16="http://schemas.microsoft.com/office/drawing/2014/main" val="1399450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 </a:t>
                      </a:r>
                    </a:p>
                    <a:p>
                      <a:pPr algn="ctr"/>
                      <a:r>
                        <a:rPr lang="en-US" dirty="0"/>
                        <a:t>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q-TIP4P/F Density </a:t>
                      </a:r>
                    </a:p>
                    <a:p>
                      <a:pPr algn="ctr"/>
                      <a:r>
                        <a:rPr lang="en-US" dirty="0"/>
                        <a:t>(g/ml)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NIST Experimental Density </a:t>
                      </a:r>
                    </a:p>
                    <a:p>
                      <a:pPr algn="ctr"/>
                      <a:r>
                        <a:rPr lang="en-US" dirty="0"/>
                        <a:t>(g/ml)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 Error</a:t>
                      </a:r>
                    </a:p>
                    <a:p>
                      <a:pPr algn="ctr"/>
                      <a:r>
                        <a:rPr lang="en-US" dirty="0"/>
                        <a:t>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4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298.15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- 0.00788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3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0.98771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0.99656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- 0.00889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8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0.98157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0.98943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- 0.00750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79278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9E6939C-34A2-4509-853E-D0393D8E94D6}"/>
              </a:ext>
            </a:extLst>
          </p:cNvPr>
          <p:cNvSpPr txBox="1"/>
          <p:nvPr/>
        </p:nvSpPr>
        <p:spPr>
          <a:xfrm>
            <a:off x="1005050" y="4093080"/>
            <a:ext cx="42124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Simulation Details:</a:t>
            </a:r>
          </a:p>
          <a:p>
            <a:r>
              <a:rPr lang="en-US" sz="1400" dirty="0"/>
              <a:t>- q-TIP4P/F force field</a:t>
            </a:r>
          </a:p>
          <a:p>
            <a:r>
              <a:rPr lang="en-US" sz="1400" dirty="0"/>
              <a:t>- NPT Andersen/Berendsen at P = 1.0 </a:t>
            </a:r>
            <a:r>
              <a:rPr lang="en-US" sz="1400" dirty="0" err="1"/>
              <a:t>atm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rcut</a:t>
            </a:r>
            <a:r>
              <a:rPr lang="en-US" sz="1400" dirty="0"/>
              <a:t> = 9 Angstroms</a:t>
            </a:r>
          </a:p>
          <a:p>
            <a:r>
              <a:rPr lang="en-US" sz="1400" dirty="0"/>
              <a:t>- 3650 water molecules</a:t>
            </a:r>
          </a:p>
          <a:p>
            <a:r>
              <a:rPr lang="en-US" sz="1400" dirty="0"/>
              <a:t>- 1,000 </a:t>
            </a:r>
            <a:r>
              <a:rPr lang="en-US" sz="1400" dirty="0" err="1"/>
              <a:t>ps</a:t>
            </a:r>
            <a:r>
              <a:rPr lang="en-US" sz="1400" dirty="0"/>
              <a:t> simulation</a:t>
            </a:r>
          </a:p>
          <a:p>
            <a:r>
              <a:rPr lang="en-US" sz="1400" dirty="0"/>
              <a:t>- Mean and standard deviation values calculated from the final 50 </a:t>
            </a:r>
            <a:r>
              <a:rPr lang="en-US" sz="1400" dirty="0" err="1"/>
              <a:t>ps</a:t>
            </a:r>
            <a:endParaRPr lang="en-US" sz="1400" dirty="0"/>
          </a:p>
          <a:p>
            <a:r>
              <a:rPr lang="en-US" sz="1400" dirty="0"/>
              <a:t>- Standard deviations on the order of 0.001 g/ml </a:t>
            </a:r>
          </a:p>
        </p:txBody>
      </p:sp>
    </p:spTree>
    <p:extLst>
      <p:ext uri="{BB962C8B-B14F-4D97-AF65-F5344CB8AC3E}">
        <p14:creationId xmlns:p14="http://schemas.microsoft.com/office/powerpoint/2010/main" val="385067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6C97B-2D17-42AB-A66A-BFF4A55751A2}"/>
              </a:ext>
            </a:extLst>
          </p:cNvPr>
          <p:cNvSpPr txBox="1">
            <a:spLocks/>
          </p:cNvSpPr>
          <p:nvPr/>
        </p:nvSpPr>
        <p:spPr>
          <a:xfrm>
            <a:off x="760288" y="285944"/>
            <a:ext cx="1055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/>
                <a:cs typeface="Helvetica"/>
              </a:rPr>
              <a:t>Current Progress: Calculating Full Density Profiles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5EC29-20ED-4B69-A7EF-B54D7229218A}"/>
              </a:ext>
            </a:extLst>
          </p:cNvPr>
          <p:cNvSpPr txBox="1"/>
          <p:nvPr/>
        </p:nvSpPr>
        <p:spPr>
          <a:xfrm>
            <a:off x="648039" y="1067650"/>
            <a:ext cx="56705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Eliminated DASH production run errors </a:t>
            </a:r>
            <a:r>
              <a:rPr lang="en-US" dirty="0"/>
              <a:t>by adding “synchronous = True” in density computation </a:t>
            </a:r>
            <a:r>
              <a:rPr lang="en-US" dirty="0" err="1"/>
              <a:t>PythonOperation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Extended production run to </a:t>
            </a:r>
            <a:r>
              <a:rPr lang="en-US" b="1" dirty="0"/>
              <a:t>200 </a:t>
            </a:r>
            <a:r>
              <a:rPr lang="en-US" b="1" dirty="0" err="1"/>
              <a:t>ps</a:t>
            </a:r>
            <a:r>
              <a:rPr lang="en-US" dirty="0"/>
              <a:t>, computing density in 200 slabs along the z-axis </a:t>
            </a:r>
            <a:r>
              <a:rPr lang="en-US" b="1" dirty="0"/>
              <a:t>every 1 </a:t>
            </a:r>
            <a:r>
              <a:rPr lang="en-US" b="1" dirty="0" err="1"/>
              <a:t>ps</a:t>
            </a:r>
            <a:endParaRPr lang="en-US" b="1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Fit the </a:t>
            </a:r>
            <a:r>
              <a:rPr lang="en-US" b="1" dirty="0"/>
              <a:t>water and hexane </a:t>
            </a:r>
            <a:r>
              <a:rPr lang="en-US" dirty="0"/>
              <a:t>density profile to an error function profile with this functional form: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Computed the </a:t>
            </a:r>
            <a:r>
              <a:rPr lang="en-US" b="1" dirty="0"/>
              <a:t>standard error of mean density </a:t>
            </a:r>
            <a:r>
              <a:rPr lang="en-US" dirty="0"/>
              <a:t>in each of the 200 slabs for both water and hexane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6E161-F2C6-4083-B43C-F9DFFECC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375" y="3590469"/>
            <a:ext cx="2717516" cy="5761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B3E625-1802-4B84-AA6E-656D4961C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170" y="1512055"/>
            <a:ext cx="5925406" cy="44688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4339E3-551F-4D3B-BD7B-6D89FA663DEB}"/>
              </a:ext>
            </a:extLst>
          </p:cNvPr>
          <p:cNvSpPr txBox="1"/>
          <p:nvPr/>
        </p:nvSpPr>
        <p:spPr>
          <a:xfrm>
            <a:off x="9553768" y="2116477"/>
            <a:ext cx="88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 in pink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1C1721-AD0E-4980-96B7-6728E301EA8D}"/>
              </a:ext>
            </a:extLst>
          </p:cNvPr>
          <p:cNvSpPr txBox="1"/>
          <p:nvPr/>
        </p:nvSpPr>
        <p:spPr>
          <a:xfrm>
            <a:off x="1017141" y="4844640"/>
            <a:ext cx="44589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Simulation Details:</a:t>
            </a:r>
          </a:p>
          <a:p>
            <a:r>
              <a:rPr lang="en-US" sz="1000" dirty="0"/>
              <a:t>- q-TIP4P/F and TAFFI hexane force fields</a:t>
            </a:r>
          </a:p>
          <a:p>
            <a:r>
              <a:rPr lang="en-US" sz="1000" dirty="0"/>
              <a:t>- NPT Andersen/Berendsen at P = 1.0 </a:t>
            </a:r>
            <a:r>
              <a:rPr lang="en-US" sz="1000" dirty="0" err="1"/>
              <a:t>atm</a:t>
            </a:r>
            <a:r>
              <a:rPr lang="en-US" sz="1000" dirty="0"/>
              <a:t> and T = 298.15</a:t>
            </a:r>
          </a:p>
          <a:p>
            <a:r>
              <a:rPr lang="en-US" sz="1000" dirty="0"/>
              <a:t>- </a:t>
            </a:r>
            <a:r>
              <a:rPr lang="en-US" sz="1000" dirty="0" err="1"/>
              <a:t>rcut</a:t>
            </a:r>
            <a:r>
              <a:rPr lang="en-US" sz="1000" dirty="0"/>
              <a:t> = 12 Angstroms</a:t>
            </a:r>
          </a:p>
          <a:p>
            <a:r>
              <a:rPr lang="en-US" sz="1000" dirty="0"/>
              <a:t>- 3650 water, 500 hexane molecules</a:t>
            </a:r>
          </a:p>
          <a:p>
            <a:r>
              <a:rPr lang="en-US" sz="1000" dirty="0"/>
              <a:t>- 300 </a:t>
            </a:r>
            <a:r>
              <a:rPr lang="en-US" sz="1000" dirty="0" err="1"/>
              <a:t>ps</a:t>
            </a:r>
            <a:r>
              <a:rPr lang="en-US" sz="1000" dirty="0"/>
              <a:t> equilibration, 200 </a:t>
            </a:r>
            <a:r>
              <a:rPr lang="en-US" sz="1000" dirty="0" err="1"/>
              <a:t>ps</a:t>
            </a:r>
            <a:r>
              <a:rPr lang="en-US" sz="1000" dirty="0"/>
              <a:t> production</a:t>
            </a:r>
          </a:p>
          <a:p>
            <a:r>
              <a:rPr lang="en-US" sz="1000" dirty="0"/>
              <a:t>- Density computed every 1 </a:t>
            </a:r>
            <a:r>
              <a:rPr lang="en-US" sz="1000" dirty="0" err="1"/>
              <a:t>ps</a:t>
            </a:r>
            <a:r>
              <a:rPr lang="en-US" sz="1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2684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6C97B-2D17-42AB-A66A-BFF4A55751A2}"/>
              </a:ext>
            </a:extLst>
          </p:cNvPr>
          <p:cNvSpPr txBox="1">
            <a:spLocks/>
          </p:cNvSpPr>
          <p:nvPr/>
        </p:nvSpPr>
        <p:spPr>
          <a:xfrm>
            <a:off x="764075" y="292781"/>
            <a:ext cx="1093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/>
                <a:cs typeface="Helvetica"/>
              </a:rPr>
              <a:t>Current Progress: Literature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DFD1D-1E9E-427A-ABFF-2DBBEF21B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59" y="1131328"/>
            <a:ext cx="5925406" cy="44688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956315-F7D4-4DF4-9586-9A944BB4B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548" y="1200974"/>
            <a:ext cx="4371430" cy="4320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E8EC0D-E8BA-4780-8ACE-F10A907C7A05}"/>
              </a:ext>
            </a:extLst>
          </p:cNvPr>
          <p:cNvSpPr txBox="1"/>
          <p:nvPr/>
        </p:nvSpPr>
        <p:spPr>
          <a:xfrm>
            <a:off x="7763496" y="5657026"/>
            <a:ext cx="297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Patel and Brooks (2006)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A12E50-03F2-457B-ACE2-BAB43FB0456C}"/>
              </a:ext>
            </a:extLst>
          </p:cNvPr>
          <p:cNvSpPr txBox="1"/>
          <p:nvPr/>
        </p:nvSpPr>
        <p:spPr>
          <a:xfrm>
            <a:off x="2237019" y="5657026"/>
            <a:ext cx="297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Simulation</a:t>
            </a:r>
          </a:p>
        </p:txBody>
      </p:sp>
    </p:spTree>
    <p:extLst>
      <p:ext uri="{BB962C8B-B14F-4D97-AF65-F5344CB8AC3E}">
        <p14:creationId xmlns:p14="http://schemas.microsoft.com/office/powerpoint/2010/main" val="415418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6C97B-2D17-42AB-A66A-BFF4A55751A2}"/>
              </a:ext>
            </a:extLst>
          </p:cNvPr>
          <p:cNvSpPr txBox="1">
            <a:spLocks/>
          </p:cNvSpPr>
          <p:nvPr/>
        </p:nvSpPr>
        <p:spPr>
          <a:xfrm>
            <a:off x="764075" y="292781"/>
            <a:ext cx="1093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/>
                <a:cs typeface="Helvetica"/>
              </a:rPr>
              <a:t>Current Progress: Literature Comparison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DA59B90D-4A99-4FA4-BF09-6FFE3B6A9B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8669151"/>
                  </p:ext>
                </p:extLst>
              </p:nvPr>
            </p:nvGraphicFramePr>
            <p:xfrm>
              <a:off x="1023031" y="1970355"/>
              <a:ext cx="1041514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3785">
                      <a:extLst>
                        <a:ext uri="{9D8B030D-6E8A-4147-A177-3AD203B41FA5}">
                          <a16:colId xmlns:a16="http://schemas.microsoft.com/office/drawing/2014/main" val="2323730232"/>
                        </a:ext>
                      </a:extLst>
                    </a:gridCol>
                    <a:gridCol w="2603785">
                      <a:extLst>
                        <a:ext uri="{9D8B030D-6E8A-4147-A177-3AD203B41FA5}">
                          <a16:colId xmlns:a16="http://schemas.microsoft.com/office/drawing/2014/main" val="3371119140"/>
                        </a:ext>
                      </a:extLst>
                    </a:gridCol>
                    <a:gridCol w="2603785">
                      <a:extLst>
                        <a:ext uri="{9D8B030D-6E8A-4147-A177-3AD203B41FA5}">
                          <a16:colId xmlns:a16="http://schemas.microsoft.com/office/drawing/2014/main" val="2765837969"/>
                        </a:ext>
                      </a:extLst>
                    </a:gridCol>
                    <a:gridCol w="2603785">
                      <a:extLst>
                        <a:ext uri="{9D8B030D-6E8A-4147-A177-3AD203B41FA5}">
                          <a16:colId xmlns:a16="http://schemas.microsoft.com/office/drawing/2014/main" val="19851508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Our System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Patel and Brooks (2006)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Experimental Literature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0661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Bulk water density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0.999 g/ml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0.986 g/ml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0.99705 g/ml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1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Bulk hexane density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0.6749 g/ml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0.684 g/ml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0.65478 g/ml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89846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Intrinsic width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0.713 Angstroms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0.366 Angstroms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</m:t>
                              </m:r>
                            </m:oMath>
                          </a14:m>
                          <a:r>
                            <a:rPr lang="en-US" dirty="0"/>
                            <a:t> Angstroms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1359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Average thermal width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1.87 Angstroms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1.89 Angstroms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</m:oMath>
                          </a14:m>
                          <a:r>
                            <a:rPr lang="en-US" dirty="0"/>
                            <a:t> 2 - 4 Angstroms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00696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DA59B90D-4A99-4FA4-BF09-6FFE3B6A9B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8669151"/>
                  </p:ext>
                </p:extLst>
              </p:nvPr>
            </p:nvGraphicFramePr>
            <p:xfrm>
              <a:off x="1023031" y="1970355"/>
              <a:ext cx="1041514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3785">
                      <a:extLst>
                        <a:ext uri="{9D8B030D-6E8A-4147-A177-3AD203B41FA5}">
                          <a16:colId xmlns:a16="http://schemas.microsoft.com/office/drawing/2014/main" val="2323730232"/>
                        </a:ext>
                      </a:extLst>
                    </a:gridCol>
                    <a:gridCol w="2603785">
                      <a:extLst>
                        <a:ext uri="{9D8B030D-6E8A-4147-A177-3AD203B41FA5}">
                          <a16:colId xmlns:a16="http://schemas.microsoft.com/office/drawing/2014/main" val="3371119140"/>
                        </a:ext>
                      </a:extLst>
                    </a:gridCol>
                    <a:gridCol w="2603785">
                      <a:extLst>
                        <a:ext uri="{9D8B030D-6E8A-4147-A177-3AD203B41FA5}">
                          <a16:colId xmlns:a16="http://schemas.microsoft.com/office/drawing/2014/main" val="2765837969"/>
                        </a:ext>
                      </a:extLst>
                    </a:gridCol>
                    <a:gridCol w="2603785">
                      <a:extLst>
                        <a:ext uri="{9D8B030D-6E8A-4147-A177-3AD203B41FA5}">
                          <a16:colId xmlns:a16="http://schemas.microsoft.com/office/drawing/2014/main" val="19851508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Our System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Patel and Brooks (2006)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Experimental Literature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0661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Bulk water density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0.999 g/ml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0.986 g/ml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0.99705 g/ml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1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Bulk hexane density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0.6749 g/ml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0.684 g/ml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0.65478 g/ml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89846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Intrinsic width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0.713 Angstroms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0.366 Angstroms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703" t="-308197" r="-93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359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Average thermal width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1.87 Angstroms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1.89 Angstroms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703" t="-408197" r="-93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0696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3678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6C97B-2D17-42AB-A66A-BFF4A55751A2}"/>
              </a:ext>
            </a:extLst>
          </p:cNvPr>
          <p:cNvSpPr txBox="1">
            <a:spLocks/>
          </p:cNvSpPr>
          <p:nvPr/>
        </p:nvSpPr>
        <p:spPr>
          <a:xfrm>
            <a:off x="764075" y="292781"/>
            <a:ext cx="1093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/>
                <a:cs typeface="Helvetica"/>
              </a:rPr>
              <a:t>Current Progress: Molecular Orientation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9CBACC-C5C9-4839-9DDF-979B73D64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700" y="1179571"/>
            <a:ext cx="5521128" cy="43626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3B1D55-42FA-479A-BEFF-2A75D2980075}"/>
              </a:ext>
            </a:extLst>
          </p:cNvPr>
          <p:cNvSpPr txBox="1"/>
          <p:nvPr/>
        </p:nvSpPr>
        <p:spPr>
          <a:xfrm>
            <a:off x="145059" y="1266902"/>
            <a:ext cx="61696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Orientation order parameter: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Water</a:t>
            </a:r>
            <a:r>
              <a:rPr lang="en-US" dirty="0"/>
              <a:t>: angle is taken between the water dipole moment vector and the interface normal, averaged over all molecules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Profile shows that water is approximately isotropic in the bulk but orients parallel to the interface in the interfacial region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85C70A-E528-449A-AB64-1E475BDAE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747" y="1657302"/>
            <a:ext cx="3066358" cy="8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5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6C97B-2D17-42AB-A66A-BFF4A55751A2}"/>
              </a:ext>
            </a:extLst>
          </p:cNvPr>
          <p:cNvSpPr txBox="1">
            <a:spLocks/>
          </p:cNvSpPr>
          <p:nvPr/>
        </p:nvSpPr>
        <p:spPr>
          <a:xfrm>
            <a:off x="764075" y="292781"/>
            <a:ext cx="1093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/>
                <a:cs typeface="Helvetica"/>
              </a:rPr>
              <a:t>Current Progress: Literature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9CBACC-C5C9-4839-9DDF-979B73D64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75" y="1371599"/>
            <a:ext cx="5037563" cy="39805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3EF177-4854-4CD1-AA5E-DBDA06548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295" y="1727984"/>
            <a:ext cx="6043760" cy="34020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27959C-B1BA-413C-B465-521DE9FC203D}"/>
              </a:ext>
            </a:extLst>
          </p:cNvPr>
          <p:cNvSpPr txBox="1"/>
          <p:nvPr/>
        </p:nvSpPr>
        <p:spPr>
          <a:xfrm>
            <a:off x="7808360" y="5544573"/>
            <a:ext cx="3333964" cy="37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Patel and Brooks (2006)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3A4FCD-EB68-4A1B-BE9C-37605D8B9F3A}"/>
              </a:ext>
            </a:extLst>
          </p:cNvPr>
          <p:cNvSpPr txBox="1"/>
          <p:nvPr/>
        </p:nvSpPr>
        <p:spPr>
          <a:xfrm>
            <a:off x="2042846" y="5544573"/>
            <a:ext cx="3333964" cy="37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Simulation</a:t>
            </a:r>
          </a:p>
        </p:txBody>
      </p:sp>
    </p:spTree>
    <p:extLst>
      <p:ext uri="{BB962C8B-B14F-4D97-AF65-F5344CB8AC3E}">
        <p14:creationId xmlns:p14="http://schemas.microsoft.com/office/powerpoint/2010/main" val="314369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655</Words>
  <Application>Microsoft Office PowerPoint</Application>
  <PresentationFormat>Widescreen</PresentationFormat>
  <Paragraphs>164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Kirk Swanson</dc:creator>
  <cp:lastModifiedBy>Kirk Swanson</cp:lastModifiedBy>
  <cp:revision>34</cp:revision>
  <dcterms:created xsi:type="dcterms:W3CDTF">2018-04-02T14:53:39Z</dcterms:created>
  <dcterms:modified xsi:type="dcterms:W3CDTF">2018-04-23T14:49:12Z</dcterms:modified>
</cp:coreProperties>
</file>