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598" r:id="rId2"/>
    <p:sldId id="592" r:id="rId3"/>
    <p:sldId id="596" r:id="rId4"/>
    <p:sldId id="597" r:id="rId5"/>
    <p:sldId id="599" r:id="rId6"/>
    <p:sldId id="600" r:id="rId7"/>
    <p:sldId id="601" r:id="rId8"/>
    <p:sldId id="602" r:id="rId9"/>
    <p:sldId id="603" r:id="rId10"/>
    <p:sldId id="604" r:id="rId11"/>
    <p:sldId id="605" r:id="rId12"/>
    <p:sldId id="606" r:id="rId13"/>
    <p:sldId id="607" r:id="rId14"/>
    <p:sldId id="608" r:id="rId15"/>
    <p:sldId id="609" r:id="rId16"/>
    <p:sldId id="610" r:id="rId17"/>
    <p:sldId id="611" r:id="rId18"/>
    <p:sldId id="6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rk Swanson" initials="KS" lastIdx="1" clrIdx="0">
    <p:extLst>
      <p:ext uri="{19B8F6BF-5375-455C-9EA6-DF929625EA0E}">
        <p15:presenceInfo xmlns:p15="http://schemas.microsoft.com/office/powerpoint/2012/main" userId="1889b270c1df719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8DE6"/>
    <a:srgbClr val="F414E9"/>
    <a:srgbClr val="FC887C"/>
    <a:srgbClr val="A20000"/>
    <a:srgbClr val="6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7" autoAdjust="0"/>
    <p:restoredTop sz="91483" autoAdjust="0"/>
  </p:normalViewPr>
  <p:slideViewPr>
    <p:cSldViewPr snapToGrid="0">
      <p:cViewPr varScale="1">
        <p:scale>
          <a:sx n="91" d="100"/>
          <a:sy n="91" d="100"/>
        </p:scale>
        <p:origin x="51" y="405"/>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AFF96-6D03-4AA3-A953-87623B0EB931}" type="datetimeFigureOut">
              <a:rPr lang="en-US" smtClean="0"/>
              <a:t>10/8/2018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897D1B-AF87-476E-A4C8-FC8CB23C10BD}" type="slidenum">
              <a:rPr lang="en-US" smtClean="0"/>
              <a:t>‹#›</a:t>
            </a:fld>
            <a:endParaRPr lang="en-US"/>
          </a:p>
        </p:txBody>
      </p:sp>
    </p:spTree>
    <p:extLst>
      <p:ext uri="{BB962C8B-B14F-4D97-AF65-F5344CB8AC3E}">
        <p14:creationId xmlns:p14="http://schemas.microsoft.com/office/powerpoint/2010/main" val="2217168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100 </a:t>
            </a:r>
            <a:r>
              <a:rPr lang="en-US" dirty="0" err="1"/>
              <a:t>ps</a:t>
            </a:r>
            <a:r>
              <a:rPr lang="en-US" dirty="0"/>
              <a:t> equilibration, 900 </a:t>
            </a:r>
            <a:r>
              <a:rPr lang="en-US" dirty="0" err="1"/>
              <a:t>ps</a:t>
            </a:r>
            <a:r>
              <a:rPr lang="en-US" dirty="0"/>
              <a:t> production used for SE analysis (9 bocks of size 100 </a:t>
            </a:r>
            <a:r>
              <a:rPr lang="en-US" dirty="0" err="1"/>
              <a:t>ps</a:t>
            </a:r>
            <a:r>
              <a:rPr lang="en-US" dirty="0"/>
              <a:t>), 2*SE reported in table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DASH simulation in </a:t>
            </a:r>
            <a:r>
              <a:rPr lang="en-US" dirty="0" err="1"/>
              <a:t>dash_work</a:t>
            </a:r>
            <a:r>
              <a:rPr lang="en-US" dirty="0"/>
              <a:t>/water using run_9-26-2018.sh and tip4pF_9-26-2018.py, 1000 q-TIP4P/F water molecules, 2M steps with time step 0.5, </a:t>
            </a:r>
            <a:r>
              <a:rPr lang="en-US" dirty="0" err="1"/>
              <a:t>rCut</a:t>
            </a:r>
            <a:r>
              <a:rPr lang="en-US" dirty="0"/>
              <a:t> 9 A, NPT Berendsen/Andersen at 298 K and 1.0 atm, initial density 0.997, PI 1 bead, data every 1000, restart/</a:t>
            </a:r>
            <a:r>
              <a:rPr lang="en-US" dirty="0" err="1"/>
              <a:t>traj</a:t>
            </a:r>
            <a:r>
              <a:rPr lang="en-US" dirty="0"/>
              <a:t> every 50,000, filename B-1</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simulation in /home/swansonk1/</a:t>
            </a: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using run_openmm.sh and pimd_modified.py, 1000 q-TIP4P/F water molecules, 2M steps with time step 0.0005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0.9 nanometers, NPT </a:t>
            </a:r>
            <a:r>
              <a:rPr lang="en-US" sz="1200" b="0" i="0" u="none" strike="noStrike" kern="1200" dirty="0" err="1">
                <a:solidFill>
                  <a:schemeClr val="tx1"/>
                </a:solidFill>
                <a:effectLst/>
                <a:latin typeface="+mn-lt"/>
                <a:ea typeface="+mn-ea"/>
                <a:cs typeface="+mn-cs"/>
              </a:rPr>
              <a:t>RPMDMonteCarlo</a:t>
            </a:r>
            <a:r>
              <a:rPr lang="en-US" sz="1200" b="0" i="0" u="none" strike="noStrike" kern="1200" dirty="0">
                <a:solidFill>
                  <a:schemeClr val="tx1"/>
                </a:solidFill>
                <a:effectLst/>
                <a:latin typeface="+mn-lt"/>
                <a:ea typeface="+mn-ea"/>
                <a:cs typeface="+mn-cs"/>
              </a:rPr>
              <a:t> at 298 K and 1.01325 bar, initial density 0.9979734044480487, PI 1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MM-1</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8775EFD-0084-F54A-A5EE-DCDBDF5C4CA2}" type="slidenum">
              <a:rPr lang="en-US" smtClean="0"/>
              <a:pPr/>
              <a:t>1</a:t>
            </a:fld>
            <a:endParaRPr lang="en-US"/>
          </a:p>
        </p:txBody>
      </p:sp>
    </p:spTree>
    <p:extLst>
      <p:ext uri="{BB962C8B-B14F-4D97-AF65-F5344CB8AC3E}">
        <p14:creationId xmlns:p14="http://schemas.microsoft.com/office/powerpoint/2010/main" val="295355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100 </a:t>
            </a:r>
            <a:r>
              <a:rPr lang="en-US" dirty="0" err="1"/>
              <a:t>ps</a:t>
            </a:r>
            <a:r>
              <a:rPr lang="en-US" dirty="0"/>
              <a:t> equilibration, 900 </a:t>
            </a:r>
            <a:r>
              <a:rPr lang="en-US" dirty="0" err="1"/>
              <a:t>ps</a:t>
            </a:r>
            <a:r>
              <a:rPr lang="en-US" dirty="0"/>
              <a:t> production used for SE analysis (9 bocks of size 100 </a:t>
            </a:r>
            <a:r>
              <a:rPr lang="en-US" dirty="0" err="1"/>
              <a:t>ps</a:t>
            </a:r>
            <a:r>
              <a:rPr lang="en-US" dirty="0"/>
              <a:t>), 2*SE reported in table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DASH simulation in </a:t>
            </a:r>
            <a:r>
              <a:rPr lang="en-US" dirty="0" err="1"/>
              <a:t>dash_work</a:t>
            </a:r>
            <a:r>
              <a:rPr lang="en-US" dirty="0"/>
              <a:t>/water using run_9-26-2018.sh and tip4pF_9-26-2018.py, 1000 q-TIP4P/F water molecules, 4M steps with time step 0.25, </a:t>
            </a:r>
            <a:r>
              <a:rPr lang="en-US" dirty="0" err="1"/>
              <a:t>rCut</a:t>
            </a:r>
            <a:r>
              <a:rPr lang="en-US" dirty="0"/>
              <a:t> 9 A, NPT </a:t>
            </a:r>
            <a:r>
              <a:rPr lang="en-US" dirty="0" err="1"/>
              <a:t>MonteCarlo</a:t>
            </a:r>
            <a:r>
              <a:rPr lang="en-US" dirty="0"/>
              <a:t>/Andersen at 298 K and 1.0 atm, initial density 0.997, PI 32 bead, data every 1000, restart/</a:t>
            </a:r>
            <a:r>
              <a:rPr lang="en-US" dirty="0" err="1"/>
              <a:t>traj</a:t>
            </a:r>
            <a:r>
              <a:rPr lang="en-US" dirty="0"/>
              <a:t> every 50,000, filename MC-9</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simulation in /home/swansonk1/</a:t>
            </a: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using run_openmm.sh and pimd_modified.py, 1000 q-TIP4P/F water molecules, 4M steps with time step 0.00025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0.9 nanometers, NPT </a:t>
            </a:r>
            <a:r>
              <a:rPr lang="en-US" sz="1200" b="0" i="0" u="none" strike="noStrike" kern="1200" dirty="0" err="1">
                <a:solidFill>
                  <a:schemeClr val="tx1"/>
                </a:solidFill>
                <a:effectLst/>
                <a:latin typeface="+mn-lt"/>
                <a:ea typeface="+mn-ea"/>
                <a:cs typeface="+mn-cs"/>
              </a:rPr>
              <a:t>RPMDMonteCarlo</a:t>
            </a:r>
            <a:r>
              <a:rPr lang="en-US" sz="1200" b="0" i="0" u="none" strike="noStrike" kern="1200" dirty="0">
                <a:solidFill>
                  <a:schemeClr val="tx1"/>
                </a:solidFill>
                <a:effectLst/>
                <a:latin typeface="+mn-lt"/>
                <a:ea typeface="+mn-ea"/>
                <a:cs typeface="+mn-cs"/>
              </a:rPr>
              <a:t> at 298 K and 1.01325 bar, initial density 0.9979734044480487, PI 32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MM-9</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8775EFD-0084-F54A-A5EE-DCDBDF5C4CA2}" type="slidenum">
              <a:rPr lang="en-US" smtClean="0"/>
              <a:pPr/>
              <a:t>10</a:t>
            </a:fld>
            <a:endParaRPr lang="en-US"/>
          </a:p>
        </p:txBody>
      </p:sp>
    </p:spTree>
    <p:extLst>
      <p:ext uri="{BB962C8B-B14F-4D97-AF65-F5344CB8AC3E}">
        <p14:creationId xmlns:p14="http://schemas.microsoft.com/office/powerpoint/2010/main" val="3548219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100 </a:t>
            </a:r>
            <a:r>
              <a:rPr lang="en-US" dirty="0" err="1"/>
              <a:t>ps</a:t>
            </a:r>
            <a:r>
              <a:rPr lang="en-US" dirty="0"/>
              <a:t> equilibration, 900 </a:t>
            </a:r>
            <a:r>
              <a:rPr lang="en-US" dirty="0" err="1"/>
              <a:t>ps</a:t>
            </a:r>
            <a:r>
              <a:rPr lang="en-US" dirty="0"/>
              <a:t> production used for SE analysis (9 bocks of size 100 </a:t>
            </a:r>
            <a:r>
              <a:rPr lang="en-US" dirty="0" err="1"/>
              <a:t>ps</a:t>
            </a:r>
            <a:r>
              <a:rPr lang="en-US" dirty="0"/>
              <a:t>), 2*SE reported in table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DASH simulation in </a:t>
            </a:r>
            <a:r>
              <a:rPr lang="en-US" dirty="0" err="1"/>
              <a:t>dash_work</a:t>
            </a:r>
            <a:r>
              <a:rPr lang="en-US" dirty="0"/>
              <a:t>/water using run_9-26-2018.sh and tip4pF_9-26-2018.py, 1000 q-TIP4P/F water molecules, 1M steps with time step 1.0, </a:t>
            </a:r>
            <a:r>
              <a:rPr lang="en-US" dirty="0" err="1"/>
              <a:t>rCut</a:t>
            </a:r>
            <a:r>
              <a:rPr lang="en-US" dirty="0"/>
              <a:t> 9 A, NPT </a:t>
            </a:r>
            <a:r>
              <a:rPr lang="en-US" dirty="0" err="1"/>
              <a:t>MonteCarlo</a:t>
            </a:r>
            <a:r>
              <a:rPr lang="en-US" dirty="0"/>
              <a:t>/Andersen at 298 K and 1.0 atm, initial density 0.997, PI 1 bead, data every 1000, restart/</a:t>
            </a:r>
            <a:r>
              <a:rPr lang="en-US" dirty="0" err="1"/>
              <a:t>traj</a:t>
            </a:r>
            <a:r>
              <a:rPr lang="en-US" dirty="0"/>
              <a:t> every 50,000, filename MC-10</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simulation in /home/swansonk1/</a:t>
            </a: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using run_openmm.sh and pimd_modified.py, 1000 q-TIP4P/F water molecules, 1M steps with time step 0.001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0.9 nanometers, NPT </a:t>
            </a:r>
            <a:r>
              <a:rPr lang="en-US" sz="1200" b="0" i="0" u="none" strike="noStrike" kern="1200" dirty="0" err="1">
                <a:solidFill>
                  <a:schemeClr val="tx1"/>
                </a:solidFill>
                <a:effectLst/>
                <a:latin typeface="+mn-lt"/>
                <a:ea typeface="+mn-ea"/>
                <a:cs typeface="+mn-cs"/>
              </a:rPr>
              <a:t>RPMDMonteCarlo</a:t>
            </a:r>
            <a:r>
              <a:rPr lang="en-US" sz="1200" b="0" i="0" u="none" strike="noStrike" kern="1200" dirty="0">
                <a:solidFill>
                  <a:schemeClr val="tx1"/>
                </a:solidFill>
                <a:effectLst/>
                <a:latin typeface="+mn-lt"/>
                <a:ea typeface="+mn-ea"/>
                <a:cs typeface="+mn-cs"/>
              </a:rPr>
              <a:t> at 298 K and 1.01325 bar, initial density 0.9979734044480487, PI 1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MM-10</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8775EFD-0084-F54A-A5EE-DCDBDF5C4CA2}" type="slidenum">
              <a:rPr lang="en-US" smtClean="0"/>
              <a:pPr/>
              <a:t>11</a:t>
            </a:fld>
            <a:endParaRPr lang="en-US"/>
          </a:p>
        </p:txBody>
      </p:sp>
    </p:spTree>
    <p:extLst>
      <p:ext uri="{BB962C8B-B14F-4D97-AF65-F5344CB8AC3E}">
        <p14:creationId xmlns:p14="http://schemas.microsoft.com/office/powerpoint/2010/main" val="784245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100 </a:t>
            </a:r>
            <a:r>
              <a:rPr lang="en-US" dirty="0" err="1"/>
              <a:t>ps</a:t>
            </a:r>
            <a:r>
              <a:rPr lang="en-US" dirty="0"/>
              <a:t> equilibration, 900 </a:t>
            </a:r>
            <a:r>
              <a:rPr lang="en-US" dirty="0" err="1"/>
              <a:t>ps</a:t>
            </a:r>
            <a:r>
              <a:rPr lang="en-US" dirty="0"/>
              <a:t> production used for SE analysis (9 bocks of size 100 </a:t>
            </a:r>
            <a:r>
              <a:rPr lang="en-US" dirty="0" err="1"/>
              <a:t>ps</a:t>
            </a:r>
            <a:r>
              <a:rPr lang="en-US" dirty="0"/>
              <a:t>), 2*SE reported in table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DASH simulation in </a:t>
            </a:r>
            <a:r>
              <a:rPr lang="en-US" dirty="0" err="1"/>
              <a:t>dash_work</a:t>
            </a:r>
            <a:r>
              <a:rPr lang="en-US" dirty="0"/>
              <a:t>/water using run_9-26-2018.sh and tip4pF_9-26-2018.py, 1000 q-TIP4P/F water molecules, 1M steps with time step 1.0, </a:t>
            </a:r>
            <a:r>
              <a:rPr lang="en-US" dirty="0" err="1"/>
              <a:t>rCut</a:t>
            </a:r>
            <a:r>
              <a:rPr lang="en-US" dirty="0"/>
              <a:t> 9 A, NPT </a:t>
            </a:r>
            <a:r>
              <a:rPr lang="en-US" dirty="0" err="1"/>
              <a:t>MonteCarlo</a:t>
            </a:r>
            <a:r>
              <a:rPr lang="en-US" dirty="0"/>
              <a:t>/Andersen at 298 K and 1.0 atm, initial density 0.997, PI 16 bead, data every 1000, restart/</a:t>
            </a:r>
            <a:r>
              <a:rPr lang="en-US" dirty="0" err="1"/>
              <a:t>traj</a:t>
            </a:r>
            <a:r>
              <a:rPr lang="en-US" dirty="0"/>
              <a:t> every 50,000, filename MC-11</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simulation in /home/swansonk1/</a:t>
            </a: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using run_openmm.sh and pimd_modified.py, 1000 q-TIP4P/F water molecules, 1M steps with time step 0.001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0.9 nanometers, NPT </a:t>
            </a:r>
            <a:r>
              <a:rPr lang="en-US" sz="1200" b="0" i="0" u="none" strike="noStrike" kern="1200" dirty="0" err="1">
                <a:solidFill>
                  <a:schemeClr val="tx1"/>
                </a:solidFill>
                <a:effectLst/>
                <a:latin typeface="+mn-lt"/>
                <a:ea typeface="+mn-ea"/>
                <a:cs typeface="+mn-cs"/>
              </a:rPr>
              <a:t>RPMDMonteCarlo</a:t>
            </a:r>
            <a:r>
              <a:rPr lang="en-US" sz="1200" b="0" i="0" u="none" strike="noStrike" kern="1200" dirty="0">
                <a:solidFill>
                  <a:schemeClr val="tx1"/>
                </a:solidFill>
                <a:effectLst/>
                <a:latin typeface="+mn-lt"/>
                <a:ea typeface="+mn-ea"/>
                <a:cs typeface="+mn-cs"/>
              </a:rPr>
              <a:t> at 298 K and 1.01325 bar, initial density 0.9979734044480487, PI 16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MM-11</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8775EFD-0084-F54A-A5EE-DCDBDF5C4CA2}" type="slidenum">
              <a:rPr lang="en-US" smtClean="0"/>
              <a:pPr/>
              <a:t>12</a:t>
            </a:fld>
            <a:endParaRPr lang="en-US"/>
          </a:p>
        </p:txBody>
      </p:sp>
    </p:spTree>
    <p:extLst>
      <p:ext uri="{BB962C8B-B14F-4D97-AF65-F5344CB8AC3E}">
        <p14:creationId xmlns:p14="http://schemas.microsoft.com/office/powerpoint/2010/main" val="14366965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100 </a:t>
            </a:r>
            <a:r>
              <a:rPr lang="en-US" dirty="0" err="1"/>
              <a:t>ps</a:t>
            </a:r>
            <a:r>
              <a:rPr lang="en-US" dirty="0"/>
              <a:t> equilibration, 900 </a:t>
            </a:r>
            <a:r>
              <a:rPr lang="en-US" dirty="0" err="1"/>
              <a:t>ps</a:t>
            </a:r>
            <a:r>
              <a:rPr lang="en-US" dirty="0"/>
              <a:t> production used for SE analysis (9 bocks of size 100 </a:t>
            </a:r>
            <a:r>
              <a:rPr lang="en-US" dirty="0" err="1"/>
              <a:t>ps</a:t>
            </a:r>
            <a:r>
              <a:rPr lang="en-US" dirty="0"/>
              <a:t>), 2*SE reported in table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DASH simulation in </a:t>
            </a:r>
            <a:r>
              <a:rPr lang="en-US" dirty="0" err="1"/>
              <a:t>dash_work</a:t>
            </a:r>
            <a:r>
              <a:rPr lang="en-US" dirty="0"/>
              <a:t>/water using run_9-26-2018.sh and tip4pF_9-26-2018.py, 1000 q-TIP4P/F water molecules, 1M steps with time step 1.0, </a:t>
            </a:r>
            <a:r>
              <a:rPr lang="en-US" dirty="0" err="1"/>
              <a:t>rCut</a:t>
            </a:r>
            <a:r>
              <a:rPr lang="en-US" dirty="0"/>
              <a:t> 9 A, NPT </a:t>
            </a:r>
            <a:r>
              <a:rPr lang="en-US" dirty="0" err="1"/>
              <a:t>MonteCarlo</a:t>
            </a:r>
            <a:r>
              <a:rPr lang="en-US" dirty="0"/>
              <a:t>/Andersen at 298 K and 1.0 atm, initial density 0.997, PI 32 bead, data every 1000, restart/</a:t>
            </a:r>
            <a:r>
              <a:rPr lang="en-US" dirty="0" err="1"/>
              <a:t>traj</a:t>
            </a:r>
            <a:r>
              <a:rPr lang="en-US" dirty="0"/>
              <a:t> every 50,000, filename MC-12</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simulation in /home/swansonk1/</a:t>
            </a: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using run_openmm.sh and pimd_modified.py, 1000 q-TIP4P/F water molecules, 1M steps with time step 0.001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0.9 nanometers, NPT </a:t>
            </a:r>
            <a:r>
              <a:rPr lang="en-US" sz="1200" b="0" i="0" u="none" strike="noStrike" kern="1200" dirty="0" err="1">
                <a:solidFill>
                  <a:schemeClr val="tx1"/>
                </a:solidFill>
                <a:effectLst/>
                <a:latin typeface="+mn-lt"/>
                <a:ea typeface="+mn-ea"/>
                <a:cs typeface="+mn-cs"/>
              </a:rPr>
              <a:t>RPMDMonteCarlo</a:t>
            </a:r>
            <a:r>
              <a:rPr lang="en-US" sz="1200" b="0" i="0" u="none" strike="noStrike" kern="1200" dirty="0">
                <a:solidFill>
                  <a:schemeClr val="tx1"/>
                </a:solidFill>
                <a:effectLst/>
                <a:latin typeface="+mn-lt"/>
                <a:ea typeface="+mn-ea"/>
                <a:cs typeface="+mn-cs"/>
              </a:rPr>
              <a:t> at 298 K and 1.01325 bar, initial density 0.9979734044480487, PI 32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MM-12</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8775EFD-0084-F54A-A5EE-DCDBDF5C4CA2}" type="slidenum">
              <a:rPr lang="en-US" smtClean="0"/>
              <a:pPr/>
              <a:t>13</a:t>
            </a:fld>
            <a:endParaRPr lang="en-US"/>
          </a:p>
        </p:txBody>
      </p:sp>
    </p:spTree>
    <p:extLst>
      <p:ext uri="{BB962C8B-B14F-4D97-AF65-F5344CB8AC3E}">
        <p14:creationId xmlns:p14="http://schemas.microsoft.com/office/powerpoint/2010/main" val="1162672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100 </a:t>
            </a:r>
            <a:r>
              <a:rPr lang="en-US" dirty="0" err="1"/>
              <a:t>ps</a:t>
            </a:r>
            <a:r>
              <a:rPr lang="en-US" dirty="0"/>
              <a:t> equilibration, 900 </a:t>
            </a:r>
            <a:r>
              <a:rPr lang="en-US" dirty="0" err="1"/>
              <a:t>ps</a:t>
            </a:r>
            <a:r>
              <a:rPr lang="en-US" dirty="0"/>
              <a:t> production used for SE analysis (9 bocks of size 100 </a:t>
            </a:r>
            <a:r>
              <a:rPr lang="en-US" dirty="0" err="1"/>
              <a:t>ps</a:t>
            </a:r>
            <a:r>
              <a:rPr lang="en-US" dirty="0"/>
              <a:t>), 2*SE reported in table</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a:solidFill>
                  <a:schemeClr val="tx1"/>
                </a:solidFill>
                <a:effectLst/>
                <a:latin typeface="+mn-lt"/>
                <a:ea typeface="+mn-ea"/>
                <a:cs typeface="+mn-cs"/>
              </a:rPr>
              <a:t>DASH simulation in </a:t>
            </a:r>
            <a:r>
              <a:rPr lang="en-US" sz="1200" b="0" i="0" u="none" strike="noStrike" kern="1200" dirty="0" err="1">
                <a:solidFill>
                  <a:schemeClr val="tx1"/>
                </a:solidFill>
                <a:effectLst/>
                <a:latin typeface="+mn-lt"/>
                <a:ea typeface="+mn-ea"/>
                <a:cs typeface="+mn-cs"/>
              </a:rPr>
              <a:t>dash_work</a:t>
            </a:r>
            <a:r>
              <a:rPr lang="en-US" sz="1200" b="0" i="0" u="none" strike="noStrike" kern="1200" dirty="0">
                <a:solidFill>
                  <a:schemeClr val="tx1"/>
                </a:solidFill>
                <a:effectLst/>
                <a:latin typeface="+mn-lt"/>
                <a:ea typeface="+mn-ea"/>
                <a:cs typeface="+mn-cs"/>
              </a:rPr>
              <a:t>/water using run_9-26-2018.sh and tip4pF_9-26-2018.py, 1000 q-TIP4P/F water molecules, 2M steps with time step 0.5,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9 A, NVT Andersen at 298 K, initial density 0.9979734044480487, PI 1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MC-NVT-1bead</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simulation in /home/swansonk1/</a:t>
            </a: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using run_openmm.sh and pimd_modified.py, 1000 q-TIP4P/F water molecules, 2M steps with time step 0.0005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0.9 nanometers, NVT RPMD/PILE at 298 K, initial density 0.9979734044480487, PI 1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MM-NVT-1bead</a:t>
            </a:r>
            <a:r>
              <a:rPr lang="en-US" dirty="0"/>
              <a:t>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8775EFD-0084-F54A-A5EE-DCDBDF5C4CA2}" type="slidenum">
              <a:rPr lang="en-US" smtClean="0"/>
              <a:pPr/>
              <a:t>14</a:t>
            </a:fld>
            <a:endParaRPr lang="en-US"/>
          </a:p>
        </p:txBody>
      </p:sp>
    </p:spTree>
    <p:extLst>
      <p:ext uri="{BB962C8B-B14F-4D97-AF65-F5344CB8AC3E}">
        <p14:creationId xmlns:p14="http://schemas.microsoft.com/office/powerpoint/2010/main" val="3792660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All data used for SE analysis (6 bocks), 2*SE reported in table</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a:solidFill>
                  <a:schemeClr val="tx1"/>
                </a:solidFill>
                <a:effectLst/>
                <a:latin typeface="+mn-lt"/>
                <a:ea typeface="+mn-ea"/>
                <a:cs typeface="+mn-cs"/>
              </a:rPr>
              <a:t>DASH simulation in </a:t>
            </a:r>
            <a:r>
              <a:rPr lang="en-US" sz="1200" b="0" i="0" u="none" strike="noStrike" kern="1200" dirty="0" err="1">
                <a:solidFill>
                  <a:schemeClr val="tx1"/>
                </a:solidFill>
                <a:effectLst/>
                <a:latin typeface="+mn-lt"/>
                <a:ea typeface="+mn-ea"/>
                <a:cs typeface="+mn-cs"/>
              </a:rPr>
              <a:t>dash_work</a:t>
            </a:r>
            <a:r>
              <a:rPr lang="en-US" sz="1200" b="0" i="0" u="none" strike="noStrike" kern="1200" dirty="0">
                <a:solidFill>
                  <a:schemeClr val="tx1"/>
                </a:solidFill>
                <a:effectLst/>
                <a:latin typeface="+mn-lt"/>
                <a:ea typeface="+mn-ea"/>
                <a:cs typeface="+mn-cs"/>
              </a:rPr>
              <a:t>/water using run_9-26-2018.sh and tip4pF_9-26-2018.py, 1000 q-TIP4P/F water molecules, 10M steps with time step 0.5,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9 A, coulomb False, NPT </a:t>
            </a:r>
            <a:r>
              <a:rPr lang="en-US" sz="1200" b="0" i="0" u="none" strike="noStrike" kern="1200" dirty="0" err="1">
                <a:solidFill>
                  <a:schemeClr val="tx1"/>
                </a:solidFill>
                <a:effectLst/>
                <a:latin typeface="+mn-lt"/>
                <a:ea typeface="+mn-ea"/>
                <a:cs typeface="+mn-cs"/>
              </a:rPr>
              <a:t>MonteCarlo</a:t>
            </a:r>
            <a:r>
              <a:rPr lang="en-US" sz="1200" b="0" i="0" u="none" strike="noStrike" kern="1200" dirty="0">
                <a:solidFill>
                  <a:schemeClr val="tx1"/>
                </a:solidFill>
                <a:effectLst/>
                <a:latin typeface="+mn-lt"/>
                <a:ea typeface="+mn-ea"/>
                <a:cs typeface="+mn-cs"/>
              </a:rPr>
              <a:t>/Andersen at 298 K and 1.0 atm, initial density 0.9979734044480487, PI 1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MC-0charge</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simulation in /home/swansonk1/</a:t>
            </a: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using run_openmm.sh and pimd_modified.py, 1000 q-TIP4P/F water molecules, 10M steps with time step 0.0005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0.9 nanometers, coulomb False, NPT </a:t>
            </a:r>
            <a:r>
              <a:rPr lang="en-US" sz="1200" b="0" i="0" u="none" strike="noStrike" kern="1200" dirty="0" err="1">
                <a:solidFill>
                  <a:schemeClr val="tx1"/>
                </a:solidFill>
                <a:effectLst/>
                <a:latin typeface="+mn-lt"/>
                <a:ea typeface="+mn-ea"/>
                <a:cs typeface="+mn-cs"/>
              </a:rPr>
              <a:t>RPMDMonteCarlo</a:t>
            </a:r>
            <a:r>
              <a:rPr lang="en-US" sz="1200" b="0" i="0" u="none" strike="noStrike" kern="1200" dirty="0">
                <a:solidFill>
                  <a:schemeClr val="tx1"/>
                </a:solidFill>
                <a:effectLst/>
                <a:latin typeface="+mn-lt"/>
                <a:ea typeface="+mn-ea"/>
                <a:cs typeface="+mn-cs"/>
              </a:rPr>
              <a:t>/PILE at 298 K and 1.01325 bar, initial density 0.9979734044480487, PI 1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MM-0charge</a:t>
            </a:r>
            <a:r>
              <a:rPr lang="en-US" dirty="0"/>
              <a:t> </a:t>
            </a:r>
          </a:p>
        </p:txBody>
      </p:sp>
      <p:sp>
        <p:nvSpPr>
          <p:cNvPr id="4" name="Slide Number Placeholder 3"/>
          <p:cNvSpPr>
            <a:spLocks noGrp="1"/>
          </p:cNvSpPr>
          <p:nvPr>
            <p:ph type="sldNum" sz="quarter" idx="10"/>
          </p:nvPr>
        </p:nvSpPr>
        <p:spPr/>
        <p:txBody>
          <a:bodyPr/>
          <a:lstStyle/>
          <a:p>
            <a:fld id="{B8775EFD-0084-F54A-A5EE-DCDBDF5C4CA2}" type="slidenum">
              <a:rPr lang="en-US" smtClean="0"/>
              <a:pPr/>
              <a:t>15</a:t>
            </a:fld>
            <a:endParaRPr lang="en-US"/>
          </a:p>
        </p:txBody>
      </p:sp>
    </p:spTree>
    <p:extLst>
      <p:ext uri="{BB962C8B-B14F-4D97-AF65-F5344CB8AC3E}">
        <p14:creationId xmlns:p14="http://schemas.microsoft.com/office/powerpoint/2010/main" val="2254595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6000 </a:t>
            </a:r>
            <a:r>
              <a:rPr lang="en-US" dirty="0" err="1"/>
              <a:t>ps</a:t>
            </a:r>
            <a:r>
              <a:rPr lang="en-US" dirty="0"/>
              <a:t> equilibration, 4000 production for SE analysis (4 bocks), 2*SE reported in table</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a:solidFill>
                  <a:schemeClr val="tx1"/>
                </a:solidFill>
                <a:effectLst/>
                <a:latin typeface="+mn-lt"/>
                <a:ea typeface="+mn-ea"/>
                <a:cs typeface="+mn-cs"/>
              </a:rPr>
              <a:t>DASH simulation in </a:t>
            </a:r>
            <a:r>
              <a:rPr lang="en-US" sz="1200" b="0" i="0" u="none" strike="noStrike" kern="1200" dirty="0" err="1">
                <a:solidFill>
                  <a:schemeClr val="tx1"/>
                </a:solidFill>
                <a:effectLst/>
                <a:latin typeface="+mn-lt"/>
                <a:ea typeface="+mn-ea"/>
                <a:cs typeface="+mn-cs"/>
              </a:rPr>
              <a:t>dash_work</a:t>
            </a:r>
            <a:r>
              <a:rPr lang="en-US" sz="1200" b="0" i="0" u="none" strike="noStrike" kern="1200" dirty="0">
                <a:solidFill>
                  <a:schemeClr val="tx1"/>
                </a:solidFill>
                <a:effectLst/>
                <a:latin typeface="+mn-lt"/>
                <a:ea typeface="+mn-ea"/>
                <a:cs typeface="+mn-cs"/>
              </a:rPr>
              <a:t>/water using run_9-26-2018.sh and tip4pF_9-26-2018.py, 1000 q-TIP4P/F water molecules, 10M steps with time step 0.5,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9 A, coulomb False, NPT </a:t>
            </a:r>
            <a:r>
              <a:rPr lang="en-US" sz="1200" b="0" i="0" u="none" strike="noStrike" kern="1200" dirty="0" err="1">
                <a:solidFill>
                  <a:schemeClr val="tx1"/>
                </a:solidFill>
                <a:effectLst/>
                <a:latin typeface="+mn-lt"/>
                <a:ea typeface="+mn-ea"/>
                <a:cs typeface="+mn-cs"/>
              </a:rPr>
              <a:t>MonteCarlo</a:t>
            </a:r>
            <a:r>
              <a:rPr lang="en-US" sz="1200" b="0" i="0" u="none" strike="noStrike" kern="1200" dirty="0">
                <a:solidFill>
                  <a:schemeClr val="tx1"/>
                </a:solidFill>
                <a:effectLst/>
                <a:latin typeface="+mn-lt"/>
                <a:ea typeface="+mn-ea"/>
                <a:cs typeface="+mn-cs"/>
              </a:rPr>
              <a:t>/Andersen at 298 K and 1.0 atm, initial density 0.9979734044480487, PI 1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MC-0charge</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simulation in /home/swansonk1/</a:t>
            </a: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using run_openmm.sh and pimd_modified.py, 1000 q-TIP4P/F water molecules, 10M steps with time step 0.0005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0.9 nanometers, coulomb False, NPT </a:t>
            </a:r>
            <a:r>
              <a:rPr lang="en-US" sz="1200" b="0" i="0" u="none" strike="noStrike" kern="1200" dirty="0" err="1">
                <a:solidFill>
                  <a:schemeClr val="tx1"/>
                </a:solidFill>
                <a:effectLst/>
                <a:latin typeface="+mn-lt"/>
                <a:ea typeface="+mn-ea"/>
                <a:cs typeface="+mn-cs"/>
              </a:rPr>
              <a:t>RPMDMonteCarlo</a:t>
            </a:r>
            <a:r>
              <a:rPr lang="en-US" sz="1200" b="0" i="0" u="none" strike="noStrike" kern="1200" dirty="0">
                <a:solidFill>
                  <a:schemeClr val="tx1"/>
                </a:solidFill>
                <a:effectLst/>
                <a:latin typeface="+mn-lt"/>
                <a:ea typeface="+mn-ea"/>
                <a:cs typeface="+mn-cs"/>
              </a:rPr>
              <a:t>/PILE at 298 K and 1.01325 bar, initial density 0.9979734044480487, PI 1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MM-0charge</a:t>
            </a:r>
            <a:r>
              <a:rPr lang="en-US" dirty="0"/>
              <a:t> </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8775EFD-0084-F54A-A5EE-DCDBDF5C4CA2}" type="slidenum">
              <a:rPr lang="en-US" smtClean="0"/>
              <a:pPr/>
              <a:t>16</a:t>
            </a:fld>
            <a:endParaRPr lang="en-US"/>
          </a:p>
        </p:txBody>
      </p:sp>
    </p:spTree>
    <p:extLst>
      <p:ext uri="{BB962C8B-B14F-4D97-AF65-F5344CB8AC3E}">
        <p14:creationId xmlns:p14="http://schemas.microsoft.com/office/powerpoint/2010/main" val="2414814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All data used for SE analysis (10 bocks of size 1000 </a:t>
            </a:r>
            <a:r>
              <a:rPr lang="en-US" dirty="0" err="1"/>
              <a:t>ps</a:t>
            </a:r>
            <a:r>
              <a:rPr lang="en-US" dirty="0"/>
              <a:t>), 2*SE reported in table</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a:solidFill>
                  <a:schemeClr val="tx1"/>
                </a:solidFill>
                <a:effectLst/>
                <a:latin typeface="+mn-lt"/>
                <a:ea typeface="+mn-ea"/>
                <a:cs typeface="+mn-cs"/>
              </a:rPr>
              <a:t>DASH simulation in </a:t>
            </a:r>
            <a:r>
              <a:rPr lang="en-US" sz="1200" b="0" i="0" u="none" strike="noStrike" kern="1200" dirty="0" err="1">
                <a:solidFill>
                  <a:schemeClr val="tx1"/>
                </a:solidFill>
                <a:effectLst/>
                <a:latin typeface="+mn-lt"/>
                <a:ea typeface="+mn-ea"/>
                <a:cs typeface="+mn-cs"/>
              </a:rPr>
              <a:t>dash_work</a:t>
            </a:r>
            <a:r>
              <a:rPr lang="en-US" sz="1200" b="0" i="0" u="none" strike="noStrike" kern="1200" dirty="0">
                <a:solidFill>
                  <a:schemeClr val="tx1"/>
                </a:solidFill>
                <a:effectLst/>
                <a:latin typeface="+mn-lt"/>
                <a:ea typeface="+mn-ea"/>
                <a:cs typeface="+mn-cs"/>
              </a:rPr>
              <a:t>/water using run_9-26-2018.sh and tip4pF_9-26-2018.py, 1000 q-TIP4P/F water molecules, 10M steps with time step 0.5,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9 A, coulomb False, NVT Andersen at 298 K, initial density 0.9979734044480487, PI 1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MC-0charge-NVT</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simulation in /home/swansonk1/</a:t>
            </a: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using run_openmm.sh and pimd_modified.py, 1000 q-TIP4P/F water molecules, 10M steps with time step 0.0005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0.9 nanometers, coulomb False, NVT RPMD/PILE at 298 K, initial density 0.9979734044480487, PI 1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MM-0charge</a:t>
            </a:r>
            <a:r>
              <a:rPr lang="en-US" dirty="0"/>
              <a:t> </a:t>
            </a:r>
          </a:p>
        </p:txBody>
      </p:sp>
      <p:sp>
        <p:nvSpPr>
          <p:cNvPr id="4" name="Slide Number Placeholder 3"/>
          <p:cNvSpPr>
            <a:spLocks noGrp="1"/>
          </p:cNvSpPr>
          <p:nvPr>
            <p:ph type="sldNum" sz="quarter" idx="10"/>
          </p:nvPr>
        </p:nvSpPr>
        <p:spPr/>
        <p:txBody>
          <a:bodyPr/>
          <a:lstStyle/>
          <a:p>
            <a:fld id="{B8775EFD-0084-F54A-A5EE-DCDBDF5C4CA2}" type="slidenum">
              <a:rPr lang="en-US" smtClean="0"/>
              <a:pPr/>
              <a:t>17</a:t>
            </a:fld>
            <a:endParaRPr lang="en-US"/>
          </a:p>
        </p:txBody>
      </p:sp>
    </p:spTree>
    <p:extLst>
      <p:ext uri="{BB962C8B-B14F-4D97-AF65-F5344CB8AC3E}">
        <p14:creationId xmlns:p14="http://schemas.microsoft.com/office/powerpoint/2010/main" val="2933433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All data used for SE analysis (10 bocks of size 1000 </a:t>
            </a:r>
            <a:r>
              <a:rPr lang="en-US" dirty="0" err="1"/>
              <a:t>ps</a:t>
            </a:r>
            <a:r>
              <a:rPr lang="en-US" dirty="0"/>
              <a:t>), 2*SE reported in table</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a:solidFill>
                  <a:schemeClr val="tx1"/>
                </a:solidFill>
                <a:effectLst/>
                <a:latin typeface="+mn-lt"/>
                <a:ea typeface="+mn-ea"/>
                <a:cs typeface="+mn-cs"/>
              </a:rPr>
              <a:t>DASH simulation in </a:t>
            </a:r>
            <a:r>
              <a:rPr lang="en-US" sz="1200" b="0" i="0" u="none" strike="noStrike" kern="1200" dirty="0" err="1">
                <a:solidFill>
                  <a:schemeClr val="tx1"/>
                </a:solidFill>
                <a:effectLst/>
                <a:latin typeface="+mn-lt"/>
                <a:ea typeface="+mn-ea"/>
                <a:cs typeface="+mn-cs"/>
              </a:rPr>
              <a:t>dash_work</a:t>
            </a:r>
            <a:r>
              <a:rPr lang="en-US" sz="1200" b="0" i="0" u="none" strike="noStrike" kern="1200" dirty="0">
                <a:solidFill>
                  <a:schemeClr val="tx1"/>
                </a:solidFill>
                <a:effectLst/>
                <a:latin typeface="+mn-lt"/>
                <a:ea typeface="+mn-ea"/>
                <a:cs typeface="+mn-cs"/>
              </a:rPr>
              <a:t>/water using run_9-26-2018.sh and tip4pF_9-26-2018.py, 1000 q-TIP4P/F water molecules, 10M steps with time step 0.5,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9 A, coulomb False, NVT Andersen at 298 K, initial density 0.9979734044480487, PI 1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MC-0charge-NVT</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simulation in /home/swansonk1/</a:t>
            </a: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using run_openmm.sh and pimd_modified.py, 1000 q-TIP4P/F water molecules, 10M steps with time step 0.0005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0.9 nanometers, coulomb False, NVT RPMD/PILE at 298 K, initial density 0.9979734044480487, PI 1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MM-0charge</a:t>
            </a:r>
            <a:r>
              <a:rPr lang="en-US" dirty="0"/>
              <a:t> </a:t>
            </a:r>
          </a:p>
        </p:txBody>
      </p:sp>
      <p:sp>
        <p:nvSpPr>
          <p:cNvPr id="4" name="Slide Number Placeholder 3"/>
          <p:cNvSpPr>
            <a:spLocks noGrp="1"/>
          </p:cNvSpPr>
          <p:nvPr>
            <p:ph type="sldNum" sz="quarter" idx="10"/>
          </p:nvPr>
        </p:nvSpPr>
        <p:spPr/>
        <p:txBody>
          <a:bodyPr/>
          <a:lstStyle/>
          <a:p>
            <a:fld id="{B8775EFD-0084-F54A-A5EE-DCDBDF5C4CA2}" type="slidenum">
              <a:rPr lang="en-US" smtClean="0"/>
              <a:pPr/>
              <a:t>18</a:t>
            </a:fld>
            <a:endParaRPr lang="en-US"/>
          </a:p>
        </p:txBody>
      </p:sp>
    </p:spTree>
    <p:extLst>
      <p:ext uri="{BB962C8B-B14F-4D97-AF65-F5344CB8AC3E}">
        <p14:creationId xmlns:p14="http://schemas.microsoft.com/office/powerpoint/2010/main" val="2813997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100 </a:t>
            </a:r>
            <a:r>
              <a:rPr lang="en-US" dirty="0" err="1"/>
              <a:t>ps</a:t>
            </a:r>
            <a:r>
              <a:rPr lang="en-US" dirty="0"/>
              <a:t> equilibration, 900 </a:t>
            </a:r>
            <a:r>
              <a:rPr lang="en-US" dirty="0" err="1"/>
              <a:t>ps</a:t>
            </a:r>
            <a:r>
              <a:rPr lang="en-US" dirty="0"/>
              <a:t> production used for SE analysis (9 bocks of size 100 </a:t>
            </a:r>
            <a:r>
              <a:rPr lang="en-US" dirty="0" err="1"/>
              <a:t>ps</a:t>
            </a:r>
            <a:r>
              <a:rPr lang="en-US" dirty="0"/>
              <a:t>), 2*SE reported in table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DASH simulation in </a:t>
            </a:r>
            <a:r>
              <a:rPr lang="en-US" dirty="0" err="1"/>
              <a:t>dash_work</a:t>
            </a:r>
            <a:r>
              <a:rPr lang="en-US" dirty="0"/>
              <a:t>/water using run_9-26-2018.sh and tip4pF_9-26-2018.py, 1000 q-TIP4P/F water molecules, 2M steps with time step 0.5, </a:t>
            </a:r>
            <a:r>
              <a:rPr lang="en-US" dirty="0" err="1"/>
              <a:t>rCut</a:t>
            </a:r>
            <a:r>
              <a:rPr lang="en-US" dirty="0"/>
              <a:t> 9 A, NPT </a:t>
            </a:r>
            <a:r>
              <a:rPr lang="en-US" dirty="0" err="1"/>
              <a:t>MonteCarlo</a:t>
            </a:r>
            <a:r>
              <a:rPr lang="en-US" dirty="0"/>
              <a:t>/Andersen at 298 K and 1.0 atm, initial density 0.997, PI 1 bead, data every 1000, restart/</a:t>
            </a:r>
            <a:r>
              <a:rPr lang="en-US" dirty="0" err="1"/>
              <a:t>traj</a:t>
            </a:r>
            <a:r>
              <a:rPr lang="en-US" dirty="0"/>
              <a:t> every 50,000, filename MC-1</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simulation in /home/swansonk1/</a:t>
            </a: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using run_openmm.sh and pimd_modified.py, 1000 q-TIP4P/F water molecules, 2M steps with time step 0.0005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0.9 nanometers, NPT </a:t>
            </a:r>
            <a:r>
              <a:rPr lang="en-US" sz="1200" b="0" i="0" u="none" strike="noStrike" kern="1200" dirty="0" err="1">
                <a:solidFill>
                  <a:schemeClr val="tx1"/>
                </a:solidFill>
                <a:effectLst/>
                <a:latin typeface="+mn-lt"/>
                <a:ea typeface="+mn-ea"/>
                <a:cs typeface="+mn-cs"/>
              </a:rPr>
              <a:t>RPMDMonteCarlo</a:t>
            </a:r>
            <a:r>
              <a:rPr lang="en-US" sz="1200" b="0" i="0" u="none" strike="noStrike" kern="1200" dirty="0">
                <a:solidFill>
                  <a:schemeClr val="tx1"/>
                </a:solidFill>
                <a:effectLst/>
                <a:latin typeface="+mn-lt"/>
                <a:ea typeface="+mn-ea"/>
                <a:cs typeface="+mn-cs"/>
              </a:rPr>
              <a:t> at 298 K and 1.01325 bar, initial density 0.9979734044480487, PI 1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MM-1</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8775EFD-0084-F54A-A5EE-DCDBDF5C4CA2}" type="slidenum">
              <a:rPr lang="en-US" smtClean="0"/>
              <a:pPr/>
              <a:t>2</a:t>
            </a:fld>
            <a:endParaRPr lang="en-US"/>
          </a:p>
        </p:txBody>
      </p:sp>
    </p:spTree>
    <p:extLst>
      <p:ext uri="{BB962C8B-B14F-4D97-AF65-F5344CB8AC3E}">
        <p14:creationId xmlns:p14="http://schemas.microsoft.com/office/powerpoint/2010/main" val="301680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DASH reported simulation energies on the order of 2M kJ/mol, while </a:t>
            </a:r>
            <a:r>
              <a:rPr lang="en-US" dirty="0" err="1"/>
              <a:t>OpenMM</a:t>
            </a:r>
            <a:r>
              <a:rPr lang="en-US" dirty="0"/>
              <a:t> reported simulation energies on the order of -20,000 kJ/mol, so until this is resolved, we are leaving it out of the plots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100 </a:t>
            </a:r>
            <a:r>
              <a:rPr lang="en-US" dirty="0" err="1"/>
              <a:t>ps</a:t>
            </a:r>
            <a:r>
              <a:rPr lang="en-US" dirty="0"/>
              <a:t> equilibration, 900 </a:t>
            </a:r>
            <a:r>
              <a:rPr lang="en-US" dirty="0" err="1"/>
              <a:t>ps</a:t>
            </a:r>
            <a:r>
              <a:rPr lang="en-US" dirty="0"/>
              <a:t> production used for SE analysis (9 bocks of size 100 </a:t>
            </a:r>
            <a:r>
              <a:rPr lang="en-US" dirty="0" err="1"/>
              <a:t>ps</a:t>
            </a:r>
            <a:r>
              <a:rPr lang="en-US" dirty="0"/>
              <a:t>), 2*SE reported in table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DASH simulation in </a:t>
            </a:r>
            <a:r>
              <a:rPr lang="en-US" dirty="0" err="1"/>
              <a:t>dash_work</a:t>
            </a:r>
            <a:r>
              <a:rPr lang="en-US" dirty="0"/>
              <a:t>/water using run_9-26-2018.sh and tip4pF_9-26-2018.py, 1000 q-TIP4P/F water molecules, 2M steps with time step 0.5, </a:t>
            </a:r>
            <a:r>
              <a:rPr lang="en-US" dirty="0" err="1"/>
              <a:t>rCut</a:t>
            </a:r>
            <a:r>
              <a:rPr lang="en-US" dirty="0"/>
              <a:t> 9 A, NPT </a:t>
            </a:r>
            <a:r>
              <a:rPr lang="en-US" dirty="0" err="1"/>
              <a:t>MonteCarlo</a:t>
            </a:r>
            <a:r>
              <a:rPr lang="en-US" dirty="0"/>
              <a:t>/Andersen at 298 K and 1.0 atm, initial density 0.997, PI 16 bead, data every 1000, restart/</a:t>
            </a:r>
            <a:r>
              <a:rPr lang="en-US" dirty="0" err="1"/>
              <a:t>traj</a:t>
            </a:r>
            <a:r>
              <a:rPr lang="en-US" dirty="0"/>
              <a:t> every 50,000, filename MC-2</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simulation in /home/swansonk1/</a:t>
            </a: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using run_openmm.sh and pimd_modified.py, 1000 q-TIP4P/F water molecules, 2M steps with time step 0.0005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0.9 nanometers, NPT </a:t>
            </a:r>
            <a:r>
              <a:rPr lang="en-US" sz="1200" b="0" i="0" u="none" strike="noStrike" kern="1200" dirty="0" err="1">
                <a:solidFill>
                  <a:schemeClr val="tx1"/>
                </a:solidFill>
                <a:effectLst/>
                <a:latin typeface="+mn-lt"/>
                <a:ea typeface="+mn-ea"/>
                <a:cs typeface="+mn-cs"/>
              </a:rPr>
              <a:t>RPMDMonteCarlo</a:t>
            </a:r>
            <a:r>
              <a:rPr lang="en-US" sz="1200" b="0" i="0" u="none" strike="noStrike" kern="1200" dirty="0">
                <a:solidFill>
                  <a:schemeClr val="tx1"/>
                </a:solidFill>
                <a:effectLst/>
                <a:latin typeface="+mn-lt"/>
                <a:ea typeface="+mn-ea"/>
                <a:cs typeface="+mn-cs"/>
              </a:rPr>
              <a:t> at 298 K and 1.01325 bar, initial density 0.9979734044480487, PI 16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MM-2</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8775EFD-0084-F54A-A5EE-DCDBDF5C4CA2}" type="slidenum">
              <a:rPr lang="en-US" smtClean="0"/>
              <a:pPr/>
              <a:t>3</a:t>
            </a:fld>
            <a:endParaRPr lang="en-US"/>
          </a:p>
        </p:txBody>
      </p:sp>
    </p:spTree>
    <p:extLst>
      <p:ext uri="{BB962C8B-B14F-4D97-AF65-F5344CB8AC3E}">
        <p14:creationId xmlns:p14="http://schemas.microsoft.com/office/powerpoint/2010/main" val="1976236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DASH reported simulation energies on the order of 2M kJ/mol, while </a:t>
            </a:r>
            <a:r>
              <a:rPr lang="en-US" dirty="0" err="1"/>
              <a:t>OpenMM</a:t>
            </a:r>
            <a:r>
              <a:rPr lang="en-US" dirty="0"/>
              <a:t> reported simulation energies on the order of -20,000 kJ/mol, so until this is resolved, we are leaving it out of the plots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100 </a:t>
            </a:r>
            <a:r>
              <a:rPr lang="en-US" dirty="0" err="1"/>
              <a:t>ps</a:t>
            </a:r>
            <a:r>
              <a:rPr lang="en-US" dirty="0"/>
              <a:t> equilibration, 900 </a:t>
            </a:r>
            <a:r>
              <a:rPr lang="en-US" dirty="0" err="1"/>
              <a:t>ps</a:t>
            </a:r>
            <a:r>
              <a:rPr lang="en-US" dirty="0"/>
              <a:t> production used for SE analysis (9 bocks of size 100 </a:t>
            </a:r>
            <a:r>
              <a:rPr lang="en-US" dirty="0" err="1"/>
              <a:t>ps</a:t>
            </a:r>
            <a:r>
              <a:rPr lang="en-US" dirty="0"/>
              <a:t>), 2*SE reported in table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DASH simulation in </a:t>
            </a:r>
            <a:r>
              <a:rPr lang="en-US" dirty="0" err="1"/>
              <a:t>dash_work</a:t>
            </a:r>
            <a:r>
              <a:rPr lang="en-US" dirty="0"/>
              <a:t>/water using run_9-26-2018.sh and tip4pF_9-26-2018.py, 1000 q-TIP4P/F water molecules, 2M steps with time step 0.5, </a:t>
            </a:r>
            <a:r>
              <a:rPr lang="en-US" dirty="0" err="1"/>
              <a:t>rCut</a:t>
            </a:r>
            <a:r>
              <a:rPr lang="en-US" dirty="0"/>
              <a:t> 9 A, NPT </a:t>
            </a:r>
            <a:r>
              <a:rPr lang="en-US" dirty="0" err="1"/>
              <a:t>MonteCarlo</a:t>
            </a:r>
            <a:r>
              <a:rPr lang="en-US" dirty="0"/>
              <a:t>/Andersen at 298 K and 1.0 atm, initial density 0.997, PI 16 bead, data every 1000, restart/</a:t>
            </a:r>
            <a:r>
              <a:rPr lang="en-US" dirty="0" err="1"/>
              <a:t>traj</a:t>
            </a:r>
            <a:r>
              <a:rPr lang="en-US" dirty="0"/>
              <a:t> every 50,000, filename MC-2</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simulation in /home/swansonk1/</a:t>
            </a: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using run_openmm.sh and pimd_modified.py, 1000 q-TIP4P/F water molecules, 2M steps with time step 0.0005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0.9 nanometers, NPT </a:t>
            </a:r>
            <a:r>
              <a:rPr lang="en-US" sz="1200" b="0" i="0" u="none" strike="noStrike" kern="1200" dirty="0" err="1">
                <a:solidFill>
                  <a:schemeClr val="tx1"/>
                </a:solidFill>
                <a:effectLst/>
                <a:latin typeface="+mn-lt"/>
                <a:ea typeface="+mn-ea"/>
                <a:cs typeface="+mn-cs"/>
              </a:rPr>
              <a:t>RPMDMonteCarlo</a:t>
            </a:r>
            <a:r>
              <a:rPr lang="en-US" sz="1200" b="0" i="0" u="none" strike="noStrike" kern="1200" dirty="0">
                <a:solidFill>
                  <a:schemeClr val="tx1"/>
                </a:solidFill>
                <a:effectLst/>
                <a:latin typeface="+mn-lt"/>
                <a:ea typeface="+mn-ea"/>
                <a:cs typeface="+mn-cs"/>
              </a:rPr>
              <a:t> at 298 K and 1.01325 bar, initial density 0.9979734044480487, PI 16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MM-2</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8775EFD-0084-F54A-A5EE-DCDBDF5C4CA2}" type="slidenum">
              <a:rPr lang="en-US" smtClean="0"/>
              <a:pPr/>
              <a:t>4</a:t>
            </a:fld>
            <a:endParaRPr lang="en-US"/>
          </a:p>
        </p:txBody>
      </p:sp>
    </p:spTree>
    <p:extLst>
      <p:ext uri="{BB962C8B-B14F-4D97-AF65-F5344CB8AC3E}">
        <p14:creationId xmlns:p14="http://schemas.microsoft.com/office/powerpoint/2010/main" val="3618835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100 </a:t>
            </a:r>
            <a:r>
              <a:rPr lang="en-US" dirty="0" err="1"/>
              <a:t>ps</a:t>
            </a:r>
            <a:r>
              <a:rPr lang="en-US" dirty="0"/>
              <a:t> equilibration, 900 </a:t>
            </a:r>
            <a:r>
              <a:rPr lang="en-US" dirty="0" err="1"/>
              <a:t>ps</a:t>
            </a:r>
            <a:r>
              <a:rPr lang="en-US" dirty="0"/>
              <a:t> production used for SE analysis (9 bocks of size 100 </a:t>
            </a:r>
            <a:r>
              <a:rPr lang="en-US" dirty="0" err="1"/>
              <a:t>ps</a:t>
            </a:r>
            <a:r>
              <a:rPr lang="en-US" dirty="0"/>
              <a:t>), 2*SE reported in table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DASH simulation in </a:t>
            </a:r>
            <a:r>
              <a:rPr lang="en-US" dirty="0" err="1"/>
              <a:t>dash_work</a:t>
            </a:r>
            <a:r>
              <a:rPr lang="en-US" dirty="0"/>
              <a:t>/water using run_9-26-2018.sh and tip4pF_9-26-2018.py, 1000 q-TIP4P/F water molecules, 2M steps with time step 0.5, </a:t>
            </a:r>
            <a:r>
              <a:rPr lang="en-US" dirty="0" err="1"/>
              <a:t>rCut</a:t>
            </a:r>
            <a:r>
              <a:rPr lang="en-US" dirty="0"/>
              <a:t> 9 A, NPT Berendsen/Andersen at 298 K and 1.0 atm, initial density 0.997, PI 1 bead, data every 1000, restart/</a:t>
            </a:r>
            <a:r>
              <a:rPr lang="en-US" dirty="0" err="1"/>
              <a:t>traj</a:t>
            </a:r>
            <a:r>
              <a:rPr lang="en-US" dirty="0"/>
              <a:t> every 50,000, filename B-1</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simulation in /home/swansonk1/</a:t>
            </a: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using run_openmm.sh and pimd_modified.py, 1000 q-TIP4P/F water molecules, 2M steps with time step 0.0005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0.9 nanometers, NPT </a:t>
            </a:r>
            <a:r>
              <a:rPr lang="en-US" sz="1200" b="0" i="0" u="none" strike="noStrike" kern="1200" dirty="0" err="1">
                <a:solidFill>
                  <a:schemeClr val="tx1"/>
                </a:solidFill>
                <a:effectLst/>
                <a:latin typeface="+mn-lt"/>
                <a:ea typeface="+mn-ea"/>
                <a:cs typeface="+mn-cs"/>
              </a:rPr>
              <a:t>RPMDMonteCarlo</a:t>
            </a:r>
            <a:r>
              <a:rPr lang="en-US" sz="1200" b="0" i="0" u="none" strike="noStrike" kern="1200" dirty="0">
                <a:solidFill>
                  <a:schemeClr val="tx1"/>
                </a:solidFill>
                <a:effectLst/>
                <a:latin typeface="+mn-lt"/>
                <a:ea typeface="+mn-ea"/>
                <a:cs typeface="+mn-cs"/>
              </a:rPr>
              <a:t> at 298 K and 1.01325 bar, initial density 0.9979734044480487, PI 1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MM-1</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8775EFD-0084-F54A-A5EE-DCDBDF5C4CA2}" type="slidenum">
              <a:rPr lang="en-US" smtClean="0"/>
              <a:pPr/>
              <a:t>5</a:t>
            </a:fld>
            <a:endParaRPr lang="en-US"/>
          </a:p>
        </p:txBody>
      </p:sp>
    </p:spTree>
    <p:extLst>
      <p:ext uri="{BB962C8B-B14F-4D97-AF65-F5344CB8AC3E}">
        <p14:creationId xmlns:p14="http://schemas.microsoft.com/office/powerpoint/2010/main" val="852806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DASH reported simulation energies on the order of 2M kJ/mol, while </a:t>
            </a:r>
            <a:r>
              <a:rPr lang="en-US" dirty="0" err="1"/>
              <a:t>OpenMM</a:t>
            </a:r>
            <a:r>
              <a:rPr lang="en-US" dirty="0"/>
              <a:t> reported simulation energies on the order of -20,000 kJ/mol, so until this is resolved, we are leaving it out of the plots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100 </a:t>
            </a:r>
            <a:r>
              <a:rPr lang="en-US" dirty="0" err="1"/>
              <a:t>ps</a:t>
            </a:r>
            <a:r>
              <a:rPr lang="en-US" dirty="0"/>
              <a:t> equilibration, 900 </a:t>
            </a:r>
            <a:r>
              <a:rPr lang="en-US" dirty="0" err="1"/>
              <a:t>ps</a:t>
            </a:r>
            <a:r>
              <a:rPr lang="en-US" dirty="0"/>
              <a:t> production used for SE analysis (9 bocks of size 100 </a:t>
            </a:r>
            <a:r>
              <a:rPr lang="en-US" dirty="0" err="1"/>
              <a:t>ps</a:t>
            </a:r>
            <a:r>
              <a:rPr lang="en-US" dirty="0"/>
              <a:t>), 2*SE reported in table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DASH simulation in </a:t>
            </a:r>
            <a:r>
              <a:rPr lang="en-US" dirty="0" err="1"/>
              <a:t>dash_work</a:t>
            </a:r>
            <a:r>
              <a:rPr lang="en-US" dirty="0"/>
              <a:t>/water using run_9-26-2018.sh and tip4pF_9-26-2018.py, 1000 q-TIP4P/F water molecules, 2M steps with time step 0.5, </a:t>
            </a:r>
            <a:r>
              <a:rPr lang="en-US" dirty="0" err="1"/>
              <a:t>rCut</a:t>
            </a:r>
            <a:r>
              <a:rPr lang="en-US" dirty="0"/>
              <a:t> 9 A, NPT </a:t>
            </a:r>
            <a:r>
              <a:rPr lang="en-US" dirty="0" err="1"/>
              <a:t>MonteCarlo</a:t>
            </a:r>
            <a:r>
              <a:rPr lang="en-US" dirty="0"/>
              <a:t>/Andersen at 298 K and 1.0 atm, initial density 0.997, PI 16 bead, data every 1000, restart/</a:t>
            </a:r>
            <a:r>
              <a:rPr lang="en-US" dirty="0" err="1"/>
              <a:t>traj</a:t>
            </a:r>
            <a:r>
              <a:rPr lang="en-US" dirty="0"/>
              <a:t> every 50,000, filename MC-2</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simulation in /home/swansonk1/</a:t>
            </a: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using run_openmm.sh and pimd_modified.py, 1000 q-TIP4P/F water molecules, 2M steps with time step 0.0005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0.9 nanometers, NPT </a:t>
            </a:r>
            <a:r>
              <a:rPr lang="en-US" sz="1200" b="0" i="0" u="none" strike="noStrike" kern="1200" dirty="0" err="1">
                <a:solidFill>
                  <a:schemeClr val="tx1"/>
                </a:solidFill>
                <a:effectLst/>
                <a:latin typeface="+mn-lt"/>
                <a:ea typeface="+mn-ea"/>
                <a:cs typeface="+mn-cs"/>
              </a:rPr>
              <a:t>RPMDMonteCarlo</a:t>
            </a:r>
            <a:r>
              <a:rPr lang="en-US" sz="1200" b="0" i="0" u="none" strike="noStrike" kern="1200" dirty="0">
                <a:solidFill>
                  <a:schemeClr val="tx1"/>
                </a:solidFill>
                <a:effectLst/>
                <a:latin typeface="+mn-lt"/>
                <a:ea typeface="+mn-ea"/>
                <a:cs typeface="+mn-cs"/>
              </a:rPr>
              <a:t> at 298 K and 1.01325 bar, initial density 0.9979734044480487, PI 16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MM-2</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8775EFD-0084-F54A-A5EE-DCDBDF5C4CA2}" type="slidenum">
              <a:rPr lang="en-US" smtClean="0"/>
              <a:pPr/>
              <a:t>6</a:t>
            </a:fld>
            <a:endParaRPr lang="en-US"/>
          </a:p>
        </p:txBody>
      </p:sp>
    </p:spTree>
    <p:extLst>
      <p:ext uri="{BB962C8B-B14F-4D97-AF65-F5344CB8AC3E}">
        <p14:creationId xmlns:p14="http://schemas.microsoft.com/office/powerpoint/2010/main" val="208892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DASH reported simulation energies on the order of 2M kJ/mol, while </a:t>
            </a:r>
            <a:r>
              <a:rPr lang="en-US" dirty="0" err="1"/>
              <a:t>OpenMM</a:t>
            </a:r>
            <a:r>
              <a:rPr lang="en-US" dirty="0"/>
              <a:t> reported simulation energies on the order of -20,000 kJ/mol, so until this is resolved, we are leaving it out of the plots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100 </a:t>
            </a:r>
            <a:r>
              <a:rPr lang="en-US" dirty="0" err="1"/>
              <a:t>ps</a:t>
            </a:r>
            <a:r>
              <a:rPr lang="en-US" dirty="0"/>
              <a:t> equilibration, 900 </a:t>
            </a:r>
            <a:r>
              <a:rPr lang="en-US" dirty="0" err="1"/>
              <a:t>ps</a:t>
            </a:r>
            <a:r>
              <a:rPr lang="en-US" dirty="0"/>
              <a:t> production used for SE analysis (9 bocks of size 100 </a:t>
            </a:r>
            <a:r>
              <a:rPr lang="en-US" dirty="0" err="1"/>
              <a:t>ps</a:t>
            </a:r>
            <a:r>
              <a:rPr lang="en-US" dirty="0"/>
              <a:t>), 2*SE reported in table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DASH simulation in </a:t>
            </a:r>
            <a:r>
              <a:rPr lang="en-US" dirty="0" err="1"/>
              <a:t>dash_work</a:t>
            </a:r>
            <a:r>
              <a:rPr lang="en-US" dirty="0"/>
              <a:t>/water using run_9-26-2018.sh and tip4pF_9-26-2018.py, 1000 q-TIP4P/F water molecules, 2M steps with time step 0.5, </a:t>
            </a:r>
            <a:r>
              <a:rPr lang="en-US" dirty="0" err="1"/>
              <a:t>rCut</a:t>
            </a:r>
            <a:r>
              <a:rPr lang="en-US" dirty="0"/>
              <a:t> 9 A, NPT </a:t>
            </a:r>
            <a:r>
              <a:rPr lang="en-US" dirty="0" err="1"/>
              <a:t>MonteCarlo</a:t>
            </a:r>
            <a:r>
              <a:rPr lang="en-US" dirty="0"/>
              <a:t>/Andersen at 298 K and 1.0 atm, initial density 0.997, PI 16 bead, data every 1000, restart/</a:t>
            </a:r>
            <a:r>
              <a:rPr lang="en-US" dirty="0" err="1"/>
              <a:t>traj</a:t>
            </a:r>
            <a:r>
              <a:rPr lang="en-US" dirty="0"/>
              <a:t> every 50,000, filename MC-2</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simulation in /home/swansonk1/</a:t>
            </a: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using run_openmm.sh and pimd_modified.py, 1000 q-TIP4P/F water molecules, 2M steps with time step 0.0005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0.9 nanometers, NPT </a:t>
            </a:r>
            <a:r>
              <a:rPr lang="en-US" sz="1200" b="0" i="0" u="none" strike="noStrike" kern="1200" dirty="0" err="1">
                <a:solidFill>
                  <a:schemeClr val="tx1"/>
                </a:solidFill>
                <a:effectLst/>
                <a:latin typeface="+mn-lt"/>
                <a:ea typeface="+mn-ea"/>
                <a:cs typeface="+mn-cs"/>
              </a:rPr>
              <a:t>RPMDMonteCarlo</a:t>
            </a:r>
            <a:r>
              <a:rPr lang="en-US" sz="1200" b="0" i="0" u="none" strike="noStrike" kern="1200" dirty="0">
                <a:solidFill>
                  <a:schemeClr val="tx1"/>
                </a:solidFill>
                <a:effectLst/>
                <a:latin typeface="+mn-lt"/>
                <a:ea typeface="+mn-ea"/>
                <a:cs typeface="+mn-cs"/>
              </a:rPr>
              <a:t> at 298 K and 1.01325 bar, initial density 0.9979734044480487, PI 16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MM-2</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8775EFD-0084-F54A-A5EE-DCDBDF5C4CA2}" type="slidenum">
              <a:rPr lang="en-US" smtClean="0"/>
              <a:pPr/>
              <a:t>7</a:t>
            </a:fld>
            <a:endParaRPr lang="en-US"/>
          </a:p>
        </p:txBody>
      </p:sp>
    </p:spTree>
    <p:extLst>
      <p:ext uri="{BB962C8B-B14F-4D97-AF65-F5344CB8AC3E}">
        <p14:creationId xmlns:p14="http://schemas.microsoft.com/office/powerpoint/2010/main" val="3385506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100 </a:t>
            </a:r>
            <a:r>
              <a:rPr lang="en-US" dirty="0" err="1"/>
              <a:t>ps</a:t>
            </a:r>
            <a:r>
              <a:rPr lang="en-US" dirty="0"/>
              <a:t> equilibration, 900 </a:t>
            </a:r>
            <a:r>
              <a:rPr lang="en-US" dirty="0" err="1"/>
              <a:t>ps</a:t>
            </a:r>
            <a:r>
              <a:rPr lang="en-US" dirty="0"/>
              <a:t> production used for SE analysis (9 bocks of size 100 </a:t>
            </a:r>
            <a:r>
              <a:rPr lang="en-US" dirty="0" err="1"/>
              <a:t>ps</a:t>
            </a:r>
            <a:r>
              <a:rPr lang="en-US" dirty="0"/>
              <a:t>), 2*SE reported in table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DASH simulation in </a:t>
            </a:r>
            <a:r>
              <a:rPr lang="en-US" dirty="0" err="1"/>
              <a:t>dash_work</a:t>
            </a:r>
            <a:r>
              <a:rPr lang="en-US" dirty="0"/>
              <a:t>/water using run_9-26-2018.sh and tip4pF_9-26-2018.py, 1000 q-TIP4P/F water molecules, 4M steps with time step 0.25, </a:t>
            </a:r>
            <a:r>
              <a:rPr lang="en-US" dirty="0" err="1"/>
              <a:t>rCut</a:t>
            </a:r>
            <a:r>
              <a:rPr lang="en-US" dirty="0"/>
              <a:t> 9 A, NPT </a:t>
            </a:r>
            <a:r>
              <a:rPr lang="en-US" dirty="0" err="1"/>
              <a:t>MonteCarlo</a:t>
            </a:r>
            <a:r>
              <a:rPr lang="en-US" dirty="0"/>
              <a:t>/Andersen at 298 K and 1.0 atm, initial density 0.997, PI 1 bead, data every 1000, restart/</a:t>
            </a:r>
            <a:r>
              <a:rPr lang="en-US" dirty="0" err="1"/>
              <a:t>traj</a:t>
            </a:r>
            <a:r>
              <a:rPr lang="en-US" dirty="0"/>
              <a:t> every 50,000, filename MC-7</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simulation in /home/swansonk1/</a:t>
            </a: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using run_openmm.sh and pimd_modified.py, 1000 q-TIP4P/F water molecules, 4M steps with time step 0.00025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0.9 nanometers, NPT </a:t>
            </a:r>
            <a:r>
              <a:rPr lang="en-US" sz="1200" b="0" i="0" u="none" strike="noStrike" kern="1200" dirty="0" err="1">
                <a:solidFill>
                  <a:schemeClr val="tx1"/>
                </a:solidFill>
                <a:effectLst/>
                <a:latin typeface="+mn-lt"/>
                <a:ea typeface="+mn-ea"/>
                <a:cs typeface="+mn-cs"/>
              </a:rPr>
              <a:t>RPMDMonteCarlo</a:t>
            </a:r>
            <a:r>
              <a:rPr lang="en-US" sz="1200" b="0" i="0" u="none" strike="noStrike" kern="1200" dirty="0">
                <a:solidFill>
                  <a:schemeClr val="tx1"/>
                </a:solidFill>
                <a:effectLst/>
                <a:latin typeface="+mn-lt"/>
                <a:ea typeface="+mn-ea"/>
                <a:cs typeface="+mn-cs"/>
              </a:rPr>
              <a:t> at 298 K and 1.01325 bar, initial density 0.9979734044480487, PI 1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MM-7</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8775EFD-0084-F54A-A5EE-DCDBDF5C4CA2}" type="slidenum">
              <a:rPr lang="en-US" smtClean="0"/>
              <a:pPr/>
              <a:t>8</a:t>
            </a:fld>
            <a:endParaRPr lang="en-US"/>
          </a:p>
        </p:txBody>
      </p:sp>
    </p:spTree>
    <p:extLst>
      <p:ext uri="{BB962C8B-B14F-4D97-AF65-F5344CB8AC3E}">
        <p14:creationId xmlns:p14="http://schemas.microsoft.com/office/powerpoint/2010/main" val="986658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100 </a:t>
            </a:r>
            <a:r>
              <a:rPr lang="en-US" dirty="0" err="1"/>
              <a:t>ps</a:t>
            </a:r>
            <a:r>
              <a:rPr lang="en-US" dirty="0"/>
              <a:t> equilibration, 900 </a:t>
            </a:r>
            <a:r>
              <a:rPr lang="en-US" dirty="0" err="1"/>
              <a:t>ps</a:t>
            </a:r>
            <a:r>
              <a:rPr lang="en-US" dirty="0"/>
              <a:t> production used for SE analysis (9 bocks of size 100 </a:t>
            </a:r>
            <a:r>
              <a:rPr lang="en-US" dirty="0" err="1"/>
              <a:t>ps</a:t>
            </a:r>
            <a:r>
              <a:rPr lang="en-US" dirty="0"/>
              <a:t>), 2*SE reported in table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DASH simulation in </a:t>
            </a:r>
            <a:r>
              <a:rPr lang="en-US" dirty="0" err="1"/>
              <a:t>dash_work</a:t>
            </a:r>
            <a:r>
              <a:rPr lang="en-US" dirty="0"/>
              <a:t>/water using run_9-26-2018.sh and tip4pF_9-26-2018.py, 1000 q-TIP4P/F water molecules, 4M steps with time step 0.25, </a:t>
            </a:r>
            <a:r>
              <a:rPr lang="en-US" dirty="0" err="1"/>
              <a:t>rCut</a:t>
            </a:r>
            <a:r>
              <a:rPr lang="en-US" dirty="0"/>
              <a:t> 9 A, NPT </a:t>
            </a:r>
            <a:r>
              <a:rPr lang="en-US" dirty="0" err="1"/>
              <a:t>MonteCarlo</a:t>
            </a:r>
            <a:r>
              <a:rPr lang="en-US" dirty="0"/>
              <a:t>/Andersen at 298 K and 1.0 atm, initial density 0.997, PI 16 bead, data every 1000, restart/</a:t>
            </a:r>
            <a:r>
              <a:rPr lang="en-US" dirty="0" err="1"/>
              <a:t>traj</a:t>
            </a:r>
            <a:r>
              <a:rPr lang="en-US" dirty="0"/>
              <a:t> every 50,000, filename MC-8</a:t>
            </a:r>
          </a:p>
          <a:p>
            <a:pPr marL="0" indent="0">
              <a:buFont typeface="Arial" panose="020B0604020202020204" pitchFamily="34" charset="0"/>
              <a:buNone/>
            </a:pPr>
            <a:endParaRPr lang="en-US" dirty="0"/>
          </a:p>
          <a:p>
            <a:pPr marL="0" indent="0">
              <a:buFont typeface="Arial" panose="020B0604020202020204" pitchFamily="34" charset="0"/>
              <a:buNone/>
            </a:pP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simulation in /home/swansonk1/</a:t>
            </a:r>
            <a:r>
              <a:rPr lang="en-US" sz="1200" b="0" i="0" u="none" strike="noStrike" kern="1200" dirty="0" err="1">
                <a:solidFill>
                  <a:schemeClr val="tx1"/>
                </a:solidFill>
                <a:effectLst/>
                <a:latin typeface="+mn-lt"/>
                <a:ea typeface="+mn-ea"/>
                <a:cs typeface="+mn-cs"/>
              </a:rPr>
              <a:t>openmm</a:t>
            </a:r>
            <a:r>
              <a:rPr lang="en-US" sz="1200" b="0" i="0" u="none" strike="noStrike" kern="1200" dirty="0">
                <a:solidFill>
                  <a:schemeClr val="tx1"/>
                </a:solidFill>
                <a:effectLst/>
                <a:latin typeface="+mn-lt"/>
                <a:ea typeface="+mn-ea"/>
                <a:cs typeface="+mn-cs"/>
              </a:rPr>
              <a:t> using run_openmm.sh and pimd_modified.py, 1000 q-TIP4P/F water molecules, 4M steps with time step 0.00025 </a:t>
            </a:r>
            <a:r>
              <a:rPr lang="en-US" sz="1200" b="0" i="0" u="none" strike="noStrike" kern="1200" dirty="0" err="1">
                <a:solidFill>
                  <a:schemeClr val="tx1"/>
                </a:solidFill>
                <a:effectLst/>
                <a:latin typeface="+mn-lt"/>
                <a:ea typeface="+mn-ea"/>
                <a:cs typeface="+mn-cs"/>
              </a:rPr>
              <a:t>ps</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rCut</a:t>
            </a:r>
            <a:r>
              <a:rPr lang="en-US" sz="1200" b="0" i="0" u="none" strike="noStrike" kern="1200" dirty="0">
                <a:solidFill>
                  <a:schemeClr val="tx1"/>
                </a:solidFill>
                <a:effectLst/>
                <a:latin typeface="+mn-lt"/>
                <a:ea typeface="+mn-ea"/>
                <a:cs typeface="+mn-cs"/>
              </a:rPr>
              <a:t> 0.9 nanometers, NPT </a:t>
            </a:r>
            <a:r>
              <a:rPr lang="en-US" sz="1200" b="0" i="0" u="none" strike="noStrike" kern="1200" dirty="0" err="1">
                <a:solidFill>
                  <a:schemeClr val="tx1"/>
                </a:solidFill>
                <a:effectLst/>
                <a:latin typeface="+mn-lt"/>
                <a:ea typeface="+mn-ea"/>
                <a:cs typeface="+mn-cs"/>
              </a:rPr>
              <a:t>RPMDMonteCarlo</a:t>
            </a:r>
            <a:r>
              <a:rPr lang="en-US" sz="1200" b="0" i="0" u="none" strike="noStrike" kern="1200" dirty="0">
                <a:solidFill>
                  <a:schemeClr val="tx1"/>
                </a:solidFill>
                <a:effectLst/>
                <a:latin typeface="+mn-lt"/>
                <a:ea typeface="+mn-ea"/>
                <a:cs typeface="+mn-cs"/>
              </a:rPr>
              <a:t> at 298 K and 1.01325 bar, initial density 0.9979734044480487, PI 16 bead, data every 1000, restart/</a:t>
            </a:r>
            <a:r>
              <a:rPr lang="en-US" sz="1200" b="0" i="0" u="none" strike="noStrike" kern="1200" dirty="0" err="1">
                <a:solidFill>
                  <a:schemeClr val="tx1"/>
                </a:solidFill>
                <a:effectLst/>
                <a:latin typeface="+mn-lt"/>
                <a:ea typeface="+mn-ea"/>
                <a:cs typeface="+mn-cs"/>
              </a:rPr>
              <a:t>traj</a:t>
            </a:r>
            <a:r>
              <a:rPr lang="en-US" sz="1200" b="0" i="0" u="none" strike="noStrike" kern="1200" dirty="0">
                <a:solidFill>
                  <a:schemeClr val="tx1"/>
                </a:solidFill>
                <a:effectLst/>
                <a:latin typeface="+mn-lt"/>
                <a:ea typeface="+mn-ea"/>
                <a:cs typeface="+mn-cs"/>
              </a:rPr>
              <a:t> every 50,000, filename MM-8</a:t>
            </a:r>
            <a:r>
              <a:rPr lang="en-US" dirty="0"/>
              <a:t> </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8775EFD-0084-F54A-A5EE-DCDBDF5C4CA2}" type="slidenum">
              <a:rPr lang="en-US" smtClean="0"/>
              <a:pPr/>
              <a:t>9</a:t>
            </a:fld>
            <a:endParaRPr lang="en-US"/>
          </a:p>
        </p:txBody>
      </p:sp>
    </p:spTree>
    <p:extLst>
      <p:ext uri="{BB962C8B-B14F-4D97-AF65-F5344CB8AC3E}">
        <p14:creationId xmlns:p14="http://schemas.microsoft.com/office/powerpoint/2010/main" val="1428805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4B96-83B3-4E0D-8000-C801765A99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135DC8-7CF5-41FF-BB24-7FF68320AD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8FA9CF-B5AC-4075-AD5A-C8606AFCA131}"/>
              </a:ext>
            </a:extLst>
          </p:cNvPr>
          <p:cNvSpPr>
            <a:spLocks noGrp="1"/>
          </p:cNvSpPr>
          <p:nvPr>
            <p:ph type="dt" sz="half" idx="10"/>
          </p:nvPr>
        </p:nvSpPr>
        <p:spPr/>
        <p:txBody>
          <a:bodyPr/>
          <a:lstStyle/>
          <a:p>
            <a:fld id="{FDCCD2E9-24D7-4A0F-AA53-F4F62770B6FB}" type="datetimeFigureOut">
              <a:rPr lang="en-US" smtClean="0"/>
              <a:t>10/8/2018</a:t>
            </a:fld>
            <a:endParaRPr lang="en-US"/>
          </a:p>
        </p:txBody>
      </p:sp>
      <p:sp>
        <p:nvSpPr>
          <p:cNvPr id="5" name="Footer Placeholder 4">
            <a:extLst>
              <a:ext uri="{FF2B5EF4-FFF2-40B4-BE49-F238E27FC236}">
                <a16:creationId xmlns:a16="http://schemas.microsoft.com/office/drawing/2014/main" id="{565BF62A-031A-44E5-95E4-9E0E930E70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21B9C0-D0F9-4E0B-BAC4-8D4448E9A5F2}"/>
              </a:ext>
            </a:extLst>
          </p:cNvPr>
          <p:cNvSpPr>
            <a:spLocks noGrp="1"/>
          </p:cNvSpPr>
          <p:nvPr>
            <p:ph type="sldNum" sz="quarter" idx="12"/>
          </p:nvPr>
        </p:nvSpPr>
        <p:spPr/>
        <p:txBody>
          <a:bodyPr/>
          <a:lstStyle/>
          <a:p>
            <a:fld id="{947109DB-3B3C-456B-9C7F-0D39AE321118}" type="slidenum">
              <a:rPr lang="en-US" smtClean="0"/>
              <a:t>‹#›</a:t>
            </a:fld>
            <a:endParaRPr lang="en-US"/>
          </a:p>
        </p:txBody>
      </p:sp>
    </p:spTree>
    <p:extLst>
      <p:ext uri="{BB962C8B-B14F-4D97-AF65-F5344CB8AC3E}">
        <p14:creationId xmlns:p14="http://schemas.microsoft.com/office/powerpoint/2010/main" val="1349873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E4B5-5DD5-490E-AE87-4512240455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912AC2-9D74-40AA-AA20-77516CB2DC8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02B2A6-7604-49F5-837D-407890200EE2}"/>
              </a:ext>
            </a:extLst>
          </p:cNvPr>
          <p:cNvSpPr>
            <a:spLocks noGrp="1"/>
          </p:cNvSpPr>
          <p:nvPr>
            <p:ph type="dt" sz="half" idx="10"/>
          </p:nvPr>
        </p:nvSpPr>
        <p:spPr/>
        <p:txBody>
          <a:bodyPr/>
          <a:lstStyle/>
          <a:p>
            <a:fld id="{FDCCD2E9-24D7-4A0F-AA53-F4F62770B6FB}" type="datetimeFigureOut">
              <a:rPr lang="en-US" smtClean="0"/>
              <a:t>10/8/2018</a:t>
            </a:fld>
            <a:endParaRPr lang="en-US"/>
          </a:p>
        </p:txBody>
      </p:sp>
      <p:sp>
        <p:nvSpPr>
          <p:cNvPr id="5" name="Footer Placeholder 4">
            <a:extLst>
              <a:ext uri="{FF2B5EF4-FFF2-40B4-BE49-F238E27FC236}">
                <a16:creationId xmlns:a16="http://schemas.microsoft.com/office/drawing/2014/main" id="{CFDF1A27-5F7E-4838-B3D0-DBF485CAB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1AACE-B2E2-47A7-9BCC-CC344A60A71F}"/>
              </a:ext>
            </a:extLst>
          </p:cNvPr>
          <p:cNvSpPr>
            <a:spLocks noGrp="1"/>
          </p:cNvSpPr>
          <p:nvPr>
            <p:ph type="sldNum" sz="quarter" idx="12"/>
          </p:nvPr>
        </p:nvSpPr>
        <p:spPr/>
        <p:txBody>
          <a:bodyPr/>
          <a:lstStyle/>
          <a:p>
            <a:fld id="{947109DB-3B3C-456B-9C7F-0D39AE321118}" type="slidenum">
              <a:rPr lang="en-US" smtClean="0"/>
              <a:t>‹#›</a:t>
            </a:fld>
            <a:endParaRPr lang="en-US"/>
          </a:p>
        </p:txBody>
      </p:sp>
    </p:spTree>
    <p:extLst>
      <p:ext uri="{BB962C8B-B14F-4D97-AF65-F5344CB8AC3E}">
        <p14:creationId xmlns:p14="http://schemas.microsoft.com/office/powerpoint/2010/main" val="213391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5B5E39-A12C-4DB3-ABAE-0A7766D236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0A9156-733D-4C0F-9EE2-1B59BB4821A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DCCEA-05E0-4DB6-887E-6E9DA6AC1777}"/>
              </a:ext>
            </a:extLst>
          </p:cNvPr>
          <p:cNvSpPr>
            <a:spLocks noGrp="1"/>
          </p:cNvSpPr>
          <p:nvPr>
            <p:ph type="dt" sz="half" idx="10"/>
          </p:nvPr>
        </p:nvSpPr>
        <p:spPr/>
        <p:txBody>
          <a:bodyPr/>
          <a:lstStyle/>
          <a:p>
            <a:fld id="{FDCCD2E9-24D7-4A0F-AA53-F4F62770B6FB}" type="datetimeFigureOut">
              <a:rPr lang="en-US" smtClean="0"/>
              <a:t>10/8/2018</a:t>
            </a:fld>
            <a:endParaRPr lang="en-US"/>
          </a:p>
        </p:txBody>
      </p:sp>
      <p:sp>
        <p:nvSpPr>
          <p:cNvPr id="5" name="Footer Placeholder 4">
            <a:extLst>
              <a:ext uri="{FF2B5EF4-FFF2-40B4-BE49-F238E27FC236}">
                <a16:creationId xmlns:a16="http://schemas.microsoft.com/office/drawing/2014/main" id="{A2AF4B71-260E-4A8C-ABD8-BE29467CB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466D2-D516-4B29-8EDC-40993FA07EDB}"/>
              </a:ext>
            </a:extLst>
          </p:cNvPr>
          <p:cNvSpPr>
            <a:spLocks noGrp="1"/>
          </p:cNvSpPr>
          <p:nvPr>
            <p:ph type="sldNum" sz="quarter" idx="12"/>
          </p:nvPr>
        </p:nvSpPr>
        <p:spPr/>
        <p:txBody>
          <a:bodyPr/>
          <a:lstStyle/>
          <a:p>
            <a:fld id="{947109DB-3B3C-456B-9C7F-0D39AE321118}" type="slidenum">
              <a:rPr lang="en-US" smtClean="0"/>
              <a:t>‹#›</a:t>
            </a:fld>
            <a:endParaRPr lang="en-US"/>
          </a:p>
        </p:txBody>
      </p:sp>
    </p:spTree>
    <p:extLst>
      <p:ext uri="{BB962C8B-B14F-4D97-AF65-F5344CB8AC3E}">
        <p14:creationId xmlns:p14="http://schemas.microsoft.com/office/powerpoint/2010/main" val="2642844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9038F-A803-4309-AD4A-17B5E18F4E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1EE84A-7091-4748-917D-66117A91900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4166BD-D4B1-4D03-8FD9-68E870320116}"/>
              </a:ext>
            </a:extLst>
          </p:cNvPr>
          <p:cNvSpPr>
            <a:spLocks noGrp="1"/>
          </p:cNvSpPr>
          <p:nvPr>
            <p:ph type="dt" sz="half" idx="10"/>
          </p:nvPr>
        </p:nvSpPr>
        <p:spPr/>
        <p:txBody>
          <a:bodyPr/>
          <a:lstStyle/>
          <a:p>
            <a:fld id="{FDCCD2E9-24D7-4A0F-AA53-F4F62770B6FB}" type="datetimeFigureOut">
              <a:rPr lang="en-US" smtClean="0"/>
              <a:t>10/8/2018</a:t>
            </a:fld>
            <a:endParaRPr lang="en-US"/>
          </a:p>
        </p:txBody>
      </p:sp>
      <p:sp>
        <p:nvSpPr>
          <p:cNvPr id="5" name="Footer Placeholder 4">
            <a:extLst>
              <a:ext uri="{FF2B5EF4-FFF2-40B4-BE49-F238E27FC236}">
                <a16:creationId xmlns:a16="http://schemas.microsoft.com/office/drawing/2014/main" id="{CE72562E-9DB2-4B14-8761-8B6E893108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1CE50C-08F1-4FF5-90CB-78338999F2F2}"/>
              </a:ext>
            </a:extLst>
          </p:cNvPr>
          <p:cNvSpPr>
            <a:spLocks noGrp="1"/>
          </p:cNvSpPr>
          <p:nvPr>
            <p:ph type="sldNum" sz="quarter" idx="12"/>
          </p:nvPr>
        </p:nvSpPr>
        <p:spPr/>
        <p:txBody>
          <a:bodyPr/>
          <a:lstStyle/>
          <a:p>
            <a:fld id="{947109DB-3B3C-456B-9C7F-0D39AE321118}" type="slidenum">
              <a:rPr lang="en-US" smtClean="0"/>
              <a:t>‹#›</a:t>
            </a:fld>
            <a:endParaRPr lang="en-US"/>
          </a:p>
        </p:txBody>
      </p:sp>
    </p:spTree>
    <p:extLst>
      <p:ext uri="{BB962C8B-B14F-4D97-AF65-F5344CB8AC3E}">
        <p14:creationId xmlns:p14="http://schemas.microsoft.com/office/powerpoint/2010/main" val="350164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446D9-F7FC-49EA-B696-59DD7BF32A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20C70B-F331-4967-BED0-0B0DB335C7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A02E68-6B16-44EB-B19B-F951826EDBD3}"/>
              </a:ext>
            </a:extLst>
          </p:cNvPr>
          <p:cNvSpPr>
            <a:spLocks noGrp="1"/>
          </p:cNvSpPr>
          <p:nvPr>
            <p:ph type="dt" sz="half" idx="10"/>
          </p:nvPr>
        </p:nvSpPr>
        <p:spPr/>
        <p:txBody>
          <a:bodyPr/>
          <a:lstStyle/>
          <a:p>
            <a:fld id="{FDCCD2E9-24D7-4A0F-AA53-F4F62770B6FB}" type="datetimeFigureOut">
              <a:rPr lang="en-US" smtClean="0"/>
              <a:t>10/8/2018</a:t>
            </a:fld>
            <a:endParaRPr lang="en-US"/>
          </a:p>
        </p:txBody>
      </p:sp>
      <p:sp>
        <p:nvSpPr>
          <p:cNvPr id="5" name="Footer Placeholder 4">
            <a:extLst>
              <a:ext uri="{FF2B5EF4-FFF2-40B4-BE49-F238E27FC236}">
                <a16:creationId xmlns:a16="http://schemas.microsoft.com/office/drawing/2014/main" id="{BB6630DB-BEB1-4970-8414-84A27C195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AC7E45-CA9A-4F1C-A54A-49A958BB449B}"/>
              </a:ext>
            </a:extLst>
          </p:cNvPr>
          <p:cNvSpPr>
            <a:spLocks noGrp="1"/>
          </p:cNvSpPr>
          <p:nvPr>
            <p:ph type="sldNum" sz="quarter" idx="12"/>
          </p:nvPr>
        </p:nvSpPr>
        <p:spPr/>
        <p:txBody>
          <a:bodyPr/>
          <a:lstStyle/>
          <a:p>
            <a:fld id="{947109DB-3B3C-456B-9C7F-0D39AE321118}" type="slidenum">
              <a:rPr lang="en-US" smtClean="0"/>
              <a:t>‹#›</a:t>
            </a:fld>
            <a:endParaRPr lang="en-US"/>
          </a:p>
        </p:txBody>
      </p:sp>
    </p:spTree>
    <p:extLst>
      <p:ext uri="{BB962C8B-B14F-4D97-AF65-F5344CB8AC3E}">
        <p14:creationId xmlns:p14="http://schemas.microsoft.com/office/powerpoint/2010/main" val="3383182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97CE-BCBB-4C62-ADFD-47F9CD6082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BC5C3D-B157-469F-A770-36D1B3B1BD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8A1A92-BCD8-49BD-9F70-DF44DF83BA6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0E5C64-0FE5-4504-B41B-AE0302F33C7A}"/>
              </a:ext>
            </a:extLst>
          </p:cNvPr>
          <p:cNvSpPr>
            <a:spLocks noGrp="1"/>
          </p:cNvSpPr>
          <p:nvPr>
            <p:ph type="dt" sz="half" idx="10"/>
          </p:nvPr>
        </p:nvSpPr>
        <p:spPr/>
        <p:txBody>
          <a:bodyPr/>
          <a:lstStyle/>
          <a:p>
            <a:fld id="{FDCCD2E9-24D7-4A0F-AA53-F4F62770B6FB}" type="datetimeFigureOut">
              <a:rPr lang="en-US" smtClean="0"/>
              <a:t>10/8/2018</a:t>
            </a:fld>
            <a:endParaRPr lang="en-US"/>
          </a:p>
        </p:txBody>
      </p:sp>
      <p:sp>
        <p:nvSpPr>
          <p:cNvPr id="6" name="Footer Placeholder 5">
            <a:extLst>
              <a:ext uri="{FF2B5EF4-FFF2-40B4-BE49-F238E27FC236}">
                <a16:creationId xmlns:a16="http://schemas.microsoft.com/office/drawing/2014/main" id="{DF1EB04A-FDE0-4CF6-B288-D17E8D7602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B9492-FD0C-4626-AEB3-3293B5542430}"/>
              </a:ext>
            </a:extLst>
          </p:cNvPr>
          <p:cNvSpPr>
            <a:spLocks noGrp="1"/>
          </p:cNvSpPr>
          <p:nvPr>
            <p:ph type="sldNum" sz="quarter" idx="12"/>
          </p:nvPr>
        </p:nvSpPr>
        <p:spPr/>
        <p:txBody>
          <a:bodyPr/>
          <a:lstStyle/>
          <a:p>
            <a:fld id="{947109DB-3B3C-456B-9C7F-0D39AE321118}" type="slidenum">
              <a:rPr lang="en-US" smtClean="0"/>
              <a:t>‹#›</a:t>
            </a:fld>
            <a:endParaRPr lang="en-US"/>
          </a:p>
        </p:txBody>
      </p:sp>
    </p:spTree>
    <p:extLst>
      <p:ext uri="{BB962C8B-B14F-4D97-AF65-F5344CB8AC3E}">
        <p14:creationId xmlns:p14="http://schemas.microsoft.com/office/powerpoint/2010/main" val="75194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4AA99-9865-416B-845D-CDA06C7262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A049CD-1925-4078-ADD5-69718BDC8F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40C134-E574-44EC-ACBE-A7DA7E35531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46E187-5B85-42AF-BD64-1FABA3366B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842155D-B18D-4E89-961E-5FDDE11006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B03A9B-08F9-4BAF-BABE-162064FBB0A9}"/>
              </a:ext>
            </a:extLst>
          </p:cNvPr>
          <p:cNvSpPr>
            <a:spLocks noGrp="1"/>
          </p:cNvSpPr>
          <p:nvPr>
            <p:ph type="dt" sz="half" idx="10"/>
          </p:nvPr>
        </p:nvSpPr>
        <p:spPr/>
        <p:txBody>
          <a:bodyPr/>
          <a:lstStyle/>
          <a:p>
            <a:fld id="{FDCCD2E9-24D7-4A0F-AA53-F4F62770B6FB}" type="datetimeFigureOut">
              <a:rPr lang="en-US" smtClean="0"/>
              <a:t>10/8/2018</a:t>
            </a:fld>
            <a:endParaRPr lang="en-US"/>
          </a:p>
        </p:txBody>
      </p:sp>
      <p:sp>
        <p:nvSpPr>
          <p:cNvPr id="8" name="Footer Placeholder 7">
            <a:extLst>
              <a:ext uri="{FF2B5EF4-FFF2-40B4-BE49-F238E27FC236}">
                <a16:creationId xmlns:a16="http://schemas.microsoft.com/office/drawing/2014/main" id="{65E95035-6D88-4DBE-A430-71101E019F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61A60C-0B39-4C80-A929-644020980337}"/>
              </a:ext>
            </a:extLst>
          </p:cNvPr>
          <p:cNvSpPr>
            <a:spLocks noGrp="1"/>
          </p:cNvSpPr>
          <p:nvPr>
            <p:ph type="sldNum" sz="quarter" idx="12"/>
          </p:nvPr>
        </p:nvSpPr>
        <p:spPr/>
        <p:txBody>
          <a:bodyPr/>
          <a:lstStyle/>
          <a:p>
            <a:fld id="{947109DB-3B3C-456B-9C7F-0D39AE321118}" type="slidenum">
              <a:rPr lang="en-US" smtClean="0"/>
              <a:t>‹#›</a:t>
            </a:fld>
            <a:endParaRPr lang="en-US"/>
          </a:p>
        </p:txBody>
      </p:sp>
    </p:spTree>
    <p:extLst>
      <p:ext uri="{BB962C8B-B14F-4D97-AF65-F5344CB8AC3E}">
        <p14:creationId xmlns:p14="http://schemas.microsoft.com/office/powerpoint/2010/main" val="386452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9A04-4844-48E0-8226-5FB9518BF5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EE0B34-3189-443F-9FC3-5ED1956B79A6}"/>
              </a:ext>
            </a:extLst>
          </p:cNvPr>
          <p:cNvSpPr>
            <a:spLocks noGrp="1"/>
          </p:cNvSpPr>
          <p:nvPr>
            <p:ph type="dt" sz="half" idx="10"/>
          </p:nvPr>
        </p:nvSpPr>
        <p:spPr/>
        <p:txBody>
          <a:bodyPr/>
          <a:lstStyle/>
          <a:p>
            <a:fld id="{FDCCD2E9-24D7-4A0F-AA53-F4F62770B6FB}" type="datetimeFigureOut">
              <a:rPr lang="en-US" smtClean="0"/>
              <a:t>10/8/2018</a:t>
            </a:fld>
            <a:endParaRPr lang="en-US"/>
          </a:p>
        </p:txBody>
      </p:sp>
      <p:sp>
        <p:nvSpPr>
          <p:cNvPr id="4" name="Footer Placeholder 3">
            <a:extLst>
              <a:ext uri="{FF2B5EF4-FFF2-40B4-BE49-F238E27FC236}">
                <a16:creationId xmlns:a16="http://schemas.microsoft.com/office/drawing/2014/main" id="{381B55A5-D59A-41A1-B4A5-E4B19136A8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F4C70A-0046-4279-B0B0-ADDCFF2EFAC8}"/>
              </a:ext>
            </a:extLst>
          </p:cNvPr>
          <p:cNvSpPr>
            <a:spLocks noGrp="1"/>
          </p:cNvSpPr>
          <p:nvPr>
            <p:ph type="sldNum" sz="quarter" idx="12"/>
          </p:nvPr>
        </p:nvSpPr>
        <p:spPr/>
        <p:txBody>
          <a:bodyPr/>
          <a:lstStyle/>
          <a:p>
            <a:fld id="{947109DB-3B3C-456B-9C7F-0D39AE321118}" type="slidenum">
              <a:rPr lang="en-US" smtClean="0"/>
              <a:t>‹#›</a:t>
            </a:fld>
            <a:endParaRPr lang="en-US"/>
          </a:p>
        </p:txBody>
      </p:sp>
    </p:spTree>
    <p:extLst>
      <p:ext uri="{BB962C8B-B14F-4D97-AF65-F5344CB8AC3E}">
        <p14:creationId xmlns:p14="http://schemas.microsoft.com/office/powerpoint/2010/main" val="923234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85FF09-B20F-42D6-B419-0D83BFC17E9F}"/>
              </a:ext>
            </a:extLst>
          </p:cNvPr>
          <p:cNvSpPr>
            <a:spLocks noGrp="1"/>
          </p:cNvSpPr>
          <p:nvPr>
            <p:ph type="dt" sz="half" idx="10"/>
          </p:nvPr>
        </p:nvSpPr>
        <p:spPr/>
        <p:txBody>
          <a:bodyPr/>
          <a:lstStyle/>
          <a:p>
            <a:fld id="{FDCCD2E9-24D7-4A0F-AA53-F4F62770B6FB}" type="datetimeFigureOut">
              <a:rPr lang="en-US" smtClean="0"/>
              <a:t>10/8/2018</a:t>
            </a:fld>
            <a:endParaRPr lang="en-US"/>
          </a:p>
        </p:txBody>
      </p:sp>
      <p:sp>
        <p:nvSpPr>
          <p:cNvPr id="3" name="Footer Placeholder 2">
            <a:extLst>
              <a:ext uri="{FF2B5EF4-FFF2-40B4-BE49-F238E27FC236}">
                <a16:creationId xmlns:a16="http://schemas.microsoft.com/office/drawing/2014/main" id="{5B9F9077-B2A5-48A1-9B23-81184BE8DE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256AA6-9219-4A33-81BB-15311046BED4}"/>
              </a:ext>
            </a:extLst>
          </p:cNvPr>
          <p:cNvSpPr>
            <a:spLocks noGrp="1"/>
          </p:cNvSpPr>
          <p:nvPr>
            <p:ph type="sldNum" sz="quarter" idx="12"/>
          </p:nvPr>
        </p:nvSpPr>
        <p:spPr/>
        <p:txBody>
          <a:bodyPr/>
          <a:lstStyle/>
          <a:p>
            <a:fld id="{947109DB-3B3C-456B-9C7F-0D39AE321118}" type="slidenum">
              <a:rPr lang="en-US" smtClean="0"/>
              <a:t>‹#›</a:t>
            </a:fld>
            <a:endParaRPr lang="en-US"/>
          </a:p>
        </p:txBody>
      </p:sp>
    </p:spTree>
    <p:extLst>
      <p:ext uri="{BB962C8B-B14F-4D97-AF65-F5344CB8AC3E}">
        <p14:creationId xmlns:p14="http://schemas.microsoft.com/office/powerpoint/2010/main" val="1588151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39C7-3791-49C5-8CD4-99DC2B9EA9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EC5405-1EFC-4161-85DE-BE27810152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2B541B-D180-4033-81C0-77FEE5318F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2B8865-A95E-4BF3-8A1E-4C6FA7FCD246}"/>
              </a:ext>
            </a:extLst>
          </p:cNvPr>
          <p:cNvSpPr>
            <a:spLocks noGrp="1"/>
          </p:cNvSpPr>
          <p:nvPr>
            <p:ph type="dt" sz="half" idx="10"/>
          </p:nvPr>
        </p:nvSpPr>
        <p:spPr/>
        <p:txBody>
          <a:bodyPr/>
          <a:lstStyle/>
          <a:p>
            <a:fld id="{FDCCD2E9-24D7-4A0F-AA53-F4F62770B6FB}" type="datetimeFigureOut">
              <a:rPr lang="en-US" smtClean="0"/>
              <a:t>10/8/2018</a:t>
            </a:fld>
            <a:endParaRPr lang="en-US"/>
          </a:p>
        </p:txBody>
      </p:sp>
      <p:sp>
        <p:nvSpPr>
          <p:cNvPr id="6" name="Footer Placeholder 5">
            <a:extLst>
              <a:ext uri="{FF2B5EF4-FFF2-40B4-BE49-F238E27FC236}">
                <a16:creationId xmlns:a16="http://schemas.microsoft.com/office/drawing/2014/main" id="{BFEBBD9F-9B4E-4350-B76C-FA3B5BCAC7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3D71CD-C011-4B49-B0E0-3287D1EC0420}"/>
              </a:ext>
            </a:extLst>
          </p:cNvPr>
          <p:cNvSpPr>
            <a:spLocks noGrp="1"/>
          </p:cNvSpPr>
          <p:nvPr>
            <p:ph type="sldNum" sz="quarter" idx="12"/>
          </p:nvPr>
        </p:nvSpPr>
        <p:spPr/>
        <p:txBody>
          <a:bodyPr/>
          <a:lstStyle/>
          <a:p>
            <a:fld id="{947109DB-3B3C-456B-9C7F-0D39AE321118}" type="slidenum">
              <a:rPr lang="en-US" smtClean="0"/>
              <a:t>‹#›</a:t>
            </a:fld>
            <a:endParaRPr lang="en-US"/>
          </a:p>
        </p:txBody>
      </p:sp>
    </p:spTree>
    <p:extLst>
      <p:ext uri="{BB962C8B-B14F-4D97-AF65-F5344CB8AC3E}">
        <p14:creationId xmlns:p14="http://schemas.microsoft.com/office/powerpoint/2010/main" val="3975213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85A33-DEE3-47C8-B277-4A584C906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305BD9-E477-4F88-B1DB-9F21D474A4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16594B-BC36-428A-B184-0201C6C4A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8085C80-AEF2-4001-B88E-252449C7F49E}"/>
              </a:ext>
            </a:extLst>
          </p:cNvPr>
          <p:cNvSpPr>
            <a:spLocks noGrp="1"/>
          </p:cNvSpPr>
          <p:nvPr>
            <p:ph type="dt" sz="half" idx="10"/>
          </p:nvPr>
        </p:nvSpPr>
        <p:spPr/>
        <p:txBody>
          <a:bodyPr/>
          <a:lstStyle/>
          <a:p>
            <a:fld id="{FDCCD2E9-24D7-4A0F-AA53-F4F62770B6FB}" type="datetimeFigureOut">
              <a:rPr lang="en-US" smtClean="0"/>
              <a:t>10/8/2018</a:t>
            </a:fld>
            <a:endParaRPr lang="en-US"/>
          </a:p>
        </p:txBody>
      </p:sp>
      <p:sp>
        <p:nvSpPr>
          <p:cNvPr id="6" name="Footer Placeholder 5">
            <a:extLst>
              <a:ext uri="{FF2B5EF4-FFF2-40B4-BE49-F238E27FC236}">
                <a16:creationId xmlns:a16="http://schemas.microsoft.com/office/drawing/2014/main" id="{F2E9F5E7-1CC7-432A-B1A1-30DAF0EC83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2C0F66-6678-4459-A659-2659925FBB2E}"/>
              </a:ext>
            </a:extLst>
          </p:cNvPr>
          <p:cNvSpPr>
            <a:spLocks noGrp="1"/>
          </p:cNvSpPr>
          <p:nvPr>
            <p:ph type="sldNum" sz="quarter" idx="12"/>
          </p:nvPr>
        </p:nvSpPr>
        <p:spPr/>
        <p:txBody>
          <a:bodyPr/>
          <a:lstStyle/>
          <a:p>
            <a:fld id="{947109DB-3B3C-456B-9C7F-0D39AE321118}" type="slidenum">
              <a:rPr lang="en-US" smtClean="0"/>
              <a:t>‹#›</a:t>
            </a:fld>
            <a:endParaRPr lang="en-US"/>
          </a:p>
        </p:txBody>
      </p:sp>
    </p:spTree>
    <p:extLst>
      <p:ext uri="{BB962C8B-B14F-4D97-AF65-F5344CB8AC3E}">
        <p14:creationId xmlns:p14="http://schemas.microsoft.com/office/powerpoint/2010/main" val="1275633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F3CDA9-E2BC-4B2C-8214-CCC6EA4216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0F96BF-0B29-47A1-8E4E-B09330244B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D6417-94FB-4DBE-85D1-CE4E2766D1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CD2E9-24D7-4A0F-AA53-F4F62770B6FB}" type="datetimeFigureOut">
              <a:rPr lang="en-US" smtClean="0"/>
              <a:t>10/8/2018</a:t>
            </a:fld>
            <a:endParaRPr lang="en-US"/>
          </a:p>
        </p:txBody>
      </p:sp>
      <p:sp>
        <p:nvSpPr>
          <p:cNvPr id="5" name="Footer Placeholder 4">
            <a:extLst>
              <a:ext uri="{FF2B5EF4-FFF2-40B4-BE49-F238E27FC236}">
                <a16:creationId xmlns:a16="http://schemas.microsoft.com/office/drawing/2014/main" id="{2E876F26-46DB-4814-A61C-A9A6314AE7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95F63FD-1C8F-419B-AD6E-CF81D5105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7109DB-3B3C-456B-9C7F-0D39AE321118}" type="slidenum">
              <a:rPr lang="en-US" smtClean="0"/>
              <a:t>‹#›</a:t>
            </a:fld>
            <a:endParaRPr lang="en-US"/>
          </a:p>
        </p:txBody>
      </p:sp>
    </p:spTree>
    <p:extLst>
      <p:ext uri="{BB962C8B-B14F-4D97-AF65-F5344CB8AC3E}">
        <p14:creationId xmlns:p14="http://schemas.microsoft.com/office/powerpoint/2010/main" val="97458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0845F5BC-8379-4B99-841B-9B5A21242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6008"/>
            <a:ext cx="6432629" cy="4824473"/>
          </a:xfrm>
          <a:prstGeom prst="rect">
            <a:avLst/>
          </a:prstGeom>
        </p:spPr>
      </p:pic>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a:xfrm>
            <a:off x="9250680" y="6356350"/>
            <a:ext cx="2743200" cy="365125"/>
          </a:xfrm>
        </p:spPr>
        <p:txBody>
          <a:bodyPr/>
          <a:lstStyle/>
          <a:p>
            <a:fld id="{0776142B-53A3-4FB9-B783-82E8F5A9CAC4}" type="slidenum">
              <a:rPr lang="en-US" smtClean="0"/>
              <a:t>1</a:t>
            </a:fld>
            <a:endParaRPr lang="en-US" dirty="0"/>
          </a:p>
        </p:txBody>
      </p:sp>
      <p:sp>
        <p:nvSpPr>
          <p:cNvPr id="15" name="TextBox 14">
            <a:extLst>
              <a:ext uri="{FF2B5EF4-FFF2-40B4-BE49-F238E27FC236}">
                <a16:creationId xmlns:a16="http://schemas.microsoft.com/office/drawing/2014/main" id="{AB0A9193-2039-4D99-846C-8044C97C9369}"/>
              </a:ext>
            </a:extLst>
          </p:cNvPr>
          <p:cNvSpPr txBox="1"/>
          <p:nvPr/>
        </p:nvSpPr>
        <p:spPr>
          <a:xfrm>
            <a:off x="72529" y="271901"/>
            <a:ext cx="12192000" cy="954107"/>
          </a:xfrm>
          <a:prstGeom prst="rect">
            <a:avLst/>
          </a:prstGeom>
          <a:noFill/>
        </p:spPr>
        <p:txBody>
          <a:bodyPr wrap="square" rtlCol="0">
            <a:spAutoFit/>
          </a:bodyPr>
          <a:lstStyle/>
          <a:p>
            <a:pPr algn="ctr"/>
            <a:r>
              <a:rPr lang="en-US" sz="2800" b="1" dirty="0"/>
              <a:t>DASH Berendsen </a:t>
            </a:r>
            <a:r>
              <a:rPr lang="en-US" sz="2800" b="1" dirty="0" err="1"/>
              <a:t>Barostat</a:t>
            </a:r>
            <a:r>
              <a:rPr lang="en-US" sz="2800" b="1" dirty="0"/>
              <a:t> vs </a:t>
            </a:r>
            <a:r>
              <a:rPr lang="en-US" sz="2800" b="1" dirty="0" err="1"/>
              <a:t>OpenMM</a:t>
            </a:r>
            <a:endParaRPr lang="en-US" sz="2800" b="1" dirty="0"/>
          </a:p>
          <a:p>
            <a:pPr algn="ctr"/>
            <a:r>
              <a:rPr lang="en-US" sz="2800" b="1" dirty="0"/>
              <a:t> # beads=1, </a:t>
            </a:r>
            <a:r>
              <a:rPr lang="en-US" sz="2800" b="1" dirty="0" err="1"/>
              <a:t>rCut</a:t>
            </a:r>
            <a:r>
              <a:rPr lang="en-US" sz="2800" b="1" dirty="0"/>
              <a:t>=9.0 Å, time step=0.5 fs </a:t>
            </a:r>
          </a:p>
        </p:txBody>
      </p:sp>
      <p:graphicFrame>
        <p:nvGraphicFramePr>
          <p:cNvPr id="7" name="Table 6">
            <a:extLst>
              <a:ext uri="{FF2B5EF4-FFF2-40B4-BE49-F238E27FC236}">
                <a16:creationId xmlns:a16="http://schemas.microsoft.com/office/drawing/2014/main" id="{D54DB685-C583-4C33-AAC1-EA0E9315BDA4}"/>
              </a:ext>
            </a:extLst>
          </p:cNvPr>
          <p:cNvGraphicFramePr>
            <a:graphicFrameLocks noGrp="1"/>
          </p:cNvGraphicFramePr>
          <p:nvPr>
            <p:extLst>
              <p:ext uri="{D42A27DB-BD31-4B8C-83A1-F6EECF244321}">
                <p14:modId xmlns:p14="http://schemas.microsoft.com/office/powerpoint/2010/main" val="2170710119"/>
              </p:ext>
            </p:extLst>
          </p:nvPr>
        </p:nvGraphicFramePr>
        <p:xfrm>
          <a:off x="5980386" y="2738848"/>
          <a:ext cx="6122276" cy="1483360"/>
        </p:xfrm>
        <a:graphic>
          <a:graphicData uri="http://schemas.openxmlformats.org/drawingml/2006/table">
            <a:tbl>
              <a:tblPr firstRow="1" bandRow="1">
                <a:tableStyleId>{5C22544A-7EE6-4342-B048-85BDC9FD1C3A}</a:tableStyleId>
              </a:tblPr>
              <a:tblGrid>
                <a:gridCol w="1845327">
                  <a:extLst>
                    <a:ext uri="{9D8B030D-6E8A-4147-A177-3AD203B41FA5}">
                      <a16:colId xmlns:a16="http://schemas.microsoft.com/office/drawing/2014/main" val="910516313"/>
                    </a:ext>
                  </a:extLst>
                </a:gridCol>
                <a:gridCol w="2143349">
                  <a:extLst>
                    <a:ext uri="{9D8B030D-6E8A-4147-A177-3AD203B41FA5}">
                      <a16:colId xmlns:a16="http://schemas.microsoft.com/office/drawing/2014/main" val="3266692366"/>
                    </a:ext>
                  </a:extLst>
                </a:gridCol>
                <a:gridCol w="2133600">
                  <a:extLst>
                    <a:ext uri="{9D8B030D-6E8A-4147-A177-3AD203B41FA5}">
                      <a16:colId xmlns:a16="http://schemas.microsoft.com/office/drawing/2014/main" val="928710766"/>
                    </a:ext>
                  </a:extLst>
                </a:gridCol>
              </a:tblGrid>
              <a:tr h="370840">
                <a:tc>
                  <a:txBody>
                    <a:bodyPr/>
                    <a:lstStyle/>
                    <a:p>
                      <a:pPr algn="ctr"/>
                      <a:r>
                        <a:rPr lang="en-US" dirty="0"/>
                        <a:t>Data</a:t>
                      </a:r>
                    </a:p>
                  </a:txBody>
                  <a:tcPr/>
                </a:tc>
                <a:tc>
                  <a:txBody>
                    <a:bodyPr/>
                    <a:lstStyle/>
                    <a:p>
                      <a:pPr algn="ctr"/>
                      <a:r>
                        <a:rPr lang="en-US" dirty="0"/>
                        <a:t>DASH</a:t>
                      </a:r>
                    </a:p>
                  </a:txBody>
                  <a:tcPr/>
                </a:tc>
                <a:tc>
                  <a:txBody>
                    <a:bodyPr/>
                    <a:lstStyle/>
                    <a:p>
                      <a:pPr algn="ctr"/>
                      <a:r>
                        <a:rPr lang="en-US" dirty="0" err="1"/>
                        <a:t>OpenMM</a:t>
                      </a:r>
                      <a:endParaRPr lang="en-US" dirty="0"/>
                    </a:p>
                  </a:txBody>
                  <a:tcPr/>
                </a:tc>
                <a:extLst>
                  <a:ext uri="{0D108BD9-81ED-4DB2-BD59-A6C34878D82A}">
                    <a16:rowId xmlns:a16="http://schemas.microsoft.com/office/drawing/2014/main" val="1186233733"/>
                  </a:ext>
                </a:extLst>
              </a:tr>
              <a:tr h="370840">
                <a:tc>
                  <a:txBody>
                    <a:bodyPr/>
                    <a:lstStyle/>
                    <a:p>
                      <a:pPr algn="ctr"/>
                      <a:r>
                        <a:rPr lang="en-US" sz="1400" dirty="0"/>
                        <a:t>Density (g/mL)</a:t>
                      </a:r>
                    </a:p>
                  </a:txBody>
                  <a:tcPr/>
                </a:tc>
                <a:tc>
                  <a:txBody>
                    <a:bodyPr/>
                    <a:lstStyle/>
                    <a:p>
                      <a:pPr algn="ctr"/>
                      <a:r>
                        <a:rPr lang="en-US" sz="1400" dirty="0">
                          <a:effectLst/>
                        </a:rPr>
                        <a:t>0.98832 ± 0.00058</a:t>
                      </a:r>
                      <a:endParaRPr lang="en-US" sz="1400" dirty="0"/>
                    </a:p>
                  </a:txBody>
                  <a:tcPr/>
                </a:tc>
                <a:tc>
                  <a:txBody>
                    <a:bodyPr/>
                    <a:lstStyle/>
                    <a:p>
                      <a:pPr algn="ctr"/>
                      <a:r>
                        <a:rPr lang="en-US" sz="1400" dirty="0">
                          <a:effectLst/>
                        </a:rPr>
                        <a:t>1.00073 ± 0.00132</a:t>
                      </a:r>
                      <a:endParaRPr lang="en-US" sz="1400" dirty="0"/>
                    </a:p>
                  </a:txBody>
                  <a:tcPr/>
                </a:tc>
                <a:extLst>
                  <a:ext uri="{0D108BD9-81ED-4DB2-BD59-A6C34878D82A}">
                    <a16:rowId xmlns:a16="http://schemas.microsoft.com/office/drawing/2014/main" val="2251028393"/>
                  </a:ext>
                </a:extLst>
              </a:tr>
              <a:tr h="370840">
                <a:tc>
                  <a:txBody>
                    <a:bodyPr/>
                    <a:lstStyle/>
                    <a:p>
                      <a:pPr algn="ctr"/>
                      <a:r>
                        <a:rPr lang="en-US" sz="1400" dirty="0"/>
                        <a:t>Energy (kJ/mol)</a:t>
                      </a:r>
                    </a:p>
                  </a:txBody>
                  <a:tcPr/>
                </a:tc>
                <a:tc>
                  <a:txBody>
                    <a:bodyPr/>
                    <a:lstStyle/>
                    <a:p>
                      <a:pPr algn="ctr"/>
                      <a:r>
                        <a:rPr lang="en-US" sz="1400" dirty="0">
                          <a:effectLst/>
                        </a:rPr>
                        <a:t>-42320.03482± 35.48798</a:t>
                      </a:r>
                      <a:endParaRPr lang="en-US" sz="1400" dirty="0"/>
                    </a:p>
                  </a:txBody>
                  <a:tcPr/>
                </a:tc>
                <a:tc>
                  <a:txBody>
                    <a:bodyPr/>
                    <a:lstStyle/>
                    <a:p>
                      <a:pPr algn="ctr"/>
                      <a:r>
                        <a:rPr lang="en-US" sz="1400" dirty="0">
                          <a:effectLst/>
                        </a:rPr>
                        <a:t>-43041.14116 ± 33.45556</a:t>
                      </a:r>
                      <a:endParaRPr lang="en-US" sz="1400" dirty="0"/>
                    </a:p>
                  </a:txBody>
                  <a:tcPr/>
                </a:tc>
                <a:extLst>
                  <a:ext uri="{0D108BD9-81ED-4DB2-BD59-A6C34878D82A}">
                    <a16:rowId xmlns:a16="http://schemas.microsoft.com/office/drawing/2014/main" val="2715542492"/>
                  </a:ext>
                </a:extLst>
              </a:tr>
              <a:tr h="370840">
                <a:tc>
                  <a:txBody>
                    <a:bodyPr/>
                    <a:lstStyle/>
                    <a:p>
                      <a:pPr algn="ctr"/>
                      <a:r>
                        <a:rPr lang="en-US" sz="1400" dirty="0"/>
                        <a:t>Temperature (K)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299.70865 ± 0.45264</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300.09525± 0.386</a:t>
                      </a:r>
                      <a:endParaRPr lang="en-US" sz="1400" dirty="0"/>
                    </a:p>
                  </a:txBody>
                  <a:tcPr/>
                </a:tc>
                <a:extLst>
                  <a:ext uri="{0D108BD9-81ED-4DB2-BD59-A6C34878D82A}">
                    <a16:rowId xmlns:a16="http://schemas.microsoft.com/office/drawing/2014/main" val="2382045886"/>
                  </a:ext>
                </a:extLst>
              </a:tr>
            </a:tbl>
          </a:graphicData>
        </a:graphic>
      </p:graphicFrame>
    </p:spTree>
    <p:extLst>
      <p:ext uri="{BB962C8B-B14F-4D97-AF65-F5344CB8AC3E}">
        <p14:creationId xmlns:p14="http://schemas.microsoft.com/office/powerpoint/2010/main" val="4170591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high confidence">
            <a:extLst>
              <a:ext uri="{FF2B5EF4-FFF2-40B4-BE49-F238E27FC236}">
                <a16:creationId xmlns:a16="http://schemas.microsoft.com/office/drawing/2014/main" id="{FB776EEB-CAA8-4E1D-9656-173F93784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6008"/>
            <a:ext cx="6368224" cy="4776169"/>
          </a:xfrm>
          <a:prstGeom prst="rect">
            <a:avLst/>
          </a:prstGeom>
        </p:spPr>
      </p:pic>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a:xfrm>
            <a:off x="9250680" y="6356350"/>
            <a:ext cx="2743200" cy="365125"/>
          </a:xfrm>
        </p:spPr>
        <p:txBody>
          <a:bodyPr/>
          <a:lstStyle/>
          <a:p>
            <a:fld id="{0776142B-53A3-4FB9-B783-82E8F5A9CAC4}" type="slidenum">
              <a:rPr lang="en-US" smtClean="0"/>
              <a:t>10</a:t>
            </a:fld>
            <a:endParaRPr lang="en-US" dirty="0"/>
          </a:p>
        </p:txBody>
      </p:sp>
      <p:sp>
        <p:nvSpPr>
          <p:cNvPr id="15" name="TextBox 14">
            <a:extLst>
              <a:ext uri="{FF2B5EF4-FFF2-40B4-BE49-F238E27FC236}">
                <a16:creationId xmlns:a16="http://schemas.microsoft.com/office/drawing/2014/main" id="{AB0A9193-2039-4D99-846C-8044C97C9369}"/>
              </a:ext>
            </a:extLst>
          </p:cNvPr>
          <p:cNvSpPr txBox="1"/>
          <p:nvPr/>
        </p:nvSpPr>
        <p:spPr>
          <a:xfrm>
            <a:off x="72529" y="271901"/>
            <a:ext cx="12192000" cy="954107"/>
          </a:xfrm>
          <a:prstGeom prst="rect">
            <a:avLst/>
          </a:prstGeom>
          <a:noFill/>
        </p:spPr>
        <p:txBody>
          <a:bodyPr wrap="square" rtlCol="0">
            <a:spAutoFit/>
          </a:bodyPr>
          <a:lstStyle/>
          <a:p>
            <a:pPr algn="ctr"/>
            <a:r>
              <a:rPr lang="en-US" sz="2800" b="1" dirty="0"/>
              <a:t>DASH Monte Carlo </a:t>
            </a:r>
            <a:r>
              <a:rPr lang="en-US" sz="2800" b="1" dirty="0" err="1"/>
              <a:t>Barostat</a:t>
            </a:r>
            <a:r>
              <a:rPr lang="en-US" sz="2800" b="1" dirty="0"/>
              <a:t> vs </a:t>
            </a:r>
            <a:r>
              <a:rPr lang="en-US" sz="2800" b="1" dirty="0" err="1"/>
              <a:t>OpenMM</a:t>
            </a:r>
            <a:endParaRPr lang="en-US" sz="2800" b="1" dirty="0"/>
          </a:p>
          <a:p>
            <a:pPr algn="ctr"/>
            <a:r>
              <a:rPr lang="en-US" sz="2800" b="1" dirty="0"/>
              <a:t> # beads=32, </a:t>
            </a:r>
            <a:r>
              <a:rPr lang="en-US" sz="2800" b="1" dirty="0" err="1"/>
              <a:t>rCut</a:t>
            </a:r>
            <a:r>
              <a:rPr lang="en-US" sz="2800" b="1" dirty="0"/>
              <a:t>=9.0 Å, time step=0.25 fs </a:t>
            </a:r>
          </a:p>
        </p:txBody>
      </p:sp>
      <p:graphicFrame>
        <p:nvGraphicFramePr>
          <p:cNvPr id="7" name="Table 6">
            <a:extLst>
              <a:ext uri="{FF2B5EF4-FFF2-40B4-BE49-F238E27FC236}">
                <a16:creationId xmlns:a16="http://schemas.microsoft.com/office/drawing/2014/main" id="{D54DB685-C583-4C33-AAC1-EA0E9315BDA4}"/>
              </a:ext>
            </a:extLst>
          </p:cNvPr>
          <p:cNvGraphicFramePr>
            <a:graphicFrameLocks noGrp="1"/>
          </p:cNvGraphicFramePr>
          <p:nvPr>
            <p:extLst>
              <p:ext uri="{D42A27DB-BD31-4B8C-83A1-F6EECF244321}">
                <p14:modId xmlns:p14="http://schemas.microsoft.com/office/powerpoint/2010/main" val="1300034936"/>
              </p:ext>
            </p:extLst>
          </p:nvPr>
        </p:nvGraphicFramePr>
        <p:xfrm>
          <a:off x="5980386" y="2738848"/>
          <a:ext cx="6122276" cy="1112520"/>
        </p:xfrm>
        <a:graphic>
          <a:graphicData uri="http://schemas.openxmlformats.org/drawingml/2006/table">
            <a:tbl>
              <a:tblPr firstRow="1" bandRow="1">
                <a:tableStyleId>{5C22544A-7EE6-4342-B048-85BDC9FD1C3A}</a:tableStyleId>
              </a:tblPr>
              <a:tblGrid>
                <a:gridCol w="1845327">
                  <a:extLst>
                    <a:ext uri="{9D8B030D-6E8A-4147-A177-3AD203B41FA5}">
                      <a16:colId xmlns:a16="http://schemas.microsoft.com/office/drawing/2014/main" val="910516313"/>
                    </a:ext>
                  </a:extLst>
                </a:gridCol>
                <a:gridCol w="2143349">
                  <a:extLst>
                    <a:ext uri="{9D8B030D-6E8A-4147-A177-3AD203B41FA5}">
                      <a16:colId xmlns:a16="http://schemas.microsoft.com/office/drawing/2014/main" val="3266692366"/>
                    </a:ext>
                  </a:extLst>
                </a:gridCol>
                <a:gridCol w="2133600">
                  <a:extLst>
                    <a:ext uri="{9D8B030D-6E8A-4147-A177-3AD203B41FA5}">
                      <a16:colId xmlns:a16="http://schemas.microsoft.com/office/drawing/2014/main" val="928710766"/>
                    </a:ext>
                  </a:extLst>
                </a:gridCol>
              </a:tblGrid>
              <a:tr h="370840">
                <a:tc>
                  <a:txBody>
                    <a:bodyPr/>
                    <a:lstStyle/>
                    <a:p>
                      <a:pPr algn="ctr"/>
                      <a:r>
                        <a:rPr lang="en-US" dirty="0"/>
                        <a:t>Data</a:t>
                      </a:r>
                    </a:p>
                  </a:txBody>
                  <a:tcPr/>
                </a:tc>
                <a:tc>
                  <a:txBody>
                    <a:bodyPr/>
                    <a:lstStyle/>
                    <a:p>
                      <a:pPr algn="ctr"/>
                      <a:r>
                        <a:rPr lang="en-US" dirty="0"/>
                        <a:t>DASH</a:t>
                      </a:r>
                    </a:p>
                  </a:txBody>
                  <a:tcPr/>
                </a:tc>
                <a:tc>
                  <a:txBody>
                    <a:bodyPr/>
                    <a:lstStyle/>
                    <a:p>
                      <a:pPr algn="ctr"/>
                      <a:r>
                        <a:rPr lang="en-US" dirty="0" err="1"/>
                        <a:t>OpenMM</a:t>
                      </a:r>
                      <a:endParaRPr lang="en-US" dirty="0"/>
                    </a:p>
                  </a:txBody>
                  <a:tcPr/>
                </a:tc>
                <a:extLst>
                  <a:ext uri="{0D108BD9-81ED-4DB2-BD59-A6C34878D82A}">
                    <a16:rowId xmlns:a16="http://schemas.microsoft.com/office/drawing/2014/main" val="1186233733"/>
                  </a:ext>
                </a:extLst>
              </a:tr>
              <a:tr h="370840">
                <a:tc>
                  <a:txBody>
                    <a:bodyPr/>
                    <a:lstStyle/>
                    <a:p>
                      <a:pPr algn="ctr"/>
                      <a:r>
                        <a:rPr lang="en-US" sz="1400" dirty="0"/>
                        <a:t>Density (g/mL)</a:t>
                      </a:r>
                    </a:p>
                  </a:txBody>
                  <a:tcPr/>
                </a:tc>
                <a:tc>
                  <a:txBody>
                    <a:bodyPr/>
                    <a:lstStyle/>
                    <a:p>
                      <a:pPr algn="ctr"/>
                      <a:r>
                        <a:rPr lang="en-US" sz="1400" dirty="0">
                          <a:effectLst/>
                        </a:rPr>
                        <a:t>0.97463 ± 0.00156</a:t>
                      </a:r>
                      <a:endParaRPr lang="en-US" sz="1400" dirty="0"/>
                    </a:p>
                  </a:txBody>
                  <a:tcPr/>
                </a:tc>
                <a:tc>
                  <a:txBody>
                    <a:bodyPr/>
                    <a:lstStyle/>
                    <a:p>
                      <a:pPr algn="ctr"/>
                      <a:r>
                        <a:rPr lang="en-US" sz="1400" dirty="0">
                          <a:effectLst/>
                        </a:rPr>
                        <a:t>0.99888 ± 0.0011</a:t>
                      </a:r>
                      <a:endParaRPr lang="en-US" sz="1400" dirty="0"/>
                    </a:p>
                  </a:txBody>
                  <a:tcPr/>
                </a:tc>
                <a:extLst>
                  <a:ext uri="{0D108BD9-81ED-4DB2-BD59-A6C34878D82A}">
                    <a16:rowId xmlns:a16="http://schemas.microsoft.com/office/drawing/2014/main" val="2251028393"/>
                  </a:ext>
                </a:extLst>
              </a:tr>
              <a:tr h="370840">
                <a:tc>
                  <a:txBody>
                    <a:bodyPr/>
                    <a:lstStyle/>
                    <a:p>
                      <a:pPr algn="ctr"/>
                      <a:r>
                        <a:rPr lang="en-US" sz="1400" dirty="0"/>
                        <a:t>Temperature (K)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296.85178 ± 0.078387</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298.212148 ± 0.16234</a:t>
                      </a:r>
                      <a:endParaRPr lang="en-US" sz="1400" dirty="0"/>
                    </a:p>
                  </a:txBody>
                  <a:tcPr/>
                </a:tc>
                <a:extLst>
                  <a:ext uri="{0D108BD9-81ED-4DB2-BD59-A6C34878D82A}">
                    <a16:rowId xmlns:a16="http://schemas.microsoft.com/office/drawing/2014/main" val="2382045886"/>
                  </a:ext>
                </a:extLst>
              </a:tr>
            </a:tbl>
          </a:graphicData>
        </a:graphic>
      </p:graphicFrame>
    </p:spTree>
    <p:extLst>
      <p:ext uri="{BB962C8B-B14F-4D97-AF65-F5344CB8AC3E}">
        <p14:creationId xmlns:p14="http://schemas.microsoft.com/office/powerpoint/2010/main" val="3008439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22A205F8-B0A9-418C-AA16-40D42E292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6008"/>
            <a:ext cx="6365446" cy="4774085"/>
          </a:xfrm>
          <a:prstGeom prst="rect">
            <a:avLst/>
          </a:prstGeom>
        </p:spPr>
      </p:pic>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a:xfrm>
            <a:off x="9250680" y="6356350"/>
            <a:ext cx="2743200" cy="365125"/>
          </a:xfrm>
        </p:spPr>
        <p:txBody>
          <a:bodyPr/>
          <a:lstStyle/>
          <a:p>
            <a:fld id="{0776142B-53A3-4FB9-B783-82E8F5A9CAC4}" type="slidenum">
              <a:rPr lang="en-US" smtClean="0"/>
              <a:t>11</a:t>
            </a:fld>
            <a:endParaRPr lang="en-US" dirty="0"/>
          </a:p>
        </p:txBody>
      </p:sp>
      <p:sp>
        <p:nvSpPr>
          <p:cNvPr id="15" name="TextBox 14">
            <a:extLst>
              <a:ext uri="{FF2B5EF4-FFF2-40B4-BE49-F238E27FC236}">
                <a16:creationId xmlns:a16="http://schemas.microsoft.com/office/drawing/2014/main" id="{AB0A9193-2039-4D99-846C-8044C97C9369}"/>
              </a:ext>
            </a:extLst>
          </p:cNvPr>
          <p:cNvSpPr txBox="1"/>
          <p:nvPr/>
        </p:nvSpPr>
        <p:spPr>
          <a:xfrm>
            <a:off x="72529" y="271901"/>
            <a:ext cx="12192000" cy="954107"/>
          </a:xfrm>
          <a:prstGeom prst="rect">
            <a:avLst/>
          </a:prstGeom>
          <a:noFill/>
        </p:spPr>
        <p:txBody>
          <a:bodyPr wrap="square" rtlCol="0">
            <a:spAutoFit/>
          </a:bodyPr>
          <a:lstStyle/>
          <a:p>
            <a:pPr algn="ctr"/>
            <a:r>
              <a:rPr lang="en-US" sz="2800" b="1" dirty="0"/>
              <a:t>DASH Monte Carlo </a:t>
            </a:r>
            <a:r>
              <a:rPr lang="en-US" sz="2800" b="1" dirty="0" err="1"/>
              <a:t>Barostat</a:t>
            </a:r>
            <a:r>
              <a:rPr lang="en-US" sz="2800" b="1" dirty="0"/>
              <a:t> vs </a:t>
            </a:r>
            <a:r>
              <a:rPr lang="en-US" sz="2800" b="1" dirty="0" err="1"/>
              <a:t>OpenMM</a:t>
            </a:r>
            <a:endParaRPr lang="en-US" sz="2800" b="1" dirty="0"/>
          </a:p>
          <a:p>
            <a:pPr algn="ctr"/>
            <a:r>
              <a:rPr lang="en-US" sz="2800" b="1" dirty="0"/>
              <a:t> # beads=1, </a:t>
            </a:r>
            <a:r>
              <a:rPr lang="en-US" sz="2800" b="1" dirty="0" err="1"/>
              <a:t>rCut</a:t>
            </a:r>
            <a:r>
              <a:rPr lang="en-US" sz="2800" b="1" dirty="0"/>
              <a:t>=9.0 Å, time step=1.0 fs </a:t>
            </a:r>
          </a:p>
        </p:txBody>
      </p:sp>
      <p:graphicFrame>
        <p:nvGraphicFramePr>
          <p:cNvPr id="7" name="Table 6">
            <a:extLst>
              <a:ext uri="{FF2B5EF4-FFF2-40B4-BE49-F238E27FC236}">
                <a16:creationId xmlns:a16="http://schemas.microsoft.com/office/drawing/2014/main" id="{D54DB685-C583-4C33-AAC1-EA0E9315BDA4}"/>
              </a:ext>
            </a:extLst>
          </p:cNvPr>
          <p:cNvGraphicFramePr>
            <a:graphicFrameLocks noGrp="1"/>
          </p:cNvGraphicFramePr>
          <p:nvPr>
            <p:extLst>
              <p:ext uri="{D42A27DB-BD31-4B8C-83A1-F6EECF244321}">
                <p14:modId xmlns:p14="http://schemas.microsoft.com/office/powerpoint/2010/main" val="1705810198"/>
              </p:ext>
            </p:extLst>
          </p:nvPr>
        </p:nvGraphicFramePr>
        <p:xfrm>
          <a:off x="5980386" y="2738848"/>
          <a:ext cx="6122276" cy="1483360"/>
        </p:xfrm>
        <a:graphic>
          <a:graphicData uri="http://schemas.openxmlformats.org/drawingml/2006/table">
            <a:tbl>
              <a:tblPr firstRow="1" bandRow="1">
                <a:tableStyleId>{5C22544A-7EE6-4342-B048-85BDC9FD1C3A}</a:tableStyleId>
              </a:tblPr>
              <a:tblGrid>
                <a:gridCol w="1845327">
                  <a:extLst>
                    <a:ext uri="{9D8B030D-6E8A-4147-A177-3AD203B41FA5}">
                      <a16:colId xmlns:a16="http://schemas.microsoft.com/office/drawing/2014/main" val="910516313"/>
                    </a:ext>
                  </a:extLst>
                </a:gridCol>
                <a:gridCol w="2143349">
                  <a:extLst>
                    <a:ext uri="{9D8B030D-6E8A-4147-A177-3AD203B41FA5}">
                      <a16:colId xmlns:a16="http://schemas.microsoft.com/office/drawing/2014/main" val="3266692366"/>
                    </a:ext>
                  </a:extLst>
                </a:gridCol>
                <a:gridCol w="2133600">
                  <a:extLst>
                    <a:ext uri="{9D8B030D-6E8A-4147-A177-3AD203B41FA5}">
                      <a16:colId xmlns:a16="http://schemas.microsoft.com/office/drawing/2014/main" val="928710766"/>
                    </a:ext>
                  </a:extLst>
                </a:gridCol>
              </a:tblGrid>
              <a:tr h="370840">
                <a:tc>
                  <a:txBody>
                    <a:bodyPr/>
                    <a:lstStyle/>
                    <a:p>
                      <a:pPr algn="ctr"/>
                      <a:r>
                        <a:rPr lang="en-US" dirty="0"/>
                        <a:t>Data</a:t>
                      </a:r>
                    </a:p>
                  </a:txBody>
                  <a:tcPr/>
                </a:tc>
                <a:tc>
                  <a:txBody>
                    <a:bodyPr/>
                    <a:lstStyle/>
                    <a:p>
                      <a:pPr algn="ctr"/>
                      <a:r>
                        <a:rPr lang="en-US" dirty="0"/>
                        <a:t>DASH</a:t>
                      </a:r>
                    </a:p>
                  </a:txBody>
                  <a:tcPr/>
                </a:tc>
                <a:tc>
                  <a:txBody>
                    <a:bodyPr/>
                    <a:lstStyle/>
                    <a:p>
                      <a:pPr algn="ctr"/>
                      <a:r>
                        <a:rPr lang="en-US" dirty="0" err="1"/>
                        <a:t>OpenMM</a:t>
                      </a:r>
                      <a:endParaRPr lang="en-US" dirty="0"/>
                    </a:p>
                  </a:txBody>
                  <a:tcPr/>
                </a:tc>
                <a:extLst>
                  <a:ext uri="{0D108BD9-81ED-4DB2-BD59-A6C34878D82A}">
                    <a16:rowId xmlns:a16="http://schemas.microsoft.com/office/drawing/2014/main" val="1186233733"/>
                  </a:ext>
                </a:extLst>
              </a:tr>
              <a:tr h="370840">
                <a:tc>
                  <a:txBody>
                    <a:bodyPr/>
                    <a:lstStyle/>
                    <a:p>
                      <a:pPr algn="ctr"/>
                      <a:r>
                        <a:rPr lang="en-US" sz="1400" dirty="0"/>
                        <a:t>Density (g/mL)</a:t>
                      </a:r>
                    </a:p>
                  </a:txBody>
                  <a:tcPr/>
                </a:tc>
                <a:tc>
                  <a:txBody>
                    <a:bodyPr/>
                    <a:lstStyle/>
                    <a:p>
                      <a:pPr algn="ctr"/>
                      <a:r>
                        <a:rPr lang="en-US" sz="1400" dirty="0">
                          <a:effectLst/>
                        </a:rPr>
                        <a:t>0.99712 ± 0.00159</a:t>
                      </a:r>
                      <a:endParaRPr lang="en-US" sz="1400" dirty="0"/>
                    </a:p>
                  </a:txBody>
                  <a:tcPr/>
                </a:tc>
                <a:tc>
                  <a:txBody>
                    <a:bodyPr/>
                    <a:lstStyle/>
                    <a:p>
                      <a:pPr algn="ctr"/>
                      <a:r>
                        <a:rPr lang="en-US" sz="1400" dirty="0">
                          <a:effectLst/>
                        </a:rPr>
                        <a:t>0.99966 ± 0.00214</a:t>
                      </a:r>
                      <a:endParaRPr lang="en-US" sz="1400" dirty="0"/>
                    </a:p>
                  </a:txBody>
                  <a:tcPr/>
                </a:tc>
                <a:extLst>
                  <a:ext uri="{0D108BD9-81ED-4DB2-BD59-A6C34878D82A}">
                    <a16:rowId xmlns:a16="http://schemas.microsoft.com/office/drawing/2014/main" val="2251028393"/>
                  </a:ext>
                </a:extLst>
              </a:tr>
              <a:tr h="370840">
                <a:tc>
                  <a:txBody>
                    <a:bodyPr/>
                    <a:lstStyle/>
                    <a:p>
                      <a:pPr algn="ctr"/>
                      <a:r>
                        <a:rPr lang="en-US" sz="1400" dirty="0"/>
                        <a:t>Energy (kJ/mol)</a:t>
                      </a:r>
                    </a:p>
                  </a:txBody>
                  <a:tcPr/>
                </a:tc>
                <a:tc>
                  <a:txBody>
                    <a:bodyPr/>
                    <a:lstStyle/>
                    <a:p>
                      <a:pPr algn="ctr"/>
                      <a:r>
                        <a:rPr lang="en-US" sz="1400" dirty="0">
                          <a:effectLst/>
                        </a:rPr>
                        <a:t>-41438.529 ± 42.6877</a:t>
                      </a:r>
                      <a:endParaRPr lang="en-US" sz="1400" dirty="0"/>
                    </a:p>
                  </a:txBody>
                  <a:tcPr/>
                </a:tc>
                <a:tc>
                  <a:txBody>
                    <a:bodyPr/>
                    <a:lstStyle/>
                    <a:p>
                      <a:pPr algn="ctr"/>
                      <a:r>
                        <a:rPr lang="en-US" sz="1400" dirty="0">
                          <a:effectLst/>
                        </a:rPr>
                        <a:t>-42710.35912± 32.50538</a:t>
                      </a:r>
                      <a:endParaRPr lang="en-US" sz="1400" dirty="0"/>
                    </a:p>
                  </a:txBody>
                  <a:tcPr/>
                </a:tc>
                <a:extLst>
                  <a:ext uri="{0D108BD9-81ED-4DB2-BD59-A6C34878D82A}">
                    <a16:rowId xmlns:a16="http://schemas.microsoft.com/office/drawing/2014/main" val="2715542492"/>
                  </a:ext>
                </a:extLst>
              </a:tr>
              <a:tr h="370840">
                <a:tc>
                  <a:txBody>
                    <a:bodyPr/>
                    <a:lstStyle/>
                    <a:p>
                      <a:pPr algn="ctr"/>
                      <a:r>
                        <a:rPr lang="en-US" sz="1400" dirty="0"/>
                        <a:t>Temperature (K)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309.13899 ± 0.43108</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307.90749 ± 0.438</a:t>
                      </a:r>
                      <a:endParaRPr lang="en-US" sz="1400" dirty="0"/>
                    </a:p>
                  </a:txBody>
                  <a:tcPr/>
                </a:tc>
                <a:extLst>
                  <a:ext uri="{0D108BD9-81ED-4DB2-BD59-A6C34878D82A}">
                    <a16:rowId xmlns:a16="http://schemas.microsoft.com/office/drawing/2014/main" val="2382045886"/>
                  </a:ext>
                </a:extLst>
              </a:tr>
            </a:tbl>
          </a:graphicData>
        </a:graphic>
      </p:graphicFrame>
    </p:spTree>
    <p:extLst>
      <p:ext uri="{BB962C8B-B14F-4D97-AF65-F5344CB8AC3E}">
        <p14:creationId xmlns:p14="http://schemas.microsoft.com/office/powerpoint/2010/main" val="705654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screenshot&#10;&#10;Description generated with very high confidence">
            <a:extLst>
              <a:ext uri="{FF2B5EF4-FFF2-40B4-BE49-F238E27FC236}">
                <a16:creationId xmlns:a16="http://schemas.microsoft.com/office/drawing/2014/main" id="{A77724F4-B461-47C2-9E3E-04FF84B09A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4" y="1226008"/>
            <a:ext cx="6346177" cy="4759633"/>
          </a:xfrm>
          <a:prstGeom prst="rect">
            <a:avLst/>
          </a:prstGeom>
        </p:spPr>
      </p:pic>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a:xfrm>
            <a:off x="9250680" y="6356350"/>
            <a:ext cx="2743200" cy="365125"/>
          </a:xfrm>
        </p:spPr>
        <p:txBody>
          <a:bodyPr/>
          <a:lstStyle/>
          <a:p>
            <a:fld id="{0776142B-53A3-4FB9-B783-82E8F5A9CAC4}" type="slidenum">
              <a:rPr lang="en-US" smtClean="0"/>
              <a:t>12</a:t>
            </a:fld>
            <a:endParaRPr lang="en-US" dirty="0"/>
          </a:p>
        </p:txBody>
      </p:sp>
      <p:sp>
        <p:nvSpPr>
          <p:cNvPr id="15" name="TextBox 14">
            <a:extLst>
              <a:ext uri="{FF2B5EF4-FFF2-40B4-BE49-F238E27FC236}">
                <a16:creationId xmlns:a16="http://schemas.microsoft.com/office/drawing/2014/main" id="{AB0A9193-2039-4D99-846C-8044C97C9369}"/>
              </a:ext>
            </a:extLst>
          </p:cNvPr>
          <p:cNvSpPr txBox="1"/>
          <p:nvPr/>
        </p:nvSpPr>
        <p:spPr>
          <a:xfrm>
            <a:off x="72529" y="271901"/>
            <a:ext cx="12192000" cy="954107"/>
          </a:xfrm>
          <a:prstGeom prst="rect">
            <a:avLst/>
          </a:prstGeom>
          <a:noFill/>
        </p:spPr>
        <p:txBody>
          <a:bodyPr wrap="square" rtlCol="0">
            <a:spAutoFit/>
          </a:bodyPr>
          <a:lstStyle/>
          <a:p>
            <a:pPr algn="ctr"/>
            <a:r>
              <a:rPr lang="en-US" sz="2800" b="1" dirty="0"/>
              <a:t>DASH Monte Carlo </a:t>
            </a:r>
            <a:r>
              <a:rPr lang="en-US" sz="2800" b="1" dirty="0" err="1"/>
              <a:t>Barostat</a:t>
            </a:r>
            <a:r>
              <a:rPr lang="en-US" sz="2800" b="1" dirty="0"/>
              <a:t> vs </a:t>
            </a:r>
            <a:r>
              <a:rPr lang="en-US" sz="2800" b="1" dirty="0" err="1"/>
              <a:t>OpenMM</a:t>
            </a:r>
            <a:endParaRPr lang="en-US" sz="2800" b="1" dirty="0"/>
          </a:p>
          <a:p>
            <a:pPr algn="ctr"/>
            <a:r>
              <a:rPr lang="en-US" sz="2800" b="1" dirty="0"/>
              <a:t> # beads=16, </a:t>
            </a:r>
            <a:r>
              <a:rPr lang="en-US" sz="2800" b="1" dirty="0" err="1"/>
              <a:t>rCut</a:t>
            </a:r>
            <a:r>
              <a:rPr lang="en-US" sz="2800" b="1" dirty="0"/>
              <a:t>=9.0 Å, time step=1.0 fs </a:t>
            </a:r>
          </a:p>
        </p:txBody>
      </p:sp>
      <p:graphicFrame>
        <p:nvGraphicFramePr>
          <p:cNvPr id="7" name="Table 6">
            <a:extLst>
              <a:ext uri="{FF2B5EF4-FFF2-40B4-BE49-F238E27FC236}">
                <a16:creationId xmlns:a16="http://schemas.microsoft.com/office/drawing/2014/main" id="{D54DB685-C583-4C33-AAC1-EA0E9315BDA4}"/>
              </a:ext>
            </a:extLst>
          </p:cNvPr>
          <p:cNvGraphicFramePr>
            <a:graphicFrameLocks noGrp="1"/>
          </p:cNvGraphicFramePr>
          <p:nvPr>
            <p:extLst>
              <p:ext uri="{D42A27DB-BD31-4B8C-83A1-F6EECF244321}">
                <p14:modId xmlns:p14="http://schemas.microsoft.com/office/powerpoint/2010/main" val="160367915"/>
              </p:ext>
            </p:extLst>
          </p:nvPr>
        </p:nvGraphicFramePr>
        <p:xfrm>
          <a:off x="5980386" y="2738848"/>
          <a:ext cx="6122276" cy="1112520"/>
        </p:xfrm>
        <a:graphic>
          <a:graphicData uri="http://schemas.openxmlformats.org/drawingml/2006/table">
            <a:tbl>
              <a:tblPr firstRow="1" bandRow="1">
                <a:tableStyleId>{5C22544A-7EE6-4342-B048-85BDC9FD1C3A}</a:tableStyleId>
              </a:tblPr>
              <a:tblGrid>
                <a:gridCol w="1845327">
                  <a:extLst>
                    <a:ext uri="{9D8B030D-6E8A-4147-A177-3AD203B41FA5}">
                      <a16:colId xmlns:a16="http://schemas.microsoft.com/office/drawing/2014/main" val="910516313"/>
                    </a:ext>
                  </a:extLst>
                </a:gridCol>
                <a:gridCol w="2143349">
                  <a:extLst>
                    <a:ext uri="{9D8B030D-6E8A-4147-A177-3AD203B41FA5}">
                      <a16:colId xmlns:a16="http://schemas.microsoft.com/office/drawing/2014/main" val="3266692366"/>
                    </a:ext>
                  </a:extLst>
                </a:gridCol>
                <a:gridCol w="2133600">
                  <a:extLst>
                    <a:ext uri="{9D8B030D-6E8A-4147-A177-3AD203B41FA5}">
                      <a16:colId xmlns:a16="http://schemas.microsoft.com/office/drawing/2014/main" val="928710766"/>
                    </a:ext>
                  </a:extLst>
                </a:gridCol>
              </a:tblGrid>
              <a:tr h="370840">
                <a:tc>
                  <a:txBody>
                    <a:bodyPr/>
                    <a:lstStyle/>
                    <a:p>
                      <a:pPr algn="ctr"/>
                      <a:r>
                        <a:rPr lang="en-US" dirty="0"/>
                        <a:t>Data</a:t>
                      </a:r>
                    </a:p>
                  </a:txBody>
                  <a:tcPr/>
                </a:tc>
                <a:tc>
                  <a:txBody>
                    <a:bodyPr/>
                    <a:lstStyle/>
                    <a:p>
                      <a:pPr algn="ctr"/>
                      <a:r>
                        <a:rPr lang="en-US" dirty="0"/>
                        <a:t>DASH</a:t>
                      </a:r>
                    </a:p>
                  </a:txBody>
                  <a:tcPr/>
                </a:tc>
                <a:tc>
                  <a:txBody>
                    <a:bodyPr/>
                    <a:lstStyle/>
                    <a:p>
                      <a:pPr algn="ctr"/>
                      <a:r>
                        <a:rPr lang="en-US" dirty="0" err="1"/>
                        <a:t>OpenMM</a:t>
                      </a:r>
                      <a:endParaRPr lang="en-US" dirty="0"/>
                    </a:p>
                  </a:txBody>
                  <a:tcPr/>
                </a:tc>
                <a:extLst>
                  <a:ext uri="{0D108BD9-81ED-4DB2-BD59-A6C34878D82A}">
                    <a16:rowId xmlns:a16="http://schemas.microsoft.com/office/drawing/2014/main" val="1186233733"/>
                  </a:ext>
                </a:extLst>
              </a:tr>
              <a:tr h="370840">
                <a:tc>
                  <a:txBody>
                    <a:bodyPr/>
                    <a:lstStyle/>
                    <a:p>
                      <a:pPr algn="ctr"/>
                      <a:r>
                        <a:rPr lang="en-US" sz="1400" dirty="0"/>
                        <a:t>Density (g/mL)</a:t>
                      </a:r>
                    </a:p>
                  </a:txBody>
                  <a:tcPr/>
                </a:tc>
                <a:tc>
                  <a:txBody>
                    <a:bodyPr/>
                    <a:lstStyle/>
                    <a:p>
                      <a:pPr algn="ctr"/>
                      <a:r>
                        <a:rPr lang="en-US" sz="1400" dirty="0">
                          <a:effectLst/>
                        </a:rPr>
                        <a:t>1.18474 ± 0.0009</a:t>
                      </a:r>
                      <a:endParaRPr lang="en-US" sz="1400" dirty="0"/>
                    </a:p>
                  </a:txBody>
                  <a:tcPr/>
                </a:tc>
                <a:tc>
                  <a:txBody>
                    <a:bodyPr/>
                    <a:lstStyle/>
                    <a:p>
                      <a:pPr algn="ctr"/>
                      <a:r>
                        <a:rPr lang="en-US" sz="1400" dirty="0">
                          <a:effectLst/>
                        </a:rPr>
                        <a:t>0.996576 ± 0.00175</a:t>
                      </a:r>
                      <a:endParaRPr lang="en-US" sz="1400" dirty="0"/>
                    </a:p>
                  </a:txBody>
                  <a:tcPr/>
                </a:tc>
                <a:extLst>
                  <a:ext uri="{0D108BD9-81ED-4DB2-BD59-A6C34878D82A}">
                    <a16:rowId xmlns:a16="http://schemas.microsoft.com/office/drawing/2014/main" val="2251028393"/>
                  </a:ext>
                </a:extLst>
              </a:tr>
              <a:tr h="370840">
                <a:tc>
                  <a:txBody>
                    <a:bodyPr/>
                    <a:lstStyle/>
                    <a:p>
                      <a:pPr algn="ctr"/>
                      <a:r>
                        <a:rPr lang="en-US" sz="1400" dirty="0"/>
                        <a:t>Temperature (K)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313.89341 ± 0.14455</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303.714367 ± 0.30905</a:t>
                      </a:r>
                      <a:endParaRPr lang="en-US" sz="1400" dirty="0"/>
                    </a:p>
                  </a:txBody>
                  <a:tcPr/>
                </a:tc>
                <a:extLst>
                  <a:ext uri="{0D108BD9-81ED-4DB2-BD59-A6C34878D82A}">
                    <a16:rowId xmlns:a16="http://schemas.microsoft.com/office/drawing/2014/main" val="2382045886"/>
                  </a:ext>
                </a:extLst>
              </a:tr>
            </a:tbl>
          </a:graphicData>
        </a:graphic>
      </p:graphicFrame>
    </p:spTree>
    <p:extLst>
      <p:ext uri="{BB962C8B-B14F-4D97-AF65-F5344CB8AC3E}">
        <p14:creationId xmlns:p14="http://schemas.microsoft.com/office/powerpoint/2010/main" val="3795131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a:xfrm>
            <a:off x="9250680" y="6356350"/>
            <a:ext cx="2743200" cy="365125"/>
          </a:xfrm>
        </p:spPr>
        <p:txBody>
          <a:bodyPr/>
          <a:lstStyle/>
          <a:p>
            <a:fld id="{0776142B-53A3-4FB9-B783-82E8F5A9CAC4}" type="slidenum">
              <a:rPr lang="en-US" smtClean="0"/>
              <a:t>13</a:t>
            </a:fld>
            <a:endParaRPr lang="en-US" dirty="0"/>
          </a:p>
        </p:txBody>
      </p:sp>
      <p:sp>
        <p:nvSpPr>
          <p:cNvPr id="15" name="TextBox 14">
            <a:extLst>
              <a:ext uri="{FF2B5EF4-FFF2-40B4-BE49-F238E27FC236}">
                <a16:creationId xmlns:a16="http://schemas.microsoft.com/office/drawing/2014/main" id="{AB0A9193-2039-4D99-846C-8044C97C9369}"/>
              </a:ext>
            </a:extLst>
          </p:cNvPr>
          <p:cNvSpPr txBox="1"/>
          <p:nvPr/>
        </p:nvSpPr>
        <p:spPr>
          <a:xfrm>
            <a:off x="72529" y="271901"/>
            <a:ext cx="12192000" cy="954107"/>
          </a:xfrm>
          <a:prstGeom prst="rect">
            <a:avLst/>
          </a:prstGeom>
          <a:noFill/>
        </p:spPr>
        <p:txBody>
          <a:bodyPr wrap="square" rtlCol="0">
            <a:spAutoFit/>
          </a:bodyPr>
          <a:lstStyle/>
          <a:p>
            <a:pPr algn="ctr"/>
            <a:r>
              <a:rPr lang="en-US" sz="2800" b="1" dirty="0"/>
              <a:t>DASH Monte Carlo </a:t>
            </a:r>
            <a:r>
              <a:rPr lang="en-US" sz="2800" b="1" dirty="0" err="1"/>
              <a:t>Barostat</a:t>
            </a:r>
            <a:r>
              <a:rPr lang="en-US" sz="2800" b="1" dirty="0"/>
              <a:t> vs </a:t>
            </a:r>
            <a:r>
              <a:rPr lang="en-US" sz="2800" b="1" dirty="0" err="1"/>
              <a:t>OpenMM</a:t>
            </a:r>
            <a:endParaRPr lang="en-US" sz="2800" b="1" dirty="0"/>
          </a:p>
          <a:p>
            <a:pPr algn="ctr"/>
            <a:r>
              <a:rPr lang="en-US" sz="2800" b="1" dirty="0"/>
              <a:t> # beads=32, </a:t>
            </a:r>
            <a:r>
              <a:rPr lang="en-US" sz="2800" b="1" dirty="0" err="1"/>
              <a:t>rCut</a:t>
            </a:r>
            <a:r>
              <a:rPr lang="en-US" sz="2800" b="1" dirty="0"/>
              <a:t>=9.0 Å, time step=1.0 fs </a:t>
            </a:r>
          </a:p>
        </p:txBody>
      </p:sp>
      <p:graphicFrame>
        <p:nvGraphicFramePr>
          <p:cNvPr id="7" name="Table 6">
            <a:extLst>
              <a:ext uri="{FF2B5EF4-FFF2-40B4-BE49-F238E27FC236}">
                <a16:creationId xmlns:a16="http://schemas.microsoft.com/office/drawing/2014/main" id="{D54DB685-C583-4C33-AAC1-EA0E9315BDA4}"/>
              </a:ext>
            </a:extLst>
          </p:cNvPr>
          <p:cNvGraphicFramePr>
            <a:graphicFrameLocks noGrp="1"/>
          </p:cNvGraphicFramePr>
          <p:nvPr>
            <p:extLst>
              <p:ext uri="{D42A27DB-BD31-4B8C-83A1-F6EECF244321}">
                <p14:modId xmlns:p14="http://schemas.microsoft.com/office/powerpoint/2010/main" val="2027202853"/>
              </p:ext>
            </p:extLst>
          </p:nvPr>
        </p:nvGraphicFramePr>
        <p:xfrm>
          <a:off x="5980386" y="2738848"/>
          <a:ext cx="6122276" cy="1112520"/>
        </p:xfrm>
        <a:graphic>
          <a:graphicData uri="http://schemas.openxmlformats.org/drawingml/2006/table">
            <a:tbl>
              <a:tblPr firstRow="1" bandRow="1">
                <a:tableStyleId>{5C22544A-7EE6-4342-B048-85BDC9FD1C3A}</a:tableStyleId>
              </a:tblPr>
              <a:tblGrid>
                <a:gridCol w="1845327">
                  <a:extLst>
                    <a:ext uri="{9D8B030D-6E8A-4147-A177-3AD203B41FA5}">
                      <a16:colId xmlns:a16="http://schemas.microsoft.com/office/drawing/2014/main" val="910516313"/>
                    </a:ext>
                  </a:extLst>
                </a:gridCol>
                <a:gridCol w="2143349">
                  <a:extLst>
                    <a:ext uri="{9D8B030D-6E8A-4147-A177-3AD203B41FA5}">
                      <a16:colId xmlns:a16="http://schemas.microsoft.com/office/drawing/2014/main" val="3266692366"/>
                    </a:ext>
                  </a:extLst>
                </a:gridCol>
                <a:gridCol w="2133600">
                  <a:extLst>
                    <a:ext uri="{9D8B030D-6E8A-4147-A177-3AD203B41FA5}">
                      <a16:colId xmlns:a16="http://schemas.microsoft.com/office/drawing/2014/main" val="928710766"/>
                    </a:ext>
                  </a:extLst>
                </a:gridCol>
              </a:tblGrid>
              <a:tr h="370840">
                <a:tc>
                  <a:txBody>
                    <a:bodyPr/>
                    <a:lstStyle/>
                    <a:p>
                      <a:pPr algn="ctr"/>
                      <a:r>
                        <a:rPr lang="en-US" dirty="0"/>
                        <a:t>Data</a:t>
                      </a:r>
                    </a:p>
                  </a:txBody>
                  <a:tcPr/>
                </a:tc>
                <a:tc>
                  <a:txBody>
                    <a:bodyPr/>
                    <a:lstStyle/>
                    <a:p>
                      <a:pPr algn="ctr"/>
                      <a:r>
                        <a:rPr lang="en-US" dirty="0"/>
                        <a:t>DASH</a:t>
                      </a:r>
                    </a:p>
                  </a:txBody>
                  <a:tcPr/>
                </a:tc>
                <a:tc>
                  <a:txBody>
                    <a:bodyPr/>
                    <a:lstStyle/>
                    <a:p>
                      <a:pPr algn="ctr"/>
                      <a:r>
                        <a:rPr lang="en-US" dirty="0" err="1"/>
                        <a:t>OpenMM</a:t>
                      </a:r>
                      <a:endParaRPr lang="en-US" dirty="0"/>
                    </a:p>
                  </a:txBody>
                  <a:tcPr/>
                </a:tc>
                <a:extLst>
                  <a:ext uri="{0D108BD9-81ED-4DB2-BD59-A6C34878D82A}">
                    <a16:rowId xmlns:a16="http://schemas.microsoft.com/office/drawing/2014/main" val="1186233733"/>
                  </a:ext>
                </a:extLst>
              </a:tr>
              <a:tr h="370840">
                <a:tc>
                  <a:txBody>
                    <a:bodyPr/>
                    <a:lstStyle/>
                    <a:p>
                      <a:pPr algn="ctr"/>
                      <a:r>
                        <a:rPr lang="en-US" sz="1400" dirty="0"/>
                        <a:t>Density (g/mL)</a:t>
                      </a:r>
                    </a:p>
                  </a:txBody>
                  <a:tcPr/>
                </a:tc>
                <a:tc>
                  <a:txBody>
                    <a:bodyPr/>
                    <a:lstStyle/>
                    <a:p>
                      <a:pPr algn="ctr"/>
                      <a:r>
                        <a:rPr lang="en-US" sz="1400" dirty="0">
                          <a:effectLst/>
                        </a:rPr>
                        <a:t>N/A</a:t>
                      </a:r>
                      <a:endParaRPr lang="en-US" sz="1400" dirty="0"/>
                    </a:p>
                  </a:txBody>
                  <a:tcPr/>
                </a:tc>
                <a:tc>
                  <a:txBody>
                    <a:bodyPr/>
                    <a:lstStyle/>
                    <a:p>
                      <a:pPr algn="ctr"/>
                      <a:r>
                        <a:rPr lang="en-US" sz="1400" dirty="0">
                          <a:effectLst/>
                        </a:rPr>
                        <a:t>0.99617 ± 0.00085</a:t>
                      </a:r>
                      <a:endParaRPr lang="en-US" sz="1400" dirty="0"/>
                    </a:p>
                  </a:txBody>
                  <a:tcPr/>
                </a:tc>
                <a:extLst>
                  <a:ext uri="{0D108BD9-81ED-4DB2-BD59-A6C34878D82A}">
                    <a16:rowId xmlns:a16="http://schemas.microsoft.com/office/drawing/2014/main" val="2251028393"/>
                  </a:ext>
                </a:extLst>
              </a:tr>
              <a:tr h="370840">
                <a:tc>
                  <a:txBody>
                    <a:bodyPr/>
                    <a:lstStyle/>
                    <a:p>
                      <a:pPr algn="ctr"/>
                      <a:r>
                        <a:rPr lang="en-US" sz="1400" dirty="0"/>
                        <a:t>Temperature (K)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N/A</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301.93122 ± 7.58815</a:t>
                      </a:r>
                      <a:endParaRPr lang="en-US" sz="1400" dirty="0"/>
                    </a:p>
                  </a:txBody>
                  <a:tcPr/>
                </a:tc>
                <a:extLst>
                  <a:ext uri="{0D108BD9-81ED-4DB2-BD59-A6C34878D82A}">
                    <a16:rowId xmlns:a16="http://schemas.microsoft.com/office/drawing/2014/main" val="2382045886"/>
                  </a:ext>
                </a:extLst>
              </a:tr>
            </a:tbl>
          </a:graphicData>
        </a:graphic>
      </p:graphicFrame>
      <p:sp>
        <p:nvSpPr>
          <p:cNvPr id="3" name="TextBox 2">
            <a:extLst>
              <a:ext uri="{FF2B5EF4-FFF2-40B4-BE49-F238E27FC236}">
                <a16:creationId xmlns:a16="http://schemas.microsoft.com/office/drawing/2014/main" id="{7333CE6C-A5E9-4643-A3A4-16C5A14A3D85}"/>
              </a:ext>
            </a:extLst>
          </p:cNvPr>
          <p:cNvSpPr txBox="1"/>
          <p:nvPr/>
        </p:nvSpPr>
        <p:spPr>
          <a:xfrm>
            <a:off x="241737" y="1756845"/>
            <a:ext cx="548640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“nan” values in DASH trajectory file as well as potential energy and temperature values.  Density values did print, but showed that density dropped from 0.997 to 0.855 after about 190,000 turns.  Simulation was also extremely slow and did not finish in 24 hours</a:t>
            </a:r>
          </a:p>
          <a:p>
            <a:endParaRPr lang="en-US" dirty="0"/>
          </a:p>
          <a:p>
            <a:pPr marL="285750" indent="-285750">
              <a:buFont typeface="Arial" panose="020B0604020202020204" pitchFamily="34" charset="0"/>
              <a:buChar char="•"/>
            </a:pPr>
            <a:r>
              <a:rPr lang="en-US" dirty="0"/>
              <a:t>For time steps 0.9 fs and higher (tested 0.7, 0.9, 1.0, 1.5, 2.0 fs), this “nan” issue continued to occur</a:t>
            </a:r>
          </a:p>
          <a:p>
            <a:endParaRPr lang="en-US" dirty="0"/>
          </a:p>
          <a:p>
            <a:pPr marL="285750" indent="-285750">
              <a:buFont typeface="Arial" panose="020B0604020202020204" pitchFamily="34" charset="0"/>
              <a:buChar char="•"/>
            </a:pPr>
            <a:r>
              <a:rPr lang="en-US" dirty="0"/>
              <a:t>No such issues detected in </a:t>
            </a:r>
            <a:r>
              <a:rPr lang="en-US" dirty="0" err="1"/>
              <a:t>OpenMM</a:t>
            </a:r>
            <a:endParaRPr lang="en-US" dirty="0"/>
          </a:p>
        </p:txBody>
      </p:sp>
    </p:spTree>
    <p:extLst>
      <p:ext uri="{BB962C8B-B14F-4D97-AF65-F5344CB8AC3E}">
        <p14:creationId xmlns:p14="http://schemas.microsoft.com/office/powerpoint/2010/main" val="1716968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E4CB115B-9F70-4DB2-9D14-50ABD6165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6008"/>
            <a:ext cx="6306206" cy="4729655"/>
          </a:xfrm>
          <a:prstGeom prst="rect">
            <a:avLst/>
          </a:prstGeom>
        </p:spPr>
      </p:pic>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a:xfrm>
            <a:off x="9250680" y="6356350"/>
            <a:ext cx="2743200" cy="365125"/>
          </a:xfrm>
        </p:spPr>
        <p:txBody>
          <a:bodyPr/>
          <a:lstStyle/>
          <a:p>
            <a:fld id="{0776142B-53A3-4FB9-B783-82E8F5A9CAC4}" type="slidenum">
              <a:rPr lang="en-US" smtClean="0"/>
              <a:t>14</a:t>
            </a:fld>
            <a:endParaRPr lang="en-US" dirty="0"/>
          </a:p>
        </p:txBody>
      </p:sp>
      <p:sp>
        <p:nvSpPr>
          <p:cNvPr id="15" name="TextBox 14">
            <a:extLst>
              <a:ext uri="{FF2B5EF4-FFF2-40B4-BE49-F238E27FC236}">
                <a16:creationId xmlns:a16="http://schemas.microsoft.com/office/drawing/2014/main" id="{AB0A9193-2039-4D99-846C-8044C97C9369}"/>
              </a:ext>
            </a:extLst>
          </p:cNvPr>
          <p:cNvSpPr txBox="1"/>
          <p:nvPr/>
        </p:nvSpPr>
        <p:spPr>
          <a:xfrm>
            <a:off x="72529" y="271901"/>
            <a:ext cx="12192000" cy="954107"/>
          </a:xfrm>
          <a:prstGeom prst="rect">
            <a:avLst/>
          </a:prstGeom>
          <a:noFill/>
        </p:spPr>
        <p:txBody>
          <a:bodyPr wrap="square" rtlCol="0">
            <a:spAutoFit/>
          </a:bodyPr>
          <a:lstStyle/>
          <a:p>
            <a:pPr algn="ctr"/>
            <a:r>
              <a:rPr lang="en-US" sz="2800" b="1" dirty="0"/>
              <a:t>DASH NVT vs </a:t>
            </a:r>
            <a:r>
              <a:rPr lang="en-US" sz="2800" b="1" dirty="0" err="1"/>
              <a:t>OpenMM</a:t>
            </a:r>
            <a:r>
              <a:rPr lang="en-US" sz="2800" b="1" dirty="0"/>
              <a:t> NVT</a:t>
            </a:r>
          </a:p>
          <a:p>
            <a:pPr algn="ctr"/>
            <a:r>
              <a:rPr lang="en-US" sz="2800" b="1" dirty="0"/>
              <a:t> # beads=1, </a:t>
            </a:r>
            <a:r>
              <a:rPr lang="en-US" sz="2800" b="1" dirty="0" err="1"/>
              <a:t>rCut</a:t>
            </a:r>
            <a:r>
              <a:rPr lang="en-US" sz="2800" b="1" dirty="0"/>
              <a:t>=9.0 Å, time step=0.5 fs </a:t>
            </a:r>
          </a:p>
        </p:txBody>
      </p:sp>
      <p:graphicFrame>
        <p:nvGraphicFramePr>
          <p:cNvPr id="7" name="Table 6">
            <a:extLst>
              <a:ext uri="{FF2B5EF4-FFF2-40B4-BE49-F238E27FC236}">
                <a16:creationId xmlns:a16="http://schemas.microsoft.com/office/drawing/2014/main" id="{D54DB685-C583-4C33-AAC1-EA0E9315BDA4}"/>
              </a:ext>
            </a:extLst>
          </p:cNvPr>
          <p:cNvGraphicFramePr>
            <a:graphicFrameLocks noGrp="1"/>
          </p:cNvGraphicFramePr>
          <p:nvPr>
            <p:extLst>
              <p:ext uri="{D42A27DB-BD31-4B8C-83A1-F6EECF244321}">
                <p14:modId xmlns:p14="http://schemas.microsoft.com/office/powerpoint/2010/main" val="2557298635"/>
              </p:ext>
            </p:extLst>
          </p:nvPr>
        </p:nvGraphicFramePr>
        <p:xfrm>
          <a:off x="5980386" y="2738848"/>
          <a:ext cx="6122276" cy="1112520"/>
        </p:xfrm>
        <a:graphic>
          <a:graphicData uri="http://schemas.openxmlformats.org/drawingml/2006/table">
            <a:tbl>
              <a:tblPr firstRow="1" bandRow="1">
                <a:tableStyleId>{5C22544A-7EE6-4342-B048-85BDC9FD1C3A}</a:tableStyleId>
              </a:tblPr>
              <a:tblGrid>
                <a:gridCol w="1845327">
                  <a:extLst>
                    <a:ext uri="{9D8B030D-6E8A-4147-A177-3AD203B41FA5}">
                      <a16:colId xmlns:a16="http://schemas.microsoft.com/office/drawing/2014/main" val="910516313"/>
                    </a:ext>
                  </a:extLst>
                </a:gridCol>
                <a:gridCol w="2143349">
                  <a:extLst>
                    <a:ext uri="{9D8B030D-6E8A-4147-A177-3AD203B41FA5}">
                      <a16:colId xmlns:a16="http://schemas.microsoft.com/office/drawing/2014/main" val="3266692366"/>
                    </a:ext>
                  </a:extLst>
                </a:gridCol>
                <a:gridCol w="2133600">
                  <a:extLst>
                    <a:ext uri="{9D8B030D-6E8A-4147-A177-3AD203B41FA5}">
                      <a16:colId xmlns:a16="http://schemas.microsoft.com/office/drawing/2014/main" val="928710766"/>
                    </a:ext>
                  </a:extLst>
                </a:gridCol>
              </a:tblGrid>
              <a:tr h="370840">
                <a:tc>
                  <a:txBody>
                    <a:bodyPr/>
                    <a:lstStyle/>
                    <a:p>
                      <a:pPr algn="ctr"/>
                      <a:r>
                        <a:rPr lang="en-US" dirty="0"/>
                        <a:t>Data</a:t>
                      </a:r>
                    </a:p>
                  </a:txBody>
                  <a:tcPr/>
                </a:tc>
                <a:tc>
                  <a:txBody>
                    <a:bodyPr/>
                    <a:lstStyle/>
                    <a:p>
                      <a:pPr algn="ctr"/>
                      <a:r>
                        <a:rPr lang="en-US" dirty="0"/>
                        <a:t>DASH</a:t>
                      </a:r>
                    </a:p>
                  </a:txBody>
                  <a:tcPr/>
                </a:tc>
                <a:tc>
                  <a:txBody>
                    <a:bodyPr/>
                    <a:lstStyle/>
                    <a:p>
                      <a:pPr algn="ctr"/>
                      <a:r>
                        <a:rPr lang="en-US" dirty="0" err="1"/>
                        <a:t>OpenMM</a:t>
                      </a:r>
                      <a:endParaRPr lang="en-US" dirty="0"/>
                    </a:p>
                  </a:txBody>
                  <a:tcPr/>
                </a:tc>
                <a:extLst>
                  <a:ext uri="{0D108BD9-81ED-4DB2-BD59-A6C34878D82A}">
                    <a16:rowId xmlns:a16="http://schemas.microsoft.com/office/drawing/2014/main" val="1186233733"/>
                  </a:ext>
                </a:extLst>
              </a:tr>
              <a:tr h="370840">
                <a:tc>
                  <a:txBody>
                    <a:bodyPr/>
                    <a:lstStyle/>
                    <a:p>
                      <a:pPr algn="ctr"/>
                      <a:r>
                        <a:rPr lang="en-US" sz="1400" dirty="0"/>
                        <a:t>Energy (kJ/mol)</a:t>
                      </a:r>
                    </a:p>
                  </a:txBody>
                  <a:tcPr/>
                </a:tc>
                <a:tc>
                  <a:txBody>
                    <a:bodyPr/>
                    <a:lstStyle/>
                    <a:p>
                      <a:pPr algn="ctr"/>
                      <a:r>
                        <a:rPr lang="en-US" sz="1400" dirty="0">
                          <a:effectLst/>
                        </a:rPr>
                        <a:t>-41438.529 ± 42.6877</a:t>
                      </a:r>
                      <a:endParaRPr lang="en-US" sz="1400" dirty="0"/>
                    </a:p>
                  </a:txBody>
                  <a:tcPr/>
                </a:tc>
                <a:tc>
                  <a:txBody>
                    <a:bodyPr/>
                    <a:lstStyle/>
                    <a:p>
                      <a:pPr algn="ctr"/>
                      <a:r>
                        <a:rPr lang="en-US" sz="1400" dirty="0">
                          <a:effectLst/>
                        </a:rPr>
                        <a:t>-42710.35912± 32.50538</a:t>
                      </a:r>
                      <a:endParaRPr lang="en-US" sz="1400" dirty="0"/>
                    </a:p>
                  </a:txBody>
                  <a:tcPr/>
                </a:tc>
                <a:extLst>
                  <a:ext uri="{0D108BD9-81ED-4DB2-BD59-A6C34878D82A}">
                    <a16:rowId xmlns:a16="http://schemas.microsoft.com/office/drawing/2014/main" val="2715542492"/>
                  </a:ext>
                </a:extLst>
              </a:tr>
              <a:tr h="370840">
                <a:tc>
                  <a:txBody>
                    <a:bodyPr/>
                    <a:lstStyle/>
                    <a:p>
                      <a:pPr algn="ctr"/>
                      <a:r>
                        <a:rPr lang="en-US" sz="1400" dirty="0"/>
                        <a:t>Temperature (K)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309.13899 ± 0.43108</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307.90749 ± 0.438</a:t>
                      </a:r>
                      <a:endParaRPr lang="en-US" sz="1400" dirty="0"/>
                    </a:p>
                  </a:txBody>
                  <a:tcPr/>
                </a:tc>
                <a:extLst>
                  <a:ext uri="{0D108BD9-81ED-4DB2-BD59-A6C34878D82A}">
                    <a16:rowId xmlns:a16="http://schemas.microsoft.com/office/drawing/2014/main" val="2382045886"/>
                  </a:ext>
                </a:extLst>
              </a:tr>
            </a:tbl>
          </a:graphicData>
        </a:graphic>
      </p:graphicFrame>
    </p:spTree>
    <p:extLst>
      <p:ext uri="{BB962C8B-B14F-4D97-AF65-F5344CB8AC3E}">
        <p14:creationId xmlns:p14="http://schemas.microsoft.com/office/powerpoint/2010/main" val="2123739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8B212632-9DAB-409C-B37C-2E6B54BC03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6008"/>
            <a:ext cx="6316716" cy="4737537"/>
          </a:xfrm>
          <a:prstGeom prst="rect">
            <a:avLst/>
          </a:prstGeom>
        </p:spPr>
      </p:pic>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a:xfrm>
            <a:off x="9250680" y="6356350"/>
            <a:ext cx="2743200" cy="365125"/>
          </a:xfrm>
        </p:spPr>
        <p:txBody>
          <a:bodyPr/>
          <a:lstStyle/>
          <a:p>
            <a:fld id="{0776142B-53A3-4FB9-B783-82E8F5A9CAC4}" type="slidenum">
              <a:rPr lang="en-US" smtClean="0"/>
              <a:t>15</a:t>
            </a:fld>
            <a:endParaRPr lang="en-US" dirty="0"/>
          </a:p>
        </p:txBody>
      </p:sp>
      <p:sp>
        <p:nvSpPr>
          <p:cNvPr id="15" name="TextBox 14">
            <a:extLst>
              <a:ext uri="{FF2B5EF4-FFF2-40B4-BE49-F238E27FC236}">
                <a16:creationId xmlns:a16="http://schemas.microsoft.com/office/drawing/2014/main" id="{AB0A9193-2039-4D99-846C-8044C97C9369}"/>
              </a:ext>
            </a:extLst>
          </p:cNvPr>
          <p:cNvSpPr txBox="1"/>
          <p:nvPr/>
        </p:nvSpPr>
        <p:spPr>
          <a:xfrm>
            <a:off x="72529" y="271901"/>
            <a:ext cx="12192000" cy="954107"/>
          </a:xfrm>
          <a:prstGeom prst="rect">
            <a:avLst/>
          </a:prstGeom>
          <a:noFill/>
        </p:spPr>
        <p:txBody>
          <a:bodyPr wrap="square" rtlCol="0">
            <a:spAutoFit/>
          </a:bodyPr>
          <a:lstStyle/>
          <a:p>
            <a:pPr algn="ctr"/>
            <a:r>
              <a:rPr lang="en-US" sz="2800" b="1" dirty="0"/>
              <a:t>DASH NVT vs </a:t>
            </a:r>
            <a:r>
              <a:rPr lang="en-US" sz="2800" b="1" dirty="0" err="1"/>
              <a:t>OpenMM</a:t>
            </a:r>
            <a:r>
              <a:rPr lang="en-US" sz="2800" b="1" dirty="0"/>
              <a:t> 0 charge</a:t>
            </a:r>
          </a:p>
          <a:p>
            <a:pPr algn="ctr"/>
            <a:r>
              <a:rPr lang="en-US" sz="2800" b="1" dirty="0"/>
              <a:t> # beads=1, </a:t>
            </a:r>
            <a:r>
              <a:rPr lang="en-US" sz="2800" b="1" dirty="0" err="1"/>
              <a:t>rCut</a:t>
            </a:r>
            <a:r>
              <a:rPr lang="en-US" sz="2800" b="1" dirty="0"/>
              <a:t>=9.0 Å, time step=0.5 fs </a:t>
            </a:r>
          </a:p>
        </p:txBody>
      </p:sp>
      <p:graphicFrame>
        <p:nvGraphicFramePr>
          <p:cNvPr id="11" name="Table 10">
            <a:extLst>
              <a:ext uri="{FF2B5EF4-FFF2-40B4-BE49-F238E27FC236}">
                <a16:creationId xmlns:a16="http://schemas.microsoft.com/office/drawing/2014/main" id="{203319E7-2938-494C-94C8-48C82337CD26}"/>
              </a:ext>
            </a:extLst>
          </p:cNvPr>
          <p:cNvGraphicFramePr>
            <a:graphicFrameLocks noGrp="1"/>
          </p:cNvGraphicFramePr>
          <p:nvPr>
            <p:extLst>
              <p:ext uri="{D42A27DB-BD31-4B8C-83A1-F6EECF244321}">
                <p14:modId xmlns:p14="http://schemas.microsoft.com/office/powerpoint/2010/main" val="2745241273"/>
              </p:ext>
            </p:extLst>
          </p:nvPr>
        </p:nvGraphicFramePr>
        <p:xfrm>
          <a:off x="5980386" y="2738848"/>
          <a:ext cx="6122276" cy="1483360"/>
        </p:xfrm>
        <a:graphic>
          <a:graphicData uri="http://schemas.openxmlformats.org/drawingml/2006/table">
            <a:tbl>
              <a:tblPr firstRow="1" bandRow="1">
                <a:tableStyleId>{5C22544A-7EE6-4342-B048-85BDC9FD1C3A}</a:tableStyleId>
              </a:tblPr>
              <a:tblGrid>
                <a:gridCol w="1845327">
                  <a:extLst>
                    <a:ext uri="{9D8B030D-6E8A-4147-A177-3AD203B41FA5}">
                      <a16:colId xmlns:a16="http://schemas.microsoft.com/office/drawing/2014/main" val="910516313"/>
                    </a:ext>
                  </a:extLst>
                </a:gridCol>
                <a:gridCol w="2143349">
                  <a:extLst>
                    <a:ext uri="{9D8B030D-6E8A-4147-A177-3AD203B41FA5}">
                      <a16:colId xmlns:a16="http://schemas.microsoft.com/office/drawing/2014/main" val="3266692366"/>
                    </a:ext>
                  </a:extLst>
                </a:gridCol>
                <a:gridCol w="2133600">
                  <a:extLst>
                    <a:ext uri="{9D8B030D-6E8A-4147-A177-3AD203B41FA5}">
                      <a16:colId xmlns:a16="http://schemas.microsoft.com/office/drawing/2014/main" val="928710766"/>
                    </a:ext>
                  </a:extLst>
                </a:gridCol>
              </a:tblGrid>
              <a:tr h="370840">
                <a:tc>
                  <a:txBody>
                    <a:bodyPr/>
                    <a:lstStyle/>
                    <a:p>
                      <a:pPr algn="ctr"/>
                      <a:r>
                        <a:rPr lang="en-US" dirty="0"/>
                        <a:t>Data</a:t>
                      </a:r>
                    </a:p>
                  </a:txBody>
                  <a:tcPr/>
                </a:tc>
                <a:tc>
                  <a:txBody>
                    <a:bodyPr/>
                    <a:lstStyle/>
                    <a:p>
                      <a:pPr algn="ctr"/>
                      <a:r>
                        <a:rPr lang="en-US" dirty="0"/>
                        <a:t>DASH</a:t>
                      </a:r>
                    </a:p>
                  </a:txBody>
                  <a:tcPr/>
                </a:tc>
                <a:tc>
                  <a:txBody>
                    <a:bodyPr/>
                    <a:lstStyle/>
                    <a:p>
                      <a:pPr algn="ctr"/>
                      <a:r>
                        <a:rPr lang="en-US" dirty="0" err="1"/>
                        <a:t>OpenMM</a:t>
                      </a:r>
                      <a:endParaRPr lang="en-US" dirty="0"/>
                    </a:p>
                  </a:txBody>
                  <a:tcPr/>
                </a:tc>
                <a:extLst>
                  <a:ext uri="{0D108BD9-81ED-4DB2-BD59-A6C34878D82A}">
                    <a16:rowId xmlns:a16="http://schemas.microsoft.com/office/drawing/2014/main" val="1186233733"/>
                  </a:ext>
                </a:extLst>
              </a:tr>
              <a:tr h="370840">
                <a:tc>
                  <a:txBody>
                    <a:bodyPr/>
                    <a:lstStyle/>
                    <a:p>
                      <a:pPr algn="ctr"/>
                      <a:r>
                        <a:rPr lang="en-US" sz="1400" dirty="0"/>
                        <a:t>Density (g/mL)</a:t>
                      </a:r>
                    </a:p>
                  </a:txBody>
                  <a:tcPr/>
                </a:tc>
                <a:tc>
                  <a:txBody>
                    <a:bodyPr/>
                    <a:lstStyle/>
                    <a:p>
                      <a:pPr algn="ctr"/>
                      <a:r>
                        <a:rPr lang="en-US" sz="1400" dirty="0">
                          <a:effectLst/>
                        </a:rPr>
                        <a:t>0.049276 ± 0.055271</a:t>
                      </a:r>
                      <a:endParaRPr lang="en-US" sz="1400" dirty="0"/>
                    </a:p>
                  </a:txBody>
                  <a:tcPr/>
                </a:tc>
                <a:tc>
                  <a:txBody>
                    <a:bodyPr/>
                    <a:lstStyle/>
                    <a:p>
                      <a:pPr algn="ctr"/>
                      <a:r>
                        <a:rPr lang="en-US" sz="1400" dirty="0">
                          <a:effectLst/>
                        </a:rPr>
                        <a:t>0.042175 ± 0.062486</a:t>
                      </a:r>
                      <a:endParaRPr lang="en-US" sz="1400" dirty="0"/>
                    </a:p>
                  </a:txBody>
                  <a:tcPr/>
                </a:tc>
                <a:extLst>
                  <a:ext uri="{0D108BD9-81ED-4DB2-BD59-A6C34878D82A}">
                    <a16:rowId xmlns:a16="http://schemas.microsoft.com/office/drawing/2014/main" val="2251028393"/>
                  </a:ext>
                </a:extLst>
              </a:tr>
              <a:tr h="370840">
                <a:tc>
                  <a:txBody>
                    <a:bodyPr/>
                    <a:lstStyle/>
                    <a:p>
                      <a:pPr algn="ctr"/>
                      <a:r>
                        <a:rPr lang="en-US" sz="1400" dirty="0"/>
                        <a:t>Energy (kJ/mol)</a:t>
                      </a:r>
                    </a:p>
                  </a:txBody>
                  <a:tcPr/>
                </a:tc>
                <a:tc>
                  <a:txBody>
                    <a:bodyPr/>
                    <a:lstStyle/>
                    <a:p>
                      <a:pPr algn="ctr"/>
                      <a:r>
                        <a:rPr lang="en-US" sz="1400" dirty="0">
                          <a:effectLst/>
                        </a:rPr>
                        <a:t>3706.58614 ± 222.6355</a:t>
                      </a:r>
                      <a:endParaRPr lang="en-US" sz="1400" dirty="0"/>
                    </a:p>
                  </a:txBody>
                  <a:tcPr/>
                </a:tc>
                <a:tc>
                  <a:txBody>
                    <a:bodyPr/>
                    <a:lstStyle/>
                    <a:p>
                      <a:pPr algn="ctr"/>
                      <a:r>
                        <a:rPr lang="en-US" sz="1400" dirty="0">
                          <a:effectLst/>
                        </a:rPr>
                        <a:t>3635.81484 ± 289.05871</a:t>
                      </a:r>
                      <a:endParaRPr lang="en-US" sz="1400" dirty="0"/>
                    </a:p>
                  </a:txBody>
                  <a:tcPr/>
                </a:tc>
                <a:extLst>
                  <a:ext uri="{0D108BD9-81ED-4DB2-BD59-A6C34878D82A}">
                    <a16:rowId xmlns:a16="http://schemas.microsoft.com/office/drawing/2014/main" val="2715542492"/>
                  </a:ext>
                </a:extLst>
              </a:tr>
              <a:tr h="370840">
                <a:tc>
                  <a:txBody>
                    <a:bodyPr/>
                    <a:lstStyle/>
                    <a:p>
                      <a:pPr algn="ctr"/>
                      <a:r>
                        <a:rPr lang="en-US" sz="1400" dirty="0"/>
                        <a:t>Temperature (K)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300.54083 ± 0.19621</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300.42003 ± 0.19215</a:t>
                      </a:r>
                      <a:endParaRPr lang="en-US" sz="1400" dirty="0"/>
                    </a:p>
                  </a:txBody>
                  <a:tcPr/>
                </a:tc>
                <a:extLst>
                  <a:ext uri="{0D108BD9-81ED-4DB2-BD59-A6C34878D82A}">
                    <a16:rowId xmlns:a16="http://schemas.microsoft.com/office/drawing/2014/main" val="2382045886"/>
                  </a:ext>
                </a:extLst>
              </a:tr>
            </a:tbl>
          </a:graphicData>
        </a:graphic>
      </p:graphicFrame>
    </p:spTree>
    <p:extLst>
      <p:ext uri="{BB962C8B-B14F-4D97-AF65-F5344CB8AC3E}">
        <p14:creationId xmlns:p14="http://schemas.microsoft.com/office/powerpoint/2010/main" val="1092876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generated with high confidence">
            <a:extLst>
              <a:ext uri="{FF2B5EF4-FFF2-40B4-BE49-F238E27FC236}">
                <a16:creationId xmlns:a16="http://schemas.microsoft.com/office/drawing/2014/main" id="{090550BB-EC77-41C8-A88E-2F11E9B56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6" y="1226008"/>
            <a:ext cx="6379460" cy="4784596"/>
          </a:xfrm>
          <a:prstGeom prst="rect">
            <a:avLst/>
          </a:prstGeom>
        </p:spPr>
      </p:pic>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a:xfrm>
            <a:off x="9250680" y="6356350"/>
            <a:ext cx="2743200" cy="365125"/>
          </a:xfrm>
        </p:spPr>
        <p:txBody>
          <a:bodyPr/>
          <a:lstStyle/>
          <a:p>
            <a:fld id="{0776142B-53A3-4FB9-B783-82E8F5A9CAC4}" type="slidenum">
              <a:rPr lang="en-US" smtClean="0"/>
              <a:t>16</a:t>
            </a:fld>
            <a:endParaRPr lang="en-US" dirty="0"/>
          </a:p>
        </p:txBody>
      </p:sp>
      <p:sp>
        <p:nvSpPr>
          <p:cNvPr id="15" name="TextBox 14">
            <a:extLst>
              <a:ext uri="{FF2B5EF4-FFF2-40B4-BE49-F238E27FC236}">
                <a16:creationId xmlns:a16="http://schemas.microsoft.com/office/drawing/2014/main" id="{AB0A9193-2039-4D99-846C-8044C97C9369}"/>
              </a:ext>
            </a:extLst>
          </p:cNvPr>
          <p:cNvSpPr txBox="1"/>
          <p:nvPr/>
        </p:nvSpPr>
        <p:spPr>
          <a:xfrm>
            <a:off x="72529" y="271901"/>
            <a:ext cx="12192000" cy="954107"/>
          </a:xfrm>
          <a:prstGeom prst="rect">
            <a:avLst/>
          </a:prstGeom>
          <a:noFill/>
        </p:spPr>
        <p:txBody>
          <a:bodyPr wrap="square" rtlCol="0">
            <a:spAutoFit/>
          </a:bodyPr>
          <a:lstStyle/>
          <a:p>
            <a:pPr algn="ctr"/>
            <a:r>
              <a:rPr lang="en-US" sz="2800" b="1" dirty="0"/>
              <a:t>DASH NVT vs </a:t>
            </a:r>
            <a:r>
              <a:rPr lang="en-US" sz="2800" b="1" dirty="0" err="1"/>
              <a:t>OpenMM</a:t>
            </a:r>
            <a:r>
              <a:rPr lang="en-US" sz="2800" b="1" dirty="0"/>
              <a:t> 0 charge</a:t>
            </a:r>
          </a:p>
          <a:p>
            <a:pPr algn="ctr"/>
            <a:r>
              <a:rPr lang="en-US" sz="2800" b="1" dirty="0"/>
              <a:t> # beads=1, </a:t>
            </a:r>
            <a:r>
              <a:rPr lang="en-US" sz="2800" b="1" dirty="0" err="1"/>
              <a:t>rCut</a:t>
            </a:r>
            <a:r>
              <a:rPr lang="en-US" sz="2800" b="1" dirty="0"/>
              <a:t>=9.0 Å, time step=0.5 fs </a:t>
            </a:r>
          </a:p>
        </p:txBody>
      </p:sp>
      <p:graphicFrame>
        <p:nvGraphicFramePr>
          <p:cNvPr id="11" name="Table 10">
            <a:extLst>
              <a:ext uri="{FF2B5EF4-FFF2-40B4-BE49-F238E27FC236}">
                <a16:creationId xmlns:a16="http://schemas.microsoft.com/office/drawing/2014/main" id="{203319E7-2938-494C-94C8-48C82337CD26}"/>
              </a:ext>
            </a:extLst>
          </p:cNvPr>
          <p:cNvGraphicFramePr>
            <a:graphicFrameLocks noGrp="1"/>
          </p:cNvGraphicFramePr>
          <p:nvPr>
            <p:extLst>
              <p:ext uri="{D42A27DB-BD31-4B8C-83A1-F6EECF244321}">
                <p14:modId xmlns:p14="http://schemas.microsoft.com/office/powerpoint/2010/main" val="2052114822"/>
              </p:ext>
            </p:extLst>
          </p:nvPr>
        </p:nvGraphicFramePr>
        <p:xfrm>
          <a:off x="5980386" y="2738848"/>
          <a:ext cx="6122276" cy="1112520"/>
        </p:xfrm>
        <a:graphic>
          <a:graphicData uri="http://schemas.openxmlformats.org/drawingml/2006/table">
            <a:tbl>
              <a:tblPr firstRow="1" bandRow="1">
                <a:tableStyleId>{5C22544A-7EE6-4342-B048-85BDC9FD1C3A}</a:tableStyleId>
              </a:tblPr>
              <a:tblGrid>
                <a:gridCol w="1845327">
                  <a:extLst>
                    <a:ext uri="{9D8B030D-6E8A-4147-A177-3AD203B41FA5}">
                      <a16:colId xmlns:a16="http://schemas.microsoft.com/office/drawing/2014/main" val="910516313"/>
                    </a:ext>
                  </a:extLst>
                </a:gridCol>
                <a:gridCol w="2143349">
                  <a:extLst>
                    <a:ext uri="{9D8B030D-6E8A-4147-A177-3AD203B41FA5}">
                      <a16:colId xmlns:a16="http://schemas.microsoft.com/office/drawing/2014/main" val="3266692366"/>
                    </a:ext>
                  </a:extLst>
                </a:gridCol>
                <a:gridCol w="2133600">
                  <a:extLst>
                    <a:ext uri="{9D8B030D-6E8A-4147-A177-3AD203B41FA5}">
                      <a16:colId xmlns:a16="http://schemas.microsoft.com/office/drawing/2014/main" val="928710766"/>
                    </a:ext>
                  </a:extLst>
                </a:gridCol>
              </a:tblGrid>
              <a:tr h="370840">
                <a:tc>
                  <a:txBody>
                    <a:bodyPr/>
                    <a:lstStyle/>
                    <a:p>
                      <a:pPr algn="ctr"/>
                      <a:r>
                        <a:rPr lang="en-US" dirty="0"/>
                        <a:t>Data</a:t>
                      </a:r>
                    </a:p>
                  </a:txBody>
                  <a:tcPr/>
                </a:tc>
                <a:tc>
                  <a:txBody>
                    <a:bodyPr/>
                    <a:lstStyle/>
                    <a:p>
                      <a:pPr algn="ctr"/>
                      <a:r>
                        <a:rPr lang="en-US" dirty="0"/>
                        <a:t>DASH</a:t>
                      </a:r>
                    </a:p>
                  </a:txBody>
                  <a:tcPr/>
                </a:tc>
                <a:tc>
                  <a:txBody>
                    <a:bodyPr/>
                    <a:lstStyle/>
                    <a:p>
                      <a:pPr algn="ctr"/>
                      <a:r>
                        <a:rPr lang="en-US" dirty="0" err="1"/>
                        <a:t>OpenMM</a:t>
                      </a:r>
                      <a:endParaRPr lang="en-US" dirty="0"/>
                    </a:p>
                  </a:txBody>
                  <a:tcPr/>
                </a:tc>
                <a:extLst>
                  <a:ext uri="{0D108BD9-81ED-4DB2-BD59-A6C34878D82A}">
                    <a16:rowId xmlns:a16="http://schemas.microsoft.com/office/drawing/2014/main" val="1186233733"/>
                  </a:ext>
                </a:extLst>
              </a:tr>
              <a:tr h="370840">
                <a:tc>
                  <a:txBody>
                    <a:bodyPr/>
                    <a:lstStyle/>
                    <a:p>
                      <a:pPr algn="ctr"/>
                      <a:r>
                        <a:rPr lang="en-US" sz="1400" dirty="0"/>
                        <a:t>Energy (kJ/mol)</a:t>
                      </a:r>
                    </a:p>
                  </a:txBody>
                  <a:tcPr/>
                </a:tc>
                <a:tc>
                  <a:txBody>
                    <a:bodyPr/>
                    <a:lstStyle/>
                    <a:p>
                      <a:pPr algn="ctr"/>
                      <a:r>
                        <a:rPr lang="en-US" sz="1400" dirty="0">
                          <a:effectLst/>
                        </a:rPr>
                        <a:t>3878.93275 ± 18.3898</a:t>
                      </a:r>
                      <a:endParaRPr lang="en-US" sz="1400" dirty="0"/>
                    </a:p>
                  </a:txBody>
                  <a:tcPr/>
                </a:tc>
                <a:tc>
                  <a:txBody>
                    <a:bodyPr/>
                    <a:lstStyle/>
                    <a:p>
                      <a:pPr algn="ctr"/>
                      <a:r>
                        <a:rPr lang="en-US" sz="1400" dirty="0">
                          <a:effectLst/>
                        </a:rPr>
                        <a:t>3930.67033 ± 6.60727</a:t>
                      </a:r>
                      <a:endParaRPr lang="en-US" sz="1400" dirty="0"/>
                    </a:p>
                  </a:txBody>
                  <a:tcPr/>
                </a:tc>
                <a:extLst>
                  <a:ext uri="{0D108BD9-81ED-4DB2-BD59-A6C34878D82A}">
                    <a16:rowId xmlns:a16="http://schemas.microsoft.com/office/drawing/2014/main" val="2715542492"/>
                  </a:ext>
                </a:extLst>
              </a:tr>
              <a:tr h="370840">
                <a:tc>
                  <a:txBody>
                    <a:bodyPr/>
                    <a:lstStyle/>
                    <a:p>
                      <a:pPr algn="ctr"/>
                      <a:r>
                        <a:rPr lang="en-US" sz="1400" dirty="0"/>
                        <a:t>Temperature (K)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300.4556 ± 0.37655</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300.36912 ± 0.190716</a:t>
                      </a:r>
                      <a:endParaRPr lang="en-US" sz="1400" dirty="0"/>
                    </a:p>
                  </a:txBody>
                  <a:tcPr/>
                </a:tc>
                <a:extLst>
                  <a:ext uri="{0D108BD9-81ED-4DB2-BD59-A6C34878D82A}">
                    <a16:rowId xmlns:a16="http://schemas.microsoft.com/office/drawing/2014/main" val="2382045886"/>
                  </a:ext>
                </a:extLst>
              </a:tr>
            </a:tbl>
          </a:graphicData>
        </a:graphic>
      </p:graphicFrame>
    </p:spTree>
    <p:extLst>
      <p:ext uri="{BB962C8B-B14F-4D97-AF65-F5344CB8AC3E}">
        <p14:creationId xmlns:p14="http://schemas.microsoft.com/office/powerpoint/2010/main" val="4084812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70ED5F3E-A1BB-48CA-B522-6B7D38E36D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7" y="1226008"/>
            <a:ext cx="6369269" cy="4776952"/>
          </a:xfrm>
          <a:prstGeom prst="rect">
            <a:avLst/>
          </a:prstGeom>
        </p:spPr>
      </p:pic>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a:xfrm>
            <a:off x="9250680" y="6356350"/>
            <a:ext cx="2743200" cy="365125"/>
          </a:xfrm>
        </p:spPr>
        <p:txBody>
          <a:bodyPr/>
          <a:lstStyle/>
          <a:p>
            <a:fld id="{0776142B-53A3-4FB9-B783-82E8F5A9CAC4}" type="slidenum">
              <a:rPr lang="en-US" smtClean="0"/>
              <a:t>17</a:t>
            </a:fld>
            <a:endParaRPr lang="en-US" dirty="0"/>
          </a:p>
        </p:txBody>
      </p:sp>
      <p:sp>
        <p:nvSpPr>
          <p:cNvPr id="15" name="TextBox 14">
            <a:extLst>
              <a:ext uri="{FF2B5EF4-FFF2-40B4-BE49-F238E27FC236}">
                <a16:creationId xmlns:a16="http://schemas.microsoft.com/office/drawing/2014/main" id="{AB0A9193-2039-4D99-846C-8044C97C9369}"/>
              </a:ext>
            </a:extLst>
          </p:cNvPr>
          <p:cNvSpPr txBox="1"/>
          <p:nvPr/>
        </p:nvSpPr>
        <p:spPr>
          <a:xfrm>
            <a:off x="72529" y="271901"/>
            <a:ext cx="12192000" cy="954107"/>
          </a:xfrm>
          <a:prstGeom prst="rect">
            <a:avLst/>
          </a:prstGeom>
          <a:noFill/>
        </p:spPr>
        <p:txBody>
          <a:bodyPr wrap="square" rtlCol="0">
            <a:spAutoFit/>
          </a:bodyPr>
          <a:lstStyle/>
          <a:p>
            <a:pPr algn="ctr"/>
            <a:r>
              <a:rPr lang="en-US" sz="2800" b="1" dirty="0"/>
              <a:t>DASH NVT vs </a:t>
            </a:r>
            <a:r>
              <a:rPr lang="en-US" sz="2800" b="1" dirty="0" err="1"/>
              <a:t>OpenMM</a:t>
            </a:r>
            <a:r>
              <a:rPr lang="en-US" sz="2800" b="1" dirty="0"/>
              <a:t> 0 charge NVT</a:t>
            </a:r>
          </a:p>
          <a:p>
            <a:pPr algn="ctr"/>
            <a:r>
              <a:rPr lang="en-US" sz="2800" b="1" dirty="0"/>
              <a:t> # beads=1, </a:t>
            </a:r>
            <a:r>
              <a:rPr lang="en-US" sz="2800" b="1" dirty="0" err="1"/>
              <a:t>rCut</a:t>
            </a:r>
            <a:r>
              <a:rPr lang="en-US" sz="2800" b="1" dirty="0"/>
              <a:t>=9.0 Å, time step=0.5 fs </a:t>
            </a:r>
          </a:p>
        </p:txBody>
      </p:sp>
      <p:graphicFrame>
        <p:nvGraphicFramePr>
          <p:cNvPr id="7" name="Table 6">
            <a:extLst>
              <a:ext uri="{FF2B5EF4-FFF2-40B4-BE49-F238E27FC236}">
                <a16:creationId xmlns:a16="http://schemas.microsoft.com/office/drawing/2014/main" id="{D54DB685-C583-4C33-AAC1-EA0E9315BDA4}"/>
              </a:ext>
            </a:extLst>
          </p:cNvPr>
          <p:cNvGraphicFramePr>
            <a:graphicFrameLocks noGrp="1"/>
          </p:cNvGraphicFramePr>
          <p:nvPr>
            <p:extLst>
              <p:ext uri="{D42A27DB-BD31-4B8C-83A1-F6EECF244321}">
                <p14:modId xmlns:p14="http://schemas.microsoft.com/office/powerpoint/2010/main" val="3986170315"/>
              </p:ext>
            </p:extLst>
          </p:nvPr>
        </p:nvGraphicFramePr>
        <p:xfrm>
          <a:off x="5980386" y="2738848"/>
          <a:ext cx="6122276" cy="1112520"/>
        </p:xfrm>
        <a:graphic>
          <a:graphicData uri="http://schemas.openxmlformats.org/drawingml/2006/table">
            <a:tbl>
              <a:tblPr firstRow="1" bandRow="1">
                <a:tableStyleId>{5C22544A-7EE6-4342-B048-85BDC9FD1C3A}</a:tableStyleId>
              </a:tblPr>
              <a:tblGrid>
                <a:gridCol w="1845327">
                  <a:extLst>
                    <a:ext uri="{9D8B030D-6E8A-4147-A177-3AD203B41FA5}">
                      <a16:colId xmlns:a16="http://schemas.microsoft.com/office/drawing/2014/main" val="910516313"/>
                    </a:ext>
                  </a:extLst>
                </a:gridCol>
                <a:gridCol w="2143349">
                  <a:extLst>
                    <a:ext uri="{9D8B030D-6E8A-4147-A177-3AD203B41FA5}">
                      <a16:colId xmlns:a16="http://schemas.microsoft.com/office/drawing/2014/main" val="3266692366"/>
                    </a:ext>
                  </a:extLst>
                </a:gridCol>
                <a:gridCol w="2133600">
                  <a:extLst>
                    <a:ext uri="{9D8B030D-6E8A-4147-A177-3AD203B41FA5}">
                      <a16:colId xmlns:a16="http://schemas.microsoft.com/office/drawing/2014/main" val="928710766"/>
                    </a:ext>
                  </a:extLst>
                </a:gridCol>
              </a:tblGrid>
              <a:tr h="370840">
                <a:tc>
                  <a:txBody>
                    <a:bodyPr/>
                    <a:lstStyle/>
                    <a:p>
                      <a:pPr algn="ctr"/>
                      <a:r>
                        <a:rPr lang="en-US" dirty="0"/>
                        <a:t>Data</a:t>
                      </a:r>
                    </a:p>
                  </a:txBody>
                  <a:tcPr/>
                </a:tc>
                <a:tc>
                  <a:txBody>
                    <a:bodyPr/>
                    <a:lstStyle/>
                    <a:p>
                      <a:pPr algn="ctr"/>
                      <a:r>
                        <a:rPr lang="en-US" dirty="0"/>
                        <a:t>DASH</a:t>
                      </a:r>
                    </a:p>
                  </a:txBody>
                  <a:tcPr/>
                </a:tc>
                <a:tc>
                  <a:txBody>
                    <a:bodyPr/>
                    <a:lstStyle/>
                    <a:p>
                      <a:pPr algn="ctr"/>
                      <a:r>
                        <a:rPr lang="en-US" dirty="0" err="1"/>
                        <a:t>OpenMM</a:t>
                      </a:r>
                      <a:endParaRPr lang="en-US" dirty="0"/>
                    </a:p>
                  </a:txBody>
                  <a:tcPr/>
                </a:tc>
                <a:extLst>
                  <a:ext uri="{0D108BD9-81ED-4DB2-BD59-A6C34878D82A}">
                    <a16:rowId xmlns:a16="http://schemas.microsoft.com/office/drawing/2014/main" val="1186233733"/>
                  </a:ext>
                </a:extLst>
              </a:tr>
              <a:tr h="370840">
                <a:tc>
                  <a:txBody>
                    <a:bodyPr/>
                    <a:lstStyle/>
                    <a:p>
                      <a:pPr algn="ctr"/>
                      <a:r>
                        <a:rPr lang="en-US" sz="1400" dirty="0"/>
                        <a:t>Energy (kJ/mol)</a:t>
                      </a:r>
                    </a:p>
                  </a:txBody>
                  <a:tcPr/>
                </a:tc>
                <a:tc>
                  <a:txBody>
                    <a:bodyPr/>
                    <a:lstStyle/>
                    <a:p>
                      <a:pPr algn="ctr"/>
                      <a:r>
                        <a:rPr lang="en-US" sz="1400" dirty="0">
                          <a:effectLst/>
                        </a:rPr>
                        <a:t>1787.64728 ± 3.91321</a:t>
                      </a:r>
                      <a:endParaRPr lang="en-US" sz="1400" dirty="0"/>
                    </a:p>
                  </a:txBody>
                  <a:tcPr/>
                </a:tc>
                <a:tc>
                  <a:txBody>
                    <a:bodyPr/>
                    <a:lstStyle/>
                    <a:p>
                      <a:pPr algn="ctr"/>
                      <a:r>
                        <a:rPr lang="en-US" sz="1400" dirty="0">
                          <a:effectLst/>
                        </a:rPr>
                        <a:t>1124.83421 ± 5.52062</a:t>
                      </a:r>
                      <a:endParaRPr lang="en-US" sz="1400" dirty="0"/>
                    </a:p>
                  </a:txBody>
                  <a:tcPr/>
                </a:tc>
                <a:extLst>
                  <a:ext uri="{0D108BD9-81ED-4DB2-BD59-A6C34878D82A}">
                    <a16:rowId xmlns:a16="http://schemas.microsoft.com/office/drawing/2014/main" val="2715542492"/>
                  </a:ext>
                </a:extLst>
              </a:tr>
              <a:tr h="370840">
                <a:tc>
                  <a:txBody>
                    <a:bodyPr/>
                    <a:lstStyle/>
                    <a:p>
                      <a:pPr algn="ctr"/>
                      <a:r>
                        <a:rPr lang="en-US" sz="1400" dirty="0"/>
                        <a:t>Temperature (K)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300.41357 ± 0.20056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300.54907 ± 0.20918</a:t>
                      </a:r>
                      <a:endParaRPr lang="en-US" sz="1400" dirty="0"/>
                    </a:p>
                  </a:txBody>
                  <a:tcPr/>
                </a:tc>
                <a:extLst>
                  <a:ext uri="{0D108BD9-81ED-4DB2-BD59-A6C34878D82A}">
                    <a16:rowId xmlns:a16="http://schemas.microsoft.com/office/drawing/2014/main" val="2382045886"/>
                  </a:ext>
                </a:extLst>
              </a:tr>
            </a:tbl>
          </a:graphicData>
        </a:graphic>
      </p:graphicFrame>
    </p:spTree>
    <p:extLst>
      <p:ext uri="{BB962C8B-B14F-4D97-AF65-F5344CB8AC3E}">
        <p14:creationId xmlns:p14="http://schemas.microsoft.com/office/powerpoint/2010/main" val="1121991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3"/>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a:xfrm>
            <a:off x="9250680" y="6356350"/>
            <a:ext cx="2743200" cy="365125"/>
          </a:xfrm>
        </p:spPr>
        <p:txBody>
          <a:bodyPr/>
          <a:lstStyle/>
          <a:p>
            <a:fld id="{0776142B-53A3-4FB9-B783-82E8F5A9CAC4}" type="slidenum">
              <a:rPr lang="en-US" smtClean="0"/>
              <a:t>18</a:t>
            </a:fld>
            <a:endParaRPr lang="en-US" dirty="0"/>
          </a:p>
        </p:txBody>
      </p:sp>
      <p:sp>
        <p:nvSpPr>
          <p:cNvPr id="15" name="TextBox 14">
            <a:extLst>
              <a:ext uri="{FF2B5EF4-FFF2-40B4-BE49-F238E27FC236}">
                <a16:creationId xmlns:a16="http://schemas.microsoft.com/office/drawing/2014/main" id="{AB0A9193-2039-4D99-846C-8044C97C9369}"/>
              </a:ext>
            </a:extLst>
          </p:cNvPr>
          <p:cNvSpPr txBox="1"/>
          <p:nvPr/>
        </p:nvSpPr>
        <p:spPr>
          <a:xfrm>
            <a:off x="72529" y="271901"/>
            <a:ext cx="12192000" cy="523220"/>
          </a:xfrm>
          <a:prstGeom prst="rect">
            <a:avLst/>
          </a:prstGeom>
          <a:noFill/>
        </p:spPr>
        <p:txBody>
          <a:bodyPr wrap="square" rtlCol="0">
            <a:spAutoFit/>
          </a:bodyPr>
          <a:lstStyle/>
          <a:p>
            <a:pPr algn="ctr"/>
            <a:r>
              <a:rPr lang="en-US" sz="2800" b="1" dirty="0"/>
              <a:t>Future Steps</a:t>
            </a:r>
          </a:p>
        </p:txBody>
      </p:sp>
      <p:sp>
        <p:nvSpPr>
          <p:cNvPr id="3" name="TextBox 2">
            <a:extLst>
              <a:ext uri="{FF2B5EF4-FFF2-40B4-BE49-F238E27FC236}">
                <a16:creationId xmlns:a16="http://schemas.microsoft.com/office/drawing/2014/main" id="{5021D0E5-074B-45A9-B48A-63AFCBFCB810}"/>
              </a:ext>
            </a:extLst>
          </p:cNvPr>
          <p:cNvSpPr txBox="1"/>
          <p:nvPr/>
        </p:nvSpPr>
        <p:spPr>
          <a:xfrm>
            <a:off x="683172" y="1066800"/>
            <a:ext cx="8660525" cy="2862322"/>
          </a:xfrm>
          <a:prstGeom prst="rect">
            <a:avLst/>
          </a:prstGeom>
          <a:noFill/>
        </p:spPr>
        <p:txBody>
          <a:bodyPr wrap="square" rtlCol="0">
            <a:spAutoFit/>
          </a:bodyPr>
          <a:lstStyle/>
          <a:p>
            <a:pPr marL="285750" indent="-285750">
              <a:buFont typeface="Arial" panose="020B0604020202020204" pitchFamily="34" charset="0"/>
              <a:buChar char="•"/>
            </a:pPr>
            <a:r>
              <a:rPr lang="en-US" dirty="0"/>
              <a:t>Fully understand energy computations in DASH vs </a:t>
            </a:r>
            <a:r>
              <a:rPr lang="en-US" dirty="0" err="1"/>
              <a:t>OpenMM</a:t>
            </a:r>
            <a:r>
              <a:rPr lang="en-US" dirty="0"/>
              <a:t> for multiple beads</a:t>
            </a:r>
          </a:p>
          <a:p>
            <a:pPr marL="285750" indent="-285750">
              <a:buFont typeface="Arial" panose="020B0604020202020204" pitchFamily="34" charset="0"/>
              <a:buChar char="•"/>
            </a:pPr>
            <a:r>
              <a:rPr lang="en-US" dirty="0"/>
              <a:t>Investigate potential energy discrepancy in NVT simulations DASH vs </a:t>
            </a:r>
            <a:r>
              <a:rPr lang="en-US" dirty="0" err="1"/>
              <a:t>OpenMM</a:t>
            </a:r>
            <a:endParaRPr lang="en-US" dirty="0"/>
          </a:p>
          <a:p>
            <a:pPr marL="285750" indent="-285750">
              <a:buFont typeface="Arial" panose="020B0604020202020204" pitchFamily="34" charset="0"/>
              <a:buChar char="•"/>
            </a:pPr>
            <a:r>
              <a:rPr lang="en-US" dirty="0"/>
              <a:t>Compute similar properties in LAMMPS to generate another baseline comparison </a:t>
            </a:r>
          </a:p>
          <a:p>
            <a:pPr marL="285750" indent="-285750">
              <a:buFont typeface="Arial" panose="020B0604020202020204" pitchFamily="34" charset="0"/>
              <a:buChar char="•"/>
            </a:pPr>
            <a:r>
              <a:rPr lang="en-US" dirty="0"/>
              <a:t>Compute properties in NVT with multiple beads</a:t>
            </a:r>
          </a:p>
          <a:p>
            <a:pPr marL="285750" indent="-285750">
              <a:buFont typeface="Arial" panose="020B0604020202020204" pitchFamily="34" charset="0"/>
              <a:buChar char="•"/>
            </a:pPr>
            <a:r>
              <a:rPr lang="en-US" dirty="0"/>
              <a:t>Implement a different water model, e.g. q-SPC/</a:t>
            </a:r>
            <a:r>
              <a:rPr lang="en-US" dirty="0" err="1"/>
              <a:t>Fw</a:t>
            </a:r>
            <a:r>
              <a:rPr lang="en-US" dirty="0"/>
              <a:t>, optimized for path integral simulations, which does not include a massless M-site</a:t>
            </a:r>
          </a:p>
          <a:p>
            <a:pPr marL="285750" indent="-285750">
              <a:buFont typeface="Arial" panose="020B0604020202020204" pitchFamily="34" charset="0"/>
              <a:buChar char="•"/>
            </a:pPr>
            <a:r>
              <a:rPr lang="en-US" dirty="0"/>
              <a:t>Implement a nonlinear 1D potential from a 1999 paper by Martyn, Hughes, and Tuckerman, which has PIMD </a:t>
            </a:r>
            <a:r>
              <a:rPr lang="en-US" dirty="0" err="1"/>
              <a:t>Barostat</a:t>
            </a:r>
            <a:r>
              <a:rPr lang="en-US" dirty="0"/>
              <a:t> results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09474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ell phone&#10;&#10;Description generated with very high confidence">
            <a:extLst>
              <a:ext uri="{FF2B5EF4-FFF2-40B4-BE49-F238E27FC236}">
                <a16:creationId xmlns:a16="http://schemas.microsoft.com/office/drawing/2014/main" id="{E60A44EA-200A-4889-865B-E03272F567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8451"/>
            <a:ext cx="6412354" cy="4809266"/>
          </a:xfrm>
          <a:prstGeom prst="rect">
            <a:avLst/>
          </a:prstGeom>
        </p:spPr>
      </p:pic>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a:xfrm>
            <a:off x="9250680" y="6356350"/>
            <a:ext cx="2743200" cy="365125"/>
          </a:xfrm>
        </p:spPr>
        <p:txBody>
          <a:bodyPr/>
          <a:lstStyle/>
          <a:p>
            <a:fld id="{0776142B-53A3-4FB9-B783-82E8F5A9CAC4}" type="slidenum">
              <a:rPr lang="en-US" smtClean="0"/>
              <a:t>2</a:t>
            </a:fld>
            <a:endParaRPr lang="en-US" dirty="0"/>
          </a:p>
        </p:txBody>
      </p:sp>
      <p:sp>
        <p:nvSpPr>
          <p:cNvPr id="15" name="TextBox 14">
            <a:extLst>
              <a:ext uri="{FF2B5EF4-FFF2-40B4-BE49-F238E27FC236}">
                <a16:creationId xmlns:a16="http://schemas.microsoft.com/office/drawing/2014/main" id="{AB0A9193-2039-4D99-846C-8044C97C9369}"/>
              </a:ext>
            </a:extLst>
          </p:cNvPr>
          <p:cNvSpPr txBox="1"/>
          <p:nvPr/>
        </p:nvSpPr>
        <p:spPr>
          <a:xfrm>
            <a:off x="72529" y="271901"/>
            <a:ext cx="12192000" cy="954107"/>
          </a:xfrm>
          <a:prstGeom prst="rect">
            <a:avLst/>
          </a:prstGeom>
          <a:noFill/>
        </p:spPr>
        <p:txBody>
          <a:bodyPr wrap="square" rtlCol="0">
            <a:spAutoFit/>
          </a:bodyPr>
          <a:lstStyle/>
          <a:p>
            <a:pPr algn="ctr"/>
            <a:r>
              <a:rPr lang="en-US" sz="2800" b="1" dirty="0"/>
              <a:t>DASH Monte Carlo </a:t>
            </a:r>
            <a:r>
              <a:rPr lang="en-US" sz="2800" b="1" dirty="0" err="1"/>
              <a:t>Barostat</a:t>
            </a:r>
            <a:r>
              <a:rPr lang="en-US" sz="2800" b="1" dirty="0"/>
              <a:t> vs </a:t>
            </a:r>
            <a:r>
              <a:rPr lang="en-US" sz="2800" b="1" dirty="0" err="1"/>
              <a:t>OpenMM</a:t>
            </a:r>
            <a:endParaRPr lang="en-US" sz="2800" b="1" dirty="0"/>
          </a:p>
          <a:p>
            <a:pPr algn="ctr"/>
            <a:r>
              <a:rPr lang="en-US" sz="2800" b="1" dirty="0"/>
              <a:t> # beads=1, </a:t>
            </a:r>
            <a:r>
              <a:rPr lang="en-US" sz="2800" b="1" dirty="0" err="1"/>
              <a:t>rCut</a:t>
            </a:r>
            <a:r>
              <a:rPr lang="en-US" sz="2800" b="1" dirty="0"/>
              <a:t>=9.0 Å, time step=0.5 fs </a:t>
            </a:r>
          </a:p>
        </p:txBody>
      </p:sp>
      <p:graphicFrame>
        <p:nvGraphicFramePr>
          <p:cNvPr id="7" name="Table 6">
            <a:extLst>
              <a:ext uri="{FF2B5EF4-FFF2-40B4-BE49-F238E27FC236}">
                <a16:creationId xmlns:a16="http://schemas.microsoft.com/office/drawing/2014/main" id="{D54DB685-C583-4C33-AAC1-EA0E9315BDA4}"/>
              </a:ext>
            </a:extLst>
          </p:cNvPr>
          <p:cNvGraphicFramePr>
            <a:graphicFrameLocks noGrp="1"/>
          </p:cNvGraphicFramePr>
          <p:nvPr>
            <p:extLst>
              <p:ext uri="{D42A27DB-BD31-4B8C-83A1-F6EECF244321}">
                <p14:modId xmlns:p14="http://schemas.microsoft.com/office/powerpoint/2010/main" val="2262918656"/>
              </p:ext>
            </p:extLst>
          </p:nvPr>
        </p:nvGraphicFramePr>
        <p:xfrm>
          <a:off x="5980386" y="2738848"/>
          <a:ext cx="6122276" cy="1483360"/>
        </p:xfrm>
        <a:graphic>
          <a:graphicData uri="http://schemas.openxmlformats.org/drawingml/2006/table">
            <a:tbl>
              <a:tblPr firstRow="1" bandRow="1">
                <a:tableStyleId>{5C22544A-7EE6-4342-B048-85BDC9FD1C3A}</a:tableStyleId>
              </a:tblPr>
              <a:tblGrid>
                <a:gridCol w="1845327">
                  <a:extLst>
                    <a:ext uri="{9D8B030D-6E8A-4147-A177-3AD203B41FA5}">
                      <a16:colId xmlns:a16="http://schemas.microsoft.com/office/drawing/2014/main" val="910516313"/>
                    </a:ext>
                  </a:extLst>
                </a:gridCol>
                <a:gridCol w="2143349">
                  <a:extLst>
                    <a:ext uri="{9D8B030D-6E8A-4147-A177-3AD203B41FA5}">
                      <a16:colId xmlns:a16="http://schemas.microsoft.com/office/drawing/2014/main" val="3266692366"/>
                    </a:ext>
                  </a:extLst>
                </a:gridCol>
                <a:gridCol w="2133600">
                  <a:extLst>
                    <a:ext uri="{9D8B030D-6E8A-4147-A177-3AD203B41FA5}">
                      <a16:colId xmlns:a16="http://schemas.microsoft.com/office/drawing/2014/main" val="928710766"/>
                    </a:ext>
                  </a:extLst>
                </a:gridCol>
              </a:tblGrid>
              <a:tr h="370840">
                <a:tc>
                  <a:txBody>
                    <a:bodyPr/>
                    <a:lstStyle/>
                    <a:p>
                      <a:pPr algn="ctr"/>
                      <a:r>
                        <a:rPr lang="en-US" dirty="0"/>
                        <a:t>Data</a:t>
                      </a:r>
                    </a:p>
                  </a:txBody>
                  <a:tcPr/>
                </a:tc>
                <a:tc>
                  <a:txBody>
                    <a:bodyPr/>
                    <a:lstStyle/>
                    <a:p>
                      <a:pPr algn="ctr"/>
                      <a:r>
                        <a:rPr lang="en-US" dirty="0"/>
                        <a:t>DASH</a:t>
                      </a:r>
                    </a:p>
                  </a:txBody>
                  <a:tcPr/>
                </a:tc>
                <a:tc>
                  <a:txBody>
                    <a:bodyPr/>
                    <a:lstStyle/>
                    <a:p>
                      <a:pPr algn="ctr"/>
                      <a:r>
                        <a:rPr lang="en-US" dirty="0" err="1"/>
                        <a:t>OpenMM</a:t>
                      </a:r>
                      <a:endParaRPr lang="en-US" dirty="0"/>
                    </a:p>
                  </a:txBody>
                  <a:tcPr/>
                </a:tc>
                <a:extLst>
                  <a:ext uri="{0D108BD9-81ED-4DB2-BD59-A6C34878D82A}">
                    <a16:rowId xmlns:a16="http://schemas.microsoft.com/office/drawing/2014/main" val="1186233733"/>
                  </a:ext>
                </a:extLst>
              </a:tr>
              <a:tr h="370840">
                <a:tc>
                  <a:txBody>
                    <a:bodyPr/>
                    <a:lstStyle/>
                    <a:p>
                      <a:pPr algn="ctr"/>
                      <a:r>
                        <a:rPr lang="en-US" sz="1400" dirty="0"/>
                        <a:t>Density (g/mL)</a:t>
                      </a:r>
                    </a:p>
                  </a:txBody>
                  <a:tcPr/>
                </a:tc>
                <a:tc>
                  <a:txBody>
                    <a:bodyPr/>
                    <a:lstStyle/>
                    <a:p>
                      <a:pPr algn="ctr"/>
                      <a:r>
                        <a:rPr lang="en-US" sz="1400" dirty="0">
                          <a:effectLst/>
                        </a:rPr>
                        <a:t>0.98974 ± 0.00072</a:t>
                      </a:r>
                      <a:endParaRPr lang="en-US" sz="1400" dirty="0"/>
                    </a:p>
                  </a:txBody>
                  <a:tcPr/>
                </a:tc>
                <a:tc>
                  <a:txBody>
                    <a:bodyPr/>
                    <a:lstStyle/>
                    <a:p>
                      <a:pPr algn="ctr"/>
                      <a:r>
                        <a:rPr lang="en-US" sz="1400" dirty="0">
                          <a:effectLst/>
                        </a:rPr>
                        <a:t>1.00073 ± 0.00132</a:t>
                      </a:r>
                      <a:endParaRPr lang="en-US" sz="1400" dirty="0"/>
                    </a:p>
                  </a:txBody>
                  <a:tcPr/>
                </a:tc>
                <a:extLst>
                  <a:ext uri="{0D108BD9-81ED-4DB2-BD59-A6C34878D82A}">
                    <a16:rowId xmlns:a16="http://schemas.microsoft.com/office/drawing/2014/main" val="2251028393"/>
                  </a:ext>
                </a:extLst>
              </a:tr>
              <a:tr h="370840">
                <a:tc>
                  <a:txBody>
                    <a:bodyPr/>
                    <a:lstStyle/>
                    <a:p>
                      <a:pPr algn="ctr"/>
                      <a:r>
                        <a:rPr lang="en-US" sz="1400" dirty="0"/>
                        <a:t>Energy (kJ/mol)</a:t>
                      </a:r>
                    </a:p>
                  </a:txBody>
                  <a:tcPr/>
                </a:tc>
                <a:tc>
                  <a:txBody>
                    <a:bodyPr/>
                    <a:lstStyle/>
                    <a:p>
                      <a:pPr algn="ctr"/>
                      <a:r>
                        <a:rPr lang="en-US" sz="1400" dirty="0">
                          <a:effectLst/>
                        </a:rPr>
                        <a:t>-42276.85961 ± 35.38552</a:t>
                      </a:r>
                      <a:endParaRPr lang="en-US" sz="1400" dirty="0"/>
                    </a:p>
                  </a:txBody>
                  <a:tcPr/>
                </a:tc>
                <a:tc>
                  <a:txBody>
                    <a:bodyPr/>
                    <a:lstStyle/>
                    <a:p>
                      <a:pPr algn="ctr"/>
                      <a:r>
                        <a:rPr lang="en-US" sz="1400" dirty="0">
                          <a:effectLst/>
                        </a:rPr>
                        <a:t>-43041.14116 ± 33.45556</a:t>
                      </a:r>
                      <a:endParaRPr lang="en-US" sz="1400" dirty="0"/>
                    </a:p>
                  </a:txBody>
                  <a:tcPr/>
                </a:tc>
                <a:extLst>
                  <a:ext uri="{0D108BD9-81ED-4DB2-BD59-A6C34878D82A}">
                    <a16:rowId xmlns:a16="http://schemas.microsoft.com/office/drawing/2014/main" val="2715542492"/>
                  </a:ext>
                </a:extLst>
              </a:tr>
              <a:tr h="370840">
                <a:tc>
                  <a:txBody>
                    <a:bodyPr/>
                    <a:lstStyle/>
                    <a:p>
                      <a:pPr algn="ctr"/>
                      <a:r>
                        <a:rPr lang="en-US" sz="1400" dirty="0"/>
                        <a:t>Temperature (K)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300.30567 ± 0.27942</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300.09525± 0.386</a:t>
                      </a:r>
                      <a:endParaRPr lang="en-US" sz="1400" dirty="0"/>
                    </a:p>
                  </a:txBody>
                  <a:tcPr/>
                </a:tc>
                <a:extLst>
                  <a:ext uri="{0D108BD9-81ED-4DB2-BD59-A6C34878D82A}">
                    <a16:rowId xmlns:a16="http://schemas.microsoft.com/office/drawing/2014/main" val="2382045886"/>
                  </a:ext>
                </a:extLst>
              </a:tr>
            </a:tbl>
          </a:graphicData>
        </a:graphic>
      </p:graphicFrame>
    </p:spTree>
    <p:extLst>
      <p:ext uri="{BB962C8B-B14F-4D97-AF65-F5344CB8AC3E}">
        <p14:creationId xmlns:p14="http://schemas.microsoft.com/office/powerpoint/2010/main" val="3917979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creenshot&#10;&#10;Description generated with high confidence">
            <a:extLst>
              <a:ext uri="{FF2B5EF4-FFF2-40B4-BE49-F238E27FC236}">
                <a16:creationId xmlns:a16="http://schemas.microsoft.com/office/drawing/2014/main" id="{BBA62ED5-F412-4DC0-BD22-799C7504A9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6008"/>
            <a:ext cx="6383284" cy="4787463"/>
          </a:xfrm>
          <a:prstGeom prst="rect">
            <a:avLst/>
          </a:prstGeom>
        </p:spPr>
      </p:pic>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a:xfrm>
            <a:off x="9250680" y="6356350"/>
            <a:ext cx="2743200" cy="365125"/>
          </a:xfrm>
        </p:spPr>
        <p:txBody>
          <a:bodyPr/>
          <a:lstStyle/>
          <a:p>
            <a:fld id="{0776142B-53A3-4FB9-B783-82E8F5A9CAC4}" type="slidenum">
              <a:rPr lang="en-US" smtClean="0"/>
              <a:t>3</a:t>
            </a:fld>
            <a:endParaRPr lang="en-US" dirty="0"/>
          </a:p>
        </p:txBody>
      </p:sp>
      <p:sp>
        <p:nvSpPr>
          <p:cNvPr id="15" name="TextBox 14">
            <a:extLst>
              <a:ext uri="{FF2B5EF4-FFF2-40B4-BE49-F238E27FC236}">
                <a16:creationId xmlns:a16="http://schemas.microsoft.com/office/drawing/2014/main" id="{AB0A9193-2039-4D99-846C-8044C97C9369}"/>
              </a:ext>
            </a:extLst>
          </p:cNvPr>
          <p:cNvSpPr txBox="1"/>
          <p:nvPr/>
        </p:nvSpPr>
        <p:spPr>
          <a:xfrm>
            <a:off x="72529" y="271901"/>
            <a:ext cx="12192000" cy="954107"/>
          </a:xfrm>
          <a:prstGeom prst="rect">
            <a:avLst/>
          </a:prstGeom>
          <a:noFill/>
        </p:spPr>
        <p:txBody>
          <a:bodyPr wrap="square" rtlCol="0">
            <a:spAutoFit/>
          </a:bodyPr>
          <a:lstStyle/>
          <a:p>
            <a:pPr algn="ctr"/>
            <a:r>
              <a:rPr lang="en-US" sz="2800" b="1" dirty="0"/>
              <a:t>DASH Monte Carlo </a:t>
            </a:r>
            <a:r>
              <a:rPr lang="en-US" sz="2800" b="1" dirty="0" err="1"/>
              <a:t>Barostat</a:t>
            </a:r>
            <a:r>
              <a:rPr lang="en-US" sz="2800" b="1" dirty="0"/>
              <a:t> vs </a:t>
            </a:r>
            <a:r>
              <a:rPr lang="en-US" sz="2800" b="1" dirty="0" err="1"/>
              <a:t>OpenMM</a:t>
            </a:r>
            <a:endParaRPr lang="en-US" sz="2800" b="1" dirty="0"/>
          </a:p>
          <a:p>
            <a:pPr algn="ctr"/>
            <a:r>
              <a:rPr lang="en-US" sz="2800" b="1" dirty="0"/>
              <a:t> # beads=16, </a:t>
            </a:r>
            <a:r>
              <a:rPr lang="en-US" sz="2800" b="1" dirty="0" err="1"/>
              <a:t>rCut</a:t>
            </a:r>
            <a:r>
              <a:rPr lang="en-US" sz="2800" b="1" dirty="0"/>
              <a:t>=9.0 Å, time step=0.5 fs </a:t>
            </a:r>
          </a:p>
        </p:txBody>
      </p:sp>
      <p:graphicFrame>
        <p:nvGraphicFramePr>
          <p:cNvPr id="7" name="Table 6">
            <a:extLst>
              <a:ext uri="{FF2B5EF4-FFF2-40B4-BE49-F238E27FC236}">
                <a16:creationId xmlns:a16="http://schemas.microsoft.com/office/drawing/2014/main" id="{D54DB685-C583-4C33-AAC1-EA0E9315BDA4}"/>
              </a:ext>
            </a:extLst>
          </p:cNvPr>
          <p:cNvGraphicFramePr>
            <a:graphicFrameLocks noGrp="1"/>
          </p:cNvGraphicFramePr>
          <p:nvPr>
            <p:extLst>
              <p:ext uri="{D42A27DB-BD31-4B8C-83A1-F6EECF244321}">
                <p14:modId xmlns:p14="http://schemas.microsoft.com/office/powerpoint/2010/main" val="2808540437"/>
              </p:ext>
            </p:extLst>
          </p:nvPr>
        </p:nvGraphicFramePr>
        <p:xfrm>
          <a:off x="5980386" y="2738848"/>
          <a:ext cx="6122276" cy="1112520"/>
        </p:xfrm>
        <a:graphic>
          <a:graphicData uri="http://schemas.openxmlformats.org/drawingml/2006/table">
            <a:tbl>
              <a:tblPr firstRow="1" bandRow="1">
                <a:tableStyleId>{5C22544A-7EE6-4342-B048-85BDC9FD1C3A}</a:tableStyleId>
              </a:tblPr>
              <a:tblGrid>
                <a:gridCol w="1845327">
                  <a:extLst>
                    <a:ext uri="{9D8B030D-6E8A-4147-A177-3AD203B41FA5}">
                      <a16:colId xmlns:a16="http://schemas.microsoft.com/office/drawing/2014/main" val="910516313"/>
                    </a:ext>
                  </a:extLst>
                </a:gridCol>
                <a:gridCol w="2143349">
                  <a:extLst>
                    <a:ext uri="{9D8B030D-6E8A-4147-A177-3AD203B41FA5}">
                      <a16:colId xmlns:a16="http://schemas.microsoft.com/office/drawing/2014/main" val="3266692366"/>
                    </a:ext>
                  </a:extLst>
                </a:gridCol>
                <a:gridCol w="2133600">
                  <a:extLst>
                    <a:ext uri="{9D8B030D-6E8A-4147-A177-3AD203B41FA5}">
                      <a16:colId xmlns:a16="http://schemas.microsoft.com/office/drawing/2014/main" val="928710766"/>
                    </a:ext>
                  </a:extLst>
                </a:gridCol>
              </a:tblGrid>
              <a:tr h="370840">
                <a:tc>
                  <a:txBody>
                    <a:bodyPr/>
                    <a:lstStyle/>
                    <a:p>
                      <a:pPr algn="ctr"/>
                      <a:r>
                        <a:rPr lang="en-US" dirty="0"/>
                        <a:t>Data</a:t>
                      </a:r>
                    </a:p>
                  </a:txBody>
                  <a:tcPr/>
                </a:tc>
                <a:tc>
                  <a:txBody>
                    <a:bodyPr/>
                    <a:lstStyle/>
                    <a:p>
                      <a:pPr algn="ctr"/>
                      <a:r>
                        <a:rPr lang="en-US" dirty="0"/>
                        <a:t>DASH</a:t>
                      </a:r>
                    </a:p>
                  </a:txBody>
                  <a:tcPr/>
                </a:tc>
                <a:tc>
                  <a:txBody>
                    <a:bodyPr/>
                    <a:lstStyle/>
                    <a:p>
                      <a:pPr algn="ctr"/>
                      <a:r>
                        <a:rPr lang="en-US" dirty="0" err="1"/>
                        <a:t>OpenMM</a:t>
                      </a:r>
                      <a:endParaRPr lang="en-US" dirty="0"/>
                    </a:p>
                  </a:txBody>
                  <a:tcPr/>
                </a:tc>
                <a:extLst>
                  <a:ext uri="{0D108BD9-81ED-4DB2-BD59-A6C34878D82A}">
                    <a16:rowId xmlns:a16="http://schemas.microsoft.com/office/drawing/2014/main" val="1186233733"/>
                  </a:ext>
                </a:extLst>
              </a:tr>
              <a:tr h="370840">
                <a:tc>
                  <a:txBody>
                    <a:bodyPr/>
                    <a:lstStyle/>
                    <a:p>
                      <a:pPr algn="ctr"/>
                      <a:r>
                        <a:rPr lang="en-US" sz="1400" dirty="0"/>
                        <a:t>Density (g/mL)</a:t>
                      </a:r>
                    </a:p>
                  </a:txBody>
                  <a:tcPr/>
                </a:tc>
                <a:tc>
                  <a:txBody>
                    <a:bodyPr/>
                    <a:lstStyle/>
                    <a:p>
                      <a:pPr algn="ctr"/>
                      <a:r>
                        <a:rPr lang="en-US" sz="1400" dirty="0">
                          <a:effectLst/>
                        </a:rPr>
                        <a:t>1.01268 ± 0.00176</a:t>
                      </a:r>
                      <a:endParaRPr lang="en-US" sz="1400" dirty="0"/>
                    </a:p>
                  </a:txBody>
                  <a:tcPr/>
                </a:tc>
                <a:tc>
                  <a:txBody>
                    <a:bodyPr/>
                    <a:lstStyle/>
                    <a:p>
                      <a:pPr algn="ctr"/>
                      <a:r>
                        <a:rPr lang="en-US" sz="1400" dirty="0">
                          <a:effectLst/>
                        </a:rPr>
                        <a:t>0.99751 ± 0.00104</a:t>
                      </a:r>
                      <a:endParaRPr lang="en-US" sz="1400" dirty="0"/>
                    </a:p>
                  </a:txBody>
                  <a:tcPr/>
                </a:tc>
                <a:extLst>
                  <a:ext uri="{0D108BD9-81ED-4DB2-BD59-A6C34878D82A}">
                    <a16:rowId xmlns:a16="http://schemas.microsoft.com/office/drawing/2014/main" val="2251028393"/>
                  </a:ext>
                </a:extLst>
              </a:tr>
              <a:tr h="370840">
                <a:tc>
                  <a:txBody>
                    <a:bodyPr/>
                    <a:lstStyle/>
                    <a:p>
                      <a:pPr algn="ctr"/>
                      <a:r>
                        <a:rPr lang="en-US" sz="1400" dirty="0"/>
                        <a:t>Temperature (K)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298.37789 ± 0.11965</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299.25769 ± 0.16236</a:t>
                      </a:r>
                      <a:endParaRPr lang="en-US" sz="1400" dirty="0"/>
                    </a:p>
                  </a:txBody>
                  <a:tcPr/>
                </a:tc>
                <a:extLst>
                  <a:ext uri="{0D108BD9-81ED-4DB2-BD59-A6C34878D82A}">
                    <a16:rowId xmlns:a16="http://schemas.microsoft.com/office/drawing/2014/main" val="2382045886"/>
                  </a:ext>
                </a:extLst>
              </a:tr>
            </a:tbl>
          </a:graphicData>
        </a:graphic>
      </p:graphicFrame>
    </p:spTree>
    <p:extLst>
      <p:ext uri="{BB962C8B-B14F-4D97-AF65-F5344CB8AC3E}">
        <p14:creationId xmlns:p14="http://schemas.microsoft.com/office/powerpoint/2010/main" val="3792982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ell phone&#10;&#10;Description generated with high confidence">
            <a:extLst>
              <a:ext uri="{FF2B5EF4-FFF2-40B4-BE49-F238E27FC236}">
                <a16:creationId xmlns:a16="http://schemas.microsoft.com/office/drawing/2014/main" id="{C0B061D3-C692-42E1-8C10-65774A83E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6008"/>
            <a:ext cx="6411310" cy="4808483"/>
          </a:xfrm>
          <a:prstGeom prst="rect">
            <a:avLst/>
          </a:prstGeom>
        </p:spPr>
      </p:pic>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a:xfrm>
            <a:off x="9250680" y="6356350"/>
            <a:ext cx="2743200" cy="365125"/>
          </a:xfrm>
        </p:spPr>
        <p:txBody>
          <a:bodyPr/>
          <a:lstStyle/>
          <a:p>
            <a:fld id="{0776142B-53A3-4FB9-B783-82E8F5A9CAC4}" type="slidenum">
              <a:rPr lang="en-US" smtClean="0"/>
              <a:t>4</a:t>
            </a:fld>
            <a:endParaRPr lang="en-US" dirty="0"/>
          </a:p>
        </p:txBody>
      </p:sp>
      <p:sp>
        <p:nvSpPr>
          <p:cNvPr id="15" name="TextBox 14">
            <a:extLst>
              <a:ext uri="{FF2B5EF4-FFF2-40B4-BE49-F238E27FC236}">
                <a16:creationId xmlns:a16="http://schemas.microsoft.com/office/drawing/2014/main" id="{AB0A9193-2039-4D99-846C-8044C97C9369}"/>
              </a:ext>
            </a:extLst>
          </p:cNvPr>
          <p:cNvSpPr txBox="1"/>
          <p:nvPr/>
        </p:nvSpPr>
        <p:spPr>
          <a:xfrm>
            <a:off x="72529" y="271901"/>
            <a:ext cx="12192000" cy="954107"/>
          </a:xfrm>
          <a:prstGeom prst="rect">
            <a:avLst/>
          </a:prstGeom>
          <a:noFill/>
        </p:spPr>
        <p:txBody>
          <a:bodyPr wrap="square" rtlCol="0">
            <a:spAutoFit/>
          </a:bodyPr>
          <a:lstStyle/>
          <a:p>
            <a:pPr algn="ctr"/>
            <a:r>
              <a:rPr lang="en-US" sz="2800" b="1" dirty="0"/>
              <a:t>DASH Monte Carlo </a:t>
            </a:r>
            <a:r>
              <a:rPr lang="en-US" sz="2800" b="1" dirty="0" err="1"/>
              <a:t>Barostat</a:t>
            </a:r>
            <a:r>
              <a:rPr lang="en-US" sz="2800" b="1" dirty="0"/>
              <a:t> vs </a:t>
            </a:r>
            <a:r>
              <a:rPr lang="en-US" sz="2800" b="1" dirty="0" err="1"/>
              <a:t>OpenMM</a:t>
            </a:r>
            <a:endParaRPr lang="en-US" sz="2800" b="1" dirty="0"/>
          </a:p>
          <a:p>
            <a:pPr algn="ctr"/>
            <a:r>
              <a:rPr lang="en-US" sz="2800" b="1" dirty="0"/>
              <a:t> # beads=32, </a:t>
            </a:r>
            <a:r>
              <a:rPr lang="en-US" sz="2800" b="1" dirty="0" err="1"/>
              <a:t>rCut</a:t>
            </a:r>
            <a:r>
              <a:rPr lang="en-US" sz="2800" b="1" dirty="0"/>
              <a:t>=9.0 Å, time step=0.5 fs </a:t>
            </a:r>
          </a:p>
        </p:txBody>
      </p:sp>
      <p:graphicFrame>
        <p:nvGraphicFramePr>
          <p:cNvPr id="7" name="Table 6">
            <a:extLst>
              <a:ext uri="{FF2B5EF4-FFF2-40B4-BE49-F238E27FC236}">
                <a16:creationId xmlns:a16="http://schemas.microsoft.com/office/drawing/2014/main" id="{D54DB685-C583-4C33-AAC1-EA0E9315BDA4}"/>
              </a:ext>
            </a:extLst>
          </p:cNvPr>
          <p:cNvGraphicFramePr>
            <a:graphicFrameLocks noGrp="1"/>
          </p:cNvGraphicFramePr>
          <p:nvPr>
            <p:extLst>
              <p:ext uri="{D42A27DB-BD31-4B8C-83A1-F6EECF244321}">
                <p14:modId xmlns:p14="http://schemas.microsoft.com/office/powerpoint/2010/main" val="1171850491"/>
              </p:ext>
            </p:extLst>
          </p:nvPr>
        </p:nvGraphicFramePr>
        <p:xfrm>
          <a:off x="5980386" y="2738848"/>
          <a:ext cx="6122276" cy="1112520"/>
        </p:xfrm>
        <a:graphic>
          <a:graphicData uri="http://schemas.openxmlformats.org/drawingml/2006/table">
            <a:tbl>
              <a:tblPr firstRow="1" bandRow="1">
                <a:tableStyleId>{5C22544A-7EE6-4342-B048-85BDC9FD1C3A}</a:tableStyleId>
              </a:tblPr>
              <a:tblGrid>
                <a:gridCol w="1845327">
                  <a:extLst>
                    <a:ext uri="{9D8B030D-6E8A-4147-A177-3AD203B41FA5}">
                      <a16:colId xmlns:a16="http://schemas.microsoft.com/office/drawing/2014/main" val="910516313"/>
                    </a:ext>
                  </a:extLst>
                </a:gridCol>
                <a:gridCol w="2143349">
                  <a:extLst>
                    <a:ext uri="{9D8B030D-6E8A-4147-A177-3AD203B41FA5}">
                      <a16:colId xmlns:a16="http://schemas.microsoft.com/office/drawing/2014/main" val="3266692366"/>
                    </a:ext>
                  </a:extLst>
                </a:gridCol>
                <a:gridCol w="2133600">
                  <a:extLst>
                    <a:ext uri="{9D8B030D-6E8A-4147-A177-3AD203B41FA5}">
                      <a16:colId xmlns:a16="http://schemas.microsoft.com/office/drawing/2014/main" val="928710766"/>
                    </a:ext>
                  </a:extLst>
                </a:gridCol>
              </a:tblGrid>
              <a:tr h="370840">
                <a:tc>
                  <a:txBody>
                    <a:bodyPr/>
                    <a:lstStyle/>
                    <a:p>
                      <a:pPr algn="ctr"/>
                      <a:r>
                        <a:rPr lang="en-US" dirty="0"/>
                        <a:t>Data</a:t>
                      </a:r>
                    </a:p>
                  </a:txBody>
                  <a:tcPr/>
                </a:tc>
                <a:tc>
                  <a:txBody>
                    <a:bodyPr/>
                    <a:lstStyle/>
                    <a:p>
                      <a:pPr algn="ctr"/>
                      <a:r>
                        <a:rPr lang="en-US" dirty="0"/>
                        <a:t>DASH</a:t>
                      </a:r>
                    </a:p>
                  </a:txBody>
                  <a:tcPr/>
                </a:tc>
                <a:tc>
                  <a:txBody>
                    <a:bodyPr/>
                    <a:lstStyle/>
                    <a:p>
                      <a:pPr algn="ctr"/>
                      <a:r>
                        <a:rPr lang="en-US" dirty="0" err="1"/>
                        <a:t>OpenMM</a:t>
                      </a:r>
                      <a:endParaRPr lang="en-US" dirty="0"/>
                    </a:p>
                  </a:txBody>
                  <a:tcPr/>
                </a:tc>
                <a:extLst>
                  <a:ext uri="{0D108BD9-81ED-4DB2-BD59-A6C34878D82A}">
                    <a16:rowId xmlns:a16="http://schemas.microsoft.com/office/drawing/2014/main" val="1186233733"/>
                  </a:ext>
                </a:extLst>
              </a:tr>
              <a:tr h="370840">
                <a:tc>
                  <a:txBody>
                    <a:bodyPr/>
                    <a:lstStyle/>
                    <a:p>
                      <a:pPr algn="ctr"/>
                      <a:r>
                        <a:rPr lang="en-US" sz="1400" dirty="0"/>
                        <a:t>Density (g/mL)</a:t>
                      </a:r>
                    </a:p>
                  </a:txBody>
                  <a:tcPr/>
                </a:tc>
                <a:tc>
                  <a:txBody>
                    <a:bodyPr/>
                    <a:lstStyle/>
                    <a:p>
                      <a:pPr algn="ctr"/>
                      <a:r>
                        <a:rPr lang="en-US" sz="1400" dirty="0">
                          <a:effectLst/>
                        </a:rPr>
                        <a:t>1.03649 ± 0.00082</a:t>
                      </a:r>
                      <a:endParaRPr lang="en-US" sz="1400" dirty="0"/>
                    </a:p>
                  </a:txBody>
                  <a:tcPr/>
                </a:tc>
                <a:tc>
                  <a:txBody>
                    <a:bodyPr/>
                    <a:lstStyle/>
                    <a:p>
                      <a:pPr algn="ctr"/>
                      <a:r>
                        <a:rPr lang="en-US" sz="1400" dirty="0">
                          <a:effectLst/>
                        </a:rPr>
                        <a:t>0.9995 ± 0.00176</a:t>
                      </a:r>
                      <a:endParaRPr lang="en-US" sz="1400" dirty="0"/>
                    </a:p>
                  </a:txBody>
                  <a:tcPr/>
                </a:tc>
                <a:extLst>
                  <a:ext uri="{0D108BD9-81ED-4DB2-BD59-A6C34878D82A}">
                    <a16:rowId xmlns:a16="http://schemas.microsoft.com/office/drawing/2014/main" val="2251028393"/>
                  </a:ext>
                </a:extLst>
              </a:tr>
              <a:tr h="370840">
                <a:tc>
                  <a:txBody>
                    <a:bodyPr/>
                    <a:lstStyle/>
                    <a:p>
                      <a:pPr algn="ctr"/>
                      <a:r>
                        <a:rPr lang="en-US" sz="1400" dirty="0"/>
                        <a:t>Temperature (K)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297.87545 ± 0.08041</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298.60068 ± 0.21764</a:t>
                      </a:r>
                      <a:endParaRPr lang="en-US" sz="1400" dirty="0"/>
                    </a:p>
                  </a:txBody>
                  <a:tcPr/>
                </a:tc>
                <a:extLst>
                  <a:ext uri="{0D108BD9-81ED-4DB2-BD59-A6C34878D82A}">
                    <a16:rowId xmlns:a16="http://schemas.microsoft.com/office/drawing/2014/main" val="2382045886"/>
                  </a:ext>
                </a:extLst>
              </a:tr>
            </a:tbl>
          </a:graphicData>
        </a:graphic>
      </p:graphicFrame>
    </p:spTree>
    <p:extLst>
      <p:ext uri="{BB962C8B-B14F-4D97-AF65-F5344CB8AC3E}">
        <p14:creationId xmlns:p14="http://schemas.microsoft.com/office/powerpoint/2010/main" val="1028112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5E7431A3-25E8-4B3E-B678-F0FCB63DC1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6008"/>
            <a:ext cx="6437267" cy="4827951"/>
          </a:xfrm>
          <a:prstGeom prst="rect">
            <a:avLst/>
          </a:prstGeom>
        </p:spPr>
      </p:pic>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a:xfrm>
            <a:off x="9250680" y="6356350"/>
            <a:ext cx="2743200" cy="365125"/>
          </a:xfrm>
        </p:spPr>
        <p:txBody>
          <a:bodyPr/>
          <a:lstStyle/>
          <a:p>
            <a:fld id="{0776142B-53A3-4FB9-B783-82E8F5A9CAC4}" type="slidenum">
              <a:rPr lang="en-US" smtClean="0"/>
              <a:t>5</a:t>
            </a:fld>
            <a:endParaRPr lang="en-US" dirty="0"/>
          </a:p>
        </p:txBody>
      </p:sp>
      <p:sp>
        <p:nvSpPr>
          <p:cNvPr id="15" name="TextBox 14">
            <a:extLst>
              <a:ext uri="{FF2B5EF4-FFF2-40B4-BE49-F238E27FC236}">
                <a16:creationId xmlns:a16="http://schemas.microsoft.com/office/drawing/2014/main" id="{AB0A9193-2039-4D99-846C-8044C97C9369}"/>
              </a:ext>
            </a:extLst>
          </p:cNvPr>
          <p:cNvSpPr txBox="1"/>
          <p:nvPr/>
        </p:nvSpPr>
        <p:spPr>
          <a:xfrm>
            <a:off x="72529" y="271901"/>
            <a:ext cx="12192000" cy="954107"/>
          </a:xfrm>
          <a:prstGeom prst="rect">
            <a:avLst/>
          </a:prstGeom>
          <a:noFill/>
        </p:spPr>
        <p:txBody>
          <a:bodyPr wrap="square" rtlCol="0">
            <a:spAutoFit/>
          </a:bodyPr>
          <a:lstStyle/>
          <a:p>
            <a:pPr algn="ctr"/>
            <a:r>
              <a:rPr lang="en-US" sz="2800" b="1" dirty="0"/>
              <a:t>DASH Monte Carlo </a:t>
            </a:r>
            <a:r>
              <a:rPr lang="en-US" sz="2800" b="1" dirty="0" err="1"/>
              <a:t>Barostat</a:t>
            </a:r>
            <a:r>
              <a:rPr lang="en-US" sz="2800" b="1" dirty="0"/>
              <a:t> vs </a:t>
            </a:r>
            <a:r>
              <a:rPr lang="en-US" sz="2800" b="1" dirty="0" err="1"/>
              <a:t>OpenMM</a:t>
            </a:r>
            <a:endParaRPr lang="en-US" sz="2800" b="1" dirty="0"/>
          </a:p>
          <a:p>
            <a:pPr algn="ctr"/>
            <a:r>
              <a:rPr lang="en-US" sz="2800" b="1" dirty="0"/>
              <a:t> # beads=1, </a:t>
            </a:r>
            <a:r>
              <a:rPr lang="en-US" sz="2800" b="1" dirty="0" err="1"/>
              <a:t>rCut</a:t>
            </a:r>
            <a:r>
              <a:rPr lang="en-US" sz="2800" b="1" dirty="0"/>
              <a:t>=12.0 Å, time step=0.5 fs </a:t>
            </a:r>
          </a:p>
        </p:txBody>
      </p:sp>
      <p:graphicFrame>
        <p:nvGraphicFramePr>
          <p:cNvPr id="7" name="Table 6">
            <a:extLst>
              <a:ext uri="{FF2B5EF4-FFF2-40B4-BE49-F238E27FC236}">
                <a16:creationId xmlns:a16="http://schemas.microsoft.com/office/drawing/2014/main" id="{D54DB685-C583-4C33-AAC1-EA0E9315BDA4}"/>
              </a:ext>
            </a:extLst>
          </p:cNvPr>
          <p:cNvGraphicFramePr>
            <a:graphicFrameLocks noGrp="1"/>
          </p:cNvGraphicFramePr>
          <p:nvPr>
            <p:extLst>
              <p:ext uri="{D42A27DB-BD31-4B8C-83A1-F6EECF244321}">
                <p14:modId xmlns:p14="http://schemas.microsoft.com/office/powerpoint/2010/main" val="929375985"/>
              </p:ext>
            </p:extLst>
          </p:nvPr>
        </p:nvGraphicFramePr>
        <p:xfrm>
          <a:off x="5980386" y="2738848"/>
          <a:ext cx="6122276" cy="1483360"/>
        </p:xfrm>
        <a:graphic>
          <a:graphicData uri="http://schemas.openxmlformats.org/drawingml/2006/table">
            <a:tbl>
              <a:tblPr firstRow="1" bandRow="1">
                <a:tableStyleId>{5C22544A-7EE6-4342-B048-85BDC9FD1C3A}</a:tableStyleId>
              </a:tblPr>
              <a:tblGrid>
                <a:gridCol w="1845327">
                  <a:extLst>
                    <a:ext uri="{9D8B030D-6E8A-4147-A177-3AD203B41FA5}">
                      <a16:colId xmlns:a16="http://schemas.microsoft.com/office/drawing/2014/main" val="910516313"/>
                    </a:ext>
                  </a:extLst>
                </a:gridCol>
                <a:gridCol w="2143349">
                  <a:extLst>
                    <a:ext uri="{9D8B030D-6E8A-4147-A177-3AD203B41FA5}">
                      <a16:colId xmlns:a16="http://schemas.microsoft.com/office/drawing/2014/main" val="3266692366"/>
                    </a:ext>
                  </a:extLst>
                </a:gridCol>
                <a:gridCol w="2133600">
                  <a:extLst>
                    <a:ext uri="{9D8B030D-6E8A-4147-A177-3AD203B41FA5}">
                      <a16:colId xmlns:a16="http://schemas.microsoft.com/office/drawing/2014/main" val="928710766"/>
                    </a:ext>
                  </a:extLst>
                </a:gridCol>
              </a:tblGrid>
              <a:tr h="370840">
                <a:tc>
                  <a:txBody>
                    <a:bodyPr/>
                    <a:lstStyle/>
                    <a:p>
                      <a:pPr algn="ctr"/>
                      <a:r>
                        <a:rPr lang="en-US" dirty="0"/>
                        <a:t>Data</a:t>
                      </a:r>
                    </a:p>
                  </a:txBody>
                  <a:tcPr/>
                </a:tc>
                <a:tc>
                  <a:txBody>
                    <a:bodyPr/>
                    <a:lstStyle/>
                    <a:p>
                      <a:pPr algn="ctr"/>
                      <a:r>
                        <a:rPr lang="en-US" dirty="0"/>
                        <a:t>DASH</a:t>
                      </a:r>
                    </a:p>
                  </a:txBody>
                  <a:tcPr/>
                </a:tc>
                <a:tc>
                  <a:txBody>
                    <a:bodyPr/>
                    <a:lstStyle/>
                    <a:p>
                      <a:pPr algn="ctr"/>
                      <a:r>
                        <a:rPr lang="en-US" dirty="0" err="1"/>
                        <a:t>OpenMM</a:t>
                      </a:r>
                      <a:endParaRPr lang="en-US" dirty="0"/>
                    </a:p>
                  </a:txBody>
                  <a:tcPr/>
                </a:tc>
                <a:extLst>
                  <a:ext uri="{0D108BD9-81ED-4DB2-BD59-A6C34878D82A}">
                    <a16:rowId xmlns:a16="http://schemas.microsoft.com/office/drawing/2014/main" val="1186233733"/>
                  </a:ext>
                </a:extLst>
              </a:tr>
              <a:tr h="370840">
                <a:tc>
                  <a:txBody>
                    <a:bodyPr/>
                    <a:lstStyle/>
                    <a:p>
                      <a:pPr algn="ctr"/>
                      <a:r>
                        <a:rPr lang="en-US" sz="1400" dirty="0"/>
                        <a:t>Density (g/mL)</a:t>
                      </a:r>
                    </a:p>
                  </a:txBody>
                  <a:tcPr/>
                </a:tc>
                <a:tc>
                  <a:txBody>
                    <a:bodyPr/>
                    <a:lstStyle/>
                    <a:p>
                      <a:pPr algn="ctr"/>
                      <a:r>
                        <a:rPr lang="en-US" sz="1400" dirty="0">
                          <a:effectLst/>
                        </a:rPr>
                        <a:t>0.99837 ± 0.0012</a:t>
                      </a:r>
                      <a:endParaRPr lang="en-US" sz="1400" dirty="0"/>
                    </a:p>
                  </a:txBody>
                  <a:tcPr/>
                </a:tc>
                <a:tc>
                  <a:txBody>
                    <a:bodyPr/>
                    <a:lstStyle/>
                    <a:p>
                      <a:pPr algn="ctr"/>
                      <a:r>
                        <a:rPr lang="en-US" sz="1400" dirty="0">
                          <a:effectLst/>
                        </a:rPr>
                        <a:t>1.00162 ± 0.00092</a:t>
                      </a:r>
                      <a:endParaRPr lang="en-US" sz="1400" dirty="0"/>
                    </a:p>
                  </a:txBody>
                  <a:tcPr/>
                </a:tc>
                <a:extLst>
                  <a:ext uri="{0D108BD9-81ED-4DB2-BD59-A6C34878D82A}">
                    <a16:rowId xmlns:a16="http://schemas.microsoft.com/office/drawing/2014/main" val="2251028393"/>
                  </a:ext>
                </a:extLst>
              </a:tr>
              <a:tr h="370840">
                <a:tc>
                  <a:txBody>
                    <a:bodyPr/>
                    <a:lstStyle/>
                    <a:p>
                      <a:pPr algn="ctr"/>
                      <a:r>
                        <a:rPr lang="en-US" sz="1400" dirty="0"/>
                        <a:t>Energy (kJ/mol)</a:t>
                      </a:r>
                    </a:p>
                  </a:txBody>
                  <a:tcPr/>
                </a:tc>
                <a:tc>
                  <a:txBody>
                    <a:bodyPr/>
                    <a:lstStyle/>
                    <a:p>
                      <a:pPr algn="ctr"/>
                      <a:r>
                        <a:rPr lang="en-US" sz="1400" dirty="0">
                          <a:effectLst/>
                        </a:rPr>
                        <a:t>-42634.1723 ± 34.76596</a:t>
                      </a:r>
                      <a:endParaRPr lang="en-US" sz="1400" dirty="0"/>
                    </a:p>
                  </a:txBody>
                  <a:tcPr/>
                </a:tc>
                <a:tc>
                  <a:txBody>
                    <a:bodyPr/>
                    <a:lstStyle/>
                    <a:p>
                      <a:pPr algn="ctr"/>
                      <a:r>
                        <a:rPr lang="en-US" sz="1400" dirty="0">
                          <a:effectLst/>
                        </a:rPr>
                        <a:t>-43037.889 ± 22.094</a:t>
                      </a:r>
                      <a:endParaRPr lang="en-US" sz="1400" dirty="0"/>
                    </a:p>
                  </a:txBody>
                  <a:tcPr/>
                </a:tc>
                <a:extLst>
                  <a:ext uri="{0D108BD9-81ED-4DB2-BD59-A6C34878D82A}">
                    <a16:rowId xmlns:a16="http://schemas.microsoft.com/office/drawing/2014/main" val="2715542492"/>
                  </a:ext>
                </a:extLst>
              </a:tr>
              <a:tr h="370840">
                <a:tc>
                  <a:txBody>
                    <a:bodyPr/>
                    <a:lstStyle/>
                    <a:p>
                      <a:pPr algn="ctr"/>
                      <a:r>
                        <a:rPr lang="en-US" sz="1400" dirty="0"/>
                        <a:t>Temperature (K)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300.37583 ± 0. 0.39688</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300.22983 ± 0.526</a:t>
                      </a:r>
                      <a:endParaRPr lang="en-US" sz="1400" dirty="0"/>
                    </a:p>
                  </a:txBody>
                  <a:tcPr/>
                </a:tc>
                <a:extLst>
                  <a:ext uri="{0D108BD9-81ED-4DB2-BD59-A6C34878D82A}">
                    <a16:rowId xmlns:a16="http://schemas.microsoft.com/office/drawing/2014/main" val="2382045886"/>
                  </a:ext>
                </a:extLst>
              </a:tr>
            </a:tbl>
          </a:graphicData>
        </a:graphic>
      </p:graphicFrame>
    </p:spTree>
    <p:extLst>
      <p:ext uri="{BB962C8B-B14F-4D97-AF65-F5344CB8AC3E}">
        <p14:creationId xmlns:p14="http://schemas.microsoft.com/office/powerpoint/2010/main" val="2287171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965537-5263-4D8B-9580-152E86C43A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16781"/>
            <a:ext cx="6401843" cy="4801383"/>
          </a:xfrm>
          <a:prstGeom prst="rect">
            <a:avLst/>
          </a:prstGeom>
        </p:spPr>
      </p:pic>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a:xfrm>
            <a:off x="9250680" y="6356350"/>
            <a:ext cx="2743200" cy="365125"/>
          </a:xfrm>
        </p:spPr>
        <p:txBody>
          <a:bodyPr/>
          <a:lstStyle/>
          <a:p>
            <a:fld id="{0776142B-53A3-4FB9-B783-82E8F5A9CAC4}" type="slidenum">
              <a:rPr lang="en-US" smtClean="0"/>
              <a:t>6</a:t>
            </a:fld>
            <a:endParaRPr lang="en-US" dirty="0"/>
          </a:p>
        </p:txBody>
      </p:sp>
      <p:sp>
        <p:nvSpPr>
          <p:cNvPr id="15" name="TextBox 14">
            <a:extLst>
              <a:ext uri="{FF2B5EF4-FFF2-40B4-BE49-F238E27FC236}">
                <a16:creationId xmlns:a16="http://schemas.microsoft.com/office/drawing/2014/main" id="{AB0A9193-2039-4D99-846C-8044C97C9369}"/>
              </a:ext>
            </a:extLst>
          </p:cNvPr>
          <p:cNvSpPr txBox="1"/>
          <p:nvPr/>
        </p:nvSpPr>
        <p:spPr>
          <a:xfrm>
            <a:off x="72529" y="271901"/>
            <a:ext cx="12192000" cy="954107"/>
          </a:xfrm>
          <a:prstGeom prst="rect">
            <a:avLst/>
          </a:prstGeom>
          <a:noFill/>
        </p:spPr>
        <p:txBody>
          <a:bodyPr wrap="square" rtlCol="0">
            <a:spAutoFit/>
          </a:bodyPr>
          <a:lstStyle/>
          <a:p>
            <a:pPr algn="ctr"/>
            <a:r>
              <a:rPr lang="en-US" sz="2800" b="1" dirty="0"/>
              <a:t>DASH Monte Carlo </a:t>
            </a:r>
            <a:r>
              <a:rPr lang="en-US" sz="2800" b="1" dirty="0" err="1"/>
              <a:t>Barostat</a:t>
            </a:r>
            <a:r>
              <a:rPr lang="en-US" sz="2800" b="1" dirty="0"/>
              <a:t> vs </a:t>
            </a:r>
            <a:r>
              <a:rPr lang="en-US" sz="2800" b="1" dirty="0" err="1"/>
              <a:t>OpenMM</a:t>
            </a:r>
            <a:endParaRPr lang="en-US" sz="2800" b="1" dirty="0"/>
          </a:p>
          <a:p>
            <a:pPr algn="ctr"/>
            <a:r>
              <a:rPr lang="en-US" sz="2800" b="1" dirty="0"/>
              <a:t> # beads=16, </a:t>
            </a:r>
            <a:r>
              <a:rPr lang="en-US" sz="2800" b="1" dirty="0" err="1"/>
              <a:t>rCut</a:t>
            </a:r>
            <a:r>
              <a:rPr lang="en-US" sz="2800" b="1" dirty="0"/>
              <a:t>=12.0 Å, time step=0.5 fs </a:t>
            </a:r>
          </a:p>
        </p:txBody>
      </p:sp>
      <p:graphicFrame>
        <p:nvGraphicFramePr>
          <p:cNvPr id="7" name="Table 6">
            <a:extLst>
              <a:ext uri="{FF2B5EF4-FFF2-40B4-BE49-F238E27FC236}">
                <a16:creationId xmlns:a16="http://schemas.microsoft.com/office/drawing/2014/main" id="{D54DB685-C583-4C33-AAC1-EA0E9315BDA4}"/>
              </a:ext>
            </a:extLst>
          </p:cNvPr>
          <p:cNvGraphicFramePr>
            <a:graphicFrameLocks noGrp="1"/>
          </p:cNvGraphicFramePr>
          <p:nvPr>
            <p:extLst>
              <p:ext uri="{D42A27DB-BD31-4B8C-83A1-F6EECF244321}">
                <p14:modId xmlns:p14="http://schemas.microsoft.com/office/powerpoint/2010/main" val="717681177"/>
              </p:ext>
            </p:extLst>
          </p:nvPr>
        </p:nvGraphicFramePr>
        <p:xfrm>
          <a:off x="5980386" y="2738848"/>
          <a:ext cx="6122276" cy="1112520"/>
        </p:xfrm>
        <a:graphic>
          <a:graphicData uri="http://schemas.openxmlformats.org/drawingml/2006/table">
            <a:tbl>
              <a:tblPr firstRow="1" bandRow="1">
                <a:tableStyleId>{5C22544A-7EE6-4342-B048-85BDC9FD1C3A}</a:tableStyleId>
              </a:tblPr>
              <a:tblGrid>
                <a:gridCol w="1845327">
                  <a:extLst>
                    <a:ext uri="{9D8B030D-6E8A-4147-A177-3AD203B41FA5}">
                      <a16:colId xmlns:a16="http://schemas.microsoft.com/office/drawing/2014/main" val="910516313"/>
                    </a:ext>
                  </a:extLst>
                </a:gridCol>
                <a:gridCol w="2143349">
                  <a:extLst>
                    <a:ext uri="{9D8B030D-6E8A-4147-A177-3AD203B41FA5}">
                      <a16:colId xmlns:a16="http://schemas.microsoft.com/office/drawing/2014/main" val="3266692366"/>
                    </a:ext>
                  </a:extLst>
                </a:gridCol>
                <a:gridCol w="2133600">
                  <a:extLst>
                    <a:ext uri="{9D8B030D-6E8A-4147-A177-3AD203B41FA5}">
                      <a16:colId xmlns:a16="http://schemas.microsoft.com/office/drawing/2014/main" val="928710766"/>
                    </a:ext>
                  </a:extLst>
                </a:gridCol>
              </a:tblGrid>
              <a:tr h="370840">
                <a:tc>
                  <a:txBody>
                    <a:bodyPr/>
                    <a:lstStyle/>
                    <a:p>
                      <a:pPr algn="ctr"/>
                      <a:r>
                        <a:rPr lang="en-US" dirty="0"/>
                        <a:t>Data</a:t>
                      </a:r>
                    </a:p>
                  </a:txBody>
                  <a:tcPr/>
                </a:tc>
                <a:tc>
                  <a:txBody>
                    <a:bodyPr/>
                    <a:lstStyle/>
                    <a:p>
                      <a:pPr algn="ctr"/>
                      <a:r>
                        <a:rPr lang="en-US" dirty="0"/>
                        <a:t>DASH</a:t>
                      </a:r>
                    </a:p>
                  </a:txBody>
                  <a:tcPr/>
                </a:tc>
                <a:tc>
                  <a:txBody>
                    <a:bodyPr/>
                    <a:lstStyle/>
                    <a:p>
                      <a:pPr algn="ctr"/>
                      <a:r>
                        <a:rPr lang="en-US" dirty="0" err="1"/>
                        <a:t>OpenMM</a:t>
                      </a:r>
                      <a:endParaRPr lang="en-US" dirty="0"/>
                    </a:p>
                  </a:txBody>
                  <a:tcPr/>
                </a:tc>
                <a:extLst>
                  <a:ext uri="{0D108BD9-81ED-4DB2-BD59-A6C34878D82A}">
                    <a16:rowId xmlns:a16="http://schemas.microsoft.com/office/drawing/2014/main" val="1186233733"/>
                  </a:ext>
                </a:extLst>
              </a:tr>
              <a:tr h="370840">
                <a:tc>
                  <a:txBody>
                    <a:bodyPr/>
                    <a:lstStyle/>
                    <a:p>
                      <a:pPr algn="ctr"/>
                      <a:r>
                        <a:rPr lang="en-US" sz="1400" dirty="0"/>
                        <a:t>Density (g/mL)</a:t>
                      </a:r>
                    </a:p>
                  </a:txBody>
                  <a:tcPr/>
                </a:tc>
                <a:tc>
                  <a:txBody>
                    <a:bodyPr/>
                    <a:lstStyle/>
                    <a:p>
                      <a:pPr algn="ctr"/>
                      <a:r>
                        <a:rPr lang="en-US" sz="1400" dirty="0">
                          <a:effectLst/>
                        </a:rPr>
                        <a:t>1.01984 ± 0.00176</a:t>
                      </a:r>
                      <a:endParaRPr lang="en-US" sz="1400" dirty="0"/>
                    </a:p>
                  </a:txBody>
                  <a:tcPr/>
                </a:tc>
                <a:tc>
                  <a:txBody>
                    <a:bodyPr/>
                    <a:lstStyle/>
                    <a:p>
                      <a:pPr algn="ctr"/>
                      <a:r>
                        <a:rPr lang="en-US" sz="1400" dirty="0">
                          <a:effectLst/>
                        </a:rPr>
                        <a:t>0.99702 ± 0.00106</a:t>
                      </a:r>
                      <a:endParaRPr lang="en-US" sz="1400" dirty="0"/>
                    </a:p>
                  </a:txBody>
                  <a:tcPr/>
                </a:tc>
                <a:extLst>
                  <a:ext uri="{0D108BD9-81ED-4DB2-BD59-A6C34878D82A}">
                    <a16:rowId xmlns:a16="http://schemas.microsoft.com/office/drawing/2014/main" val="2251028393"/>
                  </a:ext>
                </a:extLst>
              </a:tr>
              <a:tr h="370840">
                <a:tc>
                  <a:txBody>
                    <a:bodyPr/>
                    <a:lstStyle/>
                    <a:p>
                      <a:pPr algn="ctr"/>
                      <a:r>
                        <a:rPr lang="en-US" sz="1400" dirty="0"/>
                        <a:t>Temperature (K)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295.85173 ± 0.09516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299.08107 ± 0.27247</a:t>
                      </a:r>
                      <a:endParaRPr lang="en-US" sz="1400" dirty="0"/>
                    </a:p>
                  </a:txBody>
                  <a:tcPr/>
                </a:tc>
                <a:extLst>
                  <a:ext uri="{0D108BD9-81ED-4DB2-BD59-A6C34878D82A}">
                    <a16:rowId xmlns:a16="http://schemas.microsoft.com/office/drawing/2014/main" val="2382045886"/>
                  </a:ext>
                </a:extLst>
              </a:tr>
            </a:tbl>
          </a:graphicData>
        </a:graphic>
      </p:graphicFrame>
    </p:spTree>
    <p:extLst>
      <p:ext uri="{BB962C8B-B14F-4D97-AF65-F5344CB8AC3E}">
        <p14:creationId xmlns:p14="http://schemas.microsoft.com/office/powerpoint/2010/main" val="3521638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8EC3EC2C-59F9-4A73-AE93-34F47C0845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6008"/>
            <a:ext cx="6362262" cy="4771697"/>
          </a:xfrm>
          <a:prstGeom prst="rect">
            <a:avLst/>
          </a:prstGeom>
        </p:spPr>
      </p:pic>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a:xfrm>
            <a:off x="9250680" y="6356350"/>
            <a:ext cx="2743200" cy="365125"/>
          </a:xfrm>
        </p:spPr>
        <p:txBody>
          <a:bodyPr/>
          <a:lstStyle/>
          <a:p>
            <a:fld id="{0776142B-53A3-4FB9-B783-82E8F5A9CAC4}" type="slidenum">
              <a:rPr lang="en-US" smtClean="0"/>
              <a:t>7</a:t>
            </a:fld>
            <a:endParaRPr lang="en-US" dirty="0"/>
          </a:p>
        </p:txBody>
      </p:sp>
      <p:sp>
        <p:nvSpPr>
          <p:cNvPr id="15" name="TextBox 14">
            <a:extLst>
              <a:ext uri="{FF2B5EF4-FFF2-40B4-BE49-F238E27FC236}">
                <a16:creationId xmlns:a16="http://schemas.microsoft.com/office/drawing/2014/main" id="{AB0A9193-2039-4D99-846C-8044C97C9369}"/>
              </a:ext>
            </a:extLst>
          </p:cNvPr>
          <p:cNvSpPr txBox="1"/>
          <p:nvPr/>
        </p:nvSpPr>
        <p:spPr>
          <a:xfrm>
            <a:off x="72529" y="271901"/>
            <a:ext cx="12192000" cy="954107"/>
          </a:xfrm>
          <a:prstGeom prst="rect">
            <a:avLst/>
          </a:prstGeom>
          <a:noFill/>
        </p:spPr>
        <p:txBody>
          <a:bodyPr wrap="square" rtlCol="0">
            <a:spAutoFit/>
          </a:bodyPr>
          <a:lstStyle/>
          <a:p>
            <a:pPr algn="ctr"/>
            <a:r>
              <a:rPr lang="en-US" sz="2800" b="1" dirty="0"/>
              <a:t>DASH Monte Carlo </a:t>
            </a:r>
            <a:r>
              <a:rPr lang="en-US" sz="2800" b="1" dirty="0" err="1"/>
              <a:t>Barostat</a:t>
            </a:r>
            <a:r>
              <a:rPr lang="en-US" sz="2800" b="1" dirty="0"/>
              <a:t> vs </a:t>
            </a:r>
            <a:r>
              <a:rPr lang="en-US" sz="2800" b="1" dirty="0" err="1"/>
              <a:t>OpenMM</a:t>
            </a:r>
            <a:endParaRPr lang="en-US" sz="2800" b="1" dirty="0"/>
          </a:p>
          <a:p>
            <a:pPr algn="ctr"/>
            <a:r>
              <a:rPr lang="en-US" sz="2800" b="1" dirty="0"/>
              <a:t> # beads=32, </a:t>
            </a:r>
            <a:r>
              <a:rPr lang="en-US" sz="2800" b="1" dirty="0" err="1"/>
              <a:t>rCut</a:t>
            </a:r>
            <a:r>
              <a:rPr lang="en-US" sz="2800" b="1" dirty="0"/>
              <a:t>=12.0 Å, time step=0.5 fs </a:t>
            </a:r>
          </a:p>
        </p:txBody>
      </p:sp>
      <p:graphicFrame>
        <p:nvGraphicFramePr>
          <p:cNvPr id="7" name="Table 6">
            <a:extLst>
              <a:ext uri="{FF2B5EF4-FFF2-40B4-BE49-F238E27FC236}">
                <a16:creationId xmlns:a16="http://schemas.microsoft.com/office/drawing/2014/main" id="{D54DB685-C583-4C33-AAC1-EA0E9315BDA4}"/>
              </a:ext>
            </a:extLst>
          </p:cNvPr>
          <p:cNvGraphicFramePr>
            <a:graphicFrameLocks noGrp="1"/>
          </p:cNvGraphicFramePr>
          <p:nvPr>
            <p:extLst>
              <p:ext uri="{D42A27DB-BD31-4B8C-83A1-F6EECF244321}">
                <p14:modId xmlns:p14="http://schemas.microsoft.com/office/powerpoint/2010/main" val="496767463"/>
              </p:ext>
            </p:extLst>
          </p:nvPr>
        </p:nvGraphicFramePr>
        <p:xfrm>
          <a:off x="5980386" y="2738848"/>
          <a:ext cx="6122276" cy="1112520"/>
        </p:xfrm>
        <a:graphic>
          <a:graphicData uri="http://schemas.openxmlformats.org/drawingml/2006/table">
            <a:tbl>
              <a:tblPr firstRow="1" bandRow="1">
                <a:tableStyleId>{5C22544A-7EE6-4342-B048-85BDC9FD1C3A}</a:tableStyleId>
              </a:tblPr>
              <a:tblGrid>
                <a:gridCol w="1845327">
                  <a:extLst>
                    <a:ext uri="{9D8B030D-6E8A-4147-A177-3AD203B41FA5}">
                      <a16:colId xmlns:a16="http://schemas.microsoft.com/office/drawing/2014/main" val="910516313"/>
                    </a:ext>
                  </a:extLst>
                </a:gridCol>
                <a:gridCol w="2143349">
                  <a:extLst>
                    <a:ext uri="{9D8B030D-6E8A-4147-A177-3AD203B41FA5}">
                      <a16:colId xmlns:a16="http://schemas.microsoft.com/office/drawing/2014/main" val="3266692366"/>
                    </a:ext>
                  </a:extLst>
                </a:gridCol>
                <a:gridCol w="2133600">
                  <a:extLst>
                    <a:ext uri="{9D8B030D-6E8A-4147-A177-3AD203B41FA5}">
                      <a16:colId xmlns:a16="http://schemas.microsoft.com/office/drawing/2014/main" val="928710766"/>
                    </a:ext>
                  </a:extLst>
                </a:gridCol>
              </a:tblGrid>
              <a:tr h="370840">
                <a:tc>
                  <a:txBody>
                    <a:bodyPr/>
                    <a:lstStyle/>
                    <a:p>
                      <a:pPr algn="ctr"/>
                      <a:r>
                        <a:rPr lang="en-US" dirty="0"/>
                        <a:t>Data</a:t>
                      </a:r>
                    </a:p>
                  </a:txBody>
                  <a:tcPr/>
                </a:tc>
                <a:tc>
                  <a:txBody>
                    <a:bodyPr/>
                    <a:lstStyle/>
                    <a:p>
                      <a:pPr algn="ctr"/>
                      <a:r>
                        <a:rPr lang="en-US" dirty="0"/>
                        <a:t>DASH</a:t>
                      </a:r>
                    </a:p>
                  </a:txBody>
                  <a:tcPr/>
                </a:tc>
                <a:tc>
                  <a:txBody>
                    <a:bodyPr/>
                    <a:lstStyle/>
                    <a:p>
                      <a:pPr algn="ctr"/>
                      <a:r>
                        <a:rPr lang="en-US" dirty="0" err="1"/>
                        <a:t>OpenMM</a:t>
                      </a:r>
                      <a:endParaRPr lang="en-US" dirty="0"/>
                    </a:p>
                  </a:txBody>
                  <a:tcPr/>
                </a:tc>
                <a:extLst>
                  <a:ext uri="{0D108BD9-81ED-4DB2-BD59-A6C34878D82A}">
                    <a16:rowId xmlns:a16="http://schemas.microsoft.com/office/drawing/2014/main" val="1186233733"/>
                  </a:ext>
                </a:extLst>
              </a:tr>
              <a:tr h="370840">
                <a:tc>
                  <a:txBody>
                    <a:bodyPr/>
                    <a:lstStyle/>
                    <a:p>
                      <a:pPr algn="ctr"/>
                      <a:r>
                        <a:rPr lang="en-US" sz="1400" dirty="0"/>
                        <a:t>Density (g/mL)</a:t>
                      </a:r>
                    </a:p>
                  </a:txBody>
                  <a:tcPr/>
                </a:tc>
                <a:tc>
                  <a:txBody>
                    <a:bodyPr/>
                    <a:lstStyle/>
                    <a:p>
                      <a:pPr algn="ctr"/>
                      <a:r>
                        <a:rPr lang="en-US" sz="1400" dirty="0">
                          <a:effectLst/>
                        </a:rPr>
                        <a:t>1.04464 ± 0.00154</a:t>
                      </a:r>
                      <a:endParaRPr lang="en-US" sz="1400" dirty="0"/>
                    </a:p>
                  </a:txBody>
                  <a:tcPr/>
                </a:tc>
                <a:tc>
                  <a:txBody>
                    <a:bodyPr/>
                    <a:lstStyle/>
                    <a:p>
                      <a:pPr algn="ctr"/>
                      <a:r>
                        <a:rPr lang="en-US" sz="1400" dirty="0">
                          <a:effectLst/>
                        </a:rPr>
                        <a:t>0.99902 ± 0.0005</a:t>
                      </a:r>
                      <a:endParaRPr lang="en-US" sz="1400" dirty="0"/>
                    </a:p>
                  </a:txBody>
                  <a:tcPr/>
                </a:tc>
                <a:extLst>
                  <a:ext uri="{0D108BD9-81ED-4DB2-BD59-A6C34878D82A}">
                    <a16:rowId xmlns:a16="http://schemas.microsoft.com/office/drawing/2014/main" val="2251028393"/>
                  </a:ext>
                </a:extLst>
              </a:tr>
              <a:tr h="370840">
                <a:tc>
                  <a:txBody>
                    <a:bodyPr/>
                    <a:lstStyle/>
                    <a:p>
                      <a:pPr algn="ctr"/>
                      <a:r>
                        <a:rPr lang="en-US" sz="1400" dirty="0"/>
                        <a:t>Temperature (K)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299.43744 ± 0.09375</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298.42921 ± 0.23208</a:t>
                      </a:r>
                      <a:endParaRPr lang="en-US" sz="1400" dirty="0"/>
                    </a:p>
                  </a:txBody>
                  <a:tcPr/>
                </a:tc>
                <a:extLst>
                  <a:ext uri="{0D108BD9-81ED-4DB2-BD59-A6C34878D82A}">
                    <a16:rowId xmlns:a16="http://schemas.microsoft.com/office/drawing/2014/main" val="2382045886"/>
                  </a:ext>
                </a:extLst>
              </a:tr>
            </a:tbl>
          </a:graphicData>
        </a:graphic>
      </p:graphicFrame>
    </p:spTree>
    <p:extLst>
      <p:ext uri="{BB962C8B-B14F-4D97-AF65-F5344CB8AC3E}">
        <p14:creationId xmlns:p14="http://schemas.microsoft.com/office/powerpoint/2010/main" val="3204804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generated with very high confidence">
            <a:extLst>
              <a:ext uri="{FF2B5EF4-FFF2-40B4-BE49-F238E27FC236}">
                <a16:creationId xmlns:a16="http://schemas.microsoft.com/office/drawing/2014/main" id="{CE95AE8E-CC99-4AC9-A847-A9E140E009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02" y="1242677"/>
            <a:ext cx="6330185" cy="4747639"/>
          </a:xfrm>
          <a:prstGeom prst="rect">
            <a:avLst/>
          </a:prstGeom>
        </p:spPr>
      </p:pic>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a:xfrm>
            <a:off x="9250680" y="6356350"/>
            <a:ext cx="2743200" cy="365125"/>
          </a:xfrm>
        </p:spPr>
        <p:txBody>
          <a:bodyPr/>
          <a:lstStyle/>
          <a:p>
            <a:fld id="{0776142B-53A3-4FB9-B783-82E8F5A9CAC4}" type="slidenum">
              <a:rPr lang="en-US" smtClean="0"/>
              <a:t>8</a:t>
            </a:fld>
            <a:endParaRPr lang="en-US" dirty="0"/>
          </a:p>
        </p:txBody>
      </p:sp>
      <p:sp>
        <p:nvSpPr>
          <p:cNvPr id="15" name="TextBox 14">
            <a:extLst>
              <a:ext uri="{FF2B5EF4-FFF2-40B4-BE49-F238E27FC236}">
                <a16:creationId xmlns:a16="http://schemas.microsoft.com/office/drawing/2014/main" id="{AB0A9193-2039-4D99-846C-8044C97C9369}"/>
              </a:ext>
            </a:extLst>
          </p:cNvPr>
          <p:cNvSpPr txBox="1"/>
          <p:nvPr/>
        </p:nvSpPr>
        <p:spPr>
          <a:xfrm>
            <a:off x="72529" y="271901"/>
            <a:ext cx="12192000" cy="954107"/>
          </a:xfrm>
          <a:prstGeom prst="rect">
            <a:avLst/>
          </a:prstGeom>
          <a:noFill/>
        </p:spPr>
        <p:txBody>
          <a:bodyPr wrap="square" rtlCol="0">
            <a:spAutoFit/>
          </a:bodyPr>
          <a:lstStyle/>
          <a:p>
            <a:pPr algn="ctr"/>
            <a:r>
              <a:rPr lang="en-US" sz="2800" b="1" dirty="0"/>
              <a:t>DASH Monte Carlo </a:t>
            </a:r>
            <a:r>
              <a:rPr lang="en-US" sz="2800" b="1" dirty="0" err="1"/>
              <a:t>Barostat</a:t>
            </a:r>
            <a:r>
              <a:rPr lang="en-US" sz="2800" b="1" dirty="0"/>
              <a:t> vs </a:t>
            </a:r>
            <a:r>
              <a:rPr lang="en-US" sz="2800" b="1" dirty="0" err="1"/>
              <a:t>OpenMM</a:t>
            </a:r>
            <a:endParaRPr lang="en-US" sz="2800" b="1" dirty="0"/>
          </a:p>
          <a:p>
            <a:pPr algn="ctr"/>
            <a:r>
              <a:rPr lang="en-US" sz="2800" b="1" dirty="0"/>
              <a:t> # beads=1, </a:t>
            </a:r>
            <a:r>
              <a:rPr lang="en-US" sz="2800" b="1" dirty="0" err="1"/>
              <a:t>rCut</a:t>
            </a:r>
            <a:r>
              <a:rPr lang="en-US" sz="2800" b="1" dirty="0"/>
              <a:t>=9.0 Å, time step=0.25 fs </a:t>
            </a:r>
          </a:p>
        </p:txBody>
      </p:sp>
      <p:graphicFrame>
        <p:nvGraphicFramePr>
          <p:cNvPr id="7" name="Table 6">
            <a:extLst>
              <a:ext uri="{FF2B5EF4-FFF2-40B4-BE49-F238E27FC236}">
                <a16:creationId xmlns:a16="http://schemas.microsoft.com/office/drawing/2014/main" id="{D54DB685-C583-4C33-AAC1-EA0E9315BDA4}"/>
              </a:ext>
            </a:extLst>
          </p:cNvPr>
          <p:cNvGraphicFramePr>
            <a:graphicFrameLocks noGrp="1"/>
          </p:cNvGraphicFramePr>
          <p:nvPr>
            <p:extLst>
              <p:ext uri="{D42A27DB-BD31-4B8C-83A1-F6EECF244321}">
                <p14:modId xmlns:p14="http://schemas.microsoft.com/office/powerpoint/2010/main" val="496050676"/>
              </p:ext>
            </p:extLst>
          </p:nvPr>
        </p:nvGraphicFramePr>
        <p:xfrm>
          <a:off x="5980386" y="2738848"/>
          <a:ext cx="6122276" cy="1483360"/>
        </p:xfrm>
        <a:graphic>
          <a:graphicData uri="http://schemas.openxmlformats.org/drawingml/2006/table">
            <a:tbl>
              <a:tblPr firstRow="1" bandRow="1">
                <a:tableStyleId>{5C22544A-7EE6-4342-B048-85BDC9FD1C3A}</a:tableStyleId>
              </a:tblPr>
              <a:tblGrid>
                <a:gridCol w="1845327">
                  <a:extLst>
                    <a:ext uri="{9D8B030D-6E8A-4147-A177-3AD203B41FA5}">
                      <a16:colId xmlns:a16="http://schemas.microsoft.com/office/drawing/2014/main" val="910516313"/>
                    </a:ext>
                  </a:extLst>
                </a:gridCol>
                <a:gridCol w="2143349">
                  <a:extLst>
                    <a:ext uri="{9D8B030D-6E8A-4147-A177-3AD203B41FA5}">
                      <a16:colId xmlns:a16="http://schemas.microsoft.com/office/drawing/2014/main" val="3266692366"/>
                    </a:ext>
                  </a:extLst>
                </a:gridCol>
                <a:gridCol w="2133600">
                  <a:extLst>
                    <a:ext uri="{9D8B030D-6E8A-4147-A177-3AD203B41FA5}">
                      <a16:colId xmlns:a16="http://schemas.microsoft.com/office/drawing/2014/main" val="928710766"/>
                    </a:ext>
                  </a:extLst>
                </a:gridCol>
              </a:tblGrid>
              <a:tr h="370840">
                <a:tc>
                  <a:txBody>
                    <a:bodyPr/>
                    <a:lstStyle/>
                    <a:p>
                      <a:pPr algn="ctr"/>
                      <a:r>
                        <a:rPr lang="en-US" dirty="0"/>
                        <a:t>Data</a:t>
                      </a:r>
                    </a:p>
                  </a:txBody>
                  <a:tcPr/>
                </a:tc>
                <a:tc>
                  <a:txBody>
                    <a:bodyPr/>
                    <a:lstStyle/>
                    <a:p>
                      <a:pPr algn="ctr"/>
                      <a:r>
                        <a:rPr lang="en-US" dirty="0"/>
                        <a:t>DASH</a:t>
                      </a:r>
                    </a:p>
                  </a:txBody>
                  <a:tcPr/>
                </a:tc>
                <a:tc>
                  <a:txBody>
                    <a:bodyPr/>
                    <a:lstStyle/>
                    <a:p>
                      <a:pPr algn="ctr"/>
                      <a:r>
                        <a:rPr lang="en-US" dirty="0" err="1"/>
                        <a:t>OpenMM</a:t>
                      </a:r>
                      <a:endParaRPr lang="en-US" dirty="0"/>
                    </a:p>
                  </a:txBody>
                  <a:tcPr/>
                </a:tc>
                <a:extLst>
                  <a:ext uri="{0D108BD9-81ED-4DB2-BD59-A6C34878D82A}">
                    <a16:rowId xmlns:a16="http://schemas.microsoft.com/office/drawing/2014/main" val="1186233733"/>
                  </a:ext>
                </a:extLst>
              </a:tr>
              <a:tr h="370840">
                <a:tc>
                  <a:txBody>
                    <a:bodyPr/>
                    <a:lstStyle/>
                    <a:p>
                      <a:pPr algn="ctr"/>
                      <a:r>
                        <a:rPr lang="en-US" sz="1400" dirty="0"/>
                        <a:t>Density (g/mL)</a:t>
                      </a:r>
                    </a:p>
                  </a:txBody>
                  <a:tcPr/>
                </a:tc>
                <a:tc>
                  <a:txBody>
                    <a:bodyPr/>
                    <a:lstStyle/>
                    <a:p>
                      <a:pPr algn="ctr"/>
                      <a:r>
                        <a:rPr lang="en-US" sz="1400" dirty="0">
                          <a:effectLst/>
                        </a:rPr>
                        <a:t>0.98814 ± 0.00115</a:t>
                      </a:r>
                      <a:endParaRPr lang="en-US" sz="1400" dirty="0"/>
                    </a:p>
                  </a:txBody>
                  <a:tcPr/>
                </a:tc>
                <a:tc>
                  <a:txBody>
                    <a:bodyPr/>
                    <a:lstStyle/>
                    <a:p>
                      <a:pPr algn="ctr"/>
                      <a:r>
                        <a:rPr lang="en-US" sz="1400" dirty="0">
                          <a:effectLst/>
                        </a:rPr>
                        <a:t>1.0007 ± 0.0008</a:t>
                      </a:r>
                      <a:endParaRPr lang="en-US" sz="1400" dirty="0"/>
                    </a:p>
                  </a:txBody>
                  <a:tcPr/>
                </a:tc>
                <a:extLst>
                  <a:ext uri="{0D108BD9-81ED-4DB2-BD59-A6C34878D82A}">
                    <a16:rowId xmlns:a16="http://schemas.microsoft.com/office/drawing/2014/main" val="2251028393"/>
                  </a:ext>
                </a:extLst>
              </a:tr>
              <a:tr h="370840">
                <a:tc>
                  <a:txBody>
                    <a:bodyPr/>
                    <a:lstStyle/>
                    <a:p>
                      <a:pPr algn="ctr"/>
                      <a:r>
                        <a:rPr lang="en-US" sz="1400" dirty="0"/>
                        <a:t>Energy (kJ/mol)</a:t>
                      </a:r>
                    </a:p>
                  </a:txBody>
                  <a:tcPr/>
                </a:tc>
                <a:tc>
                  <a:txBody>
                    <a:bodyPr/>
                    <a:lstStyle/>
                    <a:p>
                      <a:pPr algn="ctr"/>
                      <a:r>
                        <a:rPr lang="en-US" sz="1400" dirty="0">
                          <a:effectLst/>
                        </a:rPr>
                        <a:t>-42444.13902 ± 35.19276</a:t>
                      </a:r>
                      <a:endParaRPr lang="en-US" sz="1400" dirty="0"/>
                    </a:p>
                  </a:txBody>
                  <a:tcPr/>
                </a:tc>
                <a:tc>
                  <a:txBody>
                    <a:bodyPr/>
                    <a:lstStyle/>
                    <a:p>
                      <a:pPr algn="ctr"/>
                      <a:r>
                        <a:rPr lang="en-US" sz="1400" dirty="0">
                          <a:effectLst/>
                        </a:rPr>
                        <a:t>-43114.43317± 29.3608</a:t>
                      </a:r>
                      <a:endParaRPr lang="en-US" sz="1400" dirty="0"/>
                    </a:p>
                  </a:txBody>
                  <a:tcPr/>
                </a:tc>
                <a:extLst>
                  <a:ext uri="{0D108BD9-81ED-4DB2-BD59-A6C34878D82A}">
                    <a16:rowId xmlns:a16="http://schemas.microsoft.com/office/drawing/2014/main" val="2715542492"/>
                  </a:ext>
                </a:extLst>
              </a:tr>
              <a:tr h="370840">
                <a:tc>
                  <a:txBody>
                    <a:bodyPr/>
                    <a:lstStyle/>
                    <a:p>
                      <a:pPr algn="ctr"/>
                      <a:r>
                        <a:rPr lang="en-US" sz="1400" dirty="0"/>
                        <a:t>Temperature (K)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298.5529 ± 0.3806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298.44123 ± 0.26228</a:t>
                      </a:r>
                      <a:endParaRPr lang="en-US" sz="1400" dirty="0"/>
                    </a:p>
                  </a:txBody>
                  <a:tcPr/>
                </a:tc>
                <a:extLst>
                  <a:ext uri="{0D108BD9-81ED-4DB2-BD59-A6C34878D82A}">
                    <a16:rowId xmlns:a16="http://schemas.microsoft.com/office/drawing/2014/main" val="2382045886"/>
                  </a:ext>
                </a:extLst>
              </a:tr>
            </a:tbl>
          </a:graphicData>
        </a:graphic>
      </p:graphicFrame>
    </p:spTree>
    <p:extLst>
      <p:ext uri="{BB962C8B-B14F-4D97-AF65-F5344CB8AC3E}">
        <p14:creationId xmlns:p14="http://schemas.microsoft.com/office/powerpoint/2010/main" val="2269796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334C08-56AC-4153-8DAF-6B7141134E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26007"/>
            <a:ext cx="6369269" cy="4776953"/>
          </a:xfrm>
          <a:prstGeom prst="rect">
            <a:avLst/>
          </a:prstGeom>
        </p:spPr>
      </p:pic>
      <p:sp>
        <p:nvSpPr>
          <p:cNvPr id="12" name="Rectangle 11"/>
          <p:cNvSpPr/>
          <p:nvPr/>
        </p:nvSpPr>
        <p:spPr>
          <a:xfrm>
            <a:off x="0" y="6220974"/>
            <a:ext cx="12192000" cy="635876"/>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4"/>
          <a:stretch>
            <a:fillRect/>
          </a:stretch>
        </p:blipFill>
        <p:spPr>
          <a:xfrm>
            <a:off x="145059" y="6356350"/>
            <a:ext cx="2091960" cy="420605"/>
          </a:xfrm>
          <a:prstGeom prst="rect">
            <a:avLst/>
          </a:prstGeom>
        </p:spPr>
      </p:pic>
      <p:sp>
        <p:nvSpPr>
          <p:cNvPr id="8" name="Rectangle 7"/>
          <p:cNvSpPr/>
          <p:nvPr/>
        </p:nvSpPr>
        <p:spPr>
          <a:xfrm>
            <a:off x="0" y="0"/>
            <a:ext cx="12192000" cy="136525"/>
          </a:xfrm>
          <a:prstGeom prst="rect">
            <a:avLst/>
          </a:prstGeom>
          <a:gradFill flip="none" rotWithShape="1">
            <a:gsLst>
              <a:gs pos="0">
                <a:srgbClr val="8A0000"/>
              </a:gs>
              <a:gs pos="100000">
                <a:srgbClr val="440000"/>
              </a:gs>
            </a:gsLst>
            <a:lin ang="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p:cNvSpPr>
            <a:spLocks noGrp="1"/>
          </p:cNvSpPr>
          <p:nvPr>
            <p:ph type="sldNum" sz="quarter" idx="12"/>
          </p:nvPr>
        </p:nvSpPr>
        <p:spPr>
          <a:xfrm>
            <a:off x="9250680" y="6356350"/>
            <a:ext cx="2743200" cy="365125"/>
          </a:xfrm>
        </p:spPr>
        <p:txBody>
          <a:bodyPr/>
          <a:lstStyle/>
          <a:p>
            <a:fld id="{0776142B-53A3-4FB9-B783-82E8F5A9CAC4}" type="slidenum">
              <a:rPr lang="en-US" smtClean="0"/>
              <a:t>9</a:t>
            </a:fld>
            <a:endParaRPr lang="en-US" dirty="0"/>
          </a:p>
        </p:txBody>
      </p:sp>
      <p:sp>
        <p:nvSpPr>
          <p:cNvPr id="15" name="TextBox 14">
            <a:extLst>
              <a:ext uri="{FF2B5EF4-FFF2-40B4-BE49-F238E27FC236}">
                <a16:creationId xmlns:a16="http://schemas.microsoft.com/office/drawing/2014/main" id="{AB0A9193-2039-4D99-846C-8044C97C9369}"/>
              </a:ext>
            </a:extLst>
          </p:cNvPr>
          <p:cNvSpPr txBox="1"/>
          <p:nvPr/>
        </p:nvSpPr>
        <p:spPr>
          <a:xfrm>
            <a:off x="72529" y="271901"/>
            <a:ext cx="12192000" cy="954107"/>
          </a:xfrm>
          <a:prstGeom prst="rect">
            <a:avLst/>
          </a:prstGeom>
          <a:noFill/>
        </p:spPr>
        <p:txBody>
          <a:bodyPr wrap="square" rtlCol="0">
            <a:spAutoFit/>
          </a:bodyPr>
          <a:lstStyle/>
          <a:p>
            <a:pPr algn="ctr"/>
            <a:r>
              <a:rPr lang="en-US" sz="2800" b="1" dirty="0"/>
              <a:t>DASH Monte Carlo </a:t>
            </a:r>
            <a:r>
              <a:rPr lang="en-US" sz="2800" b="1" dirty="0" err="1"/>
              <a:t>Barostat</a:t>
            </a:r>
            <a:r>
              <a:rPr lang="en-US" sz="2800" b="1" dirty="0"/>
              <a:t> vs </a:t>
            </a:r>
            <a:r>
              <a:rPr lang="en-US" sz="2800" b="1" dirty="0" err="1"/>
              <a:t>OpenMM</a:t>
            </a:r>
            <a:endParaRPr lang="en-US" sz="2800" b="1" dirty="0"/>
          </a:p>
          <a:p>
            <a:pPr algn="ctr"/>
            <a:r>
              <a:rPr lang="en-US" sz="2800" b="1" dirty="0"/>
              <a:t> # beads=16, </a:t>
            </a:r>
            <a:r>
              <a:rPr lang="en-US" sz="2800" b="1" dirty="0" err="1"/>
              <a:t>rCut</a:t>
            </a:r>
            <a:r>
              <a:rPr lang="en-US" sz="2800" b="1" dirty="0"/>
              <a:t>=9.0 Å, time step=0.25 fs </a:t>
            </a:r>
          </a:p>
        </p:txBody>
      </p:sp>
      <p:graphicFrame>
        <p:nvGraphicFramePr>
          <p:cNvPr id="7" name="Table 6">
            <a:extLst>
              <a:ext uri="{FF2B5EF4-FFF2-40B4-BE49-F238E27FC236}">
                <a16:creationId xmlns:a16="http://schemas.microsoft.com/office/drawing/2014/main" id="{D54DB685-C583-4C33-AAC1-EA0E9315BDA4}"/>
              </a:ext>
            </a:extLst>
          </p:cNvPr>
          <p:cNvGraphicFramePr>
            <a:graphicFrameLocks noGrp="1"/>
          </p:cNvGraphicFramePr>
          <p:nvPr>
            <p:extLst>
              <p:ext uri="{D42A27DB-BD31-4B8C-83A1-F6EECF244321}">
                <p14:modId xmlns:p14="http://schemas.microsoft.com/office/powerpoint/2010/main" val="433758877"/>
              </p:ext>
            </p:extLst>
          </p:nvPr>
        </p:nvGraphicFramePr>
        <p:xfrm>
          <a:off x="5980386" y="2738848"/>
          <a:ext cx="6122276" cy="1112520"/>
        </p:xfrm>
        <a:graphic>
          <a:graphicData uri="http://schemas.openxmlformats.org/drawingml/2006/table">
            <a:tbl>
              <a:tblPr firstRow="1" bandRow="1">
                <a:tableStyleId>{5C22544A-7EE6-4342-B048-85BDC9FD1C3A}</a:tableStyleId>
              </a:tblPr>
              <a:tblGrid>
                <a:gridCol w="1845327">
                  <a:extLst>
                    <a:ext uri="{9D8B030D-6E8A-4147-A177-3AD203B41FA5}">
                      <a16:colId xmlns:a16="http://schemas.microsoft.com/office/drawing/2014/main" val="910516313"/>
                    </a:ext>
                  </a:extLst>
                </a:gridCol>
                <a:gridCol w="2143349">
                  <a:extLst>
                    <a:ext uri="{9D8B030D-6E8A-4147-A177-3AD203B41FA5}">
                      <a16:colId xmlns:a16="http://schemas.microsoft.com/office/drawing/2014/main" val="3266692366"/>
                    </a:ext>
                  </a:extLst>
                </a:gridCol>
                <a:gridCol w="2133600">
                  <a:extLst>
                    <a:ext uri="{9D8B030D-6E8A-4147-A177-3AD203B41FA5}">
                      <a16:colId xmlns:a16="http://schemas.microsoft.com/office/drawing/2014/main" val="928710766"/>
                    </a:ext>
                  </a:extLst>
                </a:gridCol>
              </a:tblGrid>
              <a:tr h="370840">
                <a:tc>
                  <a:txBody>
                    <a:bodyPr/>
                    <a:lstStyle/>
                    <a:p>
                      <a:pPr algn="ctr"/>
                      <a:r>
                        <a:rPr lang="en-US" dirty="0"/>
                        <a:t>Data</a:t>
                      </a:r>
                    </a:p>
                  </a:txBody>
                  <a:tcPr/>
                </a:tc>
                <a:tc>
                  <a:txBody>
                    <a:bodyPr/>
                    <a:lstStyle/>
                    <a:p>
                      <a:pPr algn="ctr"/>
                      <a:r>
                        <a:rPr lang="en-US" dirty="0"/>
                        <a:t>DASH</a:t>
                      </a:r>
                    </a:p>
                  </a:txBody>
                  <a:tcPr/>
                </a:tc>
                <a:tc>
                  <a:txBody>
                    <a:bodyPr/>
                    <a:lstStyle/>
                    <a:p>
                      <a:pPr algn="ctr"/>
                      <a:r>
                        <a:rPr lang="en-US" dirty="0" err="1"/>
                        <a:t>OpenMM</a:t>
                      </a:r>
                      <a:endParaRPr lang="en-US" dirty="0"/>
                    </a:p>
                  </a:txBody>
                  <a:tcPr/>
                </a:tc>
                <a:extLst>
                  <a:ext uri="{0D108BD9-81ED-4DB2-BD59-A6C34878D82A}">
                    <a16:rowId xmlns:a16="http://schemas.microsoft.com/office/drawing/2014/main" val="1186233733"/>
                  </a:ext>
                </a:extLst>
              </a:tr>
              <a:tr h="370840">
                <a:tc>
                  <a:txBody>
                    <a:bodyPr/>
                    <a:lstStyle/>
                    <a:p>
                      <a:pPr algn="ctr"/>
                      <a:r>
                        <a:rPr lang="en-US" sz="1400" dirty="0"/>
                        <a:t>Density (g/mL)</a:t>
                      </a:r>
                    </a:p>
                  </a:txBody>
                  <a:tcPr/>
                </a:tc>
                <a:tc>
                  <a:txBody>
                    <a:bodyPr/>
                    <a:lstStyle/>
                    <a:p>
                      <a:pPr algn="ctr"/>
                      <a:r>
                        <a:rPr lang="en-US" sz="1400" dirty="0">
                          <a:effectLst/>
                        </a:rPr>
                        <a:t>0.98032 ± 0.0011</a:t>
                      </a:r>
                      <a:endParaRPr lang="en-US" sz="1400" dirty="0"/>
                    </a:p>
                  </a:txBody>
                  <a:tcPr/>
                </a:tc>
                <a:tc>
                  <a:txBody>
                    <a:bodyPr/>
                    <a:lstStyle/>
                    <a:p>
                      <a:pPr algn="ctr"/>
                      <a:r>
                        <a:rPr lang="en-US" sz="1400" dirty="0">
                          <a:effectLst/>
                        </a:rPr>
                        <a:t>0.99773 ± 0.001188</a:t>
                      </a:r>
                      <a:endParaRPr lang="en-US" sz="1400" dirty="0"/>
                    </a:p>
                  </a:txBody>
                  <a:tcPr/>
                </a:tc>
                <a:extLst>
                  <a:ext uri="{0D108BD9-81ED-4DB2-BD59-A6C34878D82A}">
                    <a16:rowId xmlns:a16="http://schemas.microsoft.com/office/drawing/2014/main" val="2251028393"/>
                  </a:ext>
                </a:extLst>
              </a:tr>
              <a:tr h="370840">
                <a:tc>
                  <a:txBody>
                    <a:bodyPr/>
                    <a:lstStyle/>
                    <a:p>
                      <a:pPr algn="ctr"/>
                      <a:r>
                        <a:rPr lang="en-US" sz="1400" dirty="0"/>
                        <a:t>Temperature (K)</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297.083 ± 0.0226</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effectLst/>
                        </a:rPr>
                        <a:t>298.3412 ± 0.1347</a:t>
                      </a:r>
                      <a:endParaRPr lang="en-US" sz="1400" dirty="0"/>
                    </a:p>
                  </a:txBody>
                  <a:tcPr/>
                </a:tc>
                <a:extLst>
                  <a:ext uri="{0D108BD9-81ED-4DB2-BD59-A6C34878D82A}">
                    <a16:rowId xmlns:a16="http://schemas.microsoft.com/office/drawing/2014/main" val="2382045886"/>
                  </a:ext>
                </a:extLst>
              </a:tr>
            </a:tbl>
          </a:graphicData>
        </a:graphic>
      </p:graphicFrame>
    </p:spTree>
    <p:extLst>
      <p:ext uri="{BB962C8B-B14F-4D97-AF65-F5344CB8AC3E}">
        <p14:creationId xmlns:p14="http://schemas.microsoft.com/office/powerpoint/2010/main" val="2604479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4823</TotalTime>
  <Words>4214</Words>
  <Application>Microsoft Office PowerPoint</Application>
  <PresentationFormat>Widescreen</PresentationFormat>
  <Paragraphs>351</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Kirk Swanson</dc:creator>
  <cp:lastModifiedBy>Kirk Swanson</cp:lastModifiedBy>
  <cp:revision>605</cp:revision>
  <dcterms:created xsi:type="dcterms:W3CDTF">2018-06-18T20:58:59Z</dcterms:created>
  <dcterms:modified xsi:type="dcterms:W3CDTF">2018-10-09T06:20:48Z</dcterms:modified>
</cp:coreProperties>
</file>