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98" r:id="rId2"/>
    <p:sldId id="299" r:id="rId3"/>
    <p:sldId id="342" r:id="rId4"/>
    <p:sldId id="343" r:id="rId5"/>
    <p:sldId id="364" r:id="rId6"/>
    <p:sldId id="305" r:id="rId7"/>
    <p:sldId id="308" r:id="rId8"/>
    <p:sldId id="309" r:id="rId9"/>
    <p:sldId id="334" r:id="rId10"/>
    <p:sldId id="346" r:id="rId11"/>
    <p:sldId id="315" r:id="rId12"/>
    <p:sldId id="312" r:id="rId13"/>
    <p:sldId id="313" r:id="rId14"/>
    <p:sldId id="314" r:id="rId15"/>
    <p:sldId id="316" r:id="rId16"/>
    <p:sldId id="317" r:id="rId17"/>
    <p:sldId id="318" r:id="rId18"/>
    <p:sldId id="322" r:id="rId19"/>
    <p:sldId id="320" r:id="rId20"/>
    <p:sldId id="319" r:id="rId21"/>
    <p:sldId id="32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44" r:id="rId31"/>
    <p:sldId id="345" r:id="rId32"/>
    <p:sldId id="333" r:id="rId33"/>
    <p:sldId id="357" r:id="rId34"/>
    <p:sldId id="361" r:id="rId35"/>
    <p:sldId id="360" r:id="rId36"/>
    <p:sldId id="359" r:id="rId37"/>
    <p:sldId id="362" r:id="rId38"/>
    <p:sldId id="337" r:id="rId39"/>
    <p:sldId id="348" r:id="rId40"/>
    <p:sldId id="338" r:id="rId41"/>
    <p:sldId id="363" r:id="rId42"/>
    <p:sldId id="350" r:id="rId43"/>
    <p:sldId id="339" r:id="rId44"/>
    <p:sldId id="351" r:id="rId45"/>
    <p:sldId id="353" r:id="rId46"/>
    <p:sldId id="365" r:id="rId47"/>
    <p:sldId id="354" r:id="rId48"/>
    <p:sldId id="35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5" d="100"/>
          <a:sy n="75" d="100"/>
        </p:scale>
        <p:origin x="663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A2659-3716-41FE-B243-B4ADDBAED943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D183A-2EB6-4B31-B16D-E5DB3EC6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32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14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073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21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44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149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67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708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795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3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691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11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32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74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808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601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127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4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141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522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48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439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01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76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2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36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226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984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84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888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3162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91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979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044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24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9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798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3410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539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461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878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13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76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35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85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47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775EFD-0084-F54A-A5EE-DCDBDF5C4C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98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2151-6B7A-48B4-B5D0-24C7FC0A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0A1D-60B2-4FE3-889E-6CC2F46F0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25AB-7EA6-4B24-98C7-DCFC7C96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A03E-07ED-44FA-9A12-198C9194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69ABD-44D6-4D3E-8ADD-DF42FE77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C606-1B88-4E00-90E1-D5EBA770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8DCCD-5ADC-459A-A8C0-58E126F1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959B-FB5A-45A5-8BF1-46C1110D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5352-AAA4-4405-B10D-3E141B3A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EAF8-E359-4754-B972-FC622A1E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2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19505-483D-43DD-ABE5-8D989AF85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4A0DD-6FA5-4D6F-9B8E-29240180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E84D-BBFA-4D6A-9B98-9A626F5B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45BA-5643-4489-BA6A-0A92FC02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4F20-6B6F-4AC7-98A2-785661E0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6EE-6EAD-4377-8157-7DC72619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E8E1-152E-4B8A-980D-3E427111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6180-AD16-47FA-8642-316E9E42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176F3-161D-4235-9DF0-2E96359F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CA3F-244B-46FC-BFD0-071490E5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AEF6-3FA3-4ABB-AC7D-D7F71F95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6F412-3452-41FA-81A9-125596D2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1A61-89C6-4DF5-8312-6D85813C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FDAE-2DB7-4BA8-948F-47A570EA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ABE3-07E9-4B67-9AB5-14A7B7F3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8D34-07A1-4BD9-85E7-D9CE4852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372C-3892-4E8F-BD1A-35A1FD4B6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BCA16-711F-45A5-AF2B-B9BE12B9C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EF2C-B944-4959-BDE6-2BD08877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BD8B8-262F-421E-ADF4-A4CF1594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75C20-6899-454F-BD70-3BD712DC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8A5-F6F6-4A50-8160-01F5870E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3F3C-A761-4AF9-8B83-30627AA6E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477E2-497A-496A-8E6B-BD6C66A8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16D9D-2B75-4D2E-B556-E55FE235D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D857F-DB21-478E-8E9A-87D579E19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8D79C-9A9E-4B19-BB3D-3BBA981D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91B8D-2155-4081-94C6-3EACFCF4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D9ACC-6FDB-4DB2-AF6E-74F9A0E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1A45-B2BB-40E1-B1CB-B9F9F2D4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32C40-C935-49F6-829B-867D2D35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ED299-7D40-4667-8D72-6CAF1500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C2988-B2AD-4E09-A811-EAE839B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27C08-D8BF-4CFB-B7B2-F5168557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0072F-978E-457F-B7F1-65E6D491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344E-C6A6-4A4A-9E75-C6E7C679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8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1E8C-9830-4117-A131-412FF78F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BE92-FD3E-4D4E-A63D-DEB9DFD3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6828C-5977-4B5F-A31F-8418DF49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54833-8CC6-40B3-962A-87F2FAF7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FC285-2D87-49CB-8769-2DA25D60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A799E-9ECF-44BF-8D43-29E40D0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66D2-60DF-49F0-A15D-E97C72DF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6BD5A-BFC7-40BD-B40C-922BB0E79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09D5B-A28A-441B-ABE8-92795B2A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7B80-9FF5-4281-AB60-22C58C2E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5AE27-8E7A-4872-89EF-EB8682B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852EE-C297-4F43-B16C-7B232C7E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3887-F2B1-4574-892C-2F1885A4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5F2C-534A-4017-BDB0-0A14FC0F5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04AE-521F-4BC3-99BD-5A6C95F04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8142-8E10-4405-8F3E-58357D9BF39B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A9D1-5E43-4920-B91A-D3F19D021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B5469-B01F-44DB-9296-32BBFAF0B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5D60F-0EF2-46AC-80C9-0B08F1267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2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e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1.emf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1.emf"/><Relationship Id="rId9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46.png"/><Relationship Id="rId4" Type="http://schemas.openxmlformats.org/officeDocument/2006/relationships/image" Target="../media/image1.emf"/><Relationship Id="rId9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1.emf"/><Relationship Id="rId9" Type="http://schemas.openxmlformats.org/officeDocument/2006/relationships/image" Target="../media/image50.png"/><Relationship Id="rId1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7.png"/><Relationship Id="rId18" Type="http://schemas.openxmlformats.org/officeDocument/2006/relationships/image" Target="../media/image54.png"/><Relationship Id="rId3" Type="http://schemas.openxmlformats.org/officeDocument/2006/relationships/image" Target="../media/image42.png"/><Relationship Id="rId7" Type="http://schemas.openxmlformats.org/officeDocument/2006/relationships/image" Target="../media/image56.png"/><Relationship Id="rId12" Type="http://schemas.openxmlformats.org/officeDocument/2006/relationships/image" Target="../media/image46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0.png"/><Relationship Id="rId5" Type="http://schemas.openxmlformats.org/officeDocument/2006/relationships/image" Target="../media/image55.png"/><Relationship Id="rId15" Type="http://schemas.openxmlformats.org/officeDocument/2006/relationships/image" Target="../media/image51.png"/><Relationship Id="rId10" Type="http://schemas.openxmlformats.org/officeDocument/2006/relationships/image" Target="../media/image45.png"/><Relationship Id="rId4" Type="http://schemas.openxmlformats.org/officeDocument/2006/relationships/image" Target="../media/image1.emf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1.png"/><Relationship Id="rId18" Type="http://schemas.openxmlformats.org/officeDocument/2006/relationships/image" Target="../media/image58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46.png"/><Relationship Id="rId19" Type="http://schemas.openxmlformats.org/officeDocument/2006/relationships/image" Target="../media/image59.png"/><Relationship Id="rId4" Type="http://schemas.openxmlformats.org/officeDocument/2006/relationships/image" Target="../media/image1.emf"/><Relationship Id="rId9" Type="http://schemas.openxmlformats.org/officeDocument/2006/relationships/image" Target="../media/image50.png"/><Relationship Id="rId1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5.png"/><Relationship Id="rId4" Type="http://schemas.openxmlformats.org/officeDocument/2006/relationships/image" Target="../media/image1.emf"/><Relationship Id="rId9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.emf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emf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58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.emf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5417" y="1637787"/>
            <a:ext cx="573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Kirk Swanson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869709" y="440880"/>
            <a:ext cx="10242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Processes for Machine Learning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Helvetica"/>
                <a:cs typeface="Helvetica"/>
              </a:rPr>
              <a:t>Chapter 2: Regression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FBA42-F2FC-45AE-A85B-8648B039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992" y="2614095"/>
            <a:ext cx="3788980" cy="3044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</p:spTree>
    <p:extLst>
      <p:ext uri="{BB962C8B-B14F-4D97-AF65-F5344CB8AC3E}">
        <p14:creationId xmlns:p14="http://schemas.microsoft.com/office/powerpoint/2010/main" val="201816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21DE95-E5A6-4836-8DAE-7D9BCFDC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364156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A236DD-2AF9-43A4-9041-AEA84FDA4166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D88746-9454-4F93-A3E5-B5E2CDDFD2C7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946" y="3552034"/>
            <a:ext cx="3455342" cy="2336335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C2F279BD-F5A3-4039-9754-677125BD9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99303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73EF3E2-C2FD-440F-AA81-0DE3FCBDFA7B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79195C6-10EB-409E-8FE4-26F7DA11D981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7DCC4-1646-406E-90A1-D8C1640E4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2620F-2E89-47A4-9B25-A40AA98DB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2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D34149-71CE-4268-A1F7-869357FBA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648" y="3514231"/>
            <a:ext cx="3511452" cy="2370700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73BAC84F-4D5E-404D-86EC-E1BA0DBF6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1799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6C15705-D53D-4D51-872E-F33C2957B2C2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2CBC6A-7F41-4779-B1A7-4C57303AEAF0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CC68E7-6194-4F57-A5E8-205C71B49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93624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303822-6EB0-43DB-9FD0-930A1E3410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3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99EC2-FA75-472C-B02B-BAA1A9482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320" y="3547663"/>
            <a:ext cx="3455342" cy="2319274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707837D9-BCCE-4B6C-B98B-F66FCB46F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32755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 </a:t>
                      </a:r>
                      <a:r>
                        <a:rPr lang="en-US" dirty="0"/>
                        <a:t>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9633816-B494-4A6D-9F90-14CD466786B1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A49820-557B-43EF-B279-EFEF464301D0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E73B12-9887-4896-86AD-B7A1D9C49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98BE77-C1AF-499B-AE2A-470226645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25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19BA5C-76E7-4D1D-A248-2A75D6E37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319" y="3571430"/>
            <a:ext cx="3455341" cy="2320752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5352B6CF-439D-4F15-9A61-F0F658C7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5480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D7DD902-E153-4BAB-AB68-E7C8908F106C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8AAE9B9-3C38-4924-957E-8DD6BB39C4E3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A36AF5-FE89-4D3F-9016-8E9C4068B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24C4EE-9952-4084-8B63-DDEF4A313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7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551B1-2B5F-4EB7-8DEE-10CC8F751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71430"/>
            <a:ext cx="3451441" cy="2313501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89D1EEB-CC1B-4FB2-8CFB-B6FE3C685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10698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EC0F74E-A4ED-4D4F-96D8-81696A3507BA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CD1C211-8A51-4512-A225-661B2014BEC7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5219E0-585B-4265-8F88-7AAF1596C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1A314A-14FD-4F45-9D21-A0F5E2789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0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119FC-24D4-4B00-9CF4-950B4706D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47663"/>
            <a:ext cx="3475573" cy="2350015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F716DFC0-6C86-4307-AA37-EDD36BA72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68605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CD7FD8A-06DE-4A46-9B5D-0CD1498C449D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18A3C5B-E62C-4277-BDE8-3CBF50CAC112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C106BC-F574-43BB-A6D0-C69C8E8AB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5E2126-67B9-4E24-B7B1-C8DD2977C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2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D6211-9680-4A72-A27B-CF43BA25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381" y="3535769"/>
            <a:ext cx="3488222" cy="2382200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551F722A-D90E-428C-BCFA-A64D79FD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89507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FFE1B4-9188-4308-B214-A351C4710707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78BB9EE-2765-4B04-8A05-6A908A2941DF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93C480-120A-47E2-92A2-831D19CFC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C9BC5B-912D-4632-9D38-816FCB051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8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AD6211-9680-4A72-A27B-CF43BA25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48497"/>
            <a:ext cx="3488222" cy="238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582C3-77D9-4672-82A0-3311FBCEF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940" y="3523163"/>
            <a:ext cx="3488223" cy="2361768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CA7B9AD2-8288-4A02-A2FC-009980067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46189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EA948B7-95BB-482A-A043-5414C42DD3AB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DA5CF0F-3BFA-4ACD-86C3-AE07A2948564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280232-3087-408A-A3EE-604BB3C60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DACA1F-C12D-4103-BB3B-6A66B8B277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AAEB1-783A-43BE-8582-6FF792105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212" y="3548595"/>
            <a:ext cx="3438559" cy="2336336"/>
          </a:xfrm>
          <a:prstGeom prst="rect">
            <a:avLst/>
          </a:prstGeom>
        </p:spPr>
      </p:pic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EB8E43F-FF89-4FD8-A4C2-6914F5081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0320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0BCC46-659A-497F-A523-2BDE65CA7614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467848F-B43D-40BD-889B-09AEC916F676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59032A-6DB8-42F2-9AD3-D637F8AD4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80986F-AB76-4C43-BA0B-2593515E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0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Motivation: non-linear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909B4-4179-418B-B2CA-D5D4CEB6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90" y="1344548"/>
            <a:ext cx="6270066" cy="42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1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757" y="3571430"/>
            <a:ext cx="3455342" cy="2333539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815B547B-4F97-4BE2-B384-4A5C0F7D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902152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82A3FB2-812E-47AB-84D3-B053C2ADD7F5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35F1A5-0E53-4B40-A396-B7C4FC946C57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964E35-8138-4B5D-A2EA-4F84C4BFC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DA0AD9-6716-4599-88BF-89B72F23C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2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4351" y="3544763"/>
            <a:ext cx="3469502" cy="2360206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DE458664-BE63-42D5-BF97-57B7EE2F1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04443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B8A7A5F-5E72-42C4-9CB0-C0CE2EBE0039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44D4607-83C2-4E73-A1F4-EE7F4B289775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F46454-D031-49A3-A6CA-BFF86526C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7B845A-C63C-4667-8105-8B372AC9F8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101" y="3533579"/>
            <a:ext cx="3469502" cy="2384390"/>
          </a:xfrm>
          <a:prstGeom prst="rect">
            <a:avLst/>
          </a:prstGeom>
        </p:spPr>
      </p:pic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E9F9D0B1-1B1D-4B34-BA9B-A00C76C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76953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3C0E850-32B1-46BD-80A1-6A1DE9C73AF3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DA9CCF4-9617-4E17-BDBC-2F2B88611B3D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FE977F-2BA6-4AD3-AD58-F939920658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50EF867-827E-457D-A7A6-B0C3F28BF1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1252" y="3535448"/>
            <a:ext cx="3504071" cy="2371104"/>
          </a:xfrm>
          <a:prstGeom prst="rect">
            <a:avLst/>
          </a:prstGeom>
        </p:spPr>
      </p:pic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142A80EC-FB36-4553-97A5-BBC74DE5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31297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F5260DD-7B35-412C-9AF2-0AA19E4964E1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397352-65CA-49B1-9A11-15AF160CF53B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E75E99-1E7A-423B-9A3C-C3D297DDB6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EC7DA32-CAB7-4A0A-8045-DC6D138A8E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9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6687" y="3504165"/>
            <a:ext cx="3538638" cy="2413804"/>
          </a:xfrm>
          <a:prstGeom prst="rect">
            <a:avLst/>
          </a:prstGeom>
        </p:spPr>
      </p:pic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F83A2424-3101-4189-8BAB-0BCB593CB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82140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80CFF70-10C3-4A80-8034-D2729C428C86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DEF9EA3-37D8-41D3-A146-72364F671389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1F02844-D8D6-46B0-924A-32DD9CB1DE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B4A205-1E4F-4EAC-8380-298F3469AC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1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5601" y="3524903"/>
            <a:ext cx="3503993" cy="2360028"/>
          </a:xfrm>
          <a:prstGeom prst="rect">
            <a:avLst/>
          </a:prstGeom>
        </p:spPr>
      </p:pic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7B818585-0F32-4BBE-BFDD-44637B41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64416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299C6B8-EB3A-45D3-9A65-51F871E06D46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31836E4-4F56-4FB5-B3E4-B5F8F4FA050A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D15AC8-89D8-4454-92C3-715588C1B7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FD2EBF-88A6-4682-9936-520F6AA355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67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821" y="3544941"/>
            <a:ext cx="3503993" cy="2360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1F129-8720-42DA-B4CB-040BFB8BC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1330" y="3496063"/>
            <a:ext cx="3503993" cy="2388868"/>
          </a:xfrm>
          <a:prstGeom prst="rect">
            <a:avLst/>
          </a:prstGeom>
        </p:spPr>
      </p:pic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5F5B1381-1900-4520-BAE6-5C953040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54397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DF27B9B-8C71-4BA6-AEA1-211806DB2A73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3F7DD45-FEEF-466B-8601-7AE1D8889571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A9940C-75F1-48F7-80B5-9CD767E17F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43072B-5FC7-41EB-9E4C-10D77C9BF1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4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821" y="3544941"/>
            <a:ext cx="3503993" cy="2360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1F129-8720-42DA-B4CB-040BFB8BC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5821" y="3516101"/>
            <a:ext cx="3503993" cy="2388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012F20-ADA1-46E8-A07A-7296AF5089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01252" y="3494005"/>
            <a:ext cx="3503993" cy="2393912"/>
          </a:xfrm>
          <a:prstGeom prst="rect">
            <a:avLst/>
          </a:prstGeom>
        </p:spPr>
      </p:pic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40EACF8F-B6F1-407D-A449-F3764F89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32202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077E00-B105-4C32-9513-69522A78E14E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00B8FC7-B5B3-4584-8E9A-90CCCF033829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715A36-B8F8-42D1-9871-781555633E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C63D1D6-995E-44A5-AD21-8F78D26060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42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821" y="3544941"/>
            <a:ext cx="3503993" cy="2360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1F129-8720-42DA-B4CB-040BFB8BC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5821" y="3516101"/>
            <a:ext cx="3503993" cy="2388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012F20-ADA1-46E8-A07A-7296AF5089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60" y="3513305"/>
            <a:ext cx="3503993" cy="2393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0D003E-63D6-4ED7-BFAF-1D7DED72A1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0915" y="3489665"/>
            <a:ext cx="3544738" cy="2393912"/>
          </a:xfrm>
          <a:prstGeom prst="rect">
            <a:avLst/>
          </a:prstGeom>
        </p:spPr>
      </p:pic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D7409A76-8978-446F-9DD8-EBC315C8B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82416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76C37EF-7113-498F-9470-05C86DE99793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B5147D-B433-4953-98AC-A5A1A5C596AD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3C91A2-C66E-49BC-A784-8A84335F72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370416-7BAC-437D-BB16-0F56C51222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1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48B8A-A68E-481B-94E5-DE4EEC36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21" y="3571430"/>
            <a:ext cx="3455342" cy="2336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97EC6-14DF-4FB5-A413-092F33EE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821" y="3559494"/>
            <a:ext cx="3455342" cy="236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EC84B-ACFE-4549-BA9F-DEDAFAABC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821" y="3571430"/>
            <a:ext cx="3455342" cy="2333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DB0C1-8D5A-4159-B189-D853848C7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5822" y="3559495"/>
            <a:ext cx="346950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2293A-C367-491A-9412-ABA615CE7D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5821" y="3559495"/>
            <a:ext cx="3469502" cy="2384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A8A7A-656D-4E09-847A-F7440235E9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821" y="3571431"/>
            <a:ext cx="3504071" cy="2371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7067D-018A-4AFF-BBCB-7FF103ADB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1254" y="3550827"/>
            <a:ext cx="3538638" cy="2413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D32EB-48DA-4D6C-80C5-0DF1B332A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35821" y="3544941"/>
            <a:ext cx="3503993" cy="2360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01F129-8720-42DA-B4CB-040BFB8BC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5821" y="3516101"/>
            <a:ext cx="3503993" cy="2388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2012F20-ADA1-46E8-A07A-7296AF5089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60" y="3513305"/>
            <a:ext cx="3503993" cy="2393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0D003E-63D6-4ED7-BFAF-1D7DED72A1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01254" y="3500183"/>
            <a:ext cx="3544738" cy="23939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4C33C4-5D16-4E83-8E1C-4962C69DD4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76819" y="3470316"/>
            <a:ext cx="3535586" cy="2413485"/>
          </a:xfrm>
          <a:prstGeom prst="rect">
            <a:avLst/>
          </a:prstGeom>
        </p:spPr>
      </p:pic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83AB1900-CA28-4EF1-B24D-AE173C8DC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27240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 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97E570F-8532-4C8A-892A-91AF71707636}"/>
              </a:ext>
            </a:extLst>
          </p:cNvPr>
          <p:cNvSpPr txBox="1"/>
          <p:nvPr/>
        </p:nvSpPr>
        <p:spPr>
          <a:xfrm>
            <a:off x="2345382" y="3089048"/>
            <a:ext cx="735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Gaussian process is a generalization of the Gaussian probability distribution 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3391ABC-01FD-4759-8F76-ED818419022C}"/>
              </a:ext>
            </a:extLst>
          </p:cNvPr>
          <p:cNvSpPr/>
          <p:nvPr/>
        </p:nvSpPr>
        <p:spPr>
          <a:xfrm>
            <a:off x="1502980" y="3154029"/>
            <a:ext cx="842402" cy="239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44E05C4-B9F8-4A7D-8546-FA25A0F3D3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73154" y="5888369"/>
            <a:ext cx="305452" cy="2163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930B1E-B3D2-4EE7-BB68-1F7C41A6AD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75998" y="4525488"/>
            <a:ext cx="228935" cy="2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5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Motivation: non-linear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909B4-4179-418B-B2CA-D5D4CEB6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462" y="1352473"/>
            <a:ext cx="6196494" cy="4153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7DBEA-FDDD-456D-848A-502C82E46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650" y="1352473"/>
            <a:ext cx="6237344" cy="41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46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Pictorial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F84AD-A1F5-4899-8C39-97B0628AD50E}"/>
              </a:ext>
            </a:extLst>
          </p:cNvPr>
          <p:cNvSpPr txBox="1"/>
          <p:nvPr/>
        </p:nvSpPr>
        <p:spPr>
          <a:xfrm>
            <a:off x="3024093" y="477140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2630-5689-40A6-A724-61918971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6" y="1491014"/>
            <a:ext cx="4670061" cy="31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20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Pictorial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F84AD-A1F5-4899-8C39-97B0628AD50E}"/>
              </a:ext>
            </a:extLst>
          </p:cNvPr>
          <p:cNvSpPr txBox="1"/>
          <p:nvPr/>
        </p:nvSpPr>
        <p:spPr>
          <a:xfrm>
            <a:off x="3024093" y="477140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2630-5689-40A6-A724-61918971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76" y="1491014"/>
            <a:ext cx="4670061" cy="3123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EB7EA-3162-457A-AE75-1454BD888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616" y="1491014"/>
            <a:ext cx="4622053" cy="30753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90EB12-5304-4AC4-80FC-B18DDC4109DD}"/>
              </a:ext>
            </a:extLst>
          </p:cNvPr>
          <p:cNvSpPr txBox="1"/>
          <p:nvPr/>
        </p:nvSpPr>
        <p:spPr>
          <a:xfrm>
            <a:off x="8253826" y="472661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934975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definition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9F8FA-4E76-4FBB-8F4D-2F3CF45B2936}"/>
              </a:ext>
            </a:extLst>
          </p:cNvPr>
          <p:cNvSpPr txBox="1"/>
          <p:nvPr/>
        </p:nvSpPr>
        <p:spPr>
          <a:xfrm>
            <a:off x="2138753" y="1149450"/>
            <a:ext cx="776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Gaussian Process </a:t>
            </a:r>
            <a:r>
              <a:rPr lang="en-US" sz="2400" dirty="0">
                <a:solidFill>
                  <a:srgbClr val="0070C0"/>
                </a:solidFill>
              </a:rPr>
              <a:t>is a collection of random variables, </a:t>
            </a:r>
            <a:r>
              <a:rPr lang="en-US" sz="2400" i="1" dirty="0">
                <a:solidFill>
                  <a:srgbClr val="0070C0"/>
                </a:solidFill>
              </a:rPr>
              <a:t>any finite number of which have a joint Gaussian distribution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BE8D6-B924-4DD4-A54C-043F5F279161}"/>
              </a:ext>
            </a:extLst>
          </p:cNvPr>
          <p:cNvSpPr txBox="1"/>
          <p:nvPr/>
        </p:nvSpPr>
        <p:spPr>
          <a:xfrm>
            <a:off x="578070" y="2921563"/>
            <a:ext cx="3121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Mean function 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Covariance function 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E2DF839-A781-4C15-8632-08E9A6C8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76" y="3996649"/>
            <a:ext cx="5817870" cy="34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D36EC2-5BFC-4A5F-AAF8-6A89CE764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82" y="5324509"/>
            <a:ext cx="959600" cy="20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1D42C-448B-42DD-8049-BBF582CD58DB}"/>
              </a:ext>
            </a:extLst>
          </p:cNvPr>
          <p:cNvSpPr txBox="1"/>
          <p:nvPr/>
        </p:nvSpPr>
        <p:spPr>
          <a:xfrm>
            <a:off x="4683582" y="5248272"/>
            <a:ext cx="2626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random variable for the case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518B580-8992-4DBF-9E9A-79644247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65" y="5312899"/>
            <a:ext cx="632680" cy="22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B7BA6-66E2-497D-9B2B-86329B2FB015}"/>
              </a:ext>
            </a:extLst>
          </p:cNvPr>
          <p:cNvSpPr txBox="1"/>
          <p:nvPr/>
        </p:nvSpPr>
        <p:spPr>
          <a:xfrm>
            <a:off x="4681713" y="5848983"/>
            <a:ext cx="3430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infinite-dimensional covariance matrix: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1C37394-4405-423E-9598-331754FC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21" y="5900811"/>
            <a:ext cx="700963" cy="24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D97AD8D5-8DBF-4A0B-9F2C-D8197393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795" y="5889869"/>
            <a:ext cx="2428455" cy="23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5EB6B-D4D6-4309-8DD7-7336F32442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9436" y="2041414"/>
            <a:ext cx="4496702" cy="573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BBF760-0DE6-4EEB-85A1-6CBF69A902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4759" y="2942991"/>
            <a:ext cx="2195061" cy="4170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A6867E-052C-48BF-A5B5-172943ADF7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0113" y="3938205"/>
            <a:ext cx="1099727" cy="464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946B24-BE23-434F-AFD2-51014331CD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6926" y="5591105"/>
            <a:ext cx="613187" cy="3138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34A997-12BC-4E25-9AFC-918558590FB6}"/>
              </a:ext>
            </a:extLst>
          </p:cNvPr>
          <p:cNvSpPr txBox="1"/>
          <p:nvPr/>
        </p:nvSpPr>
        <p:spPr>
          <a:xfrm>
            <a:off x="4681712" y="5544595"/>
            <a:ext cx="442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infinitely long mean vector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A236E1-8B1F-476A-A0DC-2B851E23326F}"/>
              </a:ext>
            </a:extLst>
          </p:cNvPr>
          <p:cNvSpPr txBox="1"/>
          <p:nvPr/>
        </p:nvSpPr>
        <p:spPr>
          <a:xfrm>
            <a:off x="145059" y="5324509"/>
            <a:ext cx="312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Correspondence with </a:t>
            </a:r>
          </a:p>
          <a:p>
            <a:pPr algn="ctr"/>
            <a:r>
              <a:rPr lang="en-US" dirty="0"/>
              <a:t>Gaussian distribution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D1038D-924F-4ACB-8999-CE1CA4E6A836}"/>
              </a:ext>
            </a:extLst>
          </p:cNvPr>
          <p:cNvSpPr/>
          <p:nvPr/>
        </p:nvSpPr>
        <p:spPr>
          <a:xfrm>
            <a:off x="2339293" y="1149450"/>
            <a:ext cx="7566604" cy="1477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100E21-BC10-4FDC-9EDC-CF8C206DBF83}"/>
              </a:ext>
            </a:extLst>
          </p:cNvPr>
          <p:cNvCxnSpPr/>
          <p:nvPr/>
        </p:nvCxnSpPr>
        <p:spPr>
          <a:xfrm>
            <a:off x="23374" y="5060054"/>
            <a:ext cx="121452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366344E-13B5-4AB0-BE2D-EACAE3542C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9436" y="5863647"/>
            <a:ext cx="761684" cy="3216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5C88D6-6CA2-4965-B465-3FA05F29CF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84718" y="5591978"/>
            <a:ext cx="661098" cy="3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07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069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3BB850-76FF-4301-AE40-CBDA38C3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565" y="2822847"/>
            <a:ext cx="2925404" cy="751215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95F17-D331-4941-9D42-E2C73AEFA6EA}"/>
              </a:ext>
            </a:extLst>
          </p:cNvPr>
          <p:cNvSpPr txBox="1"/>
          <p:nvPr/>
        </p:nvSpPr>
        <p:spPr>
          <a:xfrm>
            <a:off x="28949" y="29008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46A94-8F0F-492E-B5F8-03FF2E7907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536" y="2907895"/>
            <a:ext cx="4128744" cy="79187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8AF6-D906-4E75-9722-31A6983E701F}"/>
              </a:ext>
            </a:extLst>
          </p:cNvPr>
          <p:cNvSpPr txBox="1"/>
          <p:nvPr/>
        </p:nvSpPr>
        <p:spPr>
          <a:xfrm>
            <a:off x="10529708" y="3040200"/>
            <a:ext cx="16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0070C0"/>
                </a:solidFill>
              </a:rPr>
              <a:t>Marginalization Property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927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3BB850-76FF-4301-AE40-CBDA38C3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565" y="2822847"/>
            <a:ext cx="2925404" cy="751215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95F17-D331-4941-9D42-E2C73AEFA6EA}"/>
              </a:ext>
            </a:extLst>
          </p:cNvPr>
          <p:cNvSpPr txBox="1"/>
          <p:nvPr/>
        </p:nvSpPr>
        <p:spPr>
          <a:xfrm>
            <a:off x="28949" y="29008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46A94-8F0F-492E-B5F8-03FF2E7907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536" y="2907895"/>
            <a:ext cx="4128744" cy="79187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8AF6-D906-4E75-9722-31A6983E701F}"/>
              </a:ext>
            </a:extLst>
          </p:cNvPr>
          <p:cNvSpPr txBox="1"/>
          <p:nvPr/>
        </p:nvSpPr>
        <p:spPr>
          <a:xfrm>
            <a:off x="10529708" y="3040200"/>
            <a:ext cx="16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0070C0"/>
                </a:solidFill>
              </a:rPr>
              <a:t>Marginalization Property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9AC981F-B559-4945-A92A-5D70F12EE62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7908" y="2875860"/>
            <a:ext cx="143369" cy="1456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AFA2BF-3487-48EC-8853-DB0EBCB37E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39535" y="2862730"/>
            <a:ext cx="147550" cy="1456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732B6B-8910-419C-91AB-D3C893CCE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6217" y="3558868"/>
            <a:ext cx="134745" cy="1347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D13E4B3-12FB-40D7-82BD-A7B15E9937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28989" y="3556545"/>
            <a:ext cx="201206" cy="1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C9F8F-DED5-44E8-95C1-2ABDB3C06E69}"/>
              </a:ext>
            </a:extLst>
          </p:cNvPr>
          <p:cNvSpPr txBox="1"/>
          <p:nvPr/>
        </p:nvSpPr>
        <p:spPr>
          <a:xfrm>
            <a:off x="34075" y="4899027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Marginal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2342A6-95CE-4902-AAA2-9CC655847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986" y="4879121"/>
            <a:ext cx="1696744" cy="409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3BB850-76FF-4301-AE40-CBDA38C38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565" y="2822847"/>
            <a:ext cx="2925404" cy="751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A63E5-A554-43AF-8FE8-00F9F7D494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6313" y="4819054"/>
            <a:ext cx="2567646" cy="507090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95F17-D331-4941-9D42-E2C73AEFA6EA}"/>
              </a:ext>
            </a:extLst>
          </p:cNvPr>
          <p:cNvSpPr txBox="1"/>
          <p:nvPr/>
        </p:nvSpPr>
        <p:spPr>
          <a:xfrm>
            <a:off x="28949" y="29008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46A94-8F0F-492E-B5F8-03FF2E790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3536" y="2907895"/>
            <a:ext cx="4128744" cy="79187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8AF6-D906-4E75-9722-31A6983E701F}"/>
              </a:ext>
            </a:extLst>
          </p:cNvPr>
          <p:cNvSpPr txBox="1"/>
          <p:nvPr/>
        </p:nvSpPr>
        <p:spPr>
          <a:xfrm>
            <a:off x="10529708" y="3040200"/>
            <a:ext cx="16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0070C0"/>
                </a:solidFill>
              </a:rPr>
              <a:t>Marginalization Property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4042F2-EDFC-4EFF-971C-84583860AAEC}"/>
              </a:ext>
            </a:extLst>
          </p:cNvPr>
          <p:cNvCxnSpPr>
            <a:cxnSpLocks/>
          </p:cNvCxnSpPr>
          <p:nvPr/>
        </p:nvCxnSpPr>
        <p:spPr>
          <a:xfrm>
            <a:off x="22724" y="3905393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078FF33-AF16-4714-9242-02013644AF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57908" y="2875860"/>
            <a:ext cx="143369" cy="145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3BE008-D82A-4DA5-9884-9CFAA49164F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39535" y="2862730"/>
            <a:ext cx="147550" cy="1456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0D9470-4C57-4E05-8E4E-F2E5440EAF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36217" y="3558868"/>
            <a:ext cx="134745" cy="1347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86CF31-A406-4D93-A292-4DEB88D810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28989" y="3556545"/>
            <a:ext cx="201206" cy="16394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15F0E7-3E10-4664-B4F9-98795E1399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32317" y="5241663"/>
            <a:ext cx="143369" cy="1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28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7D84CA-29A8-4064-990F-68446F04F78E}"/>
              </a:ext>
            </a:extLst>
          </p:cNvPr>
          <p:cNvSpPr txBox="1"/>
          <p:nvPr/>
        </p:nvSpPr>
        <p:spPr>
          <a:xfrm>
            <a:off x="6173738" y="1644440"/>
            <a:ext cx="5964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be a matrix of inputs with corresponding outputs    . Let        be a different matrix of inputs with corresponding outputs     . Let                                              .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260C1-698B-43C2-AED9-BA6EBEA7E34A}"/>
              </a:ext>
            </a:extLst>
          </p:cNvPr>
          <p:cNvSpPr txBox="1"/>
          <p:nvPr/>
        </p:nvSpPr>
        <p:spPr>
          <a:xfrm>
            <a:off x="1281977" y="1760602"/>
            <a:ext cx="3827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       and      be jointly Gaussian random vectors.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476741-D869-4FAF-8988-EA1E884E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1" y="1845960"/>
            <a:ext cx="148935" cy="176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Marginalization property makes Gaussian processes tractable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5656-0537-4166-B493-90BB9CE990F0}"/>
              </a:ext>
            </a:extLst>
          </p:cNvPr>
          <p:cNvSpPr txBox="1"/>
          <p:nvPr/>
        </p:nvSpPr>
        <p:spPr>
          <a:xfrm>
            <a:off x="539409" y="1052964"/>
            <a:ext cx="471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Multivariate Gaussian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EDE0E-9F08-431A-9ACC-5025F856BFEA}"/>
              </a:ext>
            </a:extLst>
          </p:cNvPr>
          <p:cNvSpPr txBox="1"/>
          <p:nvPr/>
        </p:nvSpPr>
        <p:spPr>
          <a:xfrm>
            <a:off x="7197386" y="1051962"/>
            <a:ext cx="33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Gaussian process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EDF05D-CC8B-4224-BA97-CF33A93DFE3E}"/>
              </a:ext>
            </a:extLst>
          </p:cNvPr>
          <p:cNvCxnSpPr>
            <a:cxnSpLocks/>
          </p:cNvCxnSpPr>
          <p:nvPr/>
        </p:nvCxnSpPr>
        <p:spPr>
          <a:xfrm>
            <a:off x="5901959" y="1576770"/>
            <a:ext cx="32831" cy="4655621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3BB850-76FF-4301-AE40-CBDA38C38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565" y="2822847"/>
            <a:ext cx="2925404" cy="751215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C0D656-7386-4872-A7E4-80BA391E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67" y="1730488"/>
            <a:ext cx="184991" cy="14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C00E6966-0B10-46EE-94A0-3BD1E509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383" y="1727341"/>
            <a:ext cx="229336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8D6536-F2FA-452F-ADA2-7F5A269663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62" y="1811998"/>
            <a:ext cx="211099" cy="2359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E95F17-D331-4941-9D42-E2C73AEFA6EA}"/>
              </a:ext>
            </a:extLst>
          </p:cNvPr>
          <p:cNvSpPr txBox="1"/>
          <p:nvPr/>
        </p:nvSpPr>
        <p:spPr>
          <a:xfrm>
            <a:off x="28949" y="2900883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46A94-8F0F-492E-B5F8-03FF2E7907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3536" y="2907895"/>
            <a:ext cx="4128744" cy="791872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1789FA6-84D6-40CD-9F2F-63F6E1862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2" y="1902664"/>
            <a:ext cx="155620" cy="20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10E53AB-23C3-4870-A95F-C149DE8C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524" y="1711780"/>
            <a:ext cx="109207" cy="15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E28AF6-D906-4E75-9722-31A6983E701F}"/>
              </a:ext>
            </a:extLst>
          </p:cNvPr>
          <p:cNvSpPr txBox="1"/>
          <p:nvPr/>
        </p:nvSpPr>
        <p:spPr>
          <a:xfrm>
            <a:off x="10529708" y="3040200"/>
            <a:ext cx="16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0070C0"/>
                </a:solidFill>
              </a:rPr>
              <a:t>Marginalization Property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B57D8-9BA6-42C0-9EA4-B988039D50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9279" y="1911133"/>
            <a:ext cx="1801487" cy="233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7E603CE-8954-4862-9A5D-3205DB7FF218}"/>
              </a:ext>
            </a:extLst>
          </p:cNvPr>
          <p:cNvSpPr txBox="1"/>
          <p:nvPr/>
        </p:nvSpPr>
        <p:spPr>
          <a:xfrm>
            <a:off x="28949" y="175004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E00D23-DE9E-4CDF-9C4D-476914F94933}"/>
              </a:ext>
            </a:extLst>
          </p:cNvPr>
          <p:cNvCxnSpPr>
            <a:cxnSpLocks/>
          </p:cNvCxnSpPr>
          <p:nvPr/>
        </p:nvCxnSpPr>
        <p:spPr>
          <a:xfrm>
            <a:off x="22724" y="2423441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4042F2-EDFC-4EFF-971C-84583860AAEC}"/>
              </a:ext>
            </a:extLst>
          </p:cNvPr>
          <p:cNvCxnSpPr>
            <a:cxnSpLocks/>
          </p:cNvCxnSpPr>
          <p:nvPr/>
        </p:nvCxnSpPr>
        <p:spPr>
          <a:xfrm>
            <a:off x="22724" y="3905393"/>
            <a:ext cx="12051387" cy="2389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58A013-EE05-4560-861A-8D0CE5975A8E}"/>
              </a:ext>
            </a:extLst>
          </p:cNvPr>
          <p:cNvCxnSpPr>
            <a:cxnSpLocks/>
          </p:cNvCxnSpPr>
          <p:nvPr/>
        </p:nvCxnSpPr>
        <p:spPr>
          <a:xfrm>
            <a:off x="1235124" y="1523075"/>
            <a:ext cx="0" cy="4692834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078FF33-AF16-4714-9242-02013644AF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57908" y="2875860"/>
            <a:ext cx="143369" cy="145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3BE008-D82A-4DA5-9884-9CFAA49164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39535" y="2862730"/>
            <a:ext cx="147550" cy="1456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0D9470-4C57-4E05-8E4E-F2E5440EAFF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36217" y="3558868"/>
            <a:ext cx="134745" cy="1347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86CF31-A406-4D93-A292-4DEB88D810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28989" y="3556545"/>
            <a:ext cx="201206" cy="1639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E7F0C38-28D6-4A8A-AE56-BFCE8E04D06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5874" y="4848599"/>
            <a:ext cx="4558925" cy="43966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F8FD3D-1B5D-4FC4-A24F-6976A9048E2F}"/>
              </a:ext>
            </a:extLst>
          </p:cNvPr>
          <p:cNvSpPr txBox="1"/>
          <p:nvPr/>
        </p:nvSpPr>
        <p:spPr>
          <a:xfrm>
            <a:off x="0" y="4887933"/>
            <a:ext cx="13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D8E92CF-1341-414C-AD4C-C9A294FB9D7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16975" y="4848599"/>
            <a:ext cx="5984035" cy="79187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616F125-9102-4903-9966-351231FD26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0130" y="5513994"/>
            <a:ext cx="146941" cy="1493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5EE29E6-9328-4186-BE5F-EB4D930490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73472" y="4794420"/>
            <a:ext cx="173950" cy="1717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F3E978B-7419-4E0D-9330-AFCCBC36AB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23103" y="5504041"/>
            <a:ext cx="149742" cy="14784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240B321-8B9A-4CC9-8530-A87FE7947F8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47736" y="4813176"/>
            <a:ext cx="248318" cy="1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42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2778A6-0A3B-4D77-A997-84D83773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541" y="2294336"/>
            <a:ext cx="1234641" cy="32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gives a prior distribution over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575F477-7BF4-432E-8EA7-E5F429E0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311275"/>
            <a:ext cx="11283950" cy="5073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Prior distribution of outputs      via marginalization property: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Covariance function encodes function attributes:</a:t>
            </a:r>
          </a:p>
          <a:p>
            <a:pPr lvl="1"/>
            <a:r>
              <a:rPr lang="en-US" sz="2000" dirty="0"/>
              <a:t>Functions are </a:t>
            </a:r>
            <a:r>
              <a:rPr lang="en-US" sz="2000" b="1" dirty="0"/>
              <a:t>smooth</a:t>
            </a:r>
            <a:r>
              <a:rPr lang="en-US" sz="2000" dirty="0"/>
              <a:t> (SE is differentiable)</a:t>
            </a:r>
          </a:p>
          <a:p>
            <a:pPr lvl="1"/>
            <a:r>
              <a:rPr lang="en-US" sz="2000" dirty="0"/>
              <a:t>   characteristic </a:t>
            </a:r>
            <a:r>
              <a:rPr lang="en-US" sz="2000" b="1" dirty="0"/>
              <a:t>length scale </a:t>
            </a:r>
          </a:p>
          <a:p>
            <a:pPr lvl="1"/>
            <a:r>
              <a:rPr lang="en-US" sz="2000" dirty="0"/>
              <a:t>      overall </a:t>
            </a:r>
            <a:r>
              <a:rPr lang="en-US" sz="2000" b="1" dirty="0"/>
              <a:t>variance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667050-0AED-4334-8E03-4547EEE51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340" y="1831470"/>
            <a:ext cx="2938356" cy="580302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865BD255-B107-4BC5-B36C-E24B59C4B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40" y="2700891"/>
            <a:ext cx="3488682" cy="49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3B26C5-2314-420F-9EDB-5302AB33B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17" y="4560104"/>
            <a:ext cx="105870" cy="28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A46986A0-BF4C-4974-95A4-86AC0594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39" y="4872869"/>
            <a:ext cx="266700" cy="34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429674-5C7D-42B3-B0B2-AA5B7607D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2327" y="1258623"/>
            <a:ext cx="334196" cy="498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C7E6B9-5A86-4383-834A-656E699E32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2496" y="2593421"/>
            <a:ext cx="4336367" cy="2835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BCD3B-9723-44E5-8043-285B18C7091B}"/>
              </a:ext>
            </a:extLst>
          </p:cNvPr>
          <p:cNvSpPr txBox="1"/>
          <p:nvPr/>
        </p:nvSpPr>
        <p:spPr>
          <a:xfrm>
            <a:off x="8183933" y="2054199"/>
            <a:ext cx="298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Functions drawn from prior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0E6EB3F-5623-4641-B366-463C9C48736D}"/>
              </a:ext>
            </a:extLst>
          </p:cNvPr>
          <p:cNvSpPr/>
          <p:nvPr/>
        </p:nvSpPr>
        <p:spPr>
          <a:xfrm>
            <a:off x="4209393" y="4614041"/>
            <a:ext cx="266700" cy="6358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F294F-CB9B-4C29-BEDE-936582C54046}"/>
              </a:ext>
            </a:extLst>
          </p:cNvPr>
          <p:cNvSpPr txBox="1"/>
          <p:nvPr/>
        </p:nvSpPr>
        <p:spPr>
          <a:xfrm>
            <a:off x="4572000" y="4793479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hyperparameters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AE923-AFED-4DA7-906B-757319C1534F}"/>
              </a:ext>
            </a:extLst>
          </p:cNvPr>
          <p:cNvSpPr txBox="1"/>
          <p:nvPr/>
        </p:nvSpPr>
        <p:spPr>
          <a:xfrm>
            <a:off x="1808339" y="3194573"/>
            <a:ext cx="2558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“Squared exponential”</a:t>
            </a:r>
          </a:p>
        </p:txBody>
      </p:sp>
    </p:spTree>
    <p:extLst>
      <p:ext uri="{BB962C8B-B14F-4D97-AF65-F5344CB8AC3E}">
        <p14:creationId xmlns:p14="http://schemas.microsoft.com/office/powerpoint/2010/main" val="341029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Helvetica"/>
                <a:cs typeface="Helvetica"/>
              </a:rPr>
              <a:t>Example functions drawn from prior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866E32-5CAC-485B-B3D3-ABF1F6F35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716" y="1670858"/>
            <a:ext cx="3492128" cy="2241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B554E8-0393-4F6D-A62E-8B643A6E9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031" y="1217878"/>
            <a:ext cx="1259575" cy="3625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6FC0B7-75BC-403F-BF9C-0ED3E8D917C3}"/>
              </a:ext>
            </a:extLst>
          </p:cNvPr>
          <p:cNvSpPr txBox="1"/>
          <p:nvPr/>
        </p:nvSpPr>
        <p:spPr>
          <a:xfrm>
            <a:off x="-894356" y="2542153"/>
            <a:ext cx="298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9B05EF-5D74-4081-B3F5-22ABD42FB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953" y="4068145"/>
            <a:ext cx="2393264" cy="1971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FCCD51-EF16-4788-A5D7-191D4172ED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844" y="1670858"/>
            <a:ext cx="3446206" cy="22415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9C2C84-4485-4EC0-8A28-D9FA43FD1E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457" y="4111647"/>
            <a:ext cx="2294938" cy="18660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3883BF-4E6C-4788-A2DF-DBE64BD77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4" y="1746138"/>
            <a:ext cx="3330778" cy="21222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469049-DBAC-4D4D-9366-F2578D64D0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0680" y="4050747"/>
            <a:ext cx="2294939" cy="19359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98290C-3917-48F1-A3A3-A4ABF2FD22EF}"/>
              </a:ext>
            </a:extLst>
          </p:cNvPr>
          <p:cNvSpPr txBox="1"/>
          <p:nvPr/>
        </p:nvSpPr>
        <p:spPr>
          <a:xfrm>
            <a:off x="-845807" y="4752283"/>
            <a:ext cx="298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Covariance</a:t>
            </a:r>
          </a:p>
          <a:p>
            <a:pPr algn="ctr"/>
            <a:r>
              <a:rPr lang="en-US" sz="1600" dirty="0"/>
              <a:t>Matrix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0E18C-2CA9-4B68-B32C-2E746148B610}"/>
              </a:ext>
            </a:extLst>
          </p:cNvPr>
          <p:cNvSpPr txBox="1"/>
          <p:nvPr/>
        </p:nvSpPr>
        <p:spPr>
          <a:xfrm>
            <a:off x="-573935" y="1218588"/>
            <a:ext cx="2984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Hyperparameters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299AEC-D5D7-4143-93E7-110C23D4A2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2138" y="1237798"/>
            <a:ext cx="1259575" cy="3001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BEEBDA-6CD8-4324-8E31-515A8443B9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73561" y="1237798"/>
            <a:ext cx="1449176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6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Motivation: non-linear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909B4-4179-418B-B2CA-D5D4CEB64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462" y="1352473"/>
            <a:ext cx="6196494" cy="4153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7DBEA-FDDD-456D-848A-502C82E46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650" y="1352473"/>
            <a:ext cx="6237344" cy="4171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C8FB8-AE77-4A1B-93CC-4F3C6D700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131" y="1352473"/>
            <a:ext cx="6237344" cy="419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02EC2-3DB9-4E15-8887-5D4B66A5A69C}"/>
              </a:ext>
            </a:extLst>
          </p:cNvPr>
          <p:cNvSpPr txBox="1"/>
          <p:nvPr/>
        </p:nvSpPr>
        <p:spPr>
          <a:xfrm>
            <a:off x="325471" y="1165495"/>
            <a:ext cx="113567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dataset and           test points                     along with the model                                                            yields: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Joint distribution (via marginalization property)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Conditional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noise-free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238B6E-07F9-4366-B466-E7ABC25C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351" y="2724554"/>
            <a:ext cx="4128744" cy="791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C98D2A-D885-4CBA-A3D1-1B0FAB1F4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950" y="4656417"/>
            <a:ext cx="5984035" cy="791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796554-028B-4F92-A275-57A853D42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723" y="1076842"/>
            <a:ext cx="306705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462FD5-E20A-4993-8317-D92A04673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404" y="1133992"/>
            <a:ext cx="95250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FEE31-DFF1-47C3-A3F8-B9896AD09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9904" y="1076842"/>
            <a:ext cx="10953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noise-free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8B9B3C-8035-44FA-AEF0-F21BF949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5" y="1307934"/>
            <a:ext cx="3124459" cy="2094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16166-1627-4587-B981-48F79CD01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851" y="1277668"/>
            <a:ext cx="3199580" cy="2167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35842-20CF-445A-AE71-68B02090F4A7}"/>
              </a:ext>
            </a:extLst>
          </p:cNvPr>
          <p:cNvSpPr txBox="1"/>
          <p:nvPr/>
        </p:nvSpPr>
        <p:spPr>
          <a:xfrm>
            <a:off x="2286000" y="1014594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85AAEA-1973-4768-AD5B-5A68B4DEF8EA}"/>
              </a:ext>
            </a:extLst>
          </p:cNvPr>
          <p:cNvSpPr txBox="1"/>
          <p:nvPr/>
        </p:nvSpPr>
        <p:spPr>
          <a:xfrm>
            <a:off x="5919658" y="957073"/>
            <a:ext cx="43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predictions with uncertainty estimates</a:t>
            </a:r>
          </a:p>
        </p:txBody>
      </p:sp>
    </p:spTree>
    <p:extLst>
      <p:ext uri="{BB962C8B-B14F-4D97-AF65-F5344CB8AC3E}">
        <p14:creationId xmlns:p14="http://schemas.microsoft.com/office/powerpoint/2010/main" val="3119960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noise-free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8B9B3C-8035-44FA-AEF0-F21BF9494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5" y="1307934"/>
            <a:ext cx="3124459" cy="20940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96520-AA4C-4194-93C2-A5353774C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338" y="3834024"/>
            <a:ext cx="2813144" cy="2349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16166-1627-4587-B981-48F79CD01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851" y="1277668"/>
            <a:ext cx="3199580" cy="2167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F3B7C9-4089-4942-83A6-556FFB84E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851" y="3859191"/>
            <a:ext cx="3358517" cy="2249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35842-20CF-445A-AE71-68B02090F4A7}"/>
              </a:ext>
            </a:extLst>
          </p:cNvPr>
          <p:cNvSpPr txBox="1"/>
          <p:nvPr/>
        </p:nvSpPr>
        <p:spPr>
          <a:xfrm>
            <a:off x="2286000" y="1014594"/>
            <a:ext cx="166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34A8C-F4C5-4BC8-857F-8A4B47FD6416}"/>
              </a:ext>
            </a:extLst>
          </p:cNvPr>
          <p:cNvSpPr txBox="1"/>
          <p:nvPr/>
        </p:nvSpPr>
        <p:spPr>
          <a:xfrm>
            <a:off x="1967902" y="3510702"/>
            <a:ext cx="210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40601-52CA-4AC7-94C9-B5B33AE6D1F4}"/>
              </a:ext>
            </a:extLst>
          </p:cNvPr>
          <p:cNvSpPr txBox="1"/>
          <p:nvPr/>
        </p:nvSpPr>
        <p:spPr>
          <a:xfrm>
            <a:off x="6303285" y="3535008"/>
            <a:ext cx="349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functions drawn from posterior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85AAEA-1973-4768-AD5B-5A68B4DEF8EA}"/>
              </a:ext>
            </a:extLst>
          </p:cNvPr>
          <p:cNvSpPr txBox="1"/>
          <p:nvPr/>
        </p:nvSpPr>
        <p:spPr>
          <a:xfrm>
            <a:off x="5919658" y="957073"/>
            <a:ext cx="441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predictions with uncertainty estimates</a:t>
            </a:r>
          </a:p>
        </p:txBody>
      </p:sp>
    </p:spTree>
    <p:extLst>
      <p:ext uri="{BB962C8B-B14F-4D97-AF65-F5344CB8AC3E}">
        <p14:creationId xmlns:p14="http://schemas.microsoft.com/office/powerpoint/2010/main" val="3463682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noisy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5C12D-AC25-4B6A-9DB4-FC6218BB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51" y="1875975"/>
            <a:ext cx="4774972" cy="3175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FC5787-DB66-477E-AE8D-F3F12C424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372" y="1875974"/>
            <a:ext cx="4759746" cy="3175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5C6E05-9E3A-49B9-878E-3A3DE4FD53C1}"/>
              </a:ext>
            </a:extLst>
          </p:cNvPr>
          <p:cNvSpPr txBox="1"/>
          <p:nvPr/>
        </p:nvSpPr>
        <p:spPr>
          <a:xfrm>
            <a:off x="2483169" y="1576552"/>
            <a:ext cx="188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21DEEA-82AA-4AD5-9CE3-F9B76F03285E}"/>
              </a:ext>
            </a:extLst>
          </p:cNvPr>
          <p:cNvSpPr txBox="1"/>
          <p:nvPr/>
        </p:nvSpPr>
        <p:spPr>
          <a:xfrm>
            <a:off x="8132479" y="1555933"/>
            <a:ext cx="233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Noisy measurements</a:t>
            </a:r>
          </a:p>
        </p:txBody>
      </p:sp>
    </p:spTree>
    <p:extLst>
      <p:ext uri="{BB962C8B-B14F-4D97-AF65-F5344CB8AC3E}">
        <p14:creationId xmlns:p14="http://schemas.microsoft.com/office/powerpoint/2010/main" val="286350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noisy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69CFB-AA2F-470B-A573-948357649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00" y="2903870"/>
            <a:ext cx="4734595" cy="663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A223B6-0E73-4DE1-BB99-CE33B89BC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260" y="1665385"/>
            <a:ext cx="3494375" cy="459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BA167-97E5-4C2C-B2F6-88C836205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833" y="4449371"/>
            <a:ext cx="3886200" cy="457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82E122D-7270-4212-8EC0-3CC481E14583}"/>
              </a:ext>
            </a:extLst>
          </p:cNvPr>
          <p:cNvGrpSpPr/>
          <p:nvPr/>
        </p:nvGrpSpPr>
        <p:grpSpPr>
          <a:xfrm>
            <a:off x="6179896" y="4999935"/>
            <a:ext cx="4008073" cy="504825"/>
            <a:chOff x="5565391" y="4424972"/>
            <a:chExt cx="4008073" cy="50482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1CEB527-3DCB-41D5-870E-C92E5C66D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0989" y="4466983"/>
              <a:ext cx="3292475" cy="3940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9E8ACA-8F6E-4CBB-8F0D-2A0DA6700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65391" y="4424972"/>
              <a:ext cx="409575" cy="5048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37ECC62-9F79-44BE-8484-BD7C6CC3D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49946" y="4533517"/>
              <a:ext cx="356064" cy="27514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16DA7E-AAD8-41EE-9C9F-B2C15B51159B}"/>
              </a:ext>
            </a:extLst>
          </p:cNvPr>
          <p:cNvGrpSpPr/>
          <p:nvPr/>
        </p:nvGrpSpPr>
        <p:grpSpPr>
          <a:xfrm>
            <a:off x="4652456" y="5558178"/>
            <a:ext cx="6856553" cy="431913"/>
            <a:chOff x="4426484" y="5065173"/>
            <a:chExt cx="6856553" cy="43191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26884E5-ADA0-448D-BF3F-3675F908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70178" y="5065173"/>
              <a:ext cx="4734596" cy="41467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77CB1BA-3BD5-489C-8ACB-428ECFC3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26484" y="5119354"/>
              <a:ext cx="1304144" cy="3604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FFDB79A-98C8-489B-9245-FF8E3F5FD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504774" y="5131459"/>
              <a:ext cx="778263" cy="36562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7B48594-0465-4E39-AD11-6AE0116F6211}"/>
              </a:ext>
            </a:extLst>
          </p:cNvPr>
          <p:cNvSpPr txBox="1"/>
          <p:nvPr/>
        </p:nvSpPr>
        <p:spPr>
          <a:xfrm>
            <a:off x="677917" y="1618593"/>
            <a:ext cx="28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Prior on the observations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54E0B-B0C1-4BED-A8FE-3C9BE84DE2FE}"/>
              </a:ext>
            </a:extLst>
          </p:cNvPr>
          <p:cNvSpPr txBox="1"/>
          <p:nvPr/>
        </p:nvSpPr>
        <p:spPr>
          <a:xfrm>
            <a:off x="701565" y="2991504"/>
            <a:ext cx="184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distribution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5309E-41D2-465B-BCE5-9D04AF637EB4}"/>
              </a:ext>
            </a:extLst>
          </p:cNvPr>
          <p:cNvSpPr txBox="1"/>
          <p:nvPr/>
        </p:nvSpPr>
        <p:spPr>
          <a:xfrm>
            <a:off x="677917" y="4480381"/>
            <a:ext cx="440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distribution of measurements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BF2A-61D2-49A5-BCD3-6B4910E78B67}"/>
              </a:ext>
            </a:extLst>
          </p:cNvPr>
          <p:cNvCxnSpPr>
            <a:cxnSpLocks/>
          </p:cNvCxnSpPr>
          <p:nvPr/>
        </p:nvCxnSpPr>
        <p:spPr>
          <a:xfrm>
            <a:off x="9089499" y="5436026"/>
            <a:ext cx="5510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46443A-BD49-4B68-8DC7-E2D73F7498DA}"/>
              </a:ext>
            </a:extLst>
          </p:cNvPr>
          <p:cNvCxnSpPr>
            <a:cxnSpLocks/>
          </p:cNvCxnSpPr>
          <p:nvPr/>
        </p:nvCxnSpPr>
        <p:spPr>
          <a:xfrm>
            <a:off x="8998665" y="5972854"/>
            <a:ext cx="484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835E42-74ED-4CD4-A443-DFC5EC9873C6}"/>
              </a:ext>
            </a:extLst>
          </p:cNvPr>
          <p:cNvCxnSpPr>
            <a:cxnSpLocks/>
          </p:cNvCxnSpPr>
          <p:nvPr/>
        </p:nvCxnSpPr>
        <p:spPr>
          <a:xfrm>
            <a:off x="10822184" y="5990091"/>
            <a:ext cx="5953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A328210-94D9-4BDC-8ACB-89CE71A891A9}"/>
              </a:ext>
            </a:extLst>
          </p:cNvPr>
          <p:cNvCxnSpPr>
            <a:cxnSpLocks/>
          </p:cNvCxnSpPr>
          <p:nvPr/>
        </p:nvCxnSpPr>
        <p:spPr>
          <a:xfrm flipV="1">
            <a:off x="9267759" y="2123624"/>
            <a:ext cx="745605" cy="24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988556-9CF6-4176-AF81-0017203797B9}"/>
              </a:ext>
            </a:extLst>
          </p:cNvPr>
          <p:cNvCxnSpPr>
            <a:cxnSpLocks/>
          </p:cNvCxnSpPr>
          <p:nvPr/>
        </p:nvCxnSpPr>
        <p:spPr>
          <a:xfrm>
            <a:off x="8613638" y="3244121"/>
            <a:ext cx="5510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81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noisy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FC5787-DB66-477E-AE8D-F3F12C424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34" y="1793071"/>
            <a:ext cx="4759746" cy="3175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A0C0B8-1AB5-4594-A3DE-F9354CBF2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124" y="1793071"/>
            <a:ext cx="4900365" cy="32297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7D3C0E-F2F9-4F60-8397-D73A4E5D12B5}"/>
              </a:ext>
            </a:extLst>
          </p:cNvPr>
          <p:cNvSpPr txBox="1"/>
          <p:nvPr/>
        </p:nvSpPr>
        <p:spPr>
          <a:xfrm>
            <a:off x="2109075" y="1526297"/>
            <a:ext cx="365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CF8CF-279A-4512-B013-F156FE07DB3E}"/>
              </a:ext>
            </a:extLst>
          </p:cNvPr>
          <p:cNvSpPr txBox="1"/>
          <p:nvPr/>
        </p:nvSpPr>
        <p:spPr>
          <a:xfrm>
            <a:off x="8395239" y="1547066"/>
            <a:ext cx="325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91596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Prediction with noisy observations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CF8CF-279A-4512-B013-F156FE07DB3E}"/>
              </a:ext>
            </a:extLst>
          </p:cNvPr>
          <p:cNvSpPr txBox="1"/>
          <p:nvPr/>
        </p:nvSpPr>
        <p:spPr>
          <a:xfrm>
            <a:off x="5603379" y="1490900"/>
            <a:ext cx="325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82860-0FBB-4639-93DC-72F494DBE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44" y="1883066"/>
            <a:ext cx="5395912" cy="35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3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Why are Gaussian processes useful and important?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E7EA7-A23F-45B1-97C9-5795B5AEF791}"/>
              </a:ext>
            </a:extLst>
          </p:cNvPr>
          <p:cNvSpPr/>
          <p:nvPr/>
        </p:nvSpPr>
        <p:spPr>
          <a:xfrm>
            <a:off x="420414" y="1378256"/>
            <a:ext cx="10463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Flexible tool </a:t>
            </a:r>
            <a:r>
              <a:rPr lang="en-US" dirty="0"/>
              <a:t>that can be applied to a wide variety of problems, including both regression and classification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e.g. continuous approximation to latent space in VAEs for molecular discovery paper from last week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kernels can be chosen based on the problem at hand, and they can be composed together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Deep GPs can yield automatic kernel learning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well-behaved uncertainty measurements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unlike other models such as many neural networks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widely-used models are a </a:t>
            </a:r>
            <a:r>
              <a:rPr lang="en-US" b="1" dirty="0"/>
              <a:t>special case </a:t>
            </a:r>
            <a:r>
              <a:rPr lang="en-US" dirty="0"/>
              <a:t>of Gaussian processes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 single hidden layer neural network converges to a Gaussian process in the limit of an infinite number of hidden neurons and with a Gaussian prior on the weights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equivalent to Bayesian linear regression with a (possibly) infinite number of basis functions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Nonparametric model has </a:t>
            </a:r>
            <a:r>
              <a:rPr lang="en-US" b="1" dirty="0"/>
              <a:t>infinite capacity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80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Limitations and approximations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67F49-5754-4216-8531-4F5E287BC0D3}"/>
              </a:ext>
            </a:extLst>
          </p:cNvPr>
          <p:cNvSpPr/>
          <p:nvPr/>
        </p:nvSpPr>
        <p:spPr>
          <a:xfrm>
            <a:off x="420413" y="1378256"/>
            <a:ext cx="93542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 that data efficient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with matrix inversion, Gaussian process algorithms cost O(N^3)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Datasets with more than 10,000s of data points could be problematic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Approximation algorithms exist </a:t>
            </a:r>
            <a:r>
              <a:rPr lang="en-US" dirty="0"/>
              <a:t>for large datasets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Summarize data using a small number of pseudo-points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Expectation propagation pseudo-point approximation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Use M pseudo-points to approximate posterior, costs O(NM^2)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Split up data into chunks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916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Why are Gaussian processes useful and important?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E7EA7-A23F-45B1-97C9-5795B5AEF791}"/>
              </a:ext>
            </a:extLst>
          </p:cNvPr>
          <p:cNvSpPr/>
          <p:nvPr/>
        </p:nvSpPr>
        <p:spPr>
          <a:xfrm>
            <a:off x="420414" y="1378256"/>
            <a:ext cx="1046304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Flexible tool </a:t>
            </a:r>
            <a:r>
              <a:rPr lang="en-US" sz="2000" dirty="0"/>
              <a:t>that can be applied to a wide variety of problems, including both regression and classification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</a:t>
            </a:r>
            <a:r>
              <a:rPr lang="en-US" sz="2000" b="1" dirty="0"/>
              <a:t>well-behaved uncertainty measurements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Other widely-used models are a </a:t>
            </a:r>
            <a:r>
              <a:rPr lang="en-US" sz="2000" b="1" dirty="0"/>
              <a:t>special case </a:t>
            </a:r>
            <a:r>
              <a:rPr lang="en-US" sz="2000" dirty="0"/>
              <a:t>of Gaussian processes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5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General methods for solving regression 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5AEE44-C41B-491C-B687-9B9AA49D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60" y="1145747"/>
            <a:ext cx="9377312" cy="5018166"/>
          </a:xfrm>
        </p:spPr>
        <p:txBody>
          <a:bodyPr>
            <a:normAutofit/>
          </a:bodyPr>
          <a:lstStyle/>
          <a:p>
            <a:r>
              <a:rPr lang="en-US" sz="2400" u="sng" dirty="0"/>
              <a:t>Parametric Approach</a:t>
            </a:r>
            <a:r>
              <a:rPr lang="en-US" sz="2400" dirty="0"/>
              <a:t>: select a model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Issues: Underfitting or overfitting</a:t>
            </a:r>
            <a:endParaRPr lang="en-US" sz="2000" u="sng" dirty="0"/>
          </a:p>
          <a:p>
            <a:endParaRPr lang="en-US" u="sng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5E73A15-1FE8-4A78-AD7B-79B256A8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77" y="1877014"/>
            <a:ext cx="1436594" cy="3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CE0178-E95B-43E8-B25F-1CB166302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4" y="1920918"/>
            <a:ext cx="2509750" cy="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3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General methods for solving regression 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5AEE44-C41B-491C-B687-9B9AA49D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60" y="1145747"/>
            <a:ext cx="9817716" cy="5018166"/>
          </a:xfrm>
        </p:spPr>
        <p:txBody>
          <a:bodyPr>
            <a:normAutofit/>
          </a:bodyPr>
          <a:lstStyle/>
          <a:p>
            <a:r>
              <a:rPr lang="en-US" sz="2400" u="sng" dirty="0"/>
              <a:t>Parametric Approach</a:t>
            </a:r>
            <a:r>
              <a:rPr lang="en-US" sz="2400" dirty="0"/>
              <a:t>: select a model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Issues: Underfitting or overfitting</a:t>
            </a:r>
            <a:endParaRPr lang="en-US" sz="2000" u="sng" dirty="0"/>
          </a:p>
          <a:p>
            <a:endParaRPr lang="en-US" u="sng" dirty="0"/>
          </a:p>
          <a:p>
            <a:r>
              <a:rPr lang="en-US" sz="2400" u="sng" dirty="0"/>
              <a:t>Nonparametric Approach</a:t>
            </a:r>
            <a:r>
              <a:rPr lang="en-US" sz="2400" dirty="0"/>
              <a:t>: give prior probability to every possible function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5E73A15-1FE8-4A78-AD7B-79B256A8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06" y="1877014"/>
            <a:ext cx="1436594" cy="3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D48AD-7512-4F7D-A2B4-283B82CA6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4" y="1920918"/>
            <a:ext cx="2509750" cy="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8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General methods for solving regression 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5AEE44-C41B-491C-B687-9B9AA49D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59" y="1145747"/>
            <a:ext cx="9949199" cy="5018166"/>
          </a:xfrm>
        </p:spPr>
        <p:txBody>
          <a:bodyPr>
            <a:normAutofit/>
          </a:bodyPr>
          <a:lstStyle/>
          <a:p>
            <a:r>
              <a:rPr lang="en-US" sz="2400" u="sng" dirty="0"/>
              <a:t>Parametric Approach</a:t>
            </a:r>
            <a:r>
              <a:rPr lang="en-US" sz="2400" dirty="0"/>
              <a:t>: select a model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000" dirty="0"/>
              <a:t>Issues: Underfitting or overfitting</a:t>
            </a:r>
            <a:endParaRPr lang="en-US" sz="2000" u="sng" dirty="0"/>
          </a:p>
          <a:p>
            <a:endParaRPr lang="en-US" u="sng" dirty="0"/>
          </a:p>
          <a:p>
            <a:r>
              <a:rPr lang="en-US" sz="2400" u="sng" dirty="0"/>
              <a:t>Nonparametric Approach</a:t>
            </a:r>
            <a:r>
              <a:rPr lang="en-US" sz="2400" dirty="0"/>
              <a:t>: give prior probability to every possible function</a:t>
            </a:r>
          </a:p>
          <a:p>
            <a:endParaRPr lang="en-US" b="1" dirty="0"/>
          </a:p>
          <a:p>
            <a:pPr lvl="1"/>
            <a:r>
              <a:rPr lang="en-US" b="1" dirty="0"/>
              <a:t>Problem: how do we compute over this uncountably infinite set?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95E73A15-1FE8-4A78-AD7B-79B256A8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693" y="1877014"/>
            <a:ext cx="1436594" cy="31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40CDD-62D0-4756-9CE7-8AB53CCC1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4" y="1920918"/>
            <a:ext cx="2509750" cy="3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220974"/>
            <a:ext cx="12192000" cy="635876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9" y="6356350"/>
            <a:ext cx="2091960" cy="4206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136525"/>
          </a:xfrm>
          <a:prstGeom prst="rect">
            <a:avLst/>
          </a:prstGeom>
          <a:gradFill flip="none" rotWithShape="1"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5068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6142B-53A3-4FB9-B783-82E8F5A9C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9EFB-529E-4038-9AC0-97D8E339373C}"/>
              </a:ext>
            </a:extLst>
          </p:cNvPr>
          <p:cNvSpPr txBox="1">
            <a:spLocks/>
          </p:cNvSpPr>
          <p:nvPr/>
        </p:nvSpPr>
        <p:spPr>
          <a:xfrm>
            <a:off x="145059" y="337193"/>
            <a:ext cx="10242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Gaussian process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6FC8-3597-46BB-8689-D9242959AEAA}"/>
              </a:ext>
            </a:extLst>
          </p:cNvPr>
          <p:cNvSpPr txBox="1"/>
          <p:nvPr/>
        </p:nvSpPr>
        <p:spPr>
          <a:xfrm>
            <a:off x="4426484" y="6243808"/>
            <a:ext cx="751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C. E. Rasmussen &amp; C. K. I. Williams, Gaussian Processes for Machine Learning, the MIT Press, 2006, ISBN 026218253X.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21DE95-E5A6-4836-8DAE-7D9BCFDC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67058"/>
              </p:ext>
            </p:extLst>
          </p:nvPr>
        </p:nvGraphicFramePr>
        <p:xfrm>
          <a:off x="1462686" y="1155887"/>
          <a:ext cx="9447052" cy="1653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526">
                  <a:extLst>
                    <a:ext uri="{9D8B030D-6E8A-4147-A177-3AD203B41FA5}">
                      <a16:colId xmlns:a16="http://schemas.microsoft.com/office/drawing/2014/main" val="29760919"/>
                    </a:ext>
                  </a:extLst>
                </a:gridCol>
                <a:gridCol w="4723526">
                  <a:extLst>
                    <a:ext uri="{9D8B030D-6E8A-4147-A177-3AD203B41FA5}">
                      <a16:colId xmlns:a16="http://schemas.microsoft.com/office/drawing/2014/main" val="3881487545"/>
                    </a:ext>
                  </a:extLst>
                </a:gridCol>
              </a:tblGrid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Probability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Stochastic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97845"/>
                  </a:ext>
                </a:extLst>
              </a:tr>
              <a:tr h="465229">
                <a:tc>
                  <a:txBody>
                    <a:bodyPr/>
                    <a:lstStyle/>
                    <a:p>
                      <a:r>
                        <a:rPr lang="en-US" dirty="0"/>
                        <a:t>Governs random variables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Applies to scalar or vector values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Governs properties of functions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Think (loosely) of function </a:t>
                      </a:r>
                      <a:r>
                        <a:rPr lang="en-US" i="1" dirty="0"/>
                        <a:t>f </a:t>
                      </a:r>
                      <a:r>
                        <a:rPr lang="en-US" dirty="0"/>
                        <a:t>as infinitely long random vector, where each entry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specifies </a:t>
                      </a:r>
                      <a:r>
                        <a:rPr lang="en-US" i="1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0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70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3349</Words>
  <Application>Microsoft Office PowerPoint</Application>
  <PresentationFormat>Widescreen</PresentationFormat>
  <Paragraphs>526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Helvetica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Processes for Machine Learning</dc:title>
  <dc:creator>Kirk Swanson</dc:creator>
  <cp:lastModifiedBy>Kirk Swanson</cp:lastModifiedBy>
  <cp:revision>540</cp:revision>
  <dcterms:created xsi:type="dcterms:W3CDTF">2020-01-22T15:20:31Z</dcterms:created>
  <dcterms:modified xsi:type="dcterms:W3CDTF">2020-02-02T06:09:16Z</dcterms:modified>
</cp:coreProperties>
</file>