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1"/>
  </p:notesMasterIdLst>
  <p:sldIdLst>
    <p:sldId id="298" r:id="rId3"/>
    <p:sldId id="299" r:id="rId4"/>
    <p:sldId id="302" r:id="rId5"/>
    <p:sldId id="301" r:id="rId6"/>
    <p:sldId id="305" r:id="rId7"/>
    <p:sldId id="308" r:id="rId8"/>
    <p:sldId id="309" r:id="rId9"/>
    <p:sldId id="334" r:id="rId10"/>
    <p:sldId id="315" r:id="rId11"/>
    <p:sldId id="312" r:id="rId12"/>
    <p:sldId id="313" r:id="rId13"/>
    <p:sldId id="314" r:id="rId14"/>
    <p:sldId id="316" r:id="rId15"/>
    <p:sldId id="317" r:id="rId16"/>
    <p:sldId id="318" r:id="rId17"/>
    <p:sldId id="322" r:id="rId18"/>
    <p:sldId id="320" r:id="rId19"/>
    <p:sldId id="319" r:id="rId20"/>
    <p:sldId id="321" r:id="rId21"/>
    <p:sldId id="323" r:id="rId22"/>
    <p:sldId id="324" r:id="rId23"/>
    <p:sldId id="325" r:id="rId24"/>
    <p:sldId id="326" r:id="rId25"/>
    <p:sldId id="327" r:id="rId26"/>
    <p:sldId id="328" r:id="rId27"/>
    <p:sldId id="329" r:id="rId28"/>
    <p:sldId id="330" r:id="rId29"/>
    <p:sldId id="332" r:id="rId30"/>
    <p:sldId id="331" r:id="rId31"/>
    <p:sldId id="333" r:id="rId32"/>
    <p:sldId id="336" r:id="rId33"/>
    <p:sldId id="335" r:id="rId34"/>
    <p:sldId id="337" r:id="rId35"/>
    <p:sldId id="264" r:id="rId36"/>
    <p:sldId id="257" r:id="rId37"/>
    <p:sldId id="258" r:id="rId38"/>
    <p:sldId id="259" r:id="rId39"/>
    <p:sldId id="260" r:id="rId40"/>
    <p:sldId id="261" r:id="rId41"/>
    <p:sldId id="262" r:id="rId42"/>
    <p:sldId id="263" r:id="rId43"/>
    <p:sldId id="265" r:id="rId44"/>
    <p:sldId id="266" r:id="rId45"/>
    <p:sldId id="267" r:id="rId46"/>
    <p:sldId id="268" r:id="rId47"/>
    <p:sldId id="269" r:id="rId48"/>
    <p:sldId id="270"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75" d="100"/>
          <a:sy n="75" d="100"/>
        </p:scale>
        <p:origin x="30"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A2659-3716-41FE-B243-B4ADDBAED943}"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D183A-2EB6-4B31-B16D-E5DB3EC62961}" type="slidenum">
              <a:rPr lang="en-US" smtClean="0"/>
              <a:t>‹#›</a:t>
            </a:fld>
            <a:endParaRPr lang="en-US"/>
          </a:p>
        </p:txBody>
      </p:sp>
    </p:spTree>
    <p:extLst>
      <p:ext uri="{BB962C8B-B14F-4D97-AF65-F5344CB8AC3E}">
        <p14:creationId xmlns:p14="http://schemas.microsoft.com/office/powerpoint/2010/main" val="810870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9325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121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445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8149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67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7708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692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1795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939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9411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4326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9691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374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2808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1601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2127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6764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141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2522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7481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372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5407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178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02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2239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4226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316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604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35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785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470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988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073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11FB-7C2A-4C1B-9ABF-703731656F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C4B789-0F09-4482-8D1A-78595311A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31E6B5-EFB5-434B-8EC8-8D54F76350AE}"/>
              </a:ext>
            </a:extLst>
          </p:cNvPr>
          <p:cNvSpPr>
            <a:spLocks noGrp="1"/>
          </p:cNvSpPr>
          <p:nvPr>
            <p:ph type="dt" sz="half" idx="10"/>
          </p:nvPr>
        </p:nvSpPr>
        <p:spPr/>
        <p:txBody>
          <a:bodyPr/>
          <a:lstStyle/>
          <a:p>
            <a:fld id="{9DD9C6FF-E9ED-4D7B-81E7-FF664A55CCCF}" type="datetimeFigureOut">
              <a:rPr lang="en-US" smtClean="0"/>
              <a:t>1/25/2020</a:t>
            </a:fld>
            <a:endParaRPr lang="en-US"/>
          </a:p>
        </p:txBody>
      </p:sp>
      <p:sp>
        <p:nvSpPr>
          <p:cNvPr id="5" name="Footer Placeholder 4">
            <a:extLst>
              <a:ext uri="{FF2B5EF4-FFF2-40B4-BE49-F238E27FC236}">
                <a16:creationId xmlns:a16="http://schemas.microsoft.com/office/drawing/2014/main" id="{E7AAE0C6-87B4-4F44-9C11-F60C556E9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90EBE-5479-4B6E-9E27-E7F844E5DB15}"/>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75731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7FB6-E2E3-4BCA-AD31-2EEF4AF481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A297D3-71CE-4611-84C8-628982E1B8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7818C-EF53-4852-946A-589E7A3066FE}"/>
              </a:ext>
            </a:extLst>
          </p:cNvPr>
          <p:cNvSpPr>
            <a:spLocks noGrp="1"/>
          </p:cNvSpPr>
          <p:nvPr>
            <p:ph type="dt" sz="half" idx="10"/>
          </p:nvPr>
        </p:nvSpPr>
        <p:spPr/>
        <p:txBody>
          <a:bodyPr/>
          <a:lstStyle/>
          <a:p>
            <a:fld id="{9DD9C6FF-E9ED-4D7B-81E7-FF664A55CCCF}" type="datetimeFigureOut">
              <a:rPr lang="en-US" smtClean="0"/>
              <a:t>1/25/2020</a:t>
            </a:fld>
            <a:endParaRPr lang="en-US"/>
          </a:p>
        </p:txBody>
      </p:sp>
      <p:sp>
        <p:nvSpPr>
          <p:cNvPr id="5" name="Footer Placeholder 4">
            <a:extLst>
              <a:ext uri="{FF2B5EF4-FFF2-40B4-BE49-F238E27FC236}">
                <a16:creationId xmlns:a16="http://schemas.microsoft.com/office/drawing/2014/main" id="{6A251B4E-97FC-484C-AE8F-5714C3568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8FE13-E1FB-4927-A7A7-85EC5974402F}"/>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226233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A9A8D-310D-44EB-B8A2-CF65BCD3D8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B8A219-8443-46B4-8542-42C88B81AD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79500-08CF-4B83-9013-55911F7E96B3}"/>
              </a:ext>
            </a:extLst>
          </p:cNvPr>
          <p:cNvSpPr>
            <a:spLocks noGrp="1"/>
          </p:cNvSpPr>
          <p:nvPr>
            <p:ph type="dt" sz="half" idx="10"/>
          </p:nvPr>
        </p:nvSpPr>
        <p:spPr/>
        <p:txBody>
          <a:bodyPr/>
          <a:lstStyle/>
          <a:p>
            <a:fld id="{9DD9C6FF-E9ED-4D7B-81E7-FF664A55CCCF}" type="datetimeFigureOut">
              <a:rPr lang="en-US" smtClean="0"/>
              <a:t>1/25/2020</a:t>
            </a:fld>
            <a:endParaRPr lang="en-US"/>
          </a:p>
        </p:txBody>
      </p:sp>
      <p:sp>
        <p:nvSpPr>
          <p:cNvPr id="5" name="Footer Placeholder 4">
            <a:extLst>
              <a:ext uri="{FF2B5EF4-FFF2-40B4-BE49-F238E27FC236}">
                <a16:creationId xmlns:a16="http://schemas.microsoft.com/office/drawing/2014/main" id="{6E176F5A-DB3F-428F-B4DD-3BA229D2F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A8C0A-17C2-4D6B-9A00-8B3B3A172EAD}"/>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2984901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2151-6B7A-48B4-B5D0-24C7FC0AF8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1E0A1D-60B2-4FE3-889E-6CC2F46F0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9725AB-7EA6-4B24-98C7-DCFC7C96C0EA}"/>
              </a:ext>
            </a:extLst>
          </p:cNvPr>
          <p:cNvSpPr>
            <a:spLocks noGrp="1"/>
          </p:cNvSpPr>
          <p:nvPr>
            <p:ph type="dt" sz="half" idx="10"/>
          </p:nvPr>
        </p:nvSpPr>
        <p:spPr/>
        <p:txBody>
          <a:bodyPr/>
          <a:lstStyle/>
          <a:p>
            <a:fld id="{480B8142-8E10-4405-8F3E-58357D9BF39B}" type="datetimeFigureOut">
              <a:rPr lang="en-US" smtClean="0"/>
              <a:t>1/25/2020</a:t>
            </a:fld>
            <a:endParaRPr lang="en-US"/>
          </a:p>
        </p:txBody>
      </p:sp>
      <p:sp>
        <p:nvSpPr>
          <p:cNvPr id="5" name="Footer Placeholder 4">
            <a:extLst>
              <a:ext uri="{FF2B5EF4-FFF2-40B4-BE49-F238E27FC236}">
                <a16:creationId xmlns:a16="http://schemas.microsoft.com/office/drawing/2014/main" id="{A36CA03E-07ED-44FA-9A12-198C91944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69ABD-44D6-4D3E-8ADD-DF42FE77070D}"/>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823393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66EE-6EAD-4377-8157-7DC726190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88E8E1-152E-4B8A-980D-3E42711186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66180-AD16-47FA-8642-316E9E42931B}"/>
              </a:ext>
            </a:extLst>
          </p:cNvPr>
          <p:cNvSpPr>
            <a:spLocks noGrp="1"/>
          </p:cNvSpPr>
          <p:nvPr>
            <p:ph type="dt" sz="half" idx="10"/>
          </p:nvPr>
        </p:nvSpPr>
        <p:spPr/>
        <p:txBody>
          <a:bodyPr/>
          <a:lstStyle/>
          <a:p>
            <a:fld id="{480B8142-8E10-4405-8F3E-58357D9BF39B}" type="datetimeFigureOut">
              <a:rPr lang="en-US" smtClean="0"/>
              <a:t>1/25/2020</a:t>
            </a:fld>
            <a:endParaRPr lang="en-US"/>
          </a:p>
        </p:txBody>
      </p:sp>
      <p:sp>
        <p:nvSpPr>
          <p:cNvPr id="5" name="Footer Placeholder 4">
            <a:extLst>
              <a:ext uri="{FF2B5EF4-FFF2-40B4-BE49-F238E27FC236}">
                <a16:creationId xmlns:a16="http://schemas.microsoft.com/office/drawing/2014/main" id="{DBE176F3-161D-4235-9DF0-2E96359F9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BCA3F-244B-46FC-BFD0-071490E59368}"/>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1840300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AEF6-3FA3-4ABB-AC7D-D7F71F95B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F6F412-3452-41FA-81A9-125596D2D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A41A61-89C6-4DF5-8312-6D85813C27A7}"/>
              </a:ext>
            </a:extLst>
          </p:cNvPr>
          <p:cNvSpPr>
            <a:spLocks noGrp="1"/>
          </p:cNvSpPr>
          <p:nvPr>
            <p:ph type="dt" sz="half" idx="10"/>
          </p:nvPr>
        </p:nvSpPr>
        <p:spPr/>
        <p:txBody>
          <a:bodyPr/>
          <a:lstStyle/>
          <a:p>
            <a:fld id="{480B8142-8E10-4405-8F3E-58357D9BF39B}" type="datetimeFigureOut">
              <a:rPr lang="en-US" smtClean="0"/>
              <a:t>1/25/2020</a:t>
            </a:fld>
            <a:endParaRPr lang="en-US"/>
          </a:p>
        </p:txBody>
      </p:sp>
      <p:sp>
        <p:nvSpPr>
          <p:cNvPr id="5" name="Footer Placeholder 4">
            <a:extLst>
              <a:ext uri="{FF2B5EF4-FFF2-40B4-BE49-F238E27FC236}">
                <a16:creationId xmlns:a16="http://schemas.microsoft.com/office/drawing/2014/main" id="{914FFDAE-2DB7-4BA8-948F-47A570EA9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0ABE3-07E9-4B67-9AB5-14A7B7F31CCD}"/>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2038884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D34-07A1-4BD9-85E7-D9CE48525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9372C-3892-4E8F-BD1A-35A1FD4B64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9BCA16-711F-45A5-AF2B-B9BE12B9C0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B1EF2C-B944-4959-BDE6-2BD08877F91C}"/>
              </a:ext>
            </a:extLst>
          </p:cNvPr>
          <p:cNvSpPr>
            <a:spLocks noGrp="1"/>
          </p:cNvSpPr>
          <p:nvPr>
            <p:ph type="dt" sz="half" idx="10"/>
          </p:nvPr>
        </p:nvSpPr>
        <p:spPr/>
        <p:txBody>
          <a:bodyPr/>
          <a:lstStyle/>
          <a:p>
            <a:fld id="{480B8142-8E10-4405-8F3E-58357D9BF39B}" type="datetimeFigureOut">
              <a:rPr lang="en-US" smtClean="0"/>
              <a:t>1/25/2020</a:t>
            </a:fld>
            <a:endParaRPr lang="en-US"/>
          </a:p>
        </p:txBody>
      </p:sp>
      <p:sp>
        <p:nvSpPr>
          <p:cNvPr id="6" name="Footer Placeholder 5">
            <a:extLst>
              <a:ext uri="{FF2B5EF4-FFF2-40B4-BE49-F238E27FC236}">
                <a16:creationId xmlns:a16="http://schemas.microsoft.com/office/drawing/2014/main" id="{A90BD8B8-262F-421E-ADF4-A4CF15949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75C20-6899-454F-BD70-3BD712DCC09F}"/>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289355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28A5-F6F6-4A50-8160-01F5870E4F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A03F3C-A761-4AF9-8B83-30627AA6E9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2477E2-497A-496A-8E6B-BD6C66A878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716D9D-2B75-4D2E-B556-E55FE235DA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AD857F-DB21-478E-8E9A-87D579E190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98D79C-9A9E-4B19-BB3D-3BBA981DD566}"/>
              </a:ext>
            </a:extLst>
          </p:cNvPr>
          <p:cNvSpPr>
            <a:spLocks noGrp="1"/>
          </p:cNvSpPr>
          <p:nvPr>
            <p:ph type="dt" sz="half" idx="10"/>
          </p:nvPr>
        </p:nvSpPr>
        <p:spPr/>
        <p:txBody>
          <a:bodyPr/>
          <a:lstStyle/>
          <a:p>
            <a:fld id="{480B8142-8E10-4405-8F3E-58357D9BF39B}" type="datetimeFigureOut">
              <a:rPr lang="en-US" smtClean="0"/>
              <a:t>1/25/2020</a:t>
            </a:fld>
            <a:endParaRPr lang="en-US"/>
          </a:p>
        </p:txBody>
      </p:sp>
      <p:sp>
        <p:nvSpPr>
          <p:cNvPr id="8" name="Footer Placeholder 7">
            <a:extLst>
              <a:ext uri="{FF2B5EF4-FFF2-40B4-BE49-F238E27FC236}">
                <a16:creationId xmlns:a16="http://schemas.microsoft.com/office/drawing/2014/main" id="{F2691B8D-2155-4081-94C6-3EACFCF462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8D9ACC-6FDB-4DB2-AF6E-74F9A0EEF4D9}"/>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148526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1A45-B2BB-40E1-B1CB-B9F9F2D4F5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D32C40-C935-49F6-829B-867D2D359DFD}"/>
              </a:ext>
            </a:extLst>
          </p:cNvPr>
          <p:cNvSpPr>
            <a:spLocks noGrp="1"/>
          </p:cNvSpPr>
          <p:nvPr>
            <p:ph type="dt" sz="half" idx="10"/>
          </p:nvPr>
        </p:nvSpPr>
        <p:spPr/>
        <p:txBody>
          <a:bodyPr/>
          <a:lstStyle/>
          <a:p>
            <a:fld id="{480B8142-8E10-4405-8F3E-58357D9BF39B}" type="datetimeFigureOut">
              <a:rPr lang="en-US" smtClean="0"/>
              <a:t>1/25/2020</a:t>
            </a:fld>
            <a:endParaRPr lang="en-US"/>
          </a:p>
        </p:txBody>
      </p:sp>
      <p:sp>
        <p:nvSpPr>
          <p:cNvPr id="4" name="Footer Placeholder 3">
            <a:extLst>
              <a:ext uri="{FF2B5EF4-FFF2-40B4-BE49-F238E27FC236}">
                <a16:creationId xmlns:a16="http://schemas.microsoft.com/office/drawing/2014/main" id="{FB9ED299-7D40-4667-8D72-6CAF150078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9C2988-B2AD-4E09-A811-EAE839B984D7}"/>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603977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27C08-D8BF-4CFB-B7B2-F5168557FB6E}"/>
              </a:ext>
            </a:extLst>
          </p:cNvPr>
          <p:cNvSpPr>
            <a:spLocks noGrp="1"/>
          </p:cNvSpPr>
          <p:nvPr>
            <p:ph type="dt" sz="half" idx="10"/>
          </p:nvPr>
        </p:nvSpPr>
        <p:spPr/>
        <p:txBody>
          <a:bodyPr/>
          <a:lstStyle/>
          <a:p>
            <a:fld id="{480B8142-8E10-4405-8F3E-58357D9BF39B}" type="datetimeFigureOut">
              <a:rPr lang="en-US" smtClean="0"/>
              <a:t>1/25/2020</a:t>
            </a:fld>
            <a:endParaRPr lang="en-US"/>
          </a:p>
        </p:txBody>
      </p:sp>
      <p:sp>
        <p:nvSpPr>
          <p:cNvPr id="3" name="Footer Placeholder 2">
            <a:extLst>
              <a:ext uri="{FF2B5EF4-FFF2-40B4-BE49-F238E27FC236}">
                <a16:creationId xmlns:a16="http://schemas.microsoft.com/office/drawing/2014/main" id="{B480072F-978E-457F-B7F1-65E6D4913F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ED344E-C6A6-4A4A-9E75-C6E7C6792974}"/>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4032884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1E8C-9830-4117-A131-412FF78FD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D2BE92-FD3E-4D4E-A63D-DEB9DFD3D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06828C-5977-4B5F-A31F-8418DF49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D54833-8CC6-40B3-962A-87F2FAF71AD9}"/>
              </a:ext>
            </a:extLst>
          </p:cNvPr>
          <p:cNvSpPr>
            <a:spLocks noGrp="1"/>
          </p:cNvSpPr>
          <p:nvPr>
            <p:ph type="dt" sz="half" idx="10"/>
          </p:nvPr>
        </p:nvSpPr>
        <p:spPr/>
        <p:txBody>
          <a:bodyPr/>
          <a:lstStyle/>
          <a:p>
            <a:fld id="{480B8142-8E10-4405-8F3E-58357D9BF39B}" type="datetimeFigureOut">
              <a:rPr lang="en-US" smtClean="0"/>
              <a:t>1/25/2020</a:t>
            </a:fld>
            <a:endParaRPr lang="en-US"/>
          </a:p>
        </p:txBody>
      </p:sp>
      <p:sp>
        <p:nvSpPr>
          <p:cNvPr id="6" name="Footer Placeholder 5">
            <a:extLst>
              <a:ext uri="{FF2B5EF4-FFF2-40B4-BE49-F238E27FC236}">
                <a16:creationId xmlns:a16="http://schemas.microsoft.com/office/drawing/2014/main" id="{BA6FC285-2D87-49CB-8769-2DA25D609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A799E-9ECF-44BF-8D43-29E40D088CB7}"/>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249294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C1ED-2FE5-4624-93A1-37B5D6CCA6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34AC4-A764-4187-A396-5256FEE82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135CA-2354-4F00-A278-50AD9048350A}"/>
              </a:ext>
            </a:extLst>
          </p:cNvPr>
          <p:cNvSpPr>
            <a:spLocks noGrp="1"/>
          </p:cNvSpPr>
          <p:nvPr>
            <p:ph type="dt" sz="half" idx="10"/>
          </p:nvPr>
        </p:nvSpPr>
        <p:spPr/>
        <p:txBody>
          <a:bodyPr/>
          <a:lstStyle/>
          <a:p>
            <a:fld id="{9DD9C6FF-E9ED-4D7B-81E7-FF664A55CCCF}" type="datetimeFigureOut">
              <a:rPr lang="en-US" smtClean="0"/>
              <a:t>1/25/2020</a:t>
            </a:fld>
            <a:endParaRPr lang="en-US"/>
          </a:p>
        </p:txBody>
      </p:sp>
      <p:sp>
        <p:nvSpPr>
          <p:cNvPr id="5" name="Footer Placeholder 4">
            <a:extLst>
              <a:ext uri="{FF2B5EF4-FFF2-40B4-BE49-F238E27FC236}">
                <a16:creationId xmlns:a16="http://schemas.microsoft.com/office/drawing/2014/main" id="{148E5958-7913-444C-AA8F-D22F8985C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2DFB3-5193-410E-9967-7B0825C6684E}"/>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3223403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66D2-60DF-49F0-A15D-E97C72DF1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6BD5A-BFC7-40BD-B40C-922BB0E79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09D5B-A28A-441B-ABE8-92795B2AE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A27B80-9FF5-4281-AB60-22C58C2E0CE9}"/>
              </a:ext>
            </a:extLst>
          </p:cNvPr>
          <p:cNvSpPr>
            <a:spLocks noGrp="1"/>
          </p:cNvSpPr>
          <p:nvPr>
            <p:ph type="dt" sz="half" idx="10"/>
          </p:nvPr>
        </p:nvSpPr>
        <p:spPr/>
        <p:txBody>
          <a:bodyPr/>
          <a:lstStyle/>
          <a:p>
            <a:fld id="{480B8142-8E10-4405-8F3E-58357D9BF39B}" type="datetimeFigureOut">
              <a:rPr lang="en-US" smtClean="0"/>
              <a:t>1/25/2020</a:t>
            </a:fld>
            <a:endParaRPr lang="en-US"/>
          </a:p>
        </p:txBody>
      </p:sp>
      <p:sp>
        <p:nvSpPr>
          <p:cNvPr id="6" name="Footer Placeholder 5">
            <a:extLst>
              <a:ext uri="{FF2B5EF4-FFF2-40B4-BE49-F238E27FC236}">
                <a16:creationId xmlns:a16="http://schemas.microsoft.com/office/drawing/2014/main" id="{A385AE27-8E7A-4872-89EF-EB8682B1F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852EE-C297-4F43-B16C-7B232C7EB7B8}"/>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1393786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C606-1B88-4E00-90E1-D5EBA7701D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F8DCCD-5ADC-459A-A8C0-58E126F114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D959B-FB5A-45A5-8BF1-46C1110D91AE}"/>
              </a:ext>
            </a:extLst>
          </p:cNvPr>
          <p:cNvSpPr>
            <a:spLocks noGrp="1"/>
          </p:cNvSpPr>
          <p:nvPr>
            <p:ph type="dt" sz="half" idx="10"/>
          </p:nvPr>
        </p:nvSpPr>
        <p:spPr/>
        <p:txBody>
          <a:bodyPr/>
          <a:lstStyle/>
          <a:p>
            <a:fld id="{480B8142-8E10-4405-8F3E-58357D9BF39B}" type="datetimeFigureOut">
              <a:rPr lang="en-US" smtClean="0"/>
              <a:t>1/25/2020</a:t>
            </a:fld>
            <a:endParaRPr lang="en-US"/>
          </a:p>
        </p:txBody>
      </p:sp>
      <p:sp>
        <p:nvSpPr>
          <p:cNvPr id="5" name="Footer Placeholder 4">
            <a:extLst>
              <a:ext uri="{FF2B5EF4-FFF2-40B4-BE49-F238E27FC236}">
                <a16:creationId xmlns:a16="http://schemas.microsoft.com/office/drawing/2014/main" id="{6D6F5352-AAA4-4405-B10D-3E141B3A7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2EAF8-E359-4754-B972-FC622A1ED6E4}"/>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574224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519505-483D-43DD-ABE5-8D989AF855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74A0DD-6FA5-4D6F-9B8E-29240180A2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5E84D-BBFA-4D6A-9B98-9A626F5B7F2A}"/>
              </a:ext>
            </a:extLst>
          </p:cNvPr>
          <p:cNvSpPr>
            <a:spLocks noGrp="1"/>
          </p:cNvSpPr>
          <p:nvPr>
            <p:ph type="dt" sz="half" idx="10"/>
          </p:nvPr>
        </p:nvSpPr>
        <p:spPr/>
        <p:txBody>
          <a:bodyPr/>
          <a:lstStyle/>
          <a:p>
            <a:fld id="{480B8142-8E10-4405-8F3E-58357D9BF39B}" type="datetimeFigureOut">
              <a:rPr lang="en-US" smtClean="0"/>
              <a:t>1/25/2020</a:t>
            </a:fld>
            <a:endParaRPr lang="en-US"/>
          </a:p>
        </p:txBody>
      </p:sp>
      <p:sp>
        <p:nvSpPr>
          <p:cNvPr id="5" name="Footer Placeholder 4">
            <a:extLst>
              <a:ext uri="{FF2B5EF4-FFF2-40B4-BE49-F238E27FC236}">
                <a16:creationId xmlns:a16="http://schemas.microsoft.com/office/drawing/2014/main" id="{51E945BA-5643-4489-BA6A-0A92FC026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04F20-6B6F-4AC7-98A2-785661E02C98}"/>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217087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B0C0-A673-4874-AF43-2F5255022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5740F1-E4CE-4248-8D43-B6C669D5B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A2B84B-0CB6-43EA-B28F-CF9FDB7F5B76}"/>
              </a:ext>
            </a:extLst>
          </p:cNvPr>
          <p:cNvSpPr>
            <a:spLocks noGrp="1"/>
          </p:cNvSpPr>
          <p:nvPr>
            <p:ph type="dt" sz="half" idx="10"/>
          </p:nvPr>
        </p:nvSpPr>
        <p:spPr/>
        <p:txBody>
          <a:bodyPr/>
          <a:lstStyle/>
          <a:p>
            <a:fld id="{9DD9C6FF-E9ED-4D7B-81E7-FF664A55CCCF}" type="datetimeFigureOut">
              <a:rPr lang="en-US" smtClean="0"/>
              <a:t>1/25/2020</a:t>
            </a:fld>
            <a:endParaRPr lang="en-US"/>
          </a:p>
        </p:txBody>
      </p:sp>
      <p:sp>
        <p:nvSpPr>
          <p:cNvPr id="5" name="Footer Placeholder 4">
            <a:extLst>
              <a:ext uri="{FF2B5EF4-FFF2-40B4-BE49-F238E27FC236}">
                <a16:creationId xmlns:a16="http://schemas.microsoft.com/office/drawing/2014/main" id="{9A3744E2-302D-4D49-97F6-0B0777D03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C3E71-7127-4034-A815-CD1C833FBFF4}"/>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238800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EDE6-5BB2-421B-9409-3829DDF07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8ADEDF-F137-4196-BA95-ED1EFCD0AD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C5DC81-E8B5-4B1C-BDA4-0DA75BEC0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5A5140-785A-4396-A6F4-BC2CE60F496C}"/>
              </a:ext>
            </a:extLst>
          </p:cNvPr>
          <p:cNvSpPr>
            <a:spLocks noGrp="1"/>
          </p:cNvSpPr>
          <p:nvPr>
            <p:ph type="dt" sz="half" idx="10"/>
          </p:nvPr>
        </p:nvSpPr>
        <p:spPr/>
        <p:txBody>
          <a:bodyPr/>
          <a:lstStyle/>
          <a:p>
            <a:fld id="{9DD9C6FF-E9ED-4D7B-81E7-FF664A55CCCF}" type="datetimeFigureOut">
              <a:rPr lang="en-US" smtClean="0"/>
              <a:t>1/25/2020</a:t>
            </a:fld>
            <a:endParaRPr lang="en-US"/>
          </a:p>
        </p:txBody>
      </p:sp>
      <p:sp>
        <p:nvSpPr>
          <p:cNvPr id="6" name="Footer Placeholder 5">
            <a:extLst>
              <a:ext uri="{FF2B5EF4-FFF2-40B4-BE49-F238E27FC236}">
                <a16:creationId xmlns:a16="http://schemas.microsoft.com/office/drawing/2014/main" id="{BC84A23B-4EB4-49D9-B14F-77923649B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3EB9B-6EDC-44EC-850D-552947DDEFC9}"/>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8825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E6D2-083E-4E99-B2A0-BEC6077DCC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84B7E8-9C8B-433E-B3E3-75F0A45F4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8D9358-2E56-4B90-9FAE-91C847B05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2E80AE-133C-4AB3-AB5B-BBFCF18CB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36EED-D4DE-4185-B2AA-98C517B909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9BE216-8401-4527-8AE8-7AC8A493A005}"/>
              </a:ext>
            </a:extLst>
          </p:cNvPr>
          <p:cNvSpPr>
            <a:spLocks noGrp="1"/>
          </p:cNvSpPr>
          <p:nvPr>
            <p:ph type="dt" sz="half" idx="10"/>
          </p:nvPr>
        </p:nvSpPr>
        <p:spPr/>
        <p:txBody>
          <a:bodyPr/>
          <a:lstStyle/>
          <a:p>
            <a:fld id="{9DD9C6FF-E9ED-4D7B-81E7-FF664A55CCCF}" type="datetimeFigureOut">
              <a:rPr lang="en-US" smtClean="0"/>
              <a:t>1/25/2020</a:t>
            </a:fld>
            <a:endParaRPr lang="en-US"/>
          </a:p>
        </p:txBody>
      </p:sp>
      <p:sp>
        <p:nvSpPr>
          <p:cNvPr id="8" name="Footer Placeholder 7">
            <a:extLst>
              <a:ext uri="{FF2B5EF4-FFF2-40B4-BE49-F238E27FC236}">
                <a16:creationId xmlns:a16="http://schemas.microsoft.com/office/drawing/2014/main" id="{EA20BAAC-5ED5-406B-BFD6-174FEE67B8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260CD2-2D34-493E-A10C-1D42868237D0}"/>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327040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1CE5-F1F6-4071-B9C7-4F854D40F7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9987D-069E-4CB2-81C2-F916643CB399}"/>
              </a:ext>
            </a:extLst>
          </p:cNvPr>
          <p:cNvSpPr>
            <a:spLocks noGrp="1"/>
          </p:cNvSpPr>
          <p:nvPr>
            <p:ph type="dt" sz="half" idx="10"/>
          </p:nvPr>
        </p:nvSpPr>
        <p:spPr/>
        <p:txBody>
          <a:bodyPr/>
          <a:lstStyle/>
          <a:p>
            <a:fld id="{9DD9C6FF-E9ED-4D7B-81E7-FF664A55CCCF}" type="datetimeFigureOut">
              <a:rPr lang="en-US" smtClean="0"/>
              <a:t>1/25/2020</a:t>
            </a:fld>
            <a:endParaRPr lang="en-US"/>
          </a:p>
        </p:txBody>
      </p:sp>
      <p:sp>
        <p:nvSpPr>
          <p:cNvPr id="4" name="Footer Placeholder 3">
            <a:extLst>
              <a:ext uri="{FF2B5EF4-FFF2-40B4-BE49-F238E27FC236}">
                <a16:creationId xmlns:a16="http://schemas.microsoft.com/office/drawing/2014/main" id="{E718A867-BD1B-4DD3-B447-0DBECD7F9A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D1B3EC-EA30-49C5-A8EC-46F2BB0DB15F}"/>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63509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207E9-2490-48DC-934E-FA30AFF5A4CD}"/>
              </a:ext>
            </a:extLst>
          </p:cNvPr>
          <p:cNvSpPr>
            <a:spLocks noGrp="1"/>
          </p:cNvSpPr>
          <p:nvPr>
            <p:ph type="dt" sz="half" idx="10"/>
          </p:nvPr>
        </p:nvSpPr>
        <p:spPr/>
        <p:txBody>
          <a:bodyPr/>
          <a:lstStyle/>
          <a:p>
            <a:fld id="{9DD9C6FF-E9ED-4D7B-81E7-FF664A55CCCF}" type="datetimeFigureOut">
              <a:rPr lang="en-US" smtClean="0"/>
              <a:t>1/25/2020</a:t>
            </a:fld>
            <a:endParaRPr lang="en-US"/>
          </a:p>
        </p:txBody>
      </p:sp>
      <p:sp>
        <p:nvSpPr>
          <p:cNvPr id="3" name="Footer Placeholder 2">
            <a:extLst>
              <a:ext uri="{FF2B5EF4-FFF2-40B4-BE49-F238E27FC236}">
                <a16:creationId xmlns:a16="http://schemas.microsoft.com/office/drawing/2014/main" id="{2F932473-4570-477A-A41A-E4A2405E57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2B2036-E92E-4D08-B485-8130069D94E1}"/>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144031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FA19-2074-4DE9-90DF-D196C0331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F5ED1-D821-49E1-BEA1-5E089618E1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27F8D-74B9-47B6-B644-E8F339D40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D6A815-5631-4D59-B797-0FEAA9CEC1FB}"/>
              </a:ext>
            </a:extLst>
          </p:cNvPr>
          <p:cNvSpPr>
            <a:spLocks noGrp="1"/>
          </p:cNvSpPr>
          <p:nvPr>
            <p:ph type="dt" sz="half" idx="10"/>
          </p:nvPr>
        </p:nvSpPr>
        <p:spPr/>
        <p:txBody>
          <a:bodyPr/>
          <a:lstStyle/>
          <a:p>
            <a:fld id="{9DD9C6FF-E9ED-4D7B-81E7-FF664A55CCCF}" type="datetimeFigureOut">
              <a:rPr lang="en-US" smtClean="0"/>
              <a:t>1/25/2020</a:t>
            </a:fld>
            <a:endParaRPr lang="en-US"/>
          </a:p>
        </p:txBody>
      </p:sp>
      <p:sp>
        <p:nvSpPr>
          <p:cNvPr id="6" name="Footer Placeholder 5">
            <a:extLst>
              <a:ext uri="{FF2B5EF4-FFF2-40B4-BE49-F238E27FC236}">
                <a16:creationId xmlns:a16="http://schemas.microsoft.com/office/drawing/2014/main" id="{92E091BC-1F54-402D-8436-BFB7B1635B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CF246E-5A02-4C8D-A021-0437D467B52F}"/>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267964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F498-A1C0-497E-8A40-9FD79E1C2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CA0128-6ECA-4340-BC77-D8953F656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14F39-3DBB-499E-8572-DDE32B879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B0D89-2782-416F-9857-36E9B87732F8}"/>
              </a:ext>
            </a:extLst>
          </p:cNvPr>
          <p:cNvSpPr>
            <a:spLocks noGrp="1"/>
          </p:cNvSpPr>
          <p:nvPr>
            <p:ph type="dt" sz="half" idx="10"/>
          </p:nvPr>
        </p:nvSpPr>
        <p:spPr/>
        <p:txBody>
          <a:bodyPr/>
          <a:lstStyle/>
          <a:p>
            <a:fld id="{9DD9C6FF-E9ED-4D7B-81E7-FF664A55CCCF}" type="datetimeFigureOut">
              <a:rPr lang="en-US" smtClean="0"/>
              <a:t>1/25/2020</a:t>
            </a:fld>
            <a:endParaRPr lang="en-US"/>
          </a:p>
        </p:txBody>
      </p:sp>
      <p:sp>
        <p:nvSpPr>
          <p:cNvPr id="6" name="Footer Placeholder 5">
            <a:extLst>
              <a:ext uri="{FF2B5EF4-FFF2-40B4-BE49-F238E27FC236}">
                <a16:creationId xmlns:a16="http://schemas.microsoft.com/office/drawing/2014/main" id="{2E3C2088-7C3B-4666-9FCF-5720700B6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28CB0E-0366-4781-B51E-59369A05C75C}"/>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243689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ED3F0-2C93-4FF7-ADAB-6B91382AE6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0E6B78-B21E-4950-9003-C83A4432C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2D537-47C1-4F7D-884F-20DFB68CD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9C6FF-E9ED-4D7B-81E7-FF664A55CCCF}" type="datetimeFigureOut">
              <a:rPr lang="en-US" smtClean="0"/>
              <a:t>1/25/2020</a:t>
            </a:fld>
            <a:endParaRPr lang="en-US"/>
          </a:p>
        </p:txBody>
      </p:sp>
      <p:sp>
        <p:nvSpPr>
          <p:cNvPr id="5" name="Footer Placeholder 4">
            <a:extLst>
              <a:ext uri="{FF2B5EF4-FFF2-40B4-BE49-F238E27FC236}">
                <a16:creationId xmlns:a16="http://schemas.microsoft.com/office/drawing/2014/main" id="{AB22A6DA-E7D2-4DEA-A97A-B21E934B7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C4FB04-1382-446D-A0A7-33D93FA2F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09881-6F63-4BF3-A489-41C5F8D4A16D}" type="slidenum">
              <a:rPr lang="en-US" smtClean="0"/>
              <a:t>‹#›</a:t>
            </a:fld>
            <a:endParaRPr lang="en-US"/>
          </a:p>
        </p:txBody>
      </p:sp>
    </p:spTree>
    <p:extLst>
      <p:ext uri="{BB962C8B-B14F-4D97-AF65-F5344CB8AC3E}">
        <p14:creationId xmlns:p14="http://schemas.microsoft.com/office/powerpoint/2010/main" val="3332088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A3887-F2B1-4574-892C-2F1885A4CB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F5F2C-534A-4017-BDB0-0A14FC0F5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C04AE-521F-4BC3-99BD-5A6C95F04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B8142-8E10-4405-8F3E-58357D9BF39B}" type="datetimeFigureOut">
              <a:rPr lang="en-US" smtClean="0"/>
              <a:t>1/25/2020</a:t>
            </a:fld>
            <a:endParaRPr lang="en-US"/>
          </a:p>
        </p:txBody>
      </p:sp>
      <p:sp>
        <p:nvSpPr>
          <p:cNvPr id="5" name="Footer Placeholder 4">
            <a:extLst>
              <a:ext uri="{FF2B5EF4-FFF2-40B4-BE49-F238E27FC236}">
                <a16:creationId xmlns:a16="http://schemas.microsoft.com/office/drawing/2014/main" id="{F112A9D1-5E43-4920-B91A-D3F19D021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8B5469-B01F-44DB-9296-32BBFAF0B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5D60F-0EF2-46AC-80C9-0B08F1267396}" type="slidenum">
              <a:rPr lang="en-US" smtClean="0"/>
              <a:t>‹#›</a:t>
            </a:fld>
            <a:endParaRPr lang="en-US"/>
          </a:p>
        </p:txBody>
      </p:sp>
    </p:spTree>
    <p:extLst>
      <p:ext uri="{BB962C8B-B14F-4D97-AF65-F5344CB8AC3E}">
        <p14:creationId xmlns:p14="http://schemas.microsoft.com/office/powerpoint/2010/main" val="1997722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emf"/><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emf"/><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6.png"/><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emf"/><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emf"/><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emf"/><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9.png"/></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1.emf"/><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1.emf"/><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9.png"/><Relationship Id="rId14"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1.emf"/><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9.png"/><Relationship Id="rId1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emf"/><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emf"/><Relationship Id="rId7"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7.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32.xml"/><Relationship Id="rId16" Type="http://schemas.openxmlformats.org/officeDocument/2006/relationships/image" Target="../media/image59.png"/><Relationship Id="rId1" Type="http://schemas.openxmlformats.org/officeDocument/2006/relationships/slideLayout" Target="../slideLayouts/slideLayout13.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1.emf"/><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8.png"/><Relationship Id="rId9" Type="http://schemas.openxmlformats.org/officeDocument/2006/relationships/image" Target="../media/image52.png"/><Relationship Id="rId14" Type="http://schemas.openxmlformats.org/officeDocument/2006/relationships/image" Target="../media/image57.png"/></Relationships>
</file>

<file path=ppt/slides/_rels/slide3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emf"/><Relationship Id="rId7"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55.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emf"/><Relationship Id="rId7" Type="http://schemas.openxmlformats.org/officeDocument/2006/relationships/image" Target="../media/image10.png"/><Relationship Id="rId12"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3125417" y="1637787"/>
            <a:ext cx="57309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Kirk Swanson</a:t>
            </a: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869709" y="440880"/>
            <a:ext cx="1024236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Helvetica"/>
                <a:ea typeface="+mn-ea"/>
                <a:cs typeface="Helvetica"/>
              </a:rPr>
              <a:t>Gaussian Processes for Machine Learning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Helvetica"/>
                <a:cs typeface="Helvetica"/>
              </a:rPr>
              <a:t>Chapter 2: Regression</a:t>
            </a:r>
            <a:endParaRPr kumimoji="0" lang="en-US" sz="2800" b="0" i="0" u="none" strike="noStrike" kern="1200" cap="none" spc="0" normalizeH="0" baseline="0" noProof="0" dirty="0">
              <a:ln>
                <a:noFill/>
              </a:ln>
              <a:solidFill>
                <a:prstClr val="black"/>
              </a:solidFill>
              <a:effectLst/>
              <a:uLnTx/>
              <a:uFillTx/>
              <a:latin typeface="Helvetica"/>
              <a:ea typeface="+mn-ea"/>
              <a:cs typeface="Helvetica"/>
            </a:endParaRPr>
          </a:p>
        </p:txBody>
      </p:sp>
      <p:pic>
        <p:nvPicPr>
          <p:cNvPr id="3" name="Picture 2">
            <a:extLst>
              <a:ext uri="{FF2B5EF4-FFF2-40B4-BE49-F238E27FC236}">
                <a16:creationId xmlns:a16="http://schemas.microsoft.com/office/drawing/2014/main" id="{0ADFBA42-F2FC-45AE-A85B-8648B03912F8}"/>
              </a:ext>
            </a:extLst>
          </p:cNvPr>
          <p:cNvPicPr>
            <a:picLocks noChangeAspect="1"/>
          </p:cNvPicPr>
          <p:nvPr/>
        </p:nvPicPr>
        <p:blipFill>
          <a:blip r:embed="rId4"/>
          <a:stretch>
            <a:fillRect/>
          </a:stretch>
        </p:blipFill>
        <p:spPr>
          <a:xfrm>
            <a:off x="4056992" y="2614095"/>
            <a:ext cx="3788980" cy="3044646"/>
          </a:xfrm>
          <a:prstGeom prst="rect">
            <a:avLst/>
          </a:prstGeom>
        </p:spPr>
      </p:pic>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Tree>
    <p:extLst>
      <p:ext uri="{BB962C8B-B14F-4D97-AF65-F5344CB8AC3E}">
        <p14:creationId xmlns:p14="http://schemas.microsoft.com/office/powerpoint/2010/main" val="201816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6D34149-71CE-4268-A1F7-869357FBA5F5}"/>
              </a:ext>
            </a:extLst>
          </p:cNvPr>
          <p:cNvPicPr>
            <a:picLocks noChangeAspect="1"/>
          </p:cNvPicPr>
          <p:nvPr/>
        </p:nvPicPr>
        <p:blipFill>
          <a:blip r:embed="rId5"/>
          <a:stretch>
            <a:fillRect/>
          </a:stretch>
        </p:blipFill>
        <p:spPr>
          <a:xfrm>
            <a:off x="4079711" y="3537065"/>
            <a:ext cx="3511452" cy="2370700"/>
          </a:xfrm>
          <a:prstGeom prst="rect">
            <a:avLst/>
          </a:prstGeom>
        </p:spPr>
      </p:pic>
      <p:graphicFrame>
        <p:nvGraphicFramePr>
          <p:cNvPr id="13" name="Table 3">
            <a:extLst>
              <a:ext uri="{FF2B5EF4-FFF2-40B4-BE49-F238E27FC236}">
                <a16:creationId xmlns:a16="http://schemas.microsoft.com/office/drawing/2014/main" id="{73BAC84F-4D5E-404D-86EC-E1BA0DBF6ECB}"/>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F6C15705-D53D-4D51-872E-F33C2957B2C2}"/>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8" name="Arrow: Right 17">
            <a:extLst>
              <a:ext uri="{FF2B5EF4-FFF2-40B4-BE49-F238E27FC236}">
                <a16:creationId xmlns:a16="http://schemas.microsoft.com/office/drawing/2014/main" id="{4B2CBC6A-7F41-4779-B1A7-4C57303AEAF0}"/>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63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68699EC2-FA75-472C-B02B-BAA1A9482ADD}"/>
              </a:ext>
            </a:extLst>
          </p:cNvPr>
          <p:cNvPicPr>
            <a:picLocks noChangeAspect="1"/>
          </p:cNvPicPr>
          <p:nvPr/>
        </p:nvPicPr>
        <p:blipFill>
          <a:blip r:embed="rId5"/>
          <a:stretch>
            <a:fillRect/>
          </a:stretch>
        </p:blipFill>
        <p:spPr>
          <a:xfrm>
            <a:off x="4135821" y="3571430"/>
            <a:ext cx="3455342" cy="2319274"/>
          </a:xfrm>
          <a:prstGeom prst="rect">
            <a:avLst/>
          </a:prstGeom>
        </p:spPr>
      </p:pic>
      <p:graphicFrame>
        <p:nvGraphicFramePr>
          <p:cNvPr id="13" name="Table 3">
            <a:extLst>
              <a:ext uri="{FF2B5EF4-FFF2-40B4-BE49-F238E27FC236}">
                <a16:creationId xmlns:a16="http://schemas.microsoft.com/office/drawing/2014/main" id="{707837D9-BCCE-4B6C-B98B-F66FCB46FA90}"/>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39633816-B494-4A6D-9F90-14CD466786B1}"/>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8" name="Arrow: Right 17">
            <a:extLst>
              <a:ext uri="{FF2B5EF4-FFF2-40B4-BE49-F238E27FC236}">
                <a16:creationId xmlns:a16="http://schemas.microsoft.com/office/drawing/2014/main" id="{E7A49820-557B-43EF-B279-EFEF464301D0}"/>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52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B419BA5C-76E7-4D1D-A248-2A75D6E37DA5}"/>
              </a:ext>
            </a:extLst>
          </p:cNvPr>
          <p:cNvPicPr>
            <a:picLocks noChangeAspect="1"/>
          </p:cNvPicPr>
          <p:nvPr/>
        </p:nvPicPr>
        <p:blipFill>
          <a:blip r:embed="rId5"/>
          <a:stretch>
            <a:fillRect/>
          </a:stretch>
        </p:blipFill>
        <p:spPr>
          <a:xfrm>
            <a:off x="4135820" y="3594244"/>
            <a:ext cx="3455341" cy="2320752"/>
          </a:xfrm>
          <a:prstGeom prst="rect">
            <a:avLst/>
          </a:prstGeom>
        </p:spPr>
      </p:pic>
      <p:graphicFrame>
        <p:nvGraphicFramePr>
          <p:cNvPr id="13" name="Table 3">
            <a:extLst>
              <a:ext uri="{FF2B5EF4-FFF2-40B4-BE49-F238E27FC236}">
                <a16:creationId xmlns:a16="http://schemas.microsoft.com/office/drawing/2014/main" id="{5352B6CF-439D-4F15-9A61-F0F658C75082}"/>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FD7DD902-E153-4BAB-AB68-E7C8908F106C}"/>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8" name="Arrow: Right 17">
            <a:extLst>
              <a:ext uri="{FF2B5EF4-FFF2-40B4-BE49-F238E27FC236}">
                <a16:creationId xmlns:a16="http://schemas.microsoft.com/office/drawing/2014/main" id="{28AAE9B9-3C38-4924-957E-8DD6BB39C4E3}"/>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17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2551B1-2B5F-4EB7-8DEE-10CC8F751776}"/>
              </a:ext>
            </a:extLst>
          </p:cNvPr>
          <p:cNvPicPr>
            <a:picLocks noChangeAspect="1"/>
          </p:cNvPicPr>
          <p:nvPr/>
        </p:nvPicPr>
        <p:blipFill>
          <a:blip r:embed="rId5"/>
          <a:stretch>
            <a:fillRect/>
          </a:stretch>
        </p:blipFill>
        <p:spPr>
          <a:xfrm>
            <a:off x="4135821" y="3571430"/>
            <a:ext cx="3451441" cy="2313501"/>
          </a:xfrm>
          <a:prstGeom prst="rect">
            <a:avLst/>
          </a:prstGeom>
        </p:spPr>
      </p:pic>
      <p:graphicFrame>
        <p:nvGraphicFramePr>
          <p:cNvPr id="13" name="Table 3">
            <a:extLst>
              <a:ext uri="{FF2B5EF4-FFF2-40B4-BE49-F238E27FC236}">
                <a16:creationId xmlns:a16="http://schemas.microsoft.com/office/drawing/2014/main" id="{089D1EEB-CC1B-4FB2-8CFB-B6FE3C685C9D}"/>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8EC0F74E-A4ED-4D4F-96D8-81696A3507BA}"/>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8" name="Arrow: Right 17">
            <a:extLst>
              <a:ext uri="{FF2B5EF4-FFF2-40B4-BE49-F238E27FC236}">
                <a16:creationId xmlns:a16="http://schemas.microsoft.com/office/drawing/2014/main" id="{2CD1C211-8A51-4512-A225-661B2014BEC7}"/>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40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21E119FC-24D4-4B00-9CF4-950B4706D4B4}"/>
              </a:ext>
            </a:extLst>
          </p:cNvPr>
          <p:cNvPicPr>
            <a:picLocks noChangeAspect="1"/>
          </p:cNvPicPr>
          <p:nvPr/>
        </p:nvPicPr>
        <p:blipFill>
          <a:blip r:embed="rId5"/>
          <a:stretch>
            <a:fillRect/>
          </a:stretch>
        </p:blipFill>
        <p:spPr>
          <a:xfrm>
            <a:off x="4155635" y="3557752"/>
            <a:ext cx="3475573" cy="2350015"/>
          </a:xfrm>
          <a:prstGeom prst="rect">
            <a:avLst/>
          </a:prstGeom>
        </p:spPr>
      </p:pic>
      <p:graphicFrame>
        <p:nvGraphicFramePr>
          <p:cNvPr id="13" name="Table 3">
            <a:extLst>
              <a:ext uri="{FF2B5EF4-FFF2-40B4-BE49-F238E27FC236}">
                <a16:creationId xmlns:a16="http://schemas.microsoft.com/office/drawing/2014/main" id="{F716DFC0-6C86-4307-AA37-EDD36BA729A8}"/>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FCD7FD8A-06DE-4A46-9B5D-0CD1498C449D}"/>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8" name="Arrow: Right 17">
            <a:extLst>
              <a:ext uri="{FF2B5EF4-FFF2-40B4-BE49-F238E27FC236}">
                <a16:creationId xmlns:a16="http://schemas.microsoft.com/office/drawing/2014/main" id="{A18A3C5B-E62C-4277-BDE8-3CBF50CAC112}"/>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221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7FAD6211-9680-4A72-A27B-CF43BA256DA8}"/>
              </a:ext>
            </a:extLst>
          </p:cNvPr>
          <p:cNvPicPr>
            <a:picLocks noChangeAspect="1"/>
          </p:cNvPicPr>
          <p:nvPr/>
        </p:nvPicPr>
        <p:blipFill>
          <a:blip r:embed="rId5"/>
          <a:stretch>
            <a:fillRect/>
          </a:stretch>
        </p:blipFill>
        <p:spPr>
          <a:xfrm>
            <a:off x="4135821" y="3548497"/>
            <a:ext cx="3488222" cy="2382200"/>
          </a:xfrm>
          <a:prstGeom prst="rect">
            <a:avLst/>
          </a:prstGeom>
        </p:spPr>
      </p:pic>
      <p:graphicFrame>
        <p:nvGraphicFramePr>
          <p:cNvPr id="13" name="Table 3">
            <a:extLst>
              <a:ext uri="{FF2B5EF4-FFF2-40B4-BE49-F238E27FC236}">
                <a16:creationId xmlns:a16="http://schemas.microsoft.com/office/drawing/2014/main" id="{551F722A-D90E-428C-BCFA-A64D79FDB216}"/>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E9FFE1B4-9188-4308-B214-A351C4710707}"/>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8" name="Arrow: Right 17">
            <a:extLst>
              <a:ext uri="{FF2B5EF4-FFF2-40B4-BE49-F238E27FC236}">
                <a16:creationId xmlns:a16="http://schemas.microsoft.com/office/drawing/2014/main" id="{E78BB9EE-2765-4B04-8A05-6A908A2941DF}"/>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88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7FAD6211-9680-4A72-A27B-CF43BA256DA8}"/>
              </a:ext>
            </a:extLst>
          </p:cNvPr>
          <p:cNvPicPr>
            <a:picLocks noChangeAspect="1"/>
          </p:cNvPicPr>
          <p:nvPr/>
        </p:nvPicPr>
        <p:blipFill>
          <a:blip r:embed="rId5"/>
          <a:stretch>
            <a:fillRect/>
          </a:stretch>
        </p:blipFill>
        <p:spPr>
          <a:xfrm>
            <a:off x="4135821" y="3548497"/>
            <a:ext cx="3488222" cy="2382200"/>
          </a:xfrm>
          <a:prstGeom prst="rect">
            <a:avLst/>
          </a:prstGeom>
        </p:spPr>
      </p:pic>
      <p:pic>
        <p:nvPicPr>
          <p:cNvPr id="5" name="Picture 4">
            <a:extLst>
              <a:ext uri="{FF2B5EF4-FFF2-40B4-BE49-F238E27FC236}">
                <a16:creationId xmlns:a16="http://schemas.microsoft.com/office/drawing/2014/main" id="{AED582C3-77D9-4672-82A0-3311FBCEF089}"/>
              </a:ext>
            </a:extLst>
          </p:cNvPr>
          <p:cNvPicPr>
            <a:picLocks noChangeAspect="1"/>
          </p:cNvPicPr>
          <p:nvPr/>
        </p:nvPicPr>
        <p:blipFill>
          <a:blip r:embed="rId6"/>
          <a:stretch>
            <a:fillRect/>
          </a:stretch>
        </p:blipFill>
        <p:spPr>
          <a:xfrm>
            <a:off x="4135820" y="3552796"/>
            <a:ext cx="3488223" cy="2361768"/>
          </a:xfrm>
          <a:prstGeom prst="rect">
            <a:avLst/>
          </a:prstGeom>
        </p:spPr>
      </p:pic>
      <p:graphicFrame>
        <p:nvGraphicFramePr>
          <p:cNvPr id="16" name="Table 3">
            <a:extLst>
              <a:ext uri="{FF2B5EF4-FFF2-40B4-BE49-F238E27FC236}">
                <a16:creationId xmlns:a16="http://schemas.microsoft.com/office/drawing/2014/main" id="{CA7B9AD2-8288-4A02-A2FC-009980067E4F}"/>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8" name="TextBox 17">
            <a:extLst>
              <a:ext uri="{FF2B5EF4-FFF2-40B4-BE49-F238E27FC236}">
                <a16:creationId xmlns:a16="http://schemas.microsoft.com/office/drawing/2014/main" id="{BEA948B7-95BB-482A-A043-5414C42DD3AB}"/>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9" name="Arrow: Right 18">
            <a:extLst>
              <a:ext uri="{FF2B5EF4-FFF2-40B4-BE49-F238E27FC236}">
                <a16:creationId xmlns:a16="http://schemas.microsoft.com/office/drawing/2014/main" id="{EDA5CF0F-3BFA-4ACD-86C3-AE07A2948564}"/>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06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98BAAEB1-783A-43BE-8582-6FF7921055CA}"/>
              </a:ext>
            </a:extLst>
          </p:cNvPr>
          <p:cNvPicPr>
            <a:picLocks noChangeAspect="1"/>
          </p:cNvPicPr>
          <p:nvPr/>
        </p:nvPicPr>
        <p:blipFill>
          <a:blip r:embed="rId5"/>
          <a:stretch>
            <a:fillRect/>
          </a:stretch>
        </p:blipFill>
        <p:spPr>
          <a:xfrm>
            <a:off x="4152604" y="3571430"/>
            <a:ext cx="3438559" cy="2336336"/>
          </a:xfrm>
          <a:prstGeom prst="rect">
            <a:avLst/>
          </a:prstGeom>
        </p:spPr>
      </p:pic>
      <p:graphicFrame>
        <p:nvGraphicFramePr>
          <p:cNvPr id="13" name="Table 3">
            <a:extLst>
              <a:ext uri="{FF2B5EF4-FFF2-40B4-BE49-F238E27FC236}">
                <a16:creationId xmlns:a16="http://schemas.microsoft.com/office/drawing/2014/main" id="{0EB8E43F-FF89-4FD8-A4C2-6914F5081B09}"/>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0A0BCC46-659A-497F-A523-2BDE65CA7614}"/>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8" name="Arrow: Right 17">
            <a:extLst>
              <a:ext uri="{FF2B5EF4-FFF2-40B4-BE49-F238E27FC236}">
                <a16:creationId xmlns:a16="http://schemas.microsoft.com/office/drawing/2014/main" id="{C467848F-B43D-40BD-889B-09AEC916F676}"/>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002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graphicFrame>
        <p:nvGraphicFramePr>
          <p:cNvPr id="16" name="Table 3">
            <a:extLst>
              <a:ext uri="{FF2B5EF4-FFF2-40B4-BE49-F238E27FC236}">
                <a16:creationId xmlns:a16="http://schemas.microsoft.com/office/drawing/2014/main" id="{815B547B-4F97-4BE2-B384-4A5C0F7D008F}"/>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8" name="TextBox 17">
            <a:extLst>
              <a:ext uri="{FF2B5EF4-FFF2-40B4-BE49-F238E27FC236}">
                <a16:creationId xmlns:a16="http://schemas.microsoft.com/office/drawing/2014/main" id="{282A3FB2-812E-47AB-84D3-B053C2ADD7F5}"/>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9" name="Arrow: Right 18">
            <a:extLst>
              <a:ext uri="{FF2B5EF4-FFF2-40B4-BE49-F238E27FC236}">
                <a16:creationId xmlns:a16="http://schemas.microsoft.com/office/drawing/2014/main" id="{9335F1A5-0E53-4B40-A396-B7C4FC946C57}"/>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325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graphicFrame>
        <p:nvGraphicFramePr>
          <p:cNvPr id="16" name="Table 3">
            <a:extLst>
              <a:ext uri="{FF2B5EF4-FFF2-40B4-BE49-F238E27FC236}">
                <a16:creationId xmlns:a16="http://schemas.microsoft.com/office/drawing/2014/main" id="{DE458664-BE63-42D5-BF97-57B7EE2F1505}"/>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8" name="TextBox 17">
            <a:extLst>
              <a:ext uri="{FF2B5EF4-FFF2-40B4-BE49-F238E27FC236}">
                <a16:creationId xmlns:a16="http://schemas.microsoft.com/office/drawing/2014/main" id="{4B8A7A5F-5E72-42C4-9CB0-C0CE2EBE0039}"/>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9" name="Arrow: Right 18">
            <a:extLst>
              <a:ext uri="{FF2B5EF4-FFF2-40B4-BE49-F238E27FC236}">
                <a16:creationId xmlns:a16="http://schemas.microsoft.com/office/drawing/2014/main" id="{744D4607-83C2-4E73-A1F4-EE7F4B289775}"/>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9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Supervised learning: regression</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0" name="Content Placeholder 2">
            <a:extLst>
              <a:ext uri="{FF2B5EF4-FFF2-40B4-BE49-F238E27FC236}">
                <a16:creationId xmlns:a16="http://schemas.microsoft.com/office/drawing/2014/main" id="{695AEE44-C41B-491C-B687-9B9AA49D66B8}"/>
              </a:ext>
            </a:extLst>
          </p:cNvPr>
          <p:cNvSpPr>
            <a:spLocks noGrp="1"/>
          </p:cNvSpPr>
          <p:nvPr>
            <p:ph idx="1"/>
          </p:nvPr>
        </p:nvSpPr>
        <p:spPr>
          <a:xfrm>
            <a:off x="145059" y="1145748"/>
            <a:ext cx="11848821" cy="949989"/>
          </a:xfrm>
        </p:spPr>
        <p:txBody>
          <a:bodyPr>
            <a:normAutofit/>
          </a:bodyPr>
          <a:lstStyle/>
          <a:p>
            <a:r>
              <a:rPr lang="en-US" u="sng" dirty="0"/>
              <a:t>Goal</a:t>
            </a:r>
            <a:r>
              <a:rPr lang="en-US" dirty="0"/>
              <a:t>: Given empirical training data, </a:t>
            </a:r>
            <a:r>
              <a:rPr lang="en-US" i="1" dirty="0"/>
              <a:t>    </a:t>
            </a:r>
            <a:r>
              <a:rPr lang="en-US" dirty="0"/>
              <a:t>, construct a model function,  , which can make predictions for all possible input values </a:t>
            </a:r>
          </a:p>
          <a:p>
            <a:pPr lvl="1"/>
            <a:endParaRPr lang="en-US" dirty="0"/>
          </a:p>
          <a:p>
            <a:pPr lvl="1"/>
            <a:endParaRPr lang="en-US" dirty="0"/>
          </a:p>
        </p:txBody>
      </p:sp>
      <p:pic>
        <p:nvPicPr>
          <p:cNvPr id="1026" name="Picture 2">
            <a:extLst>
              <a:ext uri="{FF2B5EF4-FFF2-40B4-BE49-F238E27FC236}">
                <a16:creationId xmlns:a16="http://schemas.microsoft.com/office/drawing/2014/main" id="{914105CA-7A68-4A03-B1B0-0622CA568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9971" y="1206184"/>
            <a:ext cx="387244" cy="33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AC004A63-D82F-44B9-B123-547D81EA73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0464" y="1125760"/>
            <a:ext cx="207004" cy="41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31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graphicFrame>
        <p:nvGraphicFramePr>
          <p:cNvPr id="16" name="Table 3">
            <a:extLst>
              <a:ext uri="{FF2B5EF4-FFF2-40B4-BE49-F238E27FC236}">
                <a16:creationId xmlns:a16="http://schemas.microsoft.com/office/drawing/2014/main" id="{E9F9D0B1-1B1D-4B34-BA9B-A00C76C5A8B7}"/>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8" name="TextBox 17">
            <a:extLst>
              <a:ext uri="{FF2B5EF4-FFF2-40B4-BE49-F238E27FC236}">
                <a16:creationId xmlns:a16="http://schemas.microsoft.com/office/drawing/2014/main" id="{53C0E850-32B1-46BD-80A1-6A1DE9C73AF3}"/>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9" name="Arrow: Right 18">
            <a:extLst>
              <a:ext uri="{FF2B5EF4-FFF2-40B4-BE49-F238E27FC236}">
                <a16:creationId xmlns:a16="http://schemas.microsoft.com/office/drawing/2014/main" id="{ADA9CCF4-9617-4E17-BDBC-2F2B88611B3D}"/>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097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graphicFrame>
        <p:nvGraphicFramePr>
          <p:cNvPr id="18" name="Table 3">
            <a:extLst>
              <a:ext uri="{FF2B5EF4-FFF2-40B4-BE49-F238E27FC236}">
                <a16:creationId xmlns:a16="http://schemas.microsoft.com/office/drawing/2014/main" id="{142A80EC-FB36-4553-97A5-BBC74DE57054}"/>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9" name="TextBox 18">
            <a:extLst>
              <a:ext uri="{FF2B5EF4-FFF2-40B4-BE49-F238E27FC236}">
                <a16:creationId xmlns:a16="http://schemas.microsoft.com/office/drawing/2014/main" id="{CF5260DD-7B35-412C-9AF2-0AA19E4964E1}"/>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20" name="Arrow: Right 19">
            <a:extLst>
              <a:ext uri="{FF2B5EF4-FFF2-40B4-BE49-F238E27FC236}">
                <a16:creationId xmlns:a16="http://schemas.microsoft.com/office/drawing/2014/main" id="{57397352-65CA-49B1-9A11-15AF160CF53B}"/>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346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101254" y="3550827"/>
            <a:ext cx="3538638" cy="2413804"/>
          </a:xfrm>
          <a:prstGeom prst="rect">
            <a:avLst/>
          </a:prstGeom>
        </p:spPr>
      </p:pic>
      <p:graphicFrame>
        <p:nvGraphicFramePr>
          <p:cNvPr id="18" name="Table 3">
            <a:extLst>
              <a:ext uri="{FF2B5EF4-FFF2-40B4-BE49-F238E27FC236}">
                <a16:creationId xmlns:a16="http://schemas.microsoft.com/office/drawing/2014/main" id="{F83A2424-3101-4189-8BAB-0BCB593CB3E4}"/>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9" name="TextBox 18">
            <a:extLst>
              <a:ext uri="{FF2B5EF4-FFF2-40B4-BE49-F238E27FC236}">
                <a16:creationId xmlns:a16="http://schemas.microsoft.com/office/drawing/2014/main" id="{B80CFF70-10C3-4A80-8034-D2729C428C86}"/>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20" name="Arrow: Right 19">
            <a:extLst>
              <a:ext uri="{FF2B5EF4-FFF2-40B4-BE49-F238E27FC236}">
                <a16:creationId xmlns:a16="http://schemas.microsoft.com/office/drawing/2014/main" id="{9DEF9EA3-37D8-41D3-A146-72364F671389}"/>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016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101254" y="3550827"/>
            <a:ext cx="3538638" cy="2413804"/>
          </a:xfrm>
          <a:prstGeom prst="rect">
            <a:avLst/>
          </a:prstGeom>
        </p:spPr>
      </p:pic>
      <p:pic>
        <p:nvPicPr>
          <p:cNvPr id="13" name="Picture 12">
            <a:extLst>
              <a:ext uri="{FF2B5EF4-FFF2-40B4-BE49-F238E27FC236}">
                <a16:creationId xmlns:a16="http://schemas.microsoft.com/office/drawing/2014/main" id="{CECD32EB-48DA-4D6C-80C5-0DF1B332ADD6}"/>
              </a:ext>
            </a:extLst>
          </p:cNvPr>
          <p:cNvPicPr>
            <a:picLocks noChangeAspect="1"/>
          </p:cNvPicPr>
          <p:nvPr/>
        </p:nvPicPr>
        <p:blipFill>
          <a:blip r:embed="rId11"/>
          <a:stretch>
            <a:fillRect/>
          </a:stretch>
        </p:blipFill>
        <p:spPr>
          <a:xfrm>
            <a:off x="4135821" y="3544941"/>
            <a:ext cx="3503993" cy="2360028"/>
          </a:xfrm>
          <a:prstGeom prst="rect">
            <a:avLst/>
          </a:prstGeom>
        </p:spPr>
      </p:pic>
      <p:graphicFrame>
        <p:nvGraphicFramePr>
          <p:cNvPr id="19" name="Table 3">
            <a:extLst>
              <a:ext uri="{FF2B5EF4-FFF2-40B4-BE49-F238E27FC236}">
                <a16:creationId xmlns:a16="http://schemas.microsoft.com/office/drawing/2014/main" id="{7B818585-0F32-4BBE-BFDD-44637B41E888}"/>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20" name="TextBox 19">
            <a:extLst>
              <a:ext uri="{FF2B5EF4-FFF2-40B4-BE49-F238E27FC236}">
                <a16:creationId xmlns:a16="http://schemas.microsoft.com/office/drawing/2014/main" id="{C299C6B8-EB3A-45D3-9A65-51F871E06D46}"/>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21" name="Arrow: Right 20">
            <a:extLst>
              <a:ext uri="{FF2B5EF4-FFF2-40B4-BE49-F238E27FC236}">
                <a16:creationId xmlns:a16="http://schemas.microsoft.com/office/drawing/2014/main" id="{831836E4-4F56-4FB5-B3E4-B5F8F4FA050A}"/>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267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101254" y="3550827"/>
            <a:ext cx="3538638" cy="2413804"/>
          </a:xfrm>
          <a:prstGeom prst="rect">
            <a:avLst/>
          </a:prstGeom>
        </p:spPr>
      </p:pic>
      <p:pic>
        <p:nvPicPr>
          <p:cNvPr id="13" name="Picture 12">
            <a:extLst>
              <a:ext uri="{FF2B5EF4-FFF2-40B4-BE49-F238E27FC236}">
                <a16:creationId xmlns:a16="http://schemas.microsoft.com/office/drawing/2014/main" id="{CECD32EB-48DA-4D6C-80C5-0DF1B332ADD6}"/>
              </a:ext>
            </a:extLst>
          </p:cNvPr>
          <p:cNvPicPr>
            <a:picLocks noChangeAspect="1"/>
          </p:cNvPicPr>
          <p:nvPr/>
        </p:nvPicPr>
        <p:blipFill>
          <a:blip r:embed="rId11"/>
          <a:stretch>
            <a:fillRect/>
          </a:stretch>
        </p:blipFill>
        <p:spPr>
          <a:xfrm>
            <a:off x="4135821" y="3544941"/>
            <a:ext cx="3503993" cy="2360028"/>
          </a:xfrm>
          <a:prstGeom prst="rect">
            <a:avLst/>
          </a:prstGeom>
        </p:spPr>
      </p:pic>
      <p:pic>
        <p:nvPicPr>
          <p:cNvPr id="16" name="Picture 15">
            <a:extLst>
              <a:ext uri="{FF2B5EF4-FFF2-40B4-BE49-F238E27FC236}">
                <a16:creationId xmlns:a16="http://schemas.microsoft.com/office/drawing/2014/main" id="{3401F129-8720-42DA-B4CB-040BFB8BCD39}"/>
              </a:ext>
            </a:extLst>
          </p:cNvPr>
          <p:cNvPicPr>
            <a:picLocks noChangeAspect="1"/>
          </p:cNvPicPr>
          <p:nvPr/>
        </p:nvPicPr>
        <p:blipFill>
          <a:blip r:embed="rId12"/>
          <a:stretch>
            <a:fillRect/>
          </a:stretch>
        </p:blipFill>
        <p:spPr>
          <a:xfrm>
            <a:off x="4135821" y="3516101"/>
            <a:ext cx="3503993" cy="2388868"/>
          </a:xfrm>
          <a:prstGeom prst="rect">
            <a:avLst/>
          </a:prstGeom>
        </p:spPr>
      </p:pic>
      <p:graphicFrame>
        <p:nvGraphicFramePr>
          <p:cNvPr id="20" name="Table 3">
            <a:extLst>
              <a:ext uri="{FF2B5EF4-FFF2-40B4-BE49-F238E27FC236}">
                <a16:creationId xmlns:a16="http://schemas.microsoft.com/office/drawing/2014/main" id="{5F5B1381-1900-4520-BAE6-5C9530403ABD}"/>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21" name="TextBox 20">
            <a:extLst>
              <a:ext uri="{FF2B5EF4-FFF2-40B4-BE49-F238E27FC236}">
                <a16:creationId xmlns:a16="http://schemas.microsoft.com/office/drawing/2014/main" id="{CDF27B9B-8C71-4BA6-AEA1-211806DB2A73}"/>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22" name="Arrow: Right 21">
            <a:extLst>
              <a:ext uri="{FF2B5EF4-FFF2-40B4-BE49-F238E27FC236}">
                <a16:creationId xmlns:a16="http://schemas.microsoft.com/office/drawing/2014/main" id="{C3F7DD45-FEEF-466B-8601-7AE1D8889571}"/>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547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101254" y="3550827"/>
            <a:ext cx="3538638" cy="2413804"/>
          </a:xfrm>
          <a:prstGeom prst="rect">
            <a:avLst/>
          </a:prstGeom>
        </p:spPr>
      </p:pic>
      <p:pic>
        <p:nvPicPr>
          <p:cNvPr id="13" name="Picture 12">
            <a:extLst>
              <a:ext uri="{FF2B5EF4-FFF2-40B4-BE49-F238E27FC236}">
                <a16:creationId xmlns:a16="http://schemas.microsoft.com/office/drawing/2014/main" id="{CECD32EB-48DA-4D6C-80C5-0DF1B332ADD6}"/>
              </a:ext>
            </a:extLst>
          </p:cNvPr>
          <p:cNvPicPr>
            <a:picLocks noChangeAspect="1"/>
          </p:cNvPicPr>
          <p:nvPr/>
        </p:nvPicPr>
        <p:blipFill>
          <a:blip r:embed="rId11"/>
          <a:stretch>
            <a:fillRect/>
          </a:stretch>
        </p:blipFill>
        <p:spPr>
          <a:xfrm>
            <a:off x="4135821" y="3544941"/>
            <a:ext cx="3503993" cy="2360028"/>
          </a:xfrm>
          <a:prstGeom prst="rect">
            <a:avLst/>
          </a:prstGeom>
        </p:spPr>
      </p:pic>
      <p:pic>
        <p:nvPicPr>
          <p:cNvPr id="16" name="Picture 15">
            <a:extLst>
              <a:ext uri="{FF2B5EF4-FFF2-40B4-BE49-F238E27FC236}">
                <a16:creationId xmlns:a16="http://schemas.microsoft.com/office/drawing/2014/main" id="{3401F129-8720-42DA-B4CB-040BFB8BCD39}"/>
              </a:ext>
            </a:extLst>
          </p:cNvPr>
          <p:cNvPicPr>
            <a:picLocks noChangeAspect="1"/>
          </p:cNvPicPr>
          <p:nvPr/>
        </p:nvPicPr>
        <p:blipFill>
          <a:blip r:embed="rId12"/>
          <a:stretch>
            <a:fillRect/>
          </a:stretch>
        </p:blipFill>
        <p:spPr>
          <a:xfrm>
            <a:off x="4135821" y="3516101"/>
            <a:ext cx="3503993" cy="2388868"/>
          </a:xfrm>
          <a:prstGeom prst="rect">
            <a:avLst/>
          </a:prstGeom>
        </p:spPr>
      </p:pic>
      <p:pic>
        <p:nvPicPr>
          <p:cNvPr id="18" name="Picture 17">
            <a:extLst>
              <a:ext uri="{FF2B5EF4-FFF2-40B4-BE49-F238E27FC236}">
                <a16:creationId xmlns:a16="http://schemas.microsoft.com/office/drawing/2014/main" id="{82012F20-ADA1-46E8-A07A-7296AF5089B7}"/>
              </a:ext>
            </a:extLst>
          </p:cNvPr>
          <p:cNvPicPr>
            <a:picLocks noChangeAspect="1"/>
          </p:cNvPicPr>
          <p:nvPr/>
        </p:nvPicPr>
        <p:blipFill>
          <a:blip r:embed="rId13"/>
          <a:stretch>
            <a:fillRect/>
          </a:stretch>
        </p:blipFill>
        <p:spPr>
          <a:xfrm>
            <a:off x="4121660" y="3513305"/>
            <a:ext cx="3503993" cy="2393912"/>
          </a:xfrm>
          <a:prstGeom prst="rect">
            <a:avLst/>
          </a:prstGeom>
        </p:spPr>
      </p:pic>
      <p:graphicFrame>
        <p:nvGraphicFramePr>
          <p:cNvPr id="21" name="Table 3">
            <a:extLst>
              <a:ext uri="{FF2B5EF4-FFF2-40B4-BE49-F238E27FC236}">
                <a16:creationId xmlns:a16="http://schemas.microsoft.com/office/drawing/2014/main" id="{40EACF8F-B6F1-407D-A449-F3764F89C4EE}"/>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22" name="TextBox 21">
            <a:extLst>
              <a:ext uri="{FF2B5EF4-FFF2-40B4-BE49-F238E27FC236}">
                <a16:creationId xmlns:a16="http://schemas.microsoft.com/office/drawing/2014/main" id="{17077E00-B105-4C32-9513-69522A78E14E}"/>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23" name="Arrow: Right 22">
            <a:extLst>
              <a:ext uri="{FF2B5EF4-FFF2-40B4-BE49-F238E27FC236}">
                <a16:creationId xmlns:a16="http://schemas.microsoft.com/office/drawing/2014/main" id="{F00B8FC7-B5B3-4584-8E9A-90CCCF033829}"/>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6342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101254" y="3550827"/>
            <a:ext cx="3538638" cy="2413804"/>
          </a:xfrm>
          <a:prstGeom prst="rect">
            <a:avLst/>
          </a:prstGeom>
        </p:spPr>
      </p:pic>
      <p:pic>
        <p:nvPicPr>
          <p:cNvPr id="13" name="Picture 12">
            <a:extLst>
              <a:ext uri="{FF2B5EF4-FFF2-40B4-BE49-F238E27FC236}">
                <a16:creationId xmlns:a16="http://schemas.microsoft.com/office/drawing/2014/main" id="{CECD32EB-48DA-4D6C-80C5-0DF1B332ADD6}"/>
              </a:ext>
            </a:extLst>
          </p:cNvPr>
          <p:cNvPicPr>
            <a:picLocks noChangeAspect="1"/>
          </p:cNvPicPr>
          <p:nvPr/>
        </p:nvPicPr>
        <p:blipFill>
          <a:blip r:embed="rId11"/>
          <a:stretch>
            <a:fillRect/>
          </a:stretch>
        </p:blipFill>
        <p:spPr>
          <a:xfrm>
            <a:off x="4135821" y="3544941"/>
            <a:ext cx="3503993" cy="2360028"/>
          </a:xfrm>
          <a:prstGeom prst="rect">
            <a:avLst/>
          </a:prstGeom>
        </p:spPr>
      </p:pic>
      <p:pic>
        <p:nvPicPr>
          <p:cNvPr id="16" name="Picture 15">
            <a:extLst>
              <a:ext uri="{FF2B5EF4-FFF2-40B4-BE49-F238E27FC236}">
                <a16:creationId xmlns:a16="http://schemas.microsoft.com/office/drawing/2014/main" id="{3401F129-8720-42DA-B4CB-040BFB8BCD39}"/>
              </a:ext>
            </a:extLst>
          </p:cNvPr>
          <p:cNvPicPr>
            <a:picLocks noChangeAspect="1"/>
          </p:cNvPicPr>
          <p:nvPr/>
        </p:nvPicPr>
        <p:blipFill>
          <a:blip r:embed="rId12"/>
          <a:stretch>
            <a:fillRect/>
          </a:stretch>
        </p:blipFill>
        <p:spPr>
          <a:xfrm>
            <a:off x="4135821" y="3516101"/>
            <a:ext cx="3503993" cy="2388868"/>
          </a:xfrm>
          <a:prstGeom prst="rect">
            <a:avLst/>
          </a:prstGeom>
        </p:spPr>
      </p:pic>
      <p:pic>
        <p:nvPicPr>
          <p:cNvPr id="18" name="Picture 17">
            <a:extLst>
              <a:ext uri="{FF2B5EF4-FFF2-40B4-BE49-F238E27FC236}">
                <a16:creationId xmlns:a16="http://schemas.microsoft.com/office/drawing/2014/main" id="{82012F20-ADA1-46E8-A07A-7296AF5089B7}"/>
              </a:ext>
            </a:extLst>
          </p:cNvPr>
          <p:cNvPicPr>
            <a:picLocks noChangeAspect="1"/>
          </p:cNvPicPr>
          <p:nvPr/>
        </p:nvPicPr>
        <p:blipFill>
          <a:blip r:embed="rId13"/>
          <a:stretch>
            <a:fillRect/>
          </a:stretch>
        </p:blipFill>
        <p:spPr>
          <a:xfrm>
            <a:off x="4121660" y="3513305"/>
            <a:ext cx="3503993" cy="2393912"/>
          </a:xfrm>
          <a:prstGeom prst="rect">
            <a:avLst/>
          </a:prstGeom>
        </p:spPr>
      </p:pic>
      <p:pic>
        <p:nvPicPr>
          <p:cNvPr id="19" name="Picture 18">
            <a:extLst>
              <a:ext uri="{FF2B5EF4-FFF2-40B4-BE49-F238E27FC236}">
                <a16:creationId xmlns:a16="http://schemas.microsoft.com/office/drawing/2014/main" id="{C40D003E-63D6-4ED7-BFAF-1D7DED72A113}"/>
              </a:ext>
            </a:extLst>
          </p:cNvPr>
          <p:cNvPicPr>
            <a:picLocks noChangeAspect="1"/>
          </p:cNvPicPr>
          <p:nvPr/>
        </p:nvPicPr>
        <p:blipFill>
          <a:blip r:embed="rId14"/>
          <a:stretch>
            <a:fillRect/>
          </a:stretch>
        </p:blipFill>
        <p:spPr>
          <a:xfrm>
            <a:off x="4101254" y="3500183"/>
            <a:ext cx="3544738" cy="2393912"/>
          </a:xfrm>
          <a:prstGeom prst="rect">
            <a:avLst/>
          </a:prstGeom>
        </p:spPr>
      </p:pic>
      <p:graphicFrame>
        <p:nvGraphicFramePr>
          <p:cNvPr id="22" name="Table 3">
            <a:extLst>
              <a:ext uri="{FF2B5EF4-FFF2-40B4-BE49-F238E27FC236}">
                <a16:creationId xmlns:a16="http://schemas.microsoft.com/office/drawing/2014/main" id="{D7409A76-8978-446F-9DD8-EBC315C8BC55}"/>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23" name="TextBox 22">
            <a:extLst>
              <a:ext uri="{FF2B5EF4-FFF2-40B4-BE49-F238E27FC236}">
                <a16:creationId xmlns:a16="http://schemas.microsoft.com/office/drawing/2014/main" id="{376C37EF-7113-498F-9470-05C86DE99793}"/>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24" name="Arrow: Right 23">
            <a:extLst>
              <a:ext uri="{FF2B5EF4-FFF2-40B4-BE49-F238E27FC236}">
                <a16:creationId xmlns:a16="http://schemas.microsoft.com/office/drawing/2014/main" id="{FDB5147D-B433-4953-98AC-A5A1A5C596AD}"/>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715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101254" y="3550827"/>
            <a:ext cx="3538638" cy="2413804"/>
          </a:xfrm>
          <a:prstGeom prst="rect">
            <a:avLst/>
          </a:prstGeom>
        </p:spPr>
      </p:pic>
      <p:pic>
        <p:nvPicPr>
          <p:cNvPr id="13" name="Picture 12">
            <a:extLst>
              <a:ext uri="{FF2B5EF4-FFF2-40B4-BE49-F238E27FC236}">
                <a16:creationId xmlns:a16="http://schemas.microsoft.com/office/drawing/2014/main" id="{CECD32EB-48DA-4D6C-80C5-0DF1B332ADD6}"/>
              </a:ext>
            </a:extLst>
          </p:cNvPr>
          <p:cNvPicPr>
            <a:picLocks noChangeAspect="1"/>
          </p:cNvPicPr>
          <p:nvPr/>
        </p:nvPicPr>
        <p:blipFill>
          <a:blip r:embed="rId11"/>
          <a:stretch>
            <a:fillRect/>
          </a:stretch>
        </p:blipFill>
        <p:spPr>
          <a:xfrm>
            <a:off x="4135821" y="3544941"/>
            <a:ext cx="3503993" cy="2360028"/>
          </a:xfrm>
          <a:prstGeom prst="rect">
            <a:avLst/>
          </a:prstGeom>
        </p:spPr>
      </p:pic>
      <p:pic>
        <p:nvPicPr>
          <p:cNvPr id="16" name="Picture 15">
            <a:extLst>
              <a:ext uri="{FF2B5EF4-FFF2-40B4-BE49-F238E27FC236}">
                <a16:creationId xmlns:a16="http://schemas.microsoft.com/office/drawing/2014/main" id="{3401F129-8720-42DA-B4CB-040BFB8BCD39}"/>
              </a:ext>
            </a:extLst>
          </p:cNvPr>
          <p:cNvPicPr>
            <a:picLocks noChangeAspect="1"/>
          </p:cNvPicPr>
          <p:nvPr/>
        </p:nvPicPr>
        <p:blipFill>
          <a:blip r:embed="rId12"/>
          <a:stretch>
            <a:fillRect/>
          </a:stretch>
        </p:blipFill>
        <p:spPr>
          <a:xfrm>
            <a:off x="4135821" y="3516101"/>
            <a:ext cx="3503993" cy="2388868"/>
          </a:xfrm>
          <a:prstGeom prst="rect">
            <a:avLst/>
          </a:prstGeom>
        </p:spPr>
      </p:pic>
      <p:pic>
        <p:nvPicPr>
          <p:cNvPr id="18" name="Picture 17">
            <a:extLst>
              <a:ext uri="{FF2B5EF4-FFF2-40B4-BE49-F238E27FC236}">
                <a16:creationId xmlns:a16="http://schemas.microsoft.com/office/drawing/2014/main" id="{82012F20-ADA1-46E8-A07A-7296AF5089B7}"/>
              </a:ext>
            </a:extLst>
          </p:cNvPr>
          <p:cNvPicPr>
            <a:picLocks noChangeAspect="1"/>
          </p:cNvPicPr>
          <p:nvPr/>
        </p:nvPicPr>
        <p:blipFill>
          <a:blip r:embed="rId13"/>
          <a:stretch>
            <a:fillRect/>
          </a:stretch>
        </p:blipFill>
        <p:spPr>
          <a:xfrm>
            <a:off x="4121660" y="3513305"/>
            <a:ext cx="3503993" cy="2393912"/>
          </a:xfrm>
          <a:prstGeom prst="rect">
            <a:avLst/>
          </a:prstGeom>
        </p:spPr>
      </p:pic>
      <p:pic>
        <p:nvPicPr>
          <p:cNvPr id="19" name="Picture 18">
            <a:extLst>
              <a:ext uri="{FF2B5EF4-FFF2-40B4-BE49-F238E27FC236}">
                <a16:creationId xmlns:a16="http://schemas.microsoft.com/office/drawing/2014/main" id="{C40D003E-63D6-4ED7-BFAF-1D7DED72A113}"/>
              </a:ext>
            </a:extLst>
          </p:cNvPr>
          <p:cNvPicPr>
            <a:picLocks noChangeAspect="1"/>
          </p:cNvPicPr>
          <p:nvPr/>
        </p:nvPicPr>
        <p:blipFill>
          <a:blip r:embed="rId14"/>
          <a:stretch>
            <a:fillRect/>
          </a:stretch>
        </p:blipFill>
        <p:spPr>
          <a:xfrm>
            <a:off x="4101254" y="3500183"/>
            <a:ext cx="3544738" cy="2393912"/>
          </a:xfrm>
          <a:prstGeom prst="rect">
            <a:avLst/>
          </a:prstGeom>
        </p:spPr>
      </p:pic>
      <p:pic>
        <p:nvPicPr>
          <p:cNvPr id="20" name="Picture 19">
            <a:extLst>
              <a:ext uri="{FF2B5EF4-FFF2-40B4-BE49-F238E27FC236}">
                <a16:creationId xmlns:a16="http://schemas.microsoft.com/office/drawing/2014/main" id="{7E4C33C4-5D16-4E83-8E1C-4962C69DD47C}"/>
              </a:ext>
            </a:extLst>
          </p:cNvPr>
          <p:cNvPicPr>
            <a:picLocks noChangeAspect="1"/>
          </p:cNvPicPr>
          <p:nvPr/>
        </p:nvPicPr>
        <p:blipFill>
          <a:blip r:embed="rId15"/>
          <a:stretch>
            <a:fillRect/>
          </a:stretch>
        </p:blipFill>
        <p:spPr>
          <a:xfrm>
            <a:off x="4115482" y="3471446"/>
            <a:ext cx="3535586" cy="2413485"/>
          </a:xfrm>
          <a:prstGeom prst="rect">
            <a:avLst/>
          </a:prstGeom>
        </p:spPr>
      </p:pic>
      <p:graphicFrame>
        <p:nvGraphicFramePr>
          <p:cNvPr id="23" name="Table 3">
            <a:extLst>
              <a:ext uri="{FF2B5EF4-FFF2-40B4-BE49-F238E27FC236}">
                <a16:creationId xmlns:a16="http://schemas.microsoft.com/office/drawing/2014/main" id="{83AB1900-CA28-4EF1-B24D-AE173C8DCE32}"/>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24" name="TextBox 23">
            <a:extLst>
              <a:ext uri="{FF2B5EF4-FFF2-40B4-BE49-F238E27FC236}">
                <a16:creationId xmlns:a16="http://schemas.microsoft.com/office/drawing/2014/main" id="{797E570F-8532-4C8A-892A-91AF71707636}"/>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25" name="Arrow: Right 24">
            <a:extLst>
              <a:ext uri="{FF2B5EF4-FFF2-40B4-BE49-F238E27FC236}">
                <a16:creationId xmlns:a16="http://schemas.microsoft.com/office/drawing/2014/main" id="{23391ABC-01FD-4759-8F76-ED818419022C}"/>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951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Pictorial example</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5" name="Picture 4">
            <a:extLst>
              <a:ext uri="{FF2B5EF4-FFF2-40B4-BE49-F238E27FC236}">
                <a16:creationId xmlns:a16="http://schemas.microsoft.com/office/drawing/2014/main" id="{AD2AD231-CDD4-49F2-B498-6EA5114F46DD}"/>
              </a:ext>
            </a:extLst>
          </p:cNvPr>
          <p:cNvPicPr>
            <a:picLocks noChangeAspect="1"/>
          </p:cNvPicPr>
          <p:nvPr/>
        </p:nvPicPr>
        <p:blipFill>
          <a:blip r:embed="rId4"/>
          <a:stretch>
            <a:fillRect/>
          </a:stretch>
        </p:blipFill>
        <p:spPr>
          <a:xfrm>
            <a:off x="949415" y="1509712"/>
            <a:ext cx="4405222" cy="3838575"/>
          </a:xfrm>
          <a:prstGeom prst="rect">
            <a:avLst/>
          </a:prstGeom>
        </p:spPr>
      </p:pic>
      <p:pic>
        <p:nvPicPr>
          <p:cNvPr id="6" name="Picture 5">
            <a:extLst>
              <a:ext uri="{FF2B5EF4-FFF2-40B4-BE49-F238E27FC236}">
                <a16:creationId xmlns:a16="http://schemas.microsoft.com/office/drawing/2014/main" id="{3F7EDF59-9659-43D1-9094-F9C77B11116D}"/>
              </a:ext>
            </a:extLst>
          </p:cNvPr>
          <p:cNvPicPr>
            <a:picLocks noChangeAspect="1"/>
          </p:cNvPicPr>
          <p:nvPr/>
        </p:nvPicPr>
        <p:blipFill>
          <a:blip r:embed="rId5"/>
          <a:stretch>
            <a:fillRect/>
          </a:stretch>
        </p:blipFill>
        <p:spPr>
          <a:xfrm>
            <a:off x="6258015" y="1509712"/>
            <a:ext cx="4499574" cy="3719406"/>
          </a:xfrm>
          <a:prstGeom prst="rect">
            <a:avLst/>
          </a:prstGeom>
        </p:spPr>
      </p:pic>
    </p:spTree>
    <p:extLst>
      <p:ext uri="{BB962C8B-B14F-4D97-AF65-F5344CB8AC3E}">
        <p14:creationId xmlns:p14="http://schemas.microsoft.com/office/powerpoint/2010/main" val="120729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Pictorial example</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0" name="Content Placeholder 2">
            <a:extLst>
              <a:ext uri="{FF2B5EF4-FFF2-40B4-BE49-F238E27FC236}">
                <a16:creationId xmlns:a16="http://schemas.microsoft.com/office/drawing/2014/main" id="{695AEE44-C41B-491C-B687-9B9AA49D66B8}"/>
              </a:ext>
            </a:extLst>
          </p:cNvPr>
          <p:cNvSpPr>
            <a:spLocks noGrp="1"/>
          </p:cNvSpPr>
          <p:nvPr>
            <p:ph idx="1"/>
          </p:nvPr>
        </p:nvSpPr>
        <p:spPr>
          <a:xfrm>
            <a:off x="703498" y="1923867"/>
            <a:ext cx="9377312" cy="1787372"/>
          </a:xfrm>
        </p:spPr>
        <p:txBody>
          <a:bodyPr>
            <a:normAutofit/>
          </a:bodyPr>
          <a:lstStyle/>
          <a:p>
            <a:pPr lvl="2"/>
            <a:endParaRPr lang="en-US" dirty="0"/>
          </a:p>
          <a:p>
            <a:pPr marL="457200" lvl="1" indent="0">
              <a:buNone/>
            </a:pPr>
            <a:r>
              <a:rPr lang="en-US" b="1" dirty="0"/>
              <a:t>Key insight</a:t>
            </a:r>
            <a:r>
              <a:rPr lang="en-US" dirty="0"/>
              <a:t>: If you only ask for the properties of the function at a finite number of points, then inference in the Gaussian process will give you the same answer if you ignore the infinitely many other points, as if you would have taken them all into account!</a:t>
            </a:r>
          </a:p>
          <a:p>
            <a:pPr lvl="1"/>
            <a:endParaRPr lang="en-US" dirty="0"/>
          </a:p>
          <a:p>
            <a:pPr lvl="1"/>
            <a:endParaRPr lang="en-US" dirty="0"/>
          </a:p>
        </p:txBody>
      </p:sp>
      <p:sp>
        <p:nvSpPr>
          <p:cNvPr id="21" name="Rectangle: Rounded Corners 20">
            <a:extLst>
              <a:ext uri="{FF2B5EF4-FFF2-40B4-BE49-F238E27FC236}">
                <a16:creationId xmlns:a16="http://schemas.microsoft.com/office/drawing/2014/main" id="{5F779FCF-E8E9-4A88-B756-26B2D7CB69BA}"/>
              </a:ext>
            </a:extLst>
          </p:cNvPr>
          <p:cNvSpPr/>
          <p:nvPr/>
        </p:nvSpPr>
        <p:spPr>
          <a:xfrm>
            <a:off x="966255" y="2061760"/>
            <a:ext cx="9300301" cy="183213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58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Supervised learning: regression</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0" name="Content Placeholder 2">
            <a:extLst>
              <a:ext uri="{FF2B5EF4-FFF2-40B4-BE49-F238E27FC236}">
                <a16:creationId xmlns:a16="http://schemas.microsoft.com/office/drawing/2014/main" id="{695AEE44-C41B-491C-B687-9B9AA49D66B8}"/>
              </a:ext>
            </a:extLst>
          </p:cNvPr>
          <p:cNvSpPr>
            <a:spLocks noGrp="1"/>
          </p:cNvSpPr>
          <p:nvPr>
            <p:ph idx="1"/>
          </p:nvPr>
        </p:nvSpPr>
        <p:spPr>
          <a:xfrm>
            <a:off x="145059" y="1145748"/>
            <a:ext cx="11848821" cy="949989"/>
          </a:xfrm>
        </p:spPr>
        <p:txBody>
          <a:bodyPr>
            <a:normAutofit/>
          </a:bodyPr>
          <a:lstStyle/>
          <a:p>
            <a:r>
              <a:rPr lang="en-US" u="sng" dirty="0"/>
              <a:t>Goal</a:t>
            </a:r>
            <a:r>
              <a:rPr lang="en-US" dirty="0"/>
              <a:t>: Given empirical training data, </a:t>
            </a:r>
            <a:r>
              <a:rPr lang="en-US" i="1" dirty="0"/>
              <a:t>D</a:t>
            </a:r>
            <a:r>
              <a:rPr lang="en-US" dirty="0"/>
              <a:t>, construct a model function, </a:t>
            </a:r>
            <a:r>
              <a:rPr lang="en-US" i="1" dirty="0"/>
              <a:t>f</a:t>
            </a:r>
            <a:r>
              <a:rPr lang="en-US" dirty="0"/>
              <a:t>, which can make predictions for all possible input values </a:t>
            </a:r>
          </a:p>
          <a:p>
            <a:pPr lvl="1"/>
            <a:endParaRPr lang="en-US" dirty="0"/>
          </a:p>
          <a:p>
            <a:pPr lvl="1"/>
            <a:endParaRPr lang="en-US" dirty="0"/>
          </a:p>
        </p:txBody>
      </p:sp>
      <p:pic>
        <p:nvPicPr>
          <p:cNvPr id="4" name="Picture 3">
            <a:extLst>
              <a:ext uri="{FF2B5EF4-FFF2-40B4-BE49-F238E27FC236}">
                <a16:creationId xmlns:a16="http://schemas.microsoft.com/office/drawing/2014/main" id="{89F02F68-6E03-4DCE-B1C3-8338A46A3AB8}"/>
              </a:ext>
            </a:extLst>
          </p:cNvPr>
          <p:cNvPicPr>
            <a:picLocks noChangeAspect="1"/>
          </p:cNvPicPr>
          <p:nvPr/>
        </p:nvPicPr>
        <p:blipFill>
          <a:blip r:embed="rId4"/>
          <a:stretch>
            <a:fillRect/>
          </a:stretch>
        </p:blipFill>
        <p:spPr>
          <a:xfrm>
            <a:off x="1739796" y="2381072"/>
            <a:ext cx="4850527" cy="3309848"/>
          </a:xfrm>
          <a:prstGeom prst="rect">
            <a:avLst/>
          </a:prstGeom>
        </p:spPr>
      </p:pic>
      <p:cxnSp>
        <p:nvCxnSpPr>
          <p:cNvPr id="7" name="Straight Connector 6">
            <a:extLst>
              <a:ext uri="{FF2B5EF4-FFF2-40B4-BE49-F238E27FC236}">
                <a16:creationId xmlns:a16="http://schemas.microsoft.com/office/drawing/2014/main" id="{A0918D07-9C1F-45B0-A033-A051CB4063A7}"/>
              </a:ext>
            </a:extLst>
          </p:cNvPr>
          <p:cNvCxnSpPr>
            <a:cxnSpLocks/>
          </p:cNvCxnSpPr>
          <p:nvPr/>
        </p:nvCxnSpPr>
        <p:spPr>
          <a:xfrm>
            <a:off x="5383530" y="3972910"/>
            <a:ext cx="0" cy="1784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5EB0B90-9895-4CBB-BB18-B8904D799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6990" y="2694285"/>
            <a:ext cx="3520442" cy="32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EC80054-4E67-40F4-B7A5-F1CA1073CA97}"/>
              </a:ext>
            </a:extLst>
          </p:cNvPr>
          <p:cNvPicPr>
            <a:picLocks noChangeAspect="1"/>
          </p:cNvPicPr>
          <p:nvPr/>
        </p:nvPicPr>
        <p:blipFill>
          <a:blip r:embed="rId6"/>
          <a:stretch>
            <a:fillRect/>
          </a:stretch>
        </p:blipFill>
        <p:spPr>
          <a:xfrm>
            <a:off x="7228693" y="2694285"/>
            <a:ext cx="409575" cy="361950"/>
          </a:xfrm>
          <a:prstGeom prst="rect">
            <a:avLst/>
          </a:prstGeom>
        </p:spPr>
      </p:pic>
      <p:pic>
        <p:nvPicPr>
          <p:cNvPr id="6" name="Picture 3">
            <a:extLst>
              <a:ext uri="{FF2B5EF4-FFF2-40B4-BE49-F238E27FC236}">
                <a16:creationId xmlns:a16="http://schemas.microsoft.com/office/drawing/2014/main" id="{EE7CD5E3-A0AA-4AF4-AD47-0E3084FE4D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6242" y="5860252"/>
            <a:ext cx="348009" cy="232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727A59F6-1D2F-41AF-A64C-50CE81CD65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2716" y="3559000"/>
            <a:ext cx="272725" cy="23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a:extLst>
              <a:ext uri="{FF2B5EF4-FFF2-40B4-BE49-F238E27FC236}">
                <a16:creationId xmlns:a16="http://schemas.microsoft.com/office/drawing/2014/main" id="{D364C8C7-2388-4DDD-956D-2C198AAA269A}"/>
              </a:ext>
            </a:extLst>
          </p:cNvPr>
          <p:cNvCxnSpPr>
            <a:cxnSpLocks/>
            <a:stCxn id="1026" idx="3"/>
          </p:cNvCxnSpPr>
          <p:nvPr/>
        </p:nvCxnSpPr>
        <p:spPr>
          <a:xfrm>
            <a:off x="5065441" y="3678317"/>
            <a:ext cx="231249" cy="92654"/>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5B95896-FC2A-4330-991A-CA14EDEE47DD}"/>
              </a:ext>
            </a:extLst>
          </p:cNvPr>
          <p:cNvSpPr/>
          <p:nvPr/>
        </p:nvSpPr>
        <p:spPr>
          <a:xfrm>
            <a:off x="5296690" y="3724644"/>
            <a:ext cx="170732" cy="175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816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definition</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5" name="TextBox 4">
            <a:extLst>
              <a:ext uri="{FF2B5EF4-FFF2-40B4-BE49-F238E27FC236}">
                <a16:creationId xmlns:a16="http://schemas.microsoft.com/office/drawing/2014/main" id="{96C9F8FA-4E76-4FBB-8F4D-2F3CF45B2936}"/>
              </a:ext>
            </a:extLst>
          </p:cNvPr>
          <p:cNvSpPr txBox="1"/>
          <p:nvPr/>
        </p:nvSpPr>
        <p:spPr>
          <a:xfrm>
            <a:off x="2212428" y="1266497"/>
            <a:ext cx="7767144" cy="830997"/>
          </a:xfrm>
          <a:prstGeom prst="rect">
            <a:avLst/>
          </a:prstGeom>
          <a:noFill/>
        </p:spPr>
        <p:txBody>
          <a:bodyPr wrap="square" rtlCol="0">
            <a:spAutoFit/>
          </a:bodyPr>
          <a:lstStyle/>
          <a:p>
            <a:pPr algn="ctr"/>
            <a:r>
              <a:rPr lang="en-US" sz="2400" dirty="0"/>
              <a:t>A </a:t>
            </a:r>
            <a:r>
              <a:rPr lang="en-US" sz="2400" b="1" dirty="0"/>
              <a:t>Gaussian Process </a:t>
            </a:r>
            <a:r>
              <a:rPr lang="en-US" sz="2400" dirty="0"/>
              <a:t>is a collection of random variables, </a:t>
            </a:r>
            <a:r>
              <a:rPr lang="en-US" sz="2400" i="1" dirty="0"/>
              <a:t>any finite number of which have a joint Gaussian distribution </a:t>
            </a:r>
          </a:p>
        </p:txBody>
      </p:sp>
      <p:sp>
        <p:nvSpPr>
          <p:cNvPr id="6" name="TextBox 5">
            <a:extLst>
              <a:ext uri="{FF2B5EF4-FFF2-40B4-BE49-F238E27FC236}">
                <a16:creationId xmlns:a16="http://schemas.microsoft.com/office/drawing/2014/main" id="{49CBE8D6-B924-4DD4-A54C-043F5F279161}"/>
              </a:ext>
            </a:extLst>
          </p:cNvPr>
          <p:cNvSpPr txBox="1"/>
          <p:nvPr/>
        </p:nvSpPr>
        <p:spPr>
          <a:xfrm>
            <a:off x="656897" y="2598438"/>
            <a:ext cx="5517931" cy="2585323"/>
          </a:xfrm>
          <a:prstGeom prst="rect">
            <a:avLst/>
          </a:prstGeom>
          <a:noFill/>
        </p:spPr>
        <p:txBody>
          <a:bodyPr wrap="square" rtlCol="0">
            <a:spAutoFit/>
          </a:bodyPr>
          <a:lstStyle/>
          <a:p>
            <a:r>
              <a:rPr lang="en-US" sz="2400" dirty="0"/>
              <a:t>Mean Function: </a:t>
            </a:r>
          </a:p>
          <a:p>
            <a:endParaRPr lang="en-US" dirty="0"/>
          </a:p>
          <a:p>
            <a:r>
              <a:rPr lang="en-US" sz="2400" dirty="0"/>
              <a:t>Covariance Function:</a:t>
            </a:r>
          </a:p>
          <a:p>
            <a:endParaRPr lang="en-US" sz="2400" dirty="0"/>
          </a:p>
          <a:p>
            <a:r>
              <a:rPr lang="en-US" sz="2400" dirty="0"/>
              <a:t>Gaussian Process:</a:t>
            </a:r>
          </a:p>
          <a:p>
            <a:endParaRPr lang="en-US" sz="2400" dirty="0"/>
          </a:p>
          <a:p>
            <a:r>
              <a:rPr lang="en-US" sz="2400" dirty="0"/>
              <a:t>  </a:t>
            </a:r>
          </a:p>
        </p:txBody>
      </p:sp>
      <p:pic>
        <p:nvPicPr>
          <p:cNvPr id="1026" name="Picture 2">
            <a:extLst>
              <a:ext uri="{FF2B5EF4-FFF2-40B4-BE49-F238E27FC236}">
                <a16:creationId xmlns:a16="http://schemas.microsoft.com/office/drawing/2014/main" id="{F0365BCF-EDE1-461E-80C9-8398A3BCB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2189" y="2603733"/>
            <a:ext cx="2644162" cy="394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5E2DF839-A781-4C15-8632-08E9A6C82E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1" y="3282886"/>
            <a:ext cx="7169149" cy="42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56D36EC2-5BFC-4A5F-AAF8-6A89CE764D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249" y="4904142"/>
            <a:ext cx="1463770" cy="31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86819AF3-8B50-4CA7-B664-EBF7EE8DE3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3001" y="3951533"/>
            <a:ext cx="4133947" cy="395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E681D42C-448B-42DD-8049-BBF582CD58DB}"/>
              </a:ext>
            </a:extLst>
          </p:cNvPr>
          <p:cNvSpPr txBox="1"/>
          <p:nvPr/>
        </p:nvSpPr>
        <p:spPr>
          <a:xfrm>
            <a:off x="2439794" y="4865919"/>
            <a:ext cx="5517931" cy="369332"/>
          </a:xfrm>
          <a:prstGeom prst="rect">
            <a:avLst/>
          </a:prstGeom>
          <a:noFill/>
        </p:spPr>
        <p:txBody>
          <a:bodyPr wrap="square" rtlCol="0">
            <a:spAutoFit/>
          </a:bodyPr>
          <a:lstStyle/>
          <a:p>
            <a:r>
              <a:rPr lang="en-US" dirty="0"/>
              <a:t>is a random variable corresponding to the case </a:t>
            </a:r>
          </a:p>
        </p:txBody>
      </p:sp>
      <p:pic>
        <p:nvPicPr>
          <p:cNvPr id="10" name="Picture 3">
            <a:extLst>
              <a:ext uri="{FF2B5EF4-FFF2-40B4-BE49-F238E27FC236}">
                <a16:creationId xmlns:a16="http://schemas.microsoft.com/office/drawing/2014/main" id="{1518B580-8992-4DBF-9E9A-7964424775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1287" y="4929681"/>
            <a:ext cx="805661" cy="287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13BB7BA6-66E2-497D-9B2B-86329B2FB015}"/>
              </a:ext>
            </a:extLst>
          </p:cNvPr>
          <p:cNvSpPr txBox="1"/>
          <p:nvPr/>
        </p:nvSpPr>
        <p:spPr>
          <a:xfrm>
            <a:off x="1790428" y="5572859"/>
            <a:ext cx="7124699" cy="369332"/>
          </a:xfrm>
          <a:prstGeom prst="rect">
            <a:avLst/>
          </a:prstGeom>
          <a:noFill/>
        </p:spPr>
        <p:txBody>
          <a:bodyPr wrap="square" rtlCol="0">
            <a:spAutoFit/>
          </a:bodyPr>
          <a:lstStyle/>
          <a:p>
            <a:r>
              <a:rPr lang="en-US" dirty="0"/>
              <a:t>effectively describes entries of an infinite-dimensional covariance matrix:</a:t>
            </a:r>
          </a:p>
        </p:txBody>
      </p:sp>
      <p:pic>
        <p:nvPicPr>
          <p:cNvPr id="11" name="Picture 2">
            <a:extLst>
              <a:ext uri="{FF2B5EF4-FFF2-40B4-BE49-F238E27FC236}">
                <a16:creationId xmlns:a16="http://schemas.microsoft.com/office/drawing/2014/main" id="{81C37394-4405-423E-9598-331754FC4C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3249" y="5591716"/>
            <a:ext cx="913143" cy="313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a:extLst>
              <a:ext uri="{FF2B5EF4-FFF2-40B4-BE49-F238E27FC236}">
                <a16:creationId xmlns:a16="http://schemas.microsoft.com/office/drawing/2014/main" id="{D97AD8D5-8DBF-4A0B-9F2C-D81973938A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56141" y="5589217"/>
            <a:ext cx="3062569" cy="29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607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Typical mean and covariance functions</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6" name="TextBox 5">
            <a:extLst>
              <a:ext uri="{FF2B5EF4-FFF2-40B4-BE49-F238E27FC236}">
                <a16:creationId xmlns:a16="http://schemas.microsoft.com/office/drawing/2014/main" id="{49CBE8D6-B924-4DD4-A54C-043F5F279161}"/>
              </a:ext>
            </a:extLst>
          </p:cNvPr>
          <p:cNvSpPr txBox="1"/>
          <p:nvPr/>
        </p:nvSpPr>
        <p:spPr>
          <a:xfrm>
            <a:off x="338222" y="1686570"/>
            <a:ext cx="8679815" cy="3323987"/>
          </a:xfrm>
          <a:prstGeom prst="rect">
            <a:avLst/>
          </a:prstGeom>
          <a:noFill/>
        </p:spPr>
        <p:txBody>
          <a:bodyPr wrap="square" rtlCol="0">
            <a:spAutoFit/>
          </a:bodyPr>
          <a:lstStyle/>
          <a:p>
            <a:r>
              <a:rPr lang="en-US" sz="2400" dirty="0"/>
              <a:t>Mean Function : </a:t>
            </a:r>
          </a:p>
          <a:p>
            <a:endParaRPr lang="en-US" dirty="0"/>
          </a:p>
          <a:p>
            <a:endParaRPr lang="en-US" sz="2400" dirty="0"/>
          </a:p>
          <a:p>
            <a:endParaRPr lang="en-US" sz="2400" dirty="0"/>
          </a:p>
          <a:p>
            <a:r>
              <a:rPr lang="en-US" sz="2400" dirty="0"/>
              <a:t>Covariance Function:</a:t>
            </a:r>
          </a:p>
          <a:p>
            <a:endParaRPr lang="en-US" sz="2400" dirty="0"/>
          </a:p>
          <a:p>
            <a:endParaRPr lang="en-US" sz="2400" dirty="0"/>
          </a:p>
          <a:p>
            <a:endParaRPr lang="en-US" sz="2400" dirty="0"/>
          </a:p>
          <a:p>
            <a:r>
              <a:rPr lang="en-US" sz="2400" dirty="0"/>
              <a:t>  </a:t>
            </a:r>
          </a:p>
        </p:txBody>
      </p:sp>
      <p:pic>
        <p:nvPicPr>
          <p:cNvPr id="11" name="Picture 2">
            <a:extLst>
              <a:ext uri="{FF2B5EF4-FFF2-40B4-BE49-F238E27FC236}">
                <a16:creationId xmlns:a16="http://schemas.microsoft.com/office/drawing/2014/main" id="{793AD1EE-A11C-4D5D-A14C-A26E3488B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2073" y="1686570"/>
            <a:ext cx="1729027" cy="42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D76B07F7-22FF-416B-92DA-BB618C3FE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1465" y="2890681"/>
            <a:ext cx="4171573" cy="59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DBE658BD-CEAC-4CFB-983C-AD083A249D58}"/>
              </a:ext>
            </a:extLst>
          </p:cNvPr>
          <p:cNvSpPr txBox="1"/>
          <p:nvPr/>
        </p:nvSpPr>
        <p:spPr>
          <a:xfrm>
            <a:off x="3536950" y="3675369"/>
            <a:ext cx="5213350" cy="369332"/>
          </a:xfrm>
          <a:prstGeom prst="rect">
            <a:avLst/>
          </a:prstGeom>
          <a:noFill/>
        </p:spPr>
        <p:txBody>
          <a:bodyPr wrap="square" rtlCol="0">
            <a:spAutoFit/>
          </a:bodyPr>
          <a:lstStyle/>
          <a:p>
            <a:r>
              <a:rPr lang="en-US" dirty="0"/>
              <a:t>“squared exponential” (SE)  or “radial basis function”</a:t>
            </a:r>
          </a:p>
        </p:txBody>
      </p:sp>
    </p:spTree>
    <p:extLst>
      <p:ext uri="{BB962C8B-B14F-4D97-AF65-F5344CB8AC3E}">
        <p14:creationId xmlns:p14="http://schemas.microsoft.com/office/powerpoint/2010/main" val="3131028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032A8A3F-4E8F-4FE8-AFDF-B0AFE12B865C}"/>
              </a:ext>
            </a:extLst>
          </p:cNvPr>
          <p:cNvSpPr/>
          <p:nvPr/>
        </p:nvSpPr>
        <p:spPr>
          <a:xfrm>
            <a:off x="6915149" y="3157411"/>
            <a:ext cx="5078731" cy="419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5F476741-D869-4FAF-8988-EA1E884E133B}"/>
              </a:ext>
            </a:extLst>
          </p:cNvPr>
          <p:cNvPicPr>
            <a:picLocks noChangeAspect="1"/>
          </p:cNvPicPr>
          <p:nvPr/>
        </p:nvPicPr>
        <p:blipFill>
          <a:blip r:embed="rId3"/>
          <a:stretch>
            <a:fillRect/>
          </a:stretch>
        </p:blipFill>
        <p:spPr>
          <a:xfrm>
            <a:off x="1105381" y="1741667"/>
            <a:ext cx="249290" cy="295767"/>
          </a:xfrm>
          <a:prstGeom prst="rect">
            <a:avLst/>
          </a:prstGeom>
        </p:spPr>
      </p:pic>
      <p:pic>
        <p:nvPicPr>
          <p:cNvPr id="7" name="Picture 6">
            <a:extLst>
              <a:ext uri="{FF2B5EF4-FFF2-40B4-BE49-F238E27FC236}">
                <a16:creationId xmlns:a16="http://schemas.microsoft.com/office/drawing/2014/main" id="{19A94337-6DF9-4EAD-A1A9-95D15276262C}"/>
              </a:ext>
            </a:extLst>
          </p:cNvPr>
          <p:cNvPicPr>
            <a:picLocks noChangeAspect="1"/>
          </p:cNvPicPr>
          <p:nvPr/>
        </p:nvPicPr>
        <p:blipFill>
          <a:blip r:embed="rId4"/>
          <a:stretch>
            <a:fillRect/>
          </a:stretch>
        </p:blipFill>
        <p:spPr>
          <a:xfrm>
            <a:off x="7531478" y="1734665"/>
            <a:ext cx="2029932" cy="302769"/>
          </a:xfrm>
          <a:prstGeom prst="rect">
            <a:avLst/>
          </a:prstGeom>
        </p:spPr>
      </p:pic>
      <p:sp>
        <p:nvSpPr>
          <p:cNvPr id="10" name="TextBox 9">
            <a:extLst>
              <a:ext uri="{FF2B5EF4-FFF2-40B4-BE49-F238E27FC236}">
                <a16:creationId xmlns:a16="http://schemas.microsoft.com/office/drawing/2014/main" id="{DD7D84CA-29A8-4064-990F-68446F04F78E}"/>
              </a:ext>
            </a:extLst>
          </p:cNvPr>
          <p:cNvSpPr txBox="1"/>
          <p:nvPr/>
        </p:nvSpPr>
        <p:spPr>
          <a:xfrm>
            <a:off x="6306571" y="1489214"/>
            <a:ext cx="5551046" cy="523220"/>
          </a:xfrm>
          <a:prstGeom prst="rect">
            <a:avLst/>
          </a:prstGeom>
          <a:noFill/>
        </p:spPr>
        <p:txBody>
          <a:bodyPr wrap="square" rtlCol="0">
            <a:spAutoFit/>
          </a:bodyPr>
          <a:lstStyle/>
          <a:p>
            <a:r>
              <a:rPr lang="en-US" sz="1400" dirty="0"/>
              <a:t>is a design matrix with outputs    , and         is a matrix of test points with outputs      . Let                                                   . </a:t>
            </a:r>
          </a:p>
        </p:txBody>
      </p:sp>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5"/>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916641"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Marginalization property makes Gaussian processes tractable</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13" name="Picture 12">
            <a:extLst>
              <a:ext uri="{FF2B5EF4-FFF2-40B4-BE49-F238E27FC236}">
                <a16:creationId xmlns:a16="http://schemas.microsoft.com/office/drawing/2014/main" id="{F9379FDA-6330-4E6B-87A4-B635916F08AE}"/>
              </a:ext>
            </a:extLst>
          </p:cNvPr>
          <p:cNvPicPr>
            <a:picLocks noChangeAspect="1"/>
          </p:cNvPicPr>
          <p:nvPr/>
        </p:nvPicPr>
        <p:blipFill>
          <a:blip r:embed="rId6"/>
          <a:stretch>
            <a:fillRect/>
          </a:stretch>
        </p:blipFill>
        <p:spPr>
          <a:xfrm>
            <a:off x="1334141" y="5174435"/>
            <a:ext cx="4558925" cy="439666"/>
          </a:xfrm>
          <a:prstGeom prst="rect">
            <a:avLst/>
          </a:prstGeom>
        </p:spPr>
      </p:pic>
      <p:pic>
        <p:nvPicPr>
          <p:cNvPr id="20" name="Picture 19">
            <a:extLst>
              <a:ext uri="{FF2B5EF4-FFF2-40B4-BE49-F238E27FC236}">
                <a16:creationId xmlns:a16="http://schemas.microsoft.com/office/drawing/2014/main" id="{9B1BA4B4-1799-4795-8300-14B124686ECA}"/>
              </a:ext>
            </a:extLst>
          </p:cNvPr>
          <p:cNvPicPr>
            <a:picLocks noChangeAspect="1"/>
          </p:cNvPicPr>
          <p:nvPr/>
        </p:nvPicPr>
        <p:blipFill>
          <a:blip r:embed="rId7"/>
          <a:stretch>
            <a:fillRect/>
          </a:stretch>
        </p:blipFill>
        <p:spPr>
          <a:xfrm>
            <a:off x="6090076" y="5219478"/>
            <a:ext cx="5984035" cy="791872"/>
          </a:xfrm>
          <a:prstGeom prst="rect">
            <a:avLst/>
          </a:prstGeom>
        </p:spPr>
      </p:pic>
      <p:sp>
        <p:nvSpPr>
          <p:cNvPr id="4" name="TextBox 3">
            <a:extLst>
              <a:ext uri="{FF2B5EF4-FFF2-40B4-BE49-F238E27FC236}">
                <a16:creationId xmlns:a16="http://schemas.microsoft.com/office/drawing/2014/main" id="{09555656-0537-4166-B493-90BB9CE990F0}"/>
              </a:ext>
            </a:extLst>
          </p:cNvPr>
          <p:cNvSpPr txBox="1"/>
          <p:nvPr/>
        </p:nvSpPr>
        <p:spPr>
          <a:xfrm>
            <a:off x="2133600" y="1118681"/>
            <a:ext cx="3365500" cy="369332"/>
          </a:xfrm>
          <a:prstGeom prst="rect">
            <a:avLst/>
          </a:prstGeom>
          <a:noFill/>
        </p:spPr>
        <p:txBody>
          <a:bodyPr wrap="square" rtlCol="0">
            <a:spAutoFit/>
          </a:bodyPr>
          <a:lstStyle/>
          <a:p>
            <a:r>
              <a:rPr lang="en-US" dirty="0"/>
              <a:t>Multivariate Gaussian distribution</a:t>
            </a:r>
          </a:p>
        </p:txBody>
      </p:sp>
      <p:sp>
        <p:nvSpPr>
          <p:cNvPr id="19" name="TextBox 18">
            <a:extLst>
              <a:ext uri="{FF2B5EF4-FFF2-40B4-BE49-F238E27FC236}">
                <a16:creationId xmlns:a16="http://schemas.microsoft.com/office/drawing/2014/main" id="{4FFEDE0E-9F08-431A-9ACC-5025F856BFEA}"/>
              </a:ext>
            </a:extLst>
          </p:cNvPr>
          <p:cNvSpPr txBox="1"/>
          <p:nvPr/>
        </p:nvSpPr>
        <p:spPr>
          <a:xfrm>
            <a:off x="7696200" y="1150798"/>
            <a:ext cx="3365500" cy="369332"/>
          </a:xfrm>
          <a:prstGeom prst="rect">
            <a:avLst/>
          </a:prstGeom>
          <a:noFill/>
        </p:spPr>
        <p:txBody>
          <a:bodyPr wrap="square" rtlCol="0">
            <a:spAutoFit/>
          </a:bodyPr>
          <a:lstStyle/>
          <a:p>
            <a:r>
              <a:rPr lang="en-US" dirty="0"/>
              <a:t>Gaussian process</a:t>
            </a:r>
          </a:p>
        </p:txBody>
      </p:sp>
      <p:sp>
        <p:nvSpPr>
          <p:cNvPr id="23" name="TextBox 22">
            <a:extLst>
              <a:ext uri="{FF2B5EF4-FFF2-40B4-BE49-F238E27FC236}">
                <a16:creationId xmlns:a16="http://schemas.microsoft.com/office/drawing/2014/main" id="{4C3C9F8F-DED5-44E8-95C1-2ABDB3C06E69}"/>
              </a:ext>
            </a:extLst>
          </p:cNvPr>
          <p:cNvSpPr txBox="1"/>
          <p:nvPr/>
        </p:nvSpPr>
        <p:spPr>
          <a:xfrm>
            <a:off x="150154" y="4130390"/>
            <a:ext cx="1130300" cy="369332"/>
          </a:xfrm>
          <a:prstGeom prst="rect">
            <a:avLst/>
          </a:prstGeom>
          <a:noFill/>
        </p:spPr>
        <p:txBody>
          <a:bodyPr wrap="square" rtlCol="0">
            <a:spAutoFit/>
          </a:bodyPr>
          <a:lstStyle/>
          <a:p>
            <a:r>
              <a:rPr lang="en-US" dirty="0"/>
              <a:t>Marginal</a:t>
            </a:r>
          </a:p>
        </p:txBody>
      </p:sp>
      <p:cxnSp>
        <p:nvCxnSpPr>
          <p:cNvPr id="6" name="Straight Connector 5">
            <a:extLst>
              <a:ext uri="{FF2B5EF4-FFF2-40B4-BE49-F238E27FC236}">
                <a16:creationId xmlns:a16="http://schemas.microsoft.com/office/drawing/2014/main" id="{0BEDF05D-CC8B-4224-BA97-CF33A93DFE3E}"/>
              </a:ext>
            </a:extLst>
          </p:cNvPr>
          <p:cNvCxnSpPr>
            <a:cxnSpLocks/>
          </p:cNvCxnSpPr>
          <p:nvPr/>
        </p:nvCxnSpPr>
        <p:spPr>
          <a:xfrm>
            <a:off x="6092776" y="1118681"/>
            <a:ext cx="14085" cy="5102293"/>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7EE9E5-2D10-4E99-948F-DDA9F053AE2A}"/>
              </a:ext>
            </a:extLst>
          </p:cNvPr>
          <p:cNvSpPr txBox="1"/>
          <p:nvPr/>
        </p:nvSpPr>
        <p:spPr>
          <a:xfrm>
            <a:off x="58600" y="5222928"/>
            <a:ext cx="1395730" cy="369332"/>
          </a:xfrm>
          <a:prstGeom prst="rect">
            <a:avLst/>
          </a:prstGeom>
          <a:noFill/>
        </p:spPr>
        <p:txBody>
          <a:bodyPr wrap="square" rtlCol="0">
            <a:spAutoFit/>
          </a:bodyPr>
          <a:lstStyle/>
          <a:p>
            <a:r>
              <a:rPr lang="en-US" dirty="0"/>
              <a:t>Conditional</a:t>
            </a:r>
          </a:p>
        </p:txBody>
      </p:sp>
      <p:pic>
        <p:nvPicPr>
          <p:cNvPr id="3" name="Picture 2">
            <a:extLst>
              <a:ext uri="{FF2B5EF4-FFF2-40B4-BE49-F238E27FC236}">
                <a16:creationId xmlns:a16="http://schemas.microsoft.com/office/drawing/2014/main" id="{2D2342A6-95CE-4902-AAA2-9CC6558479F4}"/>
              </a:ext>
            </a:extLst>
          </p:cNvPr>
          <p:cNvPicPr>
            <a:picLocks noChangeAspect="1"/>
          </p:cNvPicPr>
          <p:nvPr/>
        </p:nvPicPr>
        <p:blipFill>
          <a:blip r:embed="rId8"/>
          <a:stretch>
            <a:fillRect/>
          </a:stretch>
        </p:blipFill>
        <p:spPr>
          <a:xfrm>
            <a:off x="1816203" y="4073903"/>
            <a:ext cx="2000147" cy="482305"/>
          </a:xfrm>
          <a:prstGeom prst="rect">
            <a:avLst/>
          </a:prstGeom>
        </p:spPr>
      </p:pic>
      <p:pic>
        <p:nvPicPr>
          <p:cNvPr id="5" name="Picture 4">
            <a:extLst>
              <a:ext uri="{FF2B5EF4-FFF2-40B4-BE49-F238E27FC236}">
                <a16:creationId xmlns:a16="http://schemas.microsoft.com/office/drawing/2014/main" id="{753BB850-76FF-4301-AE40-CBDA38C384EE}"/>
              </a:ext>
            </a:extLst>
          </p:cNvPr>
          <p:cNvPicPr>
            <a:picLocks noChangeAspect="1"/>
          </p:cNvPicPr>
          <p:nvPr/>
        </p:nvPicPr>
        <p:blipFill>
          <a:blip r:embed="rId9"/>
          <a:stretch>
            <a:fillRect/>
          </a:stretch>
        </p:blipFill>
        <p:spPr>
          <a:xfrm>
            <a:off x="1334141" y="2406654"/>
            <a:ext cx="2925404" cy="751215"/>
          </a:xfrm>
          <a:prstGeom prst="rect">
            <a:avLst/>
          </a:prstGeom>
        </p:spPr>
      </p:pic>
      <p:pic>
        <p:nvPicPr>
          <p:cNvPr id="9" name="Picture 8">
            <a:extLst>
              <a:ext uri="{FF2B5EF4-FFF2-40B4-BE49-F238E27FC236}">
                <a16:creationId xmlns:a16="http://schemas.microsoft.com/office/drawing/2014/main" id="{0E5A63E5-A554-43AF-8FE8-00F9F7D4948E}"/>
              </a:ext>
            </a:extLst>
          </p:cNvPr>
          <p:cNvPicPr>
            <a:picLocks noChangeAspect="1"/>
          </p:cNvPicPr>
          <p:nvPr/>
        </p:nvPicPr>
        <p:blipFill>
          <a:blip r:embed="rId10"/>
          <a:stretch>
            <a:fillRect/>
          </a:stretch>
        </p:blipFill>
        <p:spPr>
          <a:xfrm>
            <a:off x="6951720" y="4015019"/>
            <a:ext cx="3038475" cy="600075"/>
          </a:xfrm>
          <a:prstGeom prst="rect">
            <a:avLst/>
          </a:prstGeom>
        </p:spPr>
      </p:pic>
      <p:pic>
        <p:nvPicPr>
          <p:cNvPr id="21" name="Picture 2">
            <a:extLst>
              <a:ext uri="{FF2B5EF4-FFF2-40B4-BE49-F238E27FC236}">
                <a16:creationId xmlns:a16="http://schemas.microsoft.com/office/drawing/2014/main" id="{B3C0D656-7386-4872-A7E4-80BA391EA3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60993" y="1528127"/>
            <a:ext cx="245593" cy="191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a:extLst>
              <a:ext uri="{FF2B5EF4-FFF2-40B4-BE49-F238E27FC236}">
                <a16:creationId xmlns:a16="http://schemas.microsoft.com/office/drawing/2014/main" id="{C00E6966-0B10-46EE-94A0-3BD1E509C86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3097" y="1532830"/>
            <a:ext cx="299527" cy="19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7">
            <a:extLst>
              <a:ext uri="{FF2B5EF4-FFF2-40B4-BE49-F238E27FC236}">
                <a16:creationId xmlns:a16="http://schemas.microsoft.com/office/drawing/2014/main" id="{078D6536-F2FA-452F-ADA2-7F5A269663C3}"/>
              </a:ext>
            </a:extLst>
          </p:cNvPr>
          <p:cNvPicPr>
            <a:picLocks noChangeAspect="1"/>
          </p:cNvPicPr>
          <p:nvPr/>
        </p:nvPicPr>
        <p:blipFill>
          <a:blip r:embed="rId13"/>
          <a:stretch>
            <a:fillRect/>
          </a:stretch>
        </p:blipFill>
        <p:spPr>
          <a:xfrm>
            <a:off x="426010" y="1705937"/>
            <a:ext cx="330455" cy="369332"/>
          </a:xfrm>
          <a:prstGeom prst="rect">
            <a:avLst/>
          </a:prstGeom>
        </p:spPr>
      </p:pic>
      <p:sp>
        <p:nvSpPr>
          <p:cNvPr id="30" name="TextBox 29">
            <a:extLst>
              <a:ext uri="{FF2B5EF4-FFF2-40B4-BE49-F238E27FC236}">
                <a16:creationId xmlns:a16="http://schemas.microsoft.com/office/drawing/2014/main" id="{D6E95F17-D331-4941-9D42-E2C73AEFA6EA}"/>
              </a:ext>
            </a:extLst>
          </p:cNvPr>
          <p:cNvSpPr txBox="1"/>
          <p:nvPr/>
        </p:nvSpPr>
        <p:spPr>
          <a:xfrm>
            <a:off x="241307" y="2580189"/>
            <a:ext cx="1130300" cy="369332"/>
          </a:xfrm>
          <a:prstGeom prst="rect">
            <a:avLst/>
          </a:prstGeom>
          <a:noFill/>
        </p:spPr>
        <p:txBody>
          <a:bodyPr wrap="square" rtlCol="0">
            <a:spAutoFit/>
          </a:bodyPr>
          <a:lstStyle/>
          <a:p>
            <a:r>
              <a:rPr lang="en-US" dirty="0"/>
              <a:t>Joint</a:t>
            </a:r>
          </a:p>
        </p:txBody>
      </p:sp>
      <p:sp>
        <p:nvSpPr>
          <p:cNvPr id="35" name="TextBox 34">
            <a:extLst>
              <a:ext uri="{FF2B5EF4-FFF2-40B4-BE49-F238E27FC236}">
                <a16:creationId xmlns:a16="http://schemas.microsoft.com/office/drawing/2014/main" id="{395A8CDC-74CF-473B-8817-53FFFBF50952}"/>
              </a:ext>
            </a:extLst>
          </p:cNvPr>
          <p:cNvSpPr txBox="1"/>
          <p:nvPr/>
        </p:nvSpPr>
        <p:spPr>
          <a:xfrm>
            <a:off x="6909648" y="3178360"/>
            <a:ext cx="5093642" cy="369332"/>
          </a:xfrm>
          <a:prstGeom prst="rect">
            <a:avLst/>
          </a:prstGeom>
          <a:noFill/>
        </p:spPr>
        <p:txBody>
          <a:bodyPr wrap="square" rtlCol="0">
            <a:spAutoFit/>
          </a:bodyPr>
          <a:lstStyle/>
          <a:p>
            <a:r>
              <a:rPr lang="en-US" dirty="0">
                <a:solidFill>
                  <a:schemeClr val="bg1"/>
                </a:solidFill>
              </a:rPr>
              <a:t>*by the </a:t>
            </a:r>
            <a:r>
              <a:rPr lang="en-US" b="1" u="sng" dirty="0">
                <a:solidFill>
                  <a:schemeClr val="bg1"/>
                </a:solidFill>
              </a:rPr>
              <a:t>marginalization property</a:t>
            </a:r>
            <a:r>
              <a:rPr lang="en-US" b="1" dirty="0">
                <a:solidFill>
                  <a:schemeClr val="bg1"/>
                </a:solidFill>
              </a:rPr>
              <a:t>, aka consistency</a:t>
            </a:r>
          </a:p>
        </p:txBody>
      </p:sp>
      <p:sp>
        <p:nvSpPr>
          <p:cNvPr id="31" name="TextBox 30">
            <a:extLst>
              <a:ext uri="{FF2B5EF4-FFF2-40B4-BE49-F238E27FC236}">
                <a16:creationId xmlns:a16="http://schemas.microsoft.com/office/drawing/2014/main" id="{87E260C1-698B-43C2-AED9-BA6EBEA7E34A}"/>
              </a:ext>
            </a:extLst>
          </p:cNvPr>
          <p:cNvSpPr txBox="1"/>
          <p:nvPr/>
        </p:nvSpPr>
        <p:spPr>
          <a:xfrm>
            <a:off x="710209" y="1734665"/>
            <a:ext cx="5551046" cy="307777"/>
          </a:xfrm>
          <a:prstGeom prst="rect">
            <a:avLst/>
          </a:prstGeom>
          <a:noFill/>
        </p:spPr>
        <p:txBody>
          <a:bodyPr wrap="square" rtlCol="0">
            <a:spAutoFit/>
          </a:bodyPr>
          <a:lstStyle/>
          <a:p>
            <a:r>
              <a:rPr lang="en-US" sz="1400" dirty="0"/>
              <a:t>and        are jointly Gaussian random vectors. </a:t>
            </a:r>
          </a:p>
        </p:txBody>
      </p:sp>
      <p:pic>
        <p:nvPicPr>
          <p:cNvPr id="11" name="Picture 10">
            <a:extLst>
              <a:ext uri="{FF2B5EF4-FFF2-40B4-BE49-F238E27FC236}">
                <a16:creationId xmlns:a16="http://schemas.microsoft.com/office/drawing/2014/main" id="{E4046A94-8F0F-492E-B5F8-03FF2E790733}"/>
              </a:ext>
            </a:extLst>
          </p:cNvPr>
          <p:cNvPicPr>
            <a:picLocks noChangeAspect="1"/>
          </p:cNvPicPr>
          <p:nvPr/>
        </p:nvPicPr>
        <p:blipFill>
          <a:blip r:embed="rId14"/>
          <a:stretch>
            <a:fillRect/>
          </a:stretch>
        </p:blipFill>
        <p:spPr>
          <a:xfrm>
            <a:off x="6406586" y="2339108"/>
            <a:ext cx="4128744" cy="791872"/>
          </a:xfrm>
          <a:prstGeom prst="rect">
            <a:avLst/>
          </a:prstGeom>
        </p:spPr>
      </p:pic>
      <p:pic>
        <p:nvPicPr>
          <p:cNvPr id="26" name="Picture 2">
            <a:extLst>
              <a:ext uri="{FF2B5EF4-FFF2-40B4-BE49-F238E27FC236}">
                <a16:creationId xmlns:a16="http://schemas.microsoft.com/office/drawing/2014/main" id="{B1789FA6-84D6-40CD-9F2F-63F6E18622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305" y="1741667"/>
            <a:ext cx="200121" cy="25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F10E53AB-23C3-4870-A95F-C149DE8CC01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82383" y="1506574"/>
            <a:ext cx="149993" cy="209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982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916641"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gives a prior distribution over functions</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32" name="Content Placeholder 2">
            <a:extLst>
              <a:ext uri="{FF2B5EF4-FFF2-40B4-BE49-F238E27FC236}">
                <a16:creationId xmlns:a16="http://schemas.microsoft.com/office/drawing/2014/main" id="{A575F477-7BF4-432E-8EA7-E5F429E037C5}"/>
              </a:ext>
            </a:extLst>
          </p:cNvPr>
          <p:cNvSpPr>
            <a:spLocks noGrp="1"/>
          </p:cNvSpPr>
          <p:nvPr>
            <p:ph idx="1"/>
          </p:nvPr>
        </p:nvSpPr>
        <p:spPr>
          <a:xfrm>
            <a:off x="450850" y="1311275"/>
            <a:ext cx="11283950" cy="5073008"/>
          </a:xfrm>
        </p:spPr>
        <p:txBody>
          <a:bodyPr>
            <a:normAutofit/>
          </a:bodyPr>
          <a:lstStyle/>
          <a:p>
            <a:r>
              <a:rPr lang="en-US" dirty="0"/>
              <a:t>We can sample from this distribution by checking values at a finite number of points,   , using the marginalization property. We generate a Gaussian random vector from this distribution:</a:t>
            </a:r>
          </a:p>
          <a:p>
            <a:endParaRPr lang="en-US" dirty="0"/>
          </a:p>
          <a:p>
            <a:endParaRPr lang="en-US" dirty="0"/>
          </a:p>
          <a:p>
            <a:r>
              <a:rPr lang="en-US" dirty="0"/>
              <a:t>Covariance function encodes function attributes:</a:t>
            </a:r>
          </a:p>
          <a:p>
            <a:pPr lvl="1"/>
            <a:r>
              <a:rPr lang="en-US" dirty="0"/>
              <a:t>Functions are smooth (SE is differentiable)</a:t>
            </a:r>
          </a:p>
          <a:p>
            <a:pPr lvl="1"/>
            <a:r>
              <a:rPr lang="en-US" dirty="0"/>
              <a:t>   determines a characteristic length scale for variations of function value</a:t>
            </a:r>
          </a:p>
          <a:p>
            <a:pPr lvl="1"/>
            <a:r>
              <a:rPr lang="en-US" dirty="0"/>
              <a:t>    determines overall variance of the random function</a:t>
            </a:r>
          </a:p>
          <a:p>
            <a:pPr lvl="1"/>
            <a:endParaRPr lang="en-US" dirty="0"/>
          </a:p>
          <a:p>
            <a:r>
              <a:rPr lang="en-US" dirty="0" err="1"/>
              <a:t>Jupyter</a:t>
            </a:r>
            <a:r>
              <a:rPr lang="en-US" dirty="0"/>
              <a:t> notebook examples</a:t>
            </a:r>
          </a:p>
          <a:p>
            <a:pPr lvl="1"/>
            <a:endParaRPr lang="en-US" dirty="0"/>
          </a:p>
          <a:p>
            <a:pPr lvl="1"/>
            <a:endParaRPr lang="en-US" dirty="0"/>
          </a:p>
        </p:txBody>
      </p:sp>
      <p:pic>
        <p:nvPicPr>
          <p:cNvPr id="33" name="Picture 32">
            <a:extLst>
              <a:ext uri="{FF2B5EF4-FFF2-40B4-BE49-F238E27FC236}">
                <a16:creationId xmlns:a16="http://schemas.microsoft.com/office/drawing/2014/main" id="{55667050-0AED-4334-8E03-4547EEE517BE}"/>
              </a:ext>
            </a:extLst>
          </p:cNvPr>
          <p:cNvPicPr>
            <a:picLocks noChangeAspect="1"/>
          </p:cNvPicPr>
          <p:nvPr/>
        </p:nvPicPr>
        <p:blipFill>
          <a:blip r:embed="rId4"/>
          <a:stretch>
            <a:fillRect/>
          </a:stretch>
        </p:blipFill>
        <p:spPr>
          <a:xfrm>
            <a:off x="1388009" y="2828925"/>
            <a:ext cx="3038475" cy="600075"/>
          </a:xfrm>
          <a:prstGeom prst="rect">
            <a:avLst/>
          </a:prstGeom>
        </p:spPr>
      </p:pic>
      <p:pic>
        <p:nvPicPr>
          <p:cNvPr id="34" name="Picture 2">
            <a:extLst>
              <a:ext uri="{FF2B5EF4-FFF2-40B4-BE49-F238E27FC236}">
                <a16:creationId xmlns:a16="http://schemas.microsoft.com/office/drawing/2014/main" id="{C7E9C0FD-2A7E-466E-A31D-A89507B32D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255" y="1835479"/>
            <a:ext cx="299527" cy="19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a:extLst>
              <a:ext uri="{FF2B5EF4-FFF2-40B4-BE49-F238E27FC236}">
                <a16:creationId xmlns:a16="http://schemas.microsoft.com/office/drawing/2014/main" id="{865BD255-B107-4BC5-B36C-E24B59C4B4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3643" y="2828925"/>
            <a:ext cx="4171573" cy="59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3E3B26C5-2314-420F-9EDB-5302AB33B2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1978" y="4433284"/>
            <a:ext cx="145059" cy="38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a:extLst>
              <a:ext uri="{FF2B5EF4-FFF2-40B4-BE49-F238E27FC236}">
                <a16:creationId xmlns:a16="http://schemas.microsoft.com/office/drawing/2014/main" id="{A46986A0-BF4C-4974-95A4-86AC059457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1157" y="4897006"/>
            <a:ext cx="266700" cy="34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295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22E6-B9C0-48A3-976D-FF53AC58B192}"/>
              </a:ext>
            </a:extLst>
          </p:cNvPr>
          <p:cNvSpPr>
            <a:spLocks noGrp="1"/>
          </p:cNvSpPr>
          <p:nvPr>
            <p:ph type="title"/>
          </p:nvPr>
        </p:nvSpPr>
        <p:spPr/>
        <p:txBody>
          <a:bodyPr/>
          <a:lstStyle/>
          <a:p>
            <a:r>
              <a:rPr lang="en-US" dirty="0"/>
              <a:t>GP prior</a:t>
            </a:r>
          </a:p>
        </p:txBody>
      </p:sp>
      <p:sp>
        <p:nvSpPr>
          <p:cNvPr id="3" name="Content Placeholder 2">
            <a:extLst>
              <a:ext uri="{FF2B5EF4-FFF2-40B4-BE49-F238E27FC236}">
                <a16:creationId xmlns:a16="http://schemas.microsoft.com/office/drawing/2014/main" id="{514774C9-6700-468D-BCF4-AAEF9DAB885B}"/>
              </a:ext>
            </a:extLst>
          </p:cNvPr>
          <p:cNvSpPr>
            <a:spLocks noGrp="1"/>
          </p:cNvSpPr>
          <p:nvPr>
            <p:ph idx="1"/>
          </p:nvPr>
        </p:nvSpPr>
        <p:spPr/>
        <p:txBody>
          <a:bodyPr>
            <a:normAutofit lnSpcReduction="10000"/>
          </a:bodyPr>
          <a:lstStyle/>
          <a:p>
            <a:r>
              <a:rPr lang="en-US" dirty="0"/>
              <a:t>GP gives is a distribution over functions, prior since we haven’t seen any data</a:t>
            </a:r>
          </a:p>
          <a:p>
            <a:r>
              <a:rPr lang="en-US" dirty="0"/>
              <a:t>We can sample from this distribution by checking values at a finite number of points, using the marginalization property. We generate a Gaussian random vector from this distribution:</a:t>
            </a:r>
          </a:p>
          <a:p>
            <a:pPr lvl="1"/>
            <a:r>
              <a:rPr lang="en-US" dirty="0"/>
              <a:t>Eqn. 2.17, values of the covariance matrix are generated from the covariance function, so if we have input data points </a:t>
            </a:r>
            <a:r>
              <a:rPr lang="en-US" dirty="0" err="1"/>
              <a:t>x_i</a:t>
            </a:r>
            <a:r>
              <a:rPr lang="en-US" dirty="0"/>
              <a:t> and </a:t>
            </a:r>
            <a:r>
              <a:rPr lang="en-US" dirty="0" err="1"/>
              <a:t>x_j</a:t>
            </a:r>
            <a:r>
              <a:rPr lang="en-US" dirty="0"/>
              <a:t>, then k(</a:t>
            </a:r>
            <a:r>
              <a:rPr lang="en-US" dirty="0" err="1"/>
              <a:t>x_i</a:t>
            </a:r>
            <a:r>
              <a:rPr lang="en-US" dirty="0"/>
              <a:t>, </a:t>
            </a:r>
            <a:r>
              <a:rPr lang="en-US" dirty="0" err="1"/>
              <a:t>x_j</a:t>
            </a:r>
            <a:r>
              <a:rPr lang="en-US" dirty="0"/>
              <a:t>) gives the corresponding covariance in the covariance matrix. </a:t>
            </a:r>
          </a:p>
          <a:p>
            <a:r>
              <a:rPr lang="en-US" dirty="0"/>
              <a:t>Show examples from </a:t>
            </a:r>
            <a:r>
              <a:rPr lang="en-US" dirty="0" err="1"/>
              <a:t>jupyter</a:t>
            </a:r>
            <a:r>
              <a:rPr lang="en-US" dirty="0"/>
              <a:t> notebook, including different values of the variance and length scale. Smooth as SE </a:t>
            </a:r>
            <a:r>
              <a:rPr lang="en-US" dirty="0" err="1"/>
              <a:t>cov</a:t>
            </a:r>
            <a:r>
              <a:rPr lang="en-US" dirty="0"/>
              <a:t> function is infinitely differentiable. </a:t>
            </a:r>
          </a:p>
        </p:txBody>
      </p:sp>
    </p:spTree>
    <p:extLst>
      <p:ext uri="{BB962C8B-B14F-4D97-AF65-F5344CB8AC3E}">
        <p14:creationId xmlns:p14="http://schemas.microsoft.com/office/powerpoint/2010/main" val="3098716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145B-6FA7-41EA-A537-5506FCDBE18D}"/>
              </a:ext>
            </a:extLst>
          </p:cNvPr>
          <p:cNvSpPr>
            <a:spLocks noGrp="1"/>
          </p:cNvSpPr>
          <p:nvPr>
            <p:ph type="title"/>
          </p:nvPr>
        </p:nvSpPr>
        <p:spPr/>
        <p:txBody>
          <a:bodyPr/>
          <a:lstStyle/>
          <a:p>
            <a:r>
              <a:rPr lang="en-US" dirty="0"/>
              <a:t>Supervised learning: regression</a:t>
            </a:r>
          </a:p>
        </p:txBody>
      </p:sp>
      <p:sp>
        <p:nvSpPr>
          <p:cNvPr id="3" name="Content Placeholder 2">
            <a:extLst>
              <a:ext uri="{FF2B5EF4-FFF2-40B4-BE49-F238E27FC236}">
                <a16:creationId xmlns:a16="http://schemas.microsoft.com/office/drawing/2014/main" id="{50479D0B-03C5-488A-8138-A7FC8C67531C}"/>
              </a:ext>
            </a:extLst>
          </p:cNvPr>
          <p:cNvSpPr>
            <a:spLocks noGrp="1"/>
          </p:cNvSpPr>
          <p:nvPr>
            <p:ph idx="1"/>
          </p:nvPr>
        </p:nvSpPr>
        <p:spPr/>
        <p:txBody>
          <a:bodyPr>
            <a:normAutofit/>
          </a:bodyPr>
          <a:lstStyle/>
          <a:p>
            <a:r>
              <a:rPr lang="en-US" dirty="0" err="1"/>
              <a:t>Def’n</a:t>
            </a:r>
            <a:r>
              <a:rPr lang="en-US" dirty="0"/>
              <a:t>: Learning input-output mappings from empirical data</a:t>
            </a:r>
          </a:p>
          <a:p>
            <a:r>
              <a:rPr lang="en-US" dirty="0"/>
              <a:t>Regression + classification</a:t>
            </a:r>
          </a:p>
          <a:p>
            <a:r>
              <a:rPr lang="en-US" dirty="0"/>
              <a:t>We will focus on regression</a:t>
            </a:r>
          </a:p>
          <a:p>
            <a:r>
              <a:rPr lang="en-US" dirty="0"/>
              <a:t>Notation:</a:t>
            </a:r>
          </a:p>
          <a:p>
            <a:pPr lvl="1"/>
            <a:r>
              <a:rPr lang="en-US" dirty="0"/>
              <a:t>Input is a vector </a:t>
            </a:r>
            <a:r>
              <a:rPr lang="en-US" b="1" dirty="0"/>
              <a:t>x</a:t>
            </a:r>
            <a:r>
              <a:rPr lang="en-US" dirty="0"/>
              <a:t> (bold) and output is a scalar </a:t>
            </a:r>
            <a:r>
              <a:rPr lang="en-US" i="1" dirty="0"/>
              <a:t>y</a:t>
            </a:r>
            <a:r>
              <a:rPr lang="en-US" dirty="0"/>
              <a:t>, which is continuous in the regression case </a:t>
            </a:r>
            <a:endParaRPr lang="en-US" i="1" dirty="0"/>
          </a:p>
          <a:p>
            <a:pPr lvl="1"/>
            <a:r>
              <a:rPr lang="en-US" dirty="0"/>
              <a:t>Dataset of </a:t>
            </a:r>
            <a:r>
              <a:rPr lang="en-US" i="1" dirty="0"/>
              <a:t>n</a:t>
            </a:r>
            <a:r>
              <a:rPr lang="en-US" dirty="0"/>
              <a:t> observations, called the “training data”, is denoted </a:t>
            </a:r>
            <a:r>
              <a:rPr lang="en-US" i="1" dirty="0"/>
              <a:t>D </a:t>
            </a:r>
            <a:r>
              <a:rPr lang="en-US" dirty="0"/>
              <a:t>= {(</a:t>
            </a:r>
            <a:r>
              <a:rPr lang="en-US" b="1" dirty="0" err="1"/>
              <a:t>x</a:t>
            </a:r>
            <a:r>
              <a:rPr lang="en-US" dirty="0" err="1"/>
              <a:t>_i</a:t>
            </a:r>
            <a:r>
              <a:rPr lang="en-US" dirty="0"/>
              <a:t>, </a:t>
            </a:r>
            <a:r>
              <a:rPr lang="en-US" i="1" dirty="0"/>
              <a:t>y</a:t>
            </a:r>
            <a:r>
              <a:rPr lang="en-US" dirty="0"/>
              <a:t>_)|</a:t>
            </a:r>
            <a:r>
              <a:rPr lang="en-US" i="1" dirty="0" err="1"/>
              <a:t>i</a:t>
            </a:r>
            <a:r>
              <a:rPr lang="en-US" dirty="0"/>
              <a:t> = 1,…,</a:t>
            </a:r>
            <a:r>
              <a:rPr lang="en-US" i="1" dirty="0"/>
              <a:t>n</a:t>
            </a:r>
            <a:r>
              <a:rPr lang="en-US" dirty="0"/>
              <a:t>}</a:t>
            </a:r>
          </a:p>
          <a:p>
            <a:pPr lvl="1"/>
            <a:r>
              <a:rPr lang="en-US" dirty="0"/>
              <a:t>Given this training data, we wish to make predictions for new inputs </a:t>
            </a:r>
            <a:r>
              <a:rPr lang="en-US" b="1" dirty="0"/>
              <a:t>x</a:t>
            </a:r>
            <a:r>
              <a:rPr lang="en-US" dirty="0"/>
              <a:t>_*, that we have not seen in the training data. </a:t>
            </a:r>
          </a:p>
          <a:p>
            <a:pPr lvl="1"/>
            <a:endParaRPr lang="en-US" dirty="0"/>
          </a:p>
          <a:p>
            <a:pPr lvl="1"/>
            <a:endParaRPr lang="en-US" dirty="0"/>
          </a:p>
        </p:txBody>
      </p:sp>
    </p:spTree>
    <p:extLst>
      <p:ext uri="{BB962C8B-B14F-4D97-AF65-F5344CB8AC3E}">
        <p14:creationId xmlns:p14="http://schemas.microsoft.com/office/powerpoint/2010/main" val="1363462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1B8A-8933-4280-A805-FF279D0438A7}"/>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B118508E-3FFA-4A5D-BAD9-9694BEAED218}"/>
              </a:ext>
            </a:extLst>
          </p:cNvPr>
          <p:cNvSpPr>
            <a:spLocks noGrp="1"/>
          </p:cNvSpPr>
          <p:nvPr>
            <p:ph idx="1"/>
          </p:nvPr>
        </p:nvSpPr>
        <p:spPr/>
        <p:txBody>
          <a:bodyPr>
            <a:normAutofit fontScale="85000" lnSpcReduction="20000"/>
          </a:bodyPr>
          <a:lstStyle/>
          <a:p>
            <a:r>
              <a:rPr lang="en-US" dirty="0"/>
              <a:t>This means we want to construct a model function, </a:t>
            </a:r>
            <a:r>
              <a:rPr lang="en-US" i="1" dirty="0"/>
              <a:t>f</a:t>
            </a:r>
            <a:r>
              <a:rPr lang="en-US" dirty="0"/>
              <a:t>, based on the training data </a:t>
            </a:r>
            <a:r>
              <a:rPr lang="en-US" i="1" dirty="0"/>
              <a:t>D</a:t>
            </a:r>
            <a:r>
              <a:rPr lang="en-US" dirty="0"/>
              <a:t>, which can make accurate predictions for all possible input values. </a:t>
            </a:r>
          </a:p>
          <a:p>
            <a:r>
              <a:rPr lang="en-US" dirty="0"/>
              <a:t>Speaking very generally, one possible approach is to choose a specific class of functions, for example linear functions of the input, and then optimize the parameters of this model, e.g. OLS regression:</a:t>
            </a:r>
          </a:p>
          <a:p>
            <a:pPr lvl="1"/>
            <a:r>
              <a:rPr lang="en-US" dirty="0"/>
              <a:t>F = </a:t>
            </a:r>
            <a:r>
              <a:rPr lang="en-US" dirty="0" err="1"/>
              <a:t>X^Tw</a:t>
            </a:r>
            <a:r>
              <a:rPr lang="en-US" dirty="0"/>
              <a:t> + </a:t>
            </a:r>
            <a:r>
              <a:rPr lang="en-US" dirty="0" err="1"/>
              <a:t>e_i</a:t>
            </a:r>
            <a:r>
              <a:rPr lang="en-US" dirty="0"/>
              <a:t>, optimize w. </a:t>
            </a:r>
          </a:p>
          <a:p>
            <a:r>
              <a:rPr lang="en-US" dirty="0"/>
              <a:t>However, this involves identifying an appropriate class of functions, which could either be too restrictive and not perform well on the training data or too flexible and tend towards overfitting. “restriction bias” </a:t>
            </a:r>
          </a:p>
          <a:p>
            <a:r>
              <a:rPr lang="en-US" dirty="0"/>
              <a:t>Another possible approach is to give a prior probability to every possible function, and then place higher probabilities on functions that are more likely than others given the training data. “preference bias”</a:t>
            </a:r>
          </a:p>
          <a:p>
            <a:r>
              <a:rPr lang="en-US" dirty="0"/>
              <a:t>However, this involves an uncountably infinite set of possible functions – how do we compute over this?</a:t>
            </a:r>
          </a:p>
        </p:txBody>
      </p:sp>
    </p:spTree>
    <p:extLst>
      <p:ext uri="{BB962C8B-B14F-4D97-AF65-F5344CB8AC3E}">
        <p14:creationId xmlns:p14="http://schemas.microsoft.com/office/powerpoint/2010/main" val="804975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0CE7-9F91-451B-BFE7-351159B10E8D}"/>
              </a:ext>
            </a:extLst>
          </p:cNvPr>
          <p:cNvSpPr>
            <a:spLocks noGrp="1"/>
          </p:cNvSpPr>
          <p:nvPr>
            <p:ph type="title"/>
          </p:nvPr>
        </p:nvSpPr>
        <p:spPr/>
        <p:txBody>
          <a:bodyPr/>
          <a:lstStyle/>
          <a:p>
            <a:r>
              <a:rPr lang="en-US" dirty="0"/>
              <a:t>Gaussian Process</a:t>
            </a:r>
          </a:p>
        </p:txBody>
      </p:sp>
      <p:sp>
        <p:nvSpPr>
          <p:cNvPr id="3" name="Content Placeholder 2">
            <a:extLst>
              <a:ext uri="{FF2B5EF4-FFF2-40B4-BE49-F238E27FC236}">
                <a16:creationId xmlns:a16="http://schemas.microsoft.com/office/drawing/2014/main" id="{CC0BCB4A-0C58-4EE6-AF7E-A120BA92E859}"/>
              </a:ext>
            </a:extLst>
          </p:cNvPr>
          <p:cNvSpPr>
            <a:spLocks noGrp="1"/>
          </p:cNvSpPr>
          <p:nvPr>
            <p:ph idx="1"/>
          </p:nvPr>
        </p:nvSpPr>
        <p:spPr/>
        <p:txBody>
          <a:bodyPr>
            <a:normAutofit fontScale="85000" lnSpcReduction="20000"/>
          </a:bodyPr>
          <a:lstStyle/>
          <a:p>
            <a:r>
              <a:rPr lang="en-US" dirty="0"/>
              <a:t>A Gaussian process is a generalization of the Gaussian probability distribution. </a:t>
            </a:r>
          </a:p>
          <a:p>
            <a:r>
              <a:rPr lang="en-US" dirty="0"/>
              <a:t>Whereas a probability distribution describes random variables which are scalars or vectors (for multivariate distributions), a stochastic process governs the properties of functions. Loosely speaking, one can think of a function f:R -&gt; y as an infinitely long vector, where each entry in the vector specifies the function value f(x) at a particular value x. In other words, it’s kind of like every point on the real line corresponds to a random variable, whose value corresponds to the value of the function at that point. </a:t>
            </a:r>
          </a:p>
          <a:p>
            <a:r>
              <a:rPr lang="en-US" dirty="0"/>
              <a:t>Key insight: Through marginalization and conditioning, we can perform inference at a finite number of points, so from a practical computational standpoint, we do not need to compute probabilities over an infinite joint distribution.  </a:t>
            </a:r>
          </a:p>
          <a:p>
            <a:r>
              <a:rPr lang="en-US" dirty="0"/>
              <a:t>If you only ask for the properties of the function at a finite number of points, then inference in the Gaussian process will give you the same answer if you ignore the infinitely many other points, as if you would have taken them all into account!</a:t>
            </a:r>
          </a:p>
        </p:txBody>
      </p:sp>
    </p:spTree>
    <p:extLst>
      <p:ext uri="{BB962C8B-B14F-4D97-AF65-F5344CB8AC3E}">
        <p14:creationId xmlns:p14="http://schemas.microsoft.com/office/powerpoint/2010/main" val="541411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2B44-9015-4DA6-87E2-A7B2DA5F1E77}"/>
              </a:ext>
            </a:extLst>
          </p:cNvPr>
          <p:cNvSpPr>
            <a:spLocks noGrp="1"/>
          </p:cNvSpPr>
          <p:nvPr>
            <p:ph type="title"/>
          </p:nvPr>
        </p:nvSpPr>
        <p:spPr/>
        <p:txBody>
          <a:bodyPr/>
          <a:lstStyle/>
          <a:p>
            <a:r>
              <a:rPr lang="en-US" dirty="0"/>
              <a:t>Pictorial Example</a:t>
            </a:r>
          </a:p>
        </p:txBody>
      </p:sp>
      <p:sp>
        <p:nvSpPr>
          <p:cNvPr id="3" name="Content Placeholder 2">
            <a:extLst>
              <a:ext uri="{FF2B5EF4-FFF2-40B4-BE49-F238E27FC236}">
                <a16:creationId xmlns:a16="http://schemas.microsoft.com/office/drawing/2014/main" id="{00F52587-2C65-4144-B4FE-D29BDDBCEBB5}"/>
              </a:ext>
            </a:extLst>
          </p:cNvPr>
          <p:cNvSpPr>
            <a:spLocks noGrp="1"/>
          </p:cNvSpPr>
          <p:nvPr>
            <p:ph idx="1"/>
          </p:nvPr>
        </p:nvSpPr>
        <p:spPr/>
        <p:txBody>
          <a:bodyPr>
            <a:normAutofit fontScale="92500" lnSpcReduction="20000"/>
          </a:bodyPr>
          <a:lstStyle/>
          <a:p>
            <a:r>
              <a:rPr lang="en-US" dirty="0"/>
              <a:t>1-d regression problem</a:t>
            </a:r>
          </a:p>
          <a:p>
            <a:r>
              <a:rPr lang="en-US" dirty="0"/>
              <a:t>First, define a prior distribution over functions specified by a Gaussian process. Average value over functions at each x is 0, At any value of x there is a variance (pointwise variance). Also, the functions have other general properties, such as that they are smooth and stationary and vary only moderately. As we shall see, the mean at each x is specified by a mean function, while the pointwise variance and general properties of the functions are determined by a “covariance function”. Figure 1.1(a).  </a:t>
            </a:r>
          </a:p>
          <a:p>
            <a:r>
              <a:rPr lang="en-US" dirty="0"/>
              <a:t>Suppose that we are now given a dataset consisting of two observations, and we wish to now only consider functions that pass two these points exactly. Figure 1.1(b). Uncertainty is reduced close to these points. The combination of prior and data leads to this posterior distribution over the possible functions.</a:t>
            </a:r>
          </a:p>
          <a:p>
            <a:pPr marL="0" indent="0">
              <a:buNone/>
            </a:pPr>
            <a:endParaRPr lang="en-US" dirty="0"/>
          </a:p>
          <a:p>
            <a:endParaRPr lang="en-US" dirty="0"/>
          </a:p>
        </p:txBody>
      </p:sp>
    </p:spTree>
    <p:extLst>
      <p:ext uri="{BB962C8B-B14F-4D97-AF65-F5344CB8AC3E}">
        <p14:creationId xmlns:p14="http://schemas.microsoft.com/office/powerpoint/2010/main" val="2937278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C71C-AE5A-46A3-AA76-B2540ED0E9F3}"/>
              </a:ext>
            </a:extLst>
          </p:cNvPr>
          <p:cNvSpPr>
            <a:spLocks noGrp="1"/>
          </p:cNvSpPr>
          <p:nvPr>
            <p:ph type="title"/>
          </p:nvPr>
        </p:nvSpPr>
        <p:spPr/>
        <p:txBody>
          <a:bodyPr/>
          <a:lstStyle/>
          <a:p>
            <a:r>
              <a:rPr lang="en-US" dirty="0"/>
              <a:t>Formal Definition		</a:t>
            </a:r>
          </a:p>
        </p:txBody>
      </p:sp>
      <p:sp>
        <p:nvSpPr>
          <p:cNvPr id="3" name="Content Placeholder 2">
            <a:extLst>
              <a:ext uri="{FF2B5EF4-FFF2-40B4-BE49-F238E27FC236}">
                <a16:creationId xmlns:a16="http://schemas.microsoft.com/office/drawing/2014/main" id="{DA17F815-4416-47B0-8FB8-68B051E3F237}"/>
              </a:ext>
            </a:extLst>
          </p:cNvPr>
          <p:cNvSpPr>
            <a:spLocks noGrp="1"/>
          </p:cNvSpPr>
          <p:nvPr>
            <p:ph idx="1"/>
          </p:nvPr>
        </p:nvSpPr>
        <p:spPr/>
        <p:txBody>
          <a:bodyPr>
            <a:normAutofit fontScale="92500" lnSpcReduction="20000"/>
          </a:bodyPr>
          <a:lstStyle/>
          <a:p>
            <a:r>
              <a:rPr lang="en-US" dirty="0"/>
              <a:t>A Gaussian process is a collection of random variables, any finite number of which have a joint Gaussian distribution.</a:t>
            </a:r>
          </a:p>
          <a:p>
            <a:r>
              <a:rPr lang="en-US" dirty="0"/>
              <a:t>We can already see in this definition the finite inference solution.</a:t>
            </a:r>
          </a:p>
          <a:p>
            <a:r>
              <a:rPr lang="en-US" dirty="0"/>
              <a:t>We mentioned the mean function and covariance function before, and here I will explicitly define them.</a:t>
            </a:r>
          </a:p>
          <a:p>
            <a:r>
              <a:rPr lang="en-US" dirty="0"/>
              <a:t>We define:</a:t>
            </a:r>
          </a:p>
          <a:p>
            <a:pPr lvl="1"/>
            <a:r>
              <a:rPr lang="en-US" dirty="0"/>
              <a:t>Mean function: m(x) = E[f(x)]</a:t>
            </a:r>
          </a:p>
          <a:p>
            <a:pPr lvl="1"/>
            <a:r>
              <a:rPr lang="en-US" dirty="0"/>
              <a:t>Covariance function: k(x, x’) = E[(f(x) – m(x))(f(x’) – m(x’)]</a:t>
            </a:r>
          </a:p>
          <a:p>
            <a:pPr lvl="2"/>
            <a:r>
              <a:rPr lang="en-US" dirty="0"/>
              <a:t>Effectively specifies the entries of an infinite-dimensional covariance matrix</a:t>
            </a:r>
          </a:p>
          <a:p>
            <a:pPr lvl="1"/>
            <a:r>
              <a:rPr lang="en-US" dirty="0"/>
              <a:t>Gaussian process: f(x) ~ GP(m(x), k(x, x’))</a:t>
            </a:r>
          </a:p>
          <a:p>
            <a:pPr lvl="1"/>
            <a:r>
              <a:rPr lang="en-US" dirty="0"/>
              <a:t>Chi: set of possible inputs</a:t>
            </a:r>
          </a:p>
          <a:p>
            <a:pPr lvl="1"/>
            <a:r>
              <a:rPr lang="en-US" dirty="0" err="1"/>
              <a:t>f_i</a:t>
            </a:r>
            <a:r>
              <a:rPr lang="en-US" dirty="0"/>
              <a:t>  = f(</a:t>
            </a:r>
            <a:r>
              <a:rPr lang="en-US" dirty="0" err="1"/>
              <a:t>x_i</a:t>
            </a:r>
            <a:r>
              <a:rPr lang="en-US" dirty="0"/>
              <a:t>) is the random variable corresponding to the case (</a:t>
            </a:r>
            <a:r>
              <a:rPr lang="en-US" dirty="0" err="1"/>
              <a:t>x_i</a:t>
            </a:r>
            <a:r>
              <a:rPr lang="en-US" dirty="0"/>
              <a:t>, </a:t>
            </a:r>
            <a:r>
              <a:rPr lang="en-US" dirty="0" err="1"/>
              <a:t>y_i</a:t>
            </a:r>
            <a:r>
              <a:rPr lang="en-US" dirty="0"/>
              <a:t>)</a:t>
            </a:r>
          </a:p>
          <a:p>
            <a:r>
              <a:rPr lang="en-US" dirty="0"/>
              <a:t>In other cases, GPs can be defined over time</a:t>
            </a:r>
          </a:p>
          <a:p>
            <a:pPr marL="0" indent="0">
              <a:buNone/>
            </a:pPr>
            <a:endParaRPr lang="en-US" dirty="0"/>
          </a:p>
        </p:txBody>
      </p:sp>
    </p:spTree>
    <p:extLst>
      <p:ext uri="{BB962C8B-B14F-4D97-AF65-F5344CB8AC3E}">
        <p14:creationId xmlns:p14="http://schemas.microsoft.com/office/powerpoint/2010/main" val="230484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Supervised learning: regression</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0" name="Content Placeholder 2">
            <a:extLst>
              <a:ext uri="{FF2B5EF4-FFF2-40B4-BE49-F238E27FC236}">
                <a16:creationId xmlns:a16="http://schemas.microsoft.com/office/drawing/2014/main" id="{695AEE44-C41B-491C-B687-9B9AA49D66B8}"/>
              </a:ext>
            </a:extLst>
          </p:cNvPr>
          <p:cNvSpPr>
            <a:spLocks noGrp="1"/>
          </p:cNvSpPr>
          <p:nvPr>
            <p:ph idx="1"/>
          </p:nvPr>
        </p:nvSpPr>
        <p:spPr>
          <a:xfrm>
            <a:off x="145059" y="1145748"/>
            <a:ext cx="11848821" cy="949989"/>
          </a:xfrm>
        </p:spPr>
        <p:txBody>
          <a:bodyPr>
            <a:normAutofit/>
          </a:bodyPr>
          <a:lstStyle/>
          <a:p>
            <a:r>
              <a:rPr lang="en-US" u="sng" dirty="0"/>
              <a:t>Goal</a:t>
            </a:r>
            <a:r>
              <a:rPr lang="en-US" dirty="0"/>
              <a:t>: Given empirical training data, </a:t>
            </a:r>
            <a:r>
              <a:rPr lang="en-US" i="1" dirty="0"/>
              <a:t>D</a:t>
            </a:r>
            <a:r>
              <a:rPr lang="en-US" dirty="0"/>
              <a:t>, construct a model function, </a:t>
            </a:r>
            <a:r>
              <a:rPr lang="en-US" i="1" dirty="0"/>
              <a:t>f</a:t>
            </a:r>
            <a:r>
              <a:rPr lang="en-US" dirty="0"/>
              <a:t>, which can make predictions for all possible input values </a:t>
            </a:r>
          </a:p>
          <a:p>
            <a:pPr lvl="1"/>
            <a:endParaRPr lang="en-US" dirty="0"/>
          </a:p>
          <a:p>
            <a:pPr lvl="1"/>
            <a:endParaRPr lang="en-US" dirty="0"/>
          </a:p>
        </p:txBody>
      </p:sp>
      <p:cxnSp>
        <p:nvCxnSpPr>
          <p:cNvPr id="7" name="Straight Connector 6">
            <a:extLst>
              <a:ext uri="{FF2B5EF4-FFF2-40B4-BE49-F238E27FC236}">
                <a16:creationId xmlns:a16="http://schemas.microsoft.com/office/drawing/2014/main" id="{A0918D07-9C1F-45B0-A033-A051CB4063A7}"/>
              </a:ext>
            </a:extLst>
          </p:cNvPr>
          <p:cNvCxnSpPr>
            <a:cxnSpLocks/>
          </p:cNvCxnSpPr>
          <p:nvPr/>
        </p:nvCxnSpPr>
        <p:spPr>
          <a:xfrm>
            <a:off x="5383530" y="3972910"/>
            <a:ext cx="0" cy="1784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5EB0B90-9895-4CBB-BB18-B8904D799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990" y="2694285"/>
            <a:ext cx="3520442" cy="32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EC80054-4E67-40F4-B7A5-F1CA1073CA97}"/>
              </a:ext>
            </a:extLst>
          </p:cNvPr>
          <p:cNvPicPr>
            <a:picLocks noChangeAspect="1"/>
          </p:cNvPicPr>
          <p:nvPr/>
        </p:nvPicPr>
        <p:blipFill>
          <a:blip r:embed="rId5"/>
          <a:stretch>
            <a:fillRect/>
          </a:stretch>
        </p:blipFill>
        <p:spPr>
          <a:xfrm>
            <a:off x="7228693" y="2694285"/>
            <a:ext cx="409575" cy="361950"/>
          </a:xfrm>
          <a:prstGeom prst="rect">
            <a:avLst/>
          </a:prstGeom>
        </p:spPr>
      </p:pic>
      <p:pic>
        <p:nvPicPr>
          <p:cNvPr id="6" name="Picture 3">
            <a:extLst>
              <a:ext uri="{FF2B5EF4-FFF2-40B4-BE49-F238E27FC236}">
                <a16:creationId xmlns:a16="http://schemas.microsoft.com/office/drawing/2014/main" id="{EE7CD5E3-A0AA-4AF4-AD47-0E3084FE4D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242" y="5860252"/>
            <a:ext cx="348009" cy="232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7">
            <a:extLst>
              <a:ext uri="{FF2B5EF4-FFF2-40B4-BE49-F238E27FC236}">
                <a16:creationId xmlns:a16="http://schemas.microsoft.com/office/drawing/2014/main" id="{59B14CC2-8BB5-448E-8FD7-03F7DB99EF1B}"/>
              </a:ext>
            </a:extLst>
          </p:cNvPr>
          <p:cNvPicPr>
            <a:picLocks noChangeAspect="1"/>
          </p:cNvPicPr>
          <p:nvPr/>
        </p:nvPicPr>
        <p:blipFill>
          <a:blip r:embed="rId7"/>
          <a:stretch>
            <a:fillRect/>
          </a:stretch>
        </p:blipFill>
        <p:spPr>
          <a:xfrm>
            <a:off x="1629104" y="2454570"/>
            <a:ext cx="4803227" cy="3219111"/>
          </a:xfrm>
          <a:prstGeom prst="rect">
            <a:avLst/>
          </a:prstGeom>
        </p:spPr>
      </p:pic>
      <p:pic>
        <p:nvPicPr>
          <p:cNvPr id="1026" name="Picture 2">
            <a:extLst>
              <a:ext uri="{FF2B5EF4-FFF2-40B4-BE49-F238E27FC236}">
                <a16:creationId xmlns:a16="http://schemas.microsoft.com/office/drawing/2014/main" id="{727A59F6-1D2F-41AF-A64C-50CE81CD65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2716" y="3559000"/>
            <a:ext cx="272725" cy="23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a:extLst>
              <a:ext uri="{FF2B5EF4-FFF2-40B4-BE49-F238E27FC236}">
                <a16:creationId xmlns:a16="http://schemas.microsoft.com/office/drawing/2014/main" id="{D364C8C7-2388-4DDD-956D-2C198AAA269A}"/>
              </a:ext>
            </a:extLst>
          </p:cNvPr>
          <p:cNvCxnSpPr>
            <a:cxnSpLocks/>
            <a:stCxn id="1026" idx="3"/>
          </p:cNvCxnSpPr>
          <p:nvPr/>
        </p:nvCxnSpPr>
        <p:spPr>
          <a:xfrm>
            <a:off x="5065441" y="3678317"/>
            <a:ext cx="231249" cy="92654"/>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5B95896-FC2A-4330-991A-CA14EDEE47DD}"/>
              </a:ext>
            </a:extLst>
          </p:cNvPr>
          <p:cNvSpPr/>
          <p:nvPr/>
        </p:nvSpPr>
        <p:spPr>
          <a:xfrm>
            <a:off x="5296690" y="3724644"/>
            <a:ext cx="170732" cy="175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00EA551-178A-4C59-8960-48D45931A83A}"/>
              </a:ext>
            </a:extLst>
          </p:cNvPr>
          <p:cNvCxnSpPr>
            <a:cxnSpLocks/>
          </p:cNvCxnSpPr>
          <p:nvPr/>
        </p:nvCxnSpPr>
        <p:spPr>
          <a:xfrm>
            <a:off x="5383530" y="3972910"/>
            <a:ext cx="0" cy="1784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2" name="Picture 2">
            <a:extLst>
              <a:ext uri="{FF2B5EF4-FFF2-40B4-BE49-F238E27FC236}">
                <a16:creationId xmlns:a16="http://schemas.microsoft.com/office/drawing/2014/main" id="{84A514AE-B1A5-448C-8BD2-252488FB68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0138" y="5599318"/>
            <a:ext cx="386677" cy="232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Connector 23">
            <a:extLst>
              <a:ext uri="{FF2B5EF4-FFF2-40B4-BE49-F238E27FC236}">
                <a16:creationId xmlns:a16="http://schemas.microsoft.com/office/drawing/2014/main" id="{5D3E9A2F-13C0-40D0-9954-FAB323CC13AF}"/>
              </a:ext>
            </a:extLst>
          </p:cNvPr>
          <p:cNvCxnSpPr>
            <a:cxnSpLocks/>
          </p:cNvCxnSpPr>
          <p:nvPr/>
        </p:nvCxnSpPr>
        <p:spPr>
          <a:xfrm>
            <a:off x="2808496" y="4361793"/>
            <a:ext cx="0" cy="1193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46D9864-10FF-4381-B2D0-60735A58CFDA}"/>
              </a:ext>
            </a:extLst>
          </p:cNvPr>
          <p:cNvSpPr/>
          <p:nvPr/>
        </p:nvSpPr>
        <p:spPr>
          <a:xfrm>
            <a:off x="2723130" y="4174240"/>
            <a:ext cx="170732" cy="175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CF2525BA-B505-4281-BC90-B3BB2BDAD9BE}"/>
              </a:ext>
            </a:extLst>
          </p:cNvPr>
          <p:cNvCxnSpPr>
            <a:cxnSpLocks/>
          </p:cNvCxnSpPr>
          <p:nvPr/>
        </p:nvCxnSpPr>
        <p:spPr>
          <a:xfrm flipH="1">
            <a:off x="2893863" y="4000823"/>
            <a:ext cx="172952" cy="15609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027" name="Picture 3">
            <a:extLst>
              <a:ext uri="{FF2B5EF4-FFF2-40B4-BE49-F238E27FC236}">
                <a16:creationId xmlns:a16="http://schemas.microsoft.com/office/drawing/2014/main" id="{AC83A2F2-3DF2-4356-A333-CCA03A38D6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9880" y="3806836"/>
            <a:ext cx="341088" cy="26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EEC2BF5C-0067-4723-8D39-39F093504D1A}"/>
              </a:ext>
            </a:extLst>
          </p:cNvPr>
          <p:cNvPicPr>
            <a:picLocks noChangeAspect="1"/>
          </p:cNvPicPr>
          <p:nvPr/>
        </p:nvPicPr>
        <p:blipFill>
          <a:blip r:embed="rId11"/>
          <a:stretch>
            <a:fillRect/>
          </a:stretch>
        </p:blipFill>
        <p:spPr>
          <a:xfrm rot="18094140">
            <a:off x="7273072" y="3316200"/>
            <a:ext cx="433919" cy="224995"/>
          </a:xfrm>
          <a:prstGeom prst="rect">
            <a:avLst/>
          </a:prstGeom>
        </p:spPr>
      </p:pic>
      <p:pic>
        <p:nvPicPr>
          <p:cNvPr id="9" name="Picture 2">
            <a:extLst>
              <a:ext uri="{FF2B5EF4-FFF2-40B4-BE49-F238E27FC236}">
                <a16:creationId xmlns:a16="http://schemas.microsoft.com/office/drawing/2014/main" id="{1197BED9-69E8-440B-8DD9-4CFB667193C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990" y="3221571"/>
            <a:ext cx="207126" cy="414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402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6998-5D88-4AE1-A10F-2CA2217089F0}"/>
              </a:ext>
            </a:extLst>
          </p:cNvPr>
          <p:cNvSpPr>
            <a:spLocks noGrp="1"/>
          </p:cNvSpPr>
          <p:nvPr>
            <p:ph type="title"/>
          </p:nvPr>
        </p:nvSpPr>
        <p:spPr/>
        <p:txBody>
          <a:bodyPr/>
          <a:lstStyle/>
          <a:p>
            <a:r>
              <a:rPr lang="en-US" dirty="0"/>
              <a:t>Marginalization Property and Conditional Distributions</a:t>
            </a:r>
          </a:p>
        </p:txBody>
      </p:sp>
      <p:sp>
        <p:nvSpPr>
          <p:cNvPr id="3" name="Content Placeholder 2">
            <a:extLst>
              <a:ext uri="{FF2B5EF4-FFF2-40B4-BE49-F238E27FC236}">
                <a16:creationId xmlns:a16="http://schemas.microsoft.com/office/drawing/2014/main" id="{74095576-9230-4140-99AA-FC2348E7B1EB}"/>
              </a:ext>
            </a:extLst>
          </p:cNvPr>
          <p:cNvSpPr>
            <a:spLocks noGrp="1"/>
          </p:cNvSpPr>
          <p:nvPr>
            <p:ph idx="1"/>
          </p:nvPr>
        </p:nvSpPr>
        <p:spPr/>
        <p:txBody>
          <a:bodyPr>
            <a:normAutofit fontScale="62500" lnSpcReduction="20000"/>
          </a:bodyPr>
          <a:lstStyle/>
          <a:p>
            <a:r>
              <a:rPr lang="en-US" dirty="0"/>
              <a:t>The multivariate Gaussian distribution has a joint probability density given by:</a:t>
            </a:r>
          </a:p>
          <a:p>
            <a:pPr lvl="1"/>
            <a:r>
              <a:rPr lang="en-US" dirty="0"/>
              <a:t>Eqn. A.4</a:t>
            </a:r>
          </a:p>
          <a:p>
            <a:r>
              <a:rPr lang="en-US" dirty="0"/>
              <a:t>Let x and y be jointly Gaussian random vectors:</a:t>
            </a:r>
          </a:p>
          <a:p>
            <a:pPr lvl="1"/>
            <a:r>
              <a:rPr lang="en-US" dirty="0"/>
              <a:t>Eqn. A.5</a:t>
            </a:r>
          </a:p>
          <a:p>
            <a:r>
              <a:rPr lang="en-US" dirty="0"/>
              <a:t>Then, the marginal distribution of x is:</a:t>
            </a:r>
          </a:p>
          <a:p>
            <a:pPr lvl="1"/>
            <a:r>
              <a:rPr lang="en-US" dirty="0"/>
              <a:t>Eqn. A.6</a:t>
            </a:r>
          </a:p>
          <a:p>
            <a:r>
              <a:rPr lang="en-US" dirty="0"/>
              <a:t>The conditional distribution of x given y is:</a:t>
            </a:r>
          </a:p>
          <a:p>
            <a:pPr lvl="1"/>
            <a:r>
              <a:rPr lang="en-US" dirty="0"/>
              <a:t>Eqn. A.6</a:t>
            </a:r>
          </a:p>
          <a:p>
            <a:r>
              <a:rPr lang="en-US" dirty="0"/>
              <a:t>Gaussian distribution is marginalized by just taking the relevant block of the joint covariance matrix.</a:t>
            </a:r>
          </a:p>
          <a:p>
            <a:r>
              <a:rPr lang="en-US" dirty="0"/>
              <a:t>This property is also known as consistency, and it is fulfilled if the covariance function specifies entries of the covariance matrix. (have answer for why? b/c </a:t>
            </a:r>
            <a:r>
              <a:rPr lang="en-US" dirty="0" err="1"/>
              <a:t>cov</a:t>
            </a:r>
            <a:r>
              <a:rPr lang="en-US" dirty="0"/>
              <a:t> function gives you all the information you need about how the finite collection of </a:t>
            </a:r>
            <a:r>
              <a:rPr lang="en-US" dirty="0" err="1"/>
              <a:t>r.v.s</a:t>
            </a:r>
            <a:r>
              <a:rPr lang="en-US" dirty="0"/>
              <a:t> interact with each other)</a:t>
            </a:r>
          </a:p>
          <a:p>
            <a:r>
              <a:rPr lang="en-US" dirty="0"/>
              <a:t>This property is what allows us to do finite inference from an infinite joint distribution, makes the problem computationally tractable. </a:t>
            </a:r>
          </a:p>
          <a:p>
            <a:r>
              <a:rPr lang="en-US" dirty="0"/>
              <a:t>SHOULD I INCLUDE A PROOF????</a:t>
            </a:r>
          </a:p>
          <a:p>
            <a:pPr marL="0" indent="0">
              <a:buNone/>
            </a:pPr>
            <a:endParaRPr lang="en-US" dirty="0"/>
          </a:p>
        </p:txBody>
      </p:sp>
    </p:spTree>
    <p:extLst>
      <p:ext uri="{BB962C8B-B14F-4D97-AF65-F5344CB8AC3E}">
        <p14:creationId xmlns:p14="http://schemas.microsoft.com/office/powerpoint/2010/main" val="3276113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2D49-A312-4BC2-B81D-676A3306487C}"/>
              </a:ext>
            </a:extLst>
          </p:cNvPr>
          <p:cNvSpPr>
            <a:spLocks noGrp="1"/>
          </p:cNvSpPr>
          <p:nvPr>
            <p:ph type="title"/>
          </p:nvPr>
        </p:nvSpPr>
        <p:spPr/>
        <p:txBody>
          <a:bodyPr/>
          <a:lstStyle/>
          <a:p>
            <a:r>
              <a:rPr lang="en-US" dirty="0"/>
              <a:t>Mean and Covariance Function</a:t>
            </a:r>
          </a:p>
        </p:txBody>
      </p:sp>
      <p:sp>
        <p:nvSpPr>
          <p:cNvPr id="3" name="Content Placeholder 2">
            <a:extLst>
              <a:ext uri="{FF2B5EF4-FFF2-40B4-BE49-F238E27FC236}">
                <a16:creationId xmlns:a16="http://schemas.microsoft.com/office/drawing/2014/main" id="{E90F10E1-C453-4625-A51A-1A0B45C2559F}"/>
              </a:ext>
            </a:extLst>
          </p:cNvPr>
          <p:cNvSpPr>
            <a:spLocks noGrp="1"/>
          </p:cNvSpPr>
          <p:nvPr>
            <p:ph idx="1"/>
          </p:nvPr>
        </p:nvSpPr>
        <p:spPr/>
        <p:txBody>
          <a:bodyPr>
            <a:normAutofit fontScale="92500" lnSpcReduction="20000"/>
          </a:bodyPr>
          <a:lstStyle/>
          <a:p>
            <a:r>
              <a:rPr lang="en-US" dirty="0"/>
              <a:t>For now we will choose m = 0</a:t>
            </a:r>
          </a:p>
          <a:p>
            <a:r>
              <a:rPr lang="en-US" dirty="0" err="1"/>
              <a:t>Cov</a:t>
            </a:r>
            <a:r>
              <a:rPr lang="en-US" dirty="0"/>
              <a:t> is the squared exponential (also called the Radial </a:t>
            </a:r>
            <a:r>
              <a:rPr lang="en-US"/>
              <a:t>Basis Function):</a:t>
            </a:r>
            <a:endParaRPr lang="en-US" dirty="0"/>
          </a:p>
          <a:p>
            <a:pPr lvl="1"/>
            <a:r>
              <a:rPr lang="en-US" dirty="0"/>
              <a:t>Eqn. 2.16</a:t>
            </a:r>
          </a:p>
          <a:p>
            <a:r>
              <a:rPr lang="en-US" dirty="0"/>
              <a:t>Covariance between the outputs is written as a function of the inputs. Covariance is almost 1 between variables whose corresponding inputs are very close, and decreases as distance in input space increases.</a:t>
            </a:r>
          </a:p>
          <a:p>
            <a:r>
              <a:rPr lang="en-US" dirty="0"/>
              <a:t>Why this form? Can be shown that SE covariance corresponds to a Bayesian linear regression model with an infinite number of basis functions. For every positive definite covariance function, there exists a (possibly infinite) expansion in terms of basis functions. This is the connection to the first section.</a:t>
            </a:r>
          </a:p>
          <a:p>
            <a:r>
              <a:rPr lang="en-US" dirty="0"/>
              <a:t>Characteristic variance and length scale (show examples from </a:t>
            </a:r>
            <a:r>
              <a:rPr lang="en-US" dirty="0" err="1"/>
              <a:t>jupyter</a:t>
            </a:r>
            <a:r>
              <a:rPr lang="en-US" dirty="0"/>
              <a:t> notebook next slides)</a:t>
            </a:r>
          </a:p>
        </p:txBody>
      </p:sp>
    </p:spTree>
    <p:extLst>
      <p:ext uri="{BB962C8B-B14F-4D97-AF65-F5344CB8AC3E}">
        <p14:creationId xmlns:p14="http://schemas.microsoft.com/office/powerpoint/2010/main" val="3666006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A997-7145-497B-9390-E1DE874CC62D}"/>
              </a:ext>
            </a:extLst>
          </p:cNvPr>
          <p:cNvSpPr>
            <a:spLocks noGrp="1"/>
          </p:cNvSpPr>
          <p:nvPr>
            <p:ph type="title"/>
          </p:nvPr>
        </p:nvSpPr>
        <p:spPr/>
        <p:txBody>
          <a:bodyPr/>
          <a:lstStyle/>
          <a:p>
            <a:r>
              <a:rPr lang="en-US" dirty="0"/>
              <a:t>Prediction with Observations</a:t>
            </a:r>
          </a:p>
        </p:txBody>
      </p:sp>
      <p:sp>
        <p:nvSpPr>
          <p:cNvPr id="3" name="Content Placeholder 2">
            <a:extLst>
              <a:ext uri="{FF2B5EF4-FFF2-40B4-BE49-F238E27FC236}">
                <a16:creationId xmlns:a16="http://schemas.microsoft.com/office/drawing/2014/main" id="{C2EC901B-DD26-4288-AA35-659BBA4B5765}"/>
              </a:ext>
            </a:extLst>
          </p:cNvPr>
          <p:cNvSpPr>
            <a:spLocks noGrp="1"/>
          </p:cNvSpPr>
          <p:nvPr>
            <p:ph idx="1"/>
          </p:nvPr>
        </p:nvSpPr>
        <p:spPr/>
        <p:txBody>
          <a:bodyPr/>
          <a:lstStyle/>
          <a:p>
            <a:r>
              <a:rPr lang="en-US" dirty="0"/>
              <a:t>We are not so interested in drawing random functions from the prior, but we want to incorporate knowledge from training data to make informed predictions. </a:t>
            </a:r>
          </a:p>
          <a:p>
            <a:r>
              <a:rPr lang="en-US" dirty="0"/>
              <a:t>Two cases: noise-free and noisy. The idea is that there is some true underlying function, such as the sin function. In the noise-free case, our training data consists of values that correspond exactly to values of this underlying function. In the noisy case, the idea is that our measurements of this function have some noise, or error associated with them, so noisy sin measurements. Give pictorial examples of noise-free and noisy observations. </a:t>
            </a:r>
          </a:p>
          <a:p>
            <a:pPr marL="0" indent="0">
              <a:buNone/>
            </a:pPr>
            <a:endParaRPr lang="en-US" dirty="0"/>
          </a:p>
        </p:txBody>
      </p:sp>
    </p:spTree>
    <p:extLst>
      <p:ext uri="{BB962C8B-B14F-4D97-AF65-F5344CB8AC3E}">
        <p14:creationId xmlns:p14="http://schemas.microsoft.com/office/powerpoint/2010/main" val="88467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3829-E14E-43BA-BD25-52CBA1B00D0B}"/>
              </a:ext>
            </a:extLst>
          </p:cNvPr>
          <p:cNvSpPr>
            <a:spLocks noGrp="1"/>
          </p:cNvSpPr>
          <p:nvPr>
            <p:ph type="title"/>
          </p:nvPr>
        </p:nvSpPr>
        <p:spPr/>
        <p:txBody>
          <a:bodyPr/>
          <a:lstStyle/>
          <a:p>
            <a:r>
              <a:rPr lang="en-US" dirty="0"/>
              <a:t>Prediction with Noise-Free Observations</a:t>
            </a:r>
          </a:p>
        </p:txBody>
      </p:sp>
      <p:sp>
        <p:nvSpPr>
          <p:cNvPr id="3" name="Content Placeholder 2">
            <a:extLst>
              <a:ext uri="{FF2B5EF4-FFF2-40B4-BE49-F238E27FC236}">
                <a16:creationId xmlns:a16="http://schemas.microsoft.com/office/drawing/2014/main" id="{3535DF7C-24D4-47EE-8BA2-699A844BDA58}"/>
              </a:ext>
            </a:extLst>
          </p:cNvPr>
          <p:cNvSpPr>
            <a:spLocks noGrp="1"/>
          </p:cNvSpPr>
          <p:nvPr>
            <p:ph idx="1"/>
          </p:nvPr>
        </p:nvSpPr>
        <p:spPr/>
        <p:txBody>
          <a:bodyPr>
            <a:normAutofit fontScale="92500" lnSpcReduction="20000"/>
          </a:bodyPr>
          <a:lstStyle/>
          <a:p>
            <a:r>
              <a:rPr lang="en-US" dirty="0"/>
              <a:t>Training data is {(</a:t>
            </a:r>
            <a:r>
              <a:rPr lang="en-US" dirty="0" err="1"/>
              <a:t>x_i</a:t>
            </a:r>
            <a:r>
              <a:rPr lang="en-US" dirty="0"/>
              <a:t>, </a:t>
            </a:r>
            <a:r>
              <a:rPr lang="en-US" dirty="0" err="1"/>
              <a:t>f_i</a:t>
            </a:r>
            <a:r>
              <a:rPr lang="en-US" dirty="0"/>
              <a:t>)|I = 1,…,n}. Test data is X*. We will model f using a GP with 0 mean and SE covariance function. </a:t>
            </a:r>
          </a:p>
          <a:p>
            <a:r>
              <a:rPr lang="en-US" dirty="0"/>
              <a:t>According to the marginalization property, the joint distribution of the training outputs, f, and the test outputs, f*, according to the prior is:</a:t>
            </a:r>
          </a:p>
          <a:p>
            <a:pPr lvl="1"/>
            <a:r>
              <a:rPr lang="en-US" dirty="0"/>
              <a:t>Eqn. 2.18.</a:t>
            </a:r>
          </a:p>
          <a:p>
            <a:r>
              <a:rPr lang="en-US" dirty="0"/>
              <a:t>If there are n training points and n* test points then K(X, X*) denotes the n x n* matrix of covariances evaluated at all pairs of training and test points, and similarly for the other entries K.</a:t>
            </a:r>
          </a:p>
          <a:p>
            <a:r>
              <a:rPr lang="en-US" dirty="0"/>
              <a:t>To get the posterior distribution over functions we need to restrict this joint prior distribution to contain only those functions which agree with the observed data points.</a:t>
            </a:r>
          </a:p>
          <a:p>
            <a:r>
              <a:rPr lang="en-US" dirty="0"/>
              <a:t>We could imagine implementing a </a:t>
            </a:r>
            <a:r>
              <a:rPr lang="en-US"/>
              <a:t>rejection sampling </a:t>
            </a:r>
            <a:r>
              <a:rPr lang="en-US" dirty="0"/>
              <a:t>scheme, but not computationally feasible.</a:t>
            </a:r>
          </a:p>
          <a:p>
            <a:endParaRPr lang="en-US" dirty="0"/>
          </a:p>
        </p:txBody>
      </p:sp>
    </p:spTree>
    <p:extLst>
      <p:ext uri="{BB962C8B-B14F-4D97-AF65-F5344CB8AC3E}">
        <p14:creationId xmlns:p14="http://schemas.microsoft.com/office/powerpoint/2010/main" val="3075242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19DC-82BA-43FF-A00E-563081ACF998}"/>
              </a:ext>
            </a:extLst>
          </p:cNvPr>
          <p:cNvSpPr>
            <a:spLocks noGrp="1"/>
          </p:cNvSpPr>
          <p:nvPr>
            <p:ph type="title"/>
          </p:nvPr>
        </p:nvSpPr>
        <p:spPr/>
        <p:txBody>
          <a:bodyPr/>
          <a:lstStyle/>
          <a:p>
            <a:r>
              <a:rPr lang="en-US" dirty="0"/>
              <a:t>Prediction with Noise-Free Observations</a:t>
            </a:r>
          </a:p>
        </p:txBody>
      </p:sp>
      <p:sp>
        <p:nvSpPr>
          <p:cNvPr id="3" name="Content Placeholder 2">
            <a:extLst>
              <a:ext uri="{FF2B5EF4-FFF2-40B4-BE49-F238E27FC236}">
                <a16:creationId xmlns:a16="http://schemas.microsoft.com/office/drawing/2014/main" id="{681195D5-A533-4FC1-BC52-15488314DADE}"/>
              </a:ext>
            </a:extLst>
          </p:cNvPr>
          <p:cNvSpPr>
            <a:spLocks noGrp="1"/>
          </p:cNvSpPr>
          <p:nvPr>
            <p:ph idx="1"/>
          </p:nvPr>
        </p:nvSpPr>
        <p:spPr/>
        <p:txBody>
          <a:bodyPr/>
          <a:lstStyle/>
          <a:p>
            <a:r>
              <a:rPr lang="en-US" dirty="0"/>
              <a:t>Instead of impractical rejection sampling, we can use the marginalization property and the definition of Gaussian conditioning to give the following distribution:</a:t>
            </a:r>
          </a:p>
          <a:p>
            <a:pPr lvl="1"/>
            <a:r>
              <a:rPr lang="en-US" dirty="0"/>
              <a:t>Eqn. (2.19)</a:t>
            </a:r>
          </a:p>
          <a:p>
            <a:r>
              <a:rPr lang="en-US" dirty="0"/>
              <a:t>We sample function values according to this distribution by evaluating the mean and covariance matrices.</a:t>
            </a:r>
          </a:p>
          <a:p>
            <a:r>
              <a:rPr lang="en-US" dirty="0"/>
              <a:t>Show results in </a:t>
            </a:r>
            <a:r>
              <a:rPr lang="en-US" dirty="0" err="1"/>
              <a:t>Jupyter</a:t>
            </a:r>
            <a:r>
              <a:rPr lang="en-US" dirty="0"/>
              <a:t> notebook.</a:t>
            </a:r>
          </a:p>
        </p:txBody>
      </p:sp>
    </p:spTree>
    <p:extLst>
      <p:ext uri="{BB962C8B-B14F-4D97-AF65-F5344CB8AC3E}">
        <p14:creationId xmlns:p14="http://schemas.microsoft.com/office/powerpoint/2010/main" val="180050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E980-6989-4CA9-A7CB-2DE2CAA637CC}"/>
              </a:ext>
            </a:extLst>
          </p:cNvPr>
          <p:cNvSpPr>
            <a:spLocks noGrp="1"/>
          </p:cNvSpPr>
          <p:nvPr>
            <p:ph type="title"/>
          </p:nvPr>
        </p:nvSpPr>
        <p:spPr/>
        <p:txBody>
          <a:bodyPr/>
          <a:lstStyle/>
          <a:p>
            <a:r>
              <a:rPr lang="en-US" dirty="0"/>
              <a:t>Prediction with Noisy Observations</a:t>
            </a:r>
          </a:p>
        </p:txBody>
      </p:sp>
      <p:sp>
        <p:nvSpPr>
          <p:cNvPr id="3" name="Content Placeholder 2">
            <a:extLst>
              <a:ext uri="{FF2B5EF4-FFF2-40B4-BE49-F238E27FC236}">
                <a16:creationId xmlns:a16="http://schemas.microsoft.com/office/drawing/2014/main" id="{3A1635BE-4ED0-4BEB-97E0-5885A1E203E6}"/>
              </a:ext>
            </a:extLst>
          </p:cNvPr>
          <p:cNvSpPr>
            <a:spLocks noGrp="1"/>
          </p:cNvSpPr>
          <p:nvPr>
            <p:ph idx="1"/>
          </p:nvPr>
        </p:nvSpPr>
        <p:spPr/>
        <p:txBody>
          <a:bodyPr>
            <a:normAutofit fontScale="92500" lnSpcReduction="20000"/>
          </a:bodyPr>
          <a:lstStyle/>
          <a:p>
            <a:r>
              <a:rPr lang="en-US" dirty="0"/>
              <a:t>It is typical for more realistic modelling situations that we do not have access to function values themselves, but noisy measurements thereof, y = f(x) + epsilon. If we assume </a:t>
            </a:r>
            <a:r>
              <a:rPr lang="en-US" dirty="0" err="1"/>
              <a:t>i.i.d</a:t>
            </a:r>
            <a:r>
              <a:rPr lang="en-US" dirty="0"/>
              <a:t>. Gaussian noise e with variance </a:t>
            </a:r>
            <a:r>
              <a:rPr lang="en-US" dirty="0" err="1"/>
              <a:t>sigma_n</a:t>
            </a:r>
            <a:r>
              <a:rPr lang="en-US" dirty="0"/>
              <a:t>, then the prior on the noisy observations becomes </a:t>
            </a:r>
          </a:p>
          <a:p>
            <a:pPr lvl="1"/>
            <a:r>
              <a:rPr lang="en-US" dirty="0"/>
              <a:t>Eqn. (2.20)</a:t>
            </a:r>
          </a:p>
          <a:p>
            <a:pPr lvl="1"/>
            <a:r>
              <a:rPr lang="en-US" dirty="0"/>
              <a:t>This follows from the independence function about the noise that a diagonal matrix is added </a:t>
            </a:r>
          </a:p>
          <a:p>
            <a:r>
              <a:rPr lang="en-US" dirty="0"/>
              <a:t>We can then write the joint distribution of the observed target values and the function values at the test locations as:</a:t>
            </a:r>
          </a:p>
          <a:p>
            <a:pPr lvl="1"/>
            <a:r>
              <a:rPr lang="en-US" dirty="0"/>
              <a:t>Eqn. (2.21)</a:t>
            </a:r>
          </a:p>
          <a:p>
            <a:r>
              <a:rPr lang="en-US" dirty="0"/>
              <a:t>Using the same conditional distribution rules, we have:</a:t>
            </a:r>
          </a:p>
          <a:p>
            <a:pPr lvl="1"/>
            <a:r>
              <a:rPr lang="en-US" dirty="0"/>
              <a:t>Eqns. (2.22 – 2.24)</a:t>
            </a:r>
          </a:p>
          <a:p>
            <a:pPr lvl="1"/>
            <a:r>
              <a:rPr lang="en-US" dirty="0"/>
              <a:t>Can compute the predictive distribution of test targets y* by adding sigma_n^2 I to the variance in Eqn. 2.24. </a:t>
            </a:r>
          </a:p>
        </p:txBody>
      </p:sp>
    </p:spTree>
    <p:extLst>
      <p:ext uri="{BB962C8B-B14F-4D97-AF65-F5344CB8AC3E}">
        <p14:creationId xmlns:p14="http://schemas.microsoft.com/office/powerpoint/2010/main" val="4154787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454E-BAC8-436C-A847-7A24E3ADD135}"/>
              </a:ext>
            </a:extLst>
          </p:cNvPr>
          <p:cNvSpPr>
            <a:spLocks noGrp="1"/>
          </p:cNvSpPr>
          <p:nvPr>
            <p:ph type="title"/>
          </p:nvPr>
        </p:nvSpPr>
        <p:spPr/>
        <p:txBody>
          <a:bodyPr/>
          <a:lstStyle/>
          <a:p>
            <a:r>
              <a:rPr lang="en-US" dirty="0"/>
              <a:t>Simplification: Predicting One Test Point with Noisy Observations</a:t>
            </a:r>
          </a:p>
        </p:txBody>
      </p:sp>
      <p:sp>
        <p:nvSpPr>
          <p:cNvPr id="3" name="Content Placeholder 2">
            <a:extLst>
              <a:ext uri="{FF2B5EF4-FFF2-40B4-BE49-F238E27FC236}">
                <a16:creationId xmlns:a16="http://schemas.microsoft.com/office/drawing/2014/main" id="{1FE2D2C3-1262-4EAC-9D6B-6ACCCBCAF990}"/>
              </a:ext>
            </a:extLst>
          </p:cNvPr>
          <p:cNvSpPr>
            <a:spLocks noGrp="1"/>
          </p:cNvSpPr>
          <p:nvPr>
            <p:ph idx="1"/>
          </p:nvPr>
        </p:nvSpPr>
        <p:spPr/>
        <p:txBody>
          <a:bodyPr>
            <a:normAutofit fontScale="92500" lnSpcReduction="10000"/>
          </a:bodyPr>
          <a:lstStyle/>
          <a:p>
            <a:r>
              <a:rPr lang="en-US" dirty="0"/>
              <a:t>In the case that there is only one test point x*, let k* denote the vector of covariances between the test point and the n training points:</a:t>
            </a:r>
          </a:p>
          <a:p>
            <a:pPr lvl="1"/>
            <a:r>
              <a:rPr lang="en-US" dirty="0"/>
              <a:t>Eqn. (2.25) and (2.26)</a:t>
            </a:r>
          </a:p>
          <a:p>
            <a:r>
              <a:rPr lang="en-US" dirty="0"/>
              <a:t>Comments:</a:t>
            </a:r>
          </a:p>
          <a:p>
            <a:pPr lvl="1"/>
            <a:r>
              <a:rPr lang="en-US" dirty="0"/>
              <a:t>The mean prediction Eqn. (2.25) is a linear combination of the observations, y. So it is sometimes referred to as a linear predictor. Although the GP defines a joint Gaussian distribution over all of the y variables, one for each point in Chi, for making predictions at x*, we only care about the n+1-dimensional distribution defined by taking n training points and the test point. </a:t>
            </a:r>
          </a:p>
          <a:p>
            <a:pPr lvl="1"/>
            <a:r>
              <a:rPr lang="en-US" dirty="0"/>
              <a:t>Also note that the variance in Eqn. 2.24 only depends on the inputs, not the observed targets. The first term is the prior covariance, and from that is subtracted a positive term representing the information the observations give us about the function.</a:t>
            </a:r>
          </a:p>
          <a:p>
            <a:pPr lvl="1"/>
            <a:endParaRPr lang="en-US" dirty="0"/>
          </a:p>
        </p:txBody>
      </p:sp>
    </p:spTree>
    <p:extLst>
      <p:ext uri="{BB962C8B-B14F-4D97-AF65-F5344CB8AC3E}">
        <p14:creationId xmlns:p14="http://schemas.microsoft.com/office/powerpoint/2010/main" val="3215609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B836-88B9-43C0-B849-FD477898CEF4}"/>
              </a:ext>
            </a:extLst>
          </p:cNvPr>
          <p:cNvSpPr>
            <a:spLocks noGrp="1"/>
          </p:cNvSpPr>
          <p:nvPr>
            <p:ph type="title"/>
          </p:nvPr>
        </p:nvSpPr>
        <p:spPr/>
        <p:txBody>
          <a:bodyPr/>
          <a:lstStyle/>
          <a:p>
            <a:r>
              <a:rPr lang="en-US" dirty="0"/>
              <a:t>Practical Algorithm</a:t>
            </a:r>
          </a:p>
        </p:txBody>
      </p:sp>
      <p:sp>
        <p:nvSpPr>
          <p:cNvPr id="3" name="Content Placeholder 2">
            <a:extLst>
              <a:ext uri="{FF2B5EF4-FFF2-40B4-BE49-F238E27FC236}">
                <a16:creationId xmlns:a16="http://schemas.microsoft.com/office/drawing/2014/main" id="{BE49E5C5-6570-4D78-9DBF-3CFF7EA5E1B0}"/>
              </a:ext>
            </a:extLst>
          </p:cNvPr>
          <p:cNvSpPr>
            <a:spLocks noGrp="1"/>
          </p:cNvSpPr>
          <p:nvPr>
            <p:ph idx="1"/>
          </p:nvPr>
        </p:nvSpPr>
        <p:spPr/>
        <p:txBody>
          <a:bodyPr/>
          <a:lstStyle/>
          <a:p>
            <a:r>
              <a:rPr lang="en-US" dirty="0"/>
              <a:t>Uses Cholesky decomposition instead of matrix inversion since it is faster and more numerically stable.</a:t>
            </a:r>
          </a:p>
          <a:p>
            <a:r>
              <a:rPr lang="en-US" dirty="0"/>
              <a:t>Section A.4 explanation of Cholesky decomposition.</a:t>
            </a:r>
          </a:p>
          <a:p>
            <a:r>
              <a:rPr lang="en-US" dirty="0"/>
              <a:t>Algorithm 2.1 (to get predictive distribution for y*, simply add the noise variance sigma_n^2 to the predictive variance of f*).</a:t>
            </a:r>
          </a:p>
        </p:txBody>
      </p:sp>
    </p:spTree>
    <p:extLst>
      <p:ext uri="{BB962C8B-B14F-4D97-AF65-F5344CB8AC3E}">
        <p14:creationId xmlns:p14="http://schemas.microsoft.com/office/powerpoint/2010/main" val="2782741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2504-D90D-4EED-AABA-23FF10345156}"/>
              </a:ext>
            </a:extLst>
          </p:cNvPr>
          <p:cNvSpPr>
            <a:spLocks noGrp="1"/>
          </p:cNvSpPr>
          <p:nvPr>
            <p:ph type="title"/>
          </p:nvPr>
        </p:nvSpPr>
        <p:spPr>
          <a:xfrm>
            <a:off x="838200" y="925896"/>
            <a:ext cx="10515600" cy="1325563"/>
          </a:xfrm>
        </p:spPr>
        <p:txBody>
          <a:bodyPr>
            <a:normAutofit fontScale="90000"/>
          </a:bodyPr>
          <a:lstStyle/>
          <a:p>
            <a:r>
              <a:rPr lang="en-US" dirty="0"/>
              <a:t>Why GPs??</a:t>
            </a:r>
            <a:br>
              <a:rPr lang="en-US" dirty="0"/>
            </a:br>
            <a:r>
              <a:rPr lang="en-US" dirty="0"/>
              <a:t>Comparison to other methods (in theory and in code?)</a:t>
            </a:r>
            <a:br>
              <a:rPr lang="en-US" dirty="0"/>
            </a:br>
            <a:r>
              <a:rPr lang="en-US" dirty="0"/>
              <a:t>Why is mean function 0?</a:t>
            </a:r>
          </a:p>
        </p:txBody>
      </p:sp>
    </p:spTree>
    <p:extLst>
      <p:ext uri="{BB962C8B-B14F-4D97-AF65-F5344CB8AC3E}">
        <p14:creationId xmlns:p14="http://schemas.microsoft.com/office/powerpoint/2010/main" val="218159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General methods for solving regression problems</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0" name="Content Placeholder 2">
            <a:extLst>
              <a:ext uri="{FF2B5EF4-FFF2-40B4-BE49-F238E27FC236}">
                <a16:creationId xmlns:a16="http://schemas.microsoft.com/office/drawing/2014/main" id="{695AEE44-C41B-491C-B687-9B9AA49D66B8}"/>
              </a:ext>
            </a:extLst>
          </p:cNvPr>
          <p:cNvSpPr>
            <a:spLocks noGrp="1"/>
          </p:cNvSpPr>
          <p:nvPr>
            <p:ph idx="1"/>
          </p:nvPr>
        </p:nvSpPr>
        <p:spPr>
          <a:xfrm>
            <a:off x="145060" y="1145747"/>
            <a:ext cx="9377312" cy="5018166"/>
          </a:xfrm>
        </p:spPr>
        <p:txBody>
          <a:bodyPr>
            <a:normAutofit/>
          </a:bodyPr>
          <a:lstStyle/>
          <a:p>
            <a:r>
              <a:rPr lang="en-US" u="sng" dirty="0"/>
              <a:t>Parametric Approach</a:t>
            </a:r>
            <a:r>
              <a:rPr lang="en-US" dirty="0"/>
              <a:t>: select a model class</a:t>
            </a:r>
          </a:p>
          <a:p>
            <a:pPr lvl="1"/>
            <a:endParaRPr lang="en-US" dirty="0"/>
          </a:p>
          <a:p>
            <a:pPr lvl="1"/>
            <a:endParaRPr lang="en-US" dirty="0"/>
          </a:p>
          <a:p>
            <a:pPr lvl="1"/>
            <a:r>
              <a:rPr lang="en-US" dirty="0"/>
              <a:t>Issues: Underfitting or overfitting</a:t>
            </a:r>
            <a:endParaRPr lang="en-US" u="sng" dirty="0"/>
          </a:p>
          <a:p>
            <a:endParaRPr lang="en-US" u="sng" dirty="0"/>
          </a:p>
          <a:p>
            <a:pPr lvl="1"/>
            <a:endParaRPr lang="en-US" dirty="0"/>
          </a:p>
          <a:p>
            <a:pPr lvl="1"/>
            <a:endParaRPr lang="en-US" dirty="0"/>
          </a:p>
        </p:txBody>
      </p:sp>
      <p:pic>
        <p:nvPicPr>
          <p:cNvPr id="13" name="Picture 2">
            <a:extLst>
              <a:ext uri="{FF2B5EF4-FFF2-40B4-BE49-F238E27FC236}">
                <a16:creationId xmlns:a16="http://schemas.microsoft.com/office/drawing/2014/main" id="{1CFECF2E-A38A-4779-A819-B1B2F1834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894" y="1854597"/>
            <a:ext cx="2123794" cy="364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a:extLst>
              <a:ext uri="{FF2B5EF4-FFF2-40B4-BE49-F238E27FC236}">
                <a16:creationId xmlns:a16="http://schemas.microsoft.com/office/drawing/2014/main" id="{95E73A15-1FE8-4A78-AD7B-79B256A86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6068" y="1854597"/>
            <a:ext cx="1436594" cy="31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83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General methods for solving regression problems</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0" name="Content Placeholder 2">
            <a:extLst>
              <a:ext uri="{FF2B5EF4-FFF2-40B4-BE49-F238E27FC236}">
                <a16:creationId xmlns:a16="http://schemas.microsoft.com/office/drawing/2014/main" id="{695AEE44-C41B-491C-B687-9B9AA49D66B8}"/>
              </a:ext>
            </a:extLst>
          </p:cNvPr>
          <p:cNvSpPr>
            <a:spLocks noGrp="1"/>
          </p:cNvSpPr>
          <p:nvPr>
            <p:ph idx="1"/>
          </p:nvPr>
        </p:nvSpPr>
        <p:spPr>
          <a:xfrm>
            <a:off x="145060" y="1145747"/>
            <a:ext cx="9377312" cy="5018166"/>
          </a:xfrm>
        </p:spPr>
        <p:txBody>
          <a:bodyPr>
            <a:normAutofit/>
          </a:bodyPr>
          <a:lstStyle/>
          <a:p>
            <a:r>
              <a:rPr lang="en-US" u="sng" dirty="0"/>
              <a:t>Parametric Approach</a:t>
            </a:r>
            <a:r>
              <a:rPr lang="en-US" dirty="0"/>
              <a:t>: select a model class</a:t>
            </a:r>
          </a:p>
          <a:p>
            <a:pPr lvl="1"/>
            <a:endParaRPr lang="en-US" dirty="0"/>
          </a:p>
          <a:p>
            <a:pPr lvl="1"/>
            <a:endParaRPr lang="en-US" dirty="0"/>
          </a:p>
          <a:p>
            <a:pPr lvl="1"/>
            <a:r>
              <a:rPr lang="en-US" dirty="0"/>
              <a:t>Issues: Underfitting or overfitting</a:t>
            </a:r>
            <a:endParaRPr lang="en-US" u="sng" dirty="0"/>
          </a:p>
          <a:p>
            <a:endParaRPr lang="en-US" u="sng" dirty="0"/>
          </a:p>
          <a:p>
            <a:r>
              <a:rPr lang="en-US" u="sng" dirty="0"/>
              <a:t>Nonparametric Approach</a:t>
            </a:r>
            <a:r>
              <a:rPr lang="en-US" dirty="0"/>
              <a:t>: give prior probability to every possible function, and then place higher probabilities on some functions that are more likely than others given the training data</a:t>
            </a:r>
            <a:endParaRPr lang="en-US" b="1" dirty="0"/>
          </a:p>
          <a:p>
            <a:pPr lvl="1"/>
            <a:endParaRPr lang="en-US" dirty="0"/>
          </a:p>
          <a:p>
            <a:pPr lvl="1"/>
            <a:endParaRPr lang="en-US" dirty="0"/>
          </a:p>
        </p:txBody>
      </p:sp>
      <p:pic>
        <p:nvPicPr>
          <p:cNvPr id="13" name="Picture 2">
            <a:extLst>
              <a:ext uri="{FF2B5EF4-FFF2-40B4-BE49-F238E27FC236}">
                <a16:creationId xmlns:a16="http://schemas.microsoft.com/office/drawing/2014/main" id="{1CFECF2E-A38A-4779-A819-B1B2F1834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894" y="1854597"/>
            <a:ext cx="2123794" cy="364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a:extLst>
              <a:ext uri="{FF2B5EF4-FFF2-40B4-BE49-F238E27FC236}">
                <a16:creationId xmlns:a16="http://schemas.microsoft.com/office/drawing/2014/main" id="{95E73A15-1FE8-4A78-AD7B-79B256A86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6068" y="1854597"/>
            <a:ext cx="1436594" cy="31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58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General methods for solving regression problems</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0" name="Content Placeholder 2">
            <a:extLst>
              <a:ext uri="{FF2B5EF4-FFF2-40B4-BE49-F238E27FC236}">
                <a16:creationId xmlns:a16="http://schemas.microsoft.com/office/drawing/2014/main" id="{695AEE44-C41B-491C-B687-9B9AA49D66B8}"/>
              </a:ext>
            </a:extLst>
          </p:cNvPr>
          <p:cNvSpPr>
            <a:spLocks noGrp="1"/>
          </p:cNvSpPr>
          <p:nvPr>
            <p:ph idx="1"/>
          </p:nvPr>
        </p:nvSpPr>
        <p:spPr>
          <a:xfrm>
            <a:off x="145060" y="1145747"/>
            <a:ext cx="9377312" cy="5018166"/>
          </a:xfrm>
        </p:spPr>
        <p:txBody>
          <a:bodyPr>
            <a:normAutofit/>
          </a:bodyPr>
          <a:lstStyle/>
          <a:p>
            <a:r>
              <a:rPr lang="en-US" u="sng" dirty="0"/>
              <a:t>Parametric Approach</a:t>
            </a:r>
            <a:r>
              <a:rPr lang="en-US" dirty="0"/>
              <a:t>: select a model class</a:t>
            </a:r>
          </a:p>
          <a:p>
            <a:pPr lvl="1"/>
            <a:endParaRPr lang="en-US" dirty="0"/>
          </a:p>
          <a:p>
            <a:pPr lvl="1"/>
            <a:endParaRPr lang="en-US" dirty="0"/>
          </a:p>
          <a:p>
            <a:pPr lvl="1"/>
            <a:r>
              <a:rPr lang="en-US" dirty="0"/>
              <a:t>Issues: Underfitting or overfitting</a:t>
            </a:r>
            <a:endParaRPr lang="en-US" u="sng" dirty="0"/>
          </a:p>
          <a:p>
            <a:endParaRPr lang="en-US" u="sng" dirty="0"/>
          </a:p>
          <a:p>
            <a:r>
              <a:rPr lang="en-US" u="sng" dirty="0"/>
              <a:t>Nonparametric Approach</a:t>
            </a:r>
            <a:r>
              <a:rPr lang="en-US" dirty="0"/>
              <a:t>: give prior probability to every possible function, and then place higher probabilities on some functions that are more likely than others given the training data</a:t>
            </a:r>
          </a:p>
          <a:p>
            <a:endParaRPr lang="en-US" b="1" dirty="0"/>
          </a:p>
          <a:p>
            <a:pPr lvl="1"/>
            <a:r>
              <a:rPr lang="en-US" b="1" dirty="0"/>
              <a:t>Problem: how do we compute over this uncountably infinite set?</a:t>
            </a:r>
          </a:p>
          <a:p>
            <a:pPr lvl="1"/>
            <a:endParaRPr lang="en-US" dirty="0"/>
          </a:p>
          <a:p>
            <a:pPr lvl="1"/>
            <a:endParaRPr lang="en-US" dirty="0"/>
          </a:p>
        </p:txBody>
      </p:sp>
      <p:pic>
        <p:nvPicPr>
          <p:cNvPr id="13" name="Picture 2">
            <a:extLst>
              <a:ext uri="{FF2B5EF4-FFF2-40B4-BE49-F238E27FC236}">
                <a16:creationId xmlns:a16="http://schemas.microsoft.com/office/drawing/2014/main" id="{1CFECF2E-A38A-4779-A819-B1B2F1834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894" y="1854597"/>
            <a:ext cx="2123794" cy="364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a:extLst>
              <a:ext uri="{FF2B5EF4-FFF2-40B4-BE49-F238E27FC236}">
                <a16:creationId xmlns:a16="http://schemas.microsoft.com/office/drawing/2014/main" id="{95E73A15-1FE8-4A78-AD7B-79B256A86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6068" y="1854597"/>
            <a:ext cx="1436594" cy="31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73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graphicFrame>
        <p:nvGraphicFramePr>
          <p:cNvPr id="3" name="Table 3">
            <a:extLst>
              <a:ext uri="{FF2B5EF4-FFF2-40B4-BE49-F238E27FC236}">
                <a16:creationId xmlns:a16="http://schemas.microsoft.com/office/drawing/2014/main" id="{AE21DE95-E5A6-4836-8DAE-7D9BCFDC10D1}"/>
              </a:ext>
            </a:extLst>
          </p:cNvPr>
          <p:cNvGraphicFramePr>
            <a:graphicFrameLocks noGrp="1"/>
          </p:cNvGraphicFramePr>
          <p:nvPr>
            <p:extLst>
              <p:ext uri="{D42A27DB-BD31-4B8C-83A1-F6EECF244321}">
                <p14:modId xmlns:p14="http://schemas.microsoft.com/office/powerpoint/2010/main" val="3551241251"/>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6" name="TextBox 5">
            <a:extLst>
              <a:ext uri="{FF2B5EF4-FFF2-40B4-BE49-F238E27FC236}">
                <a16:creationId xmlns:a16="http://schemas.microsoft.com/office/drawing/2014/main" id="{25A236DD-2AF9-43A4-9041-AEA84FDA4166}"/>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7" name="Arrow: Right 6">
            <a:extLst>
              <a:ext uri="{FF2B5EF4-FFF2-40B4-BE49-F238E27FC236}">
                <a16:creationId xmlns:a16="http://schemas.microsoft.com/office/drawing/2014/main" id="{65D88746-9454-4F93-A3E5-B5E2CDDFD2C7}"/>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0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processes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graphicFrame>
        <p:nvGraphicFramePr>
          <p:cNvPr id="13" name="Table 3">
            <a:extLst>
              <a:ext uri="{FF2B5EF4-FFF2-40B4-BE49-F238E27FC236}">
                <a16:creationId xmlns:a16="http://schemas.microsoft.com/office/drawing/2014/main" id="{C2F279BD-F5A3-4039-9754-677125BD96E1}"/>
              </a:ext>
            </a:extLst>
          </p:cNvPr>
          <p:cNvGraphicFramePr>
            <a:graphicFrameLocks noGrp="1"/>
          </p:cNvGraphicFramePr>
          <p:nvPr>
            <p:extLst>
              <p:ext uri="{D42A27DB-BD31-4B8C-83A1-F6EECF244321}">
                <p14:modId xmlns:p14="http://schemas.microsoft.com/office/powerpoint/2010/main" val="313627544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f as infinitely long random vector, where each entry x specifies 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F73EF3E2-C2FD-440F-AA81-0DE3FCBDFA7B}"/>
              </a:ext>
            </a:extLst>
          </p:cNvPr>
          <p:cNvSpPr txBox="1"/>
          <p:nvPr/>
        </p:nvSpPr>
        <p:spPr>
          <a:xfrm>
            <a:off x="2345382" y="3089048"/>
            <a:ext cx="7357243" cy="369332"/>
          </a:xfrm>
          <a:prstGeom prst="rect">
            <a:avLst/>
          </a:prstGeom>
          <a:noFill/>
        </p:spPr>
        <p:txBody>
          <a:bodyPr wrap="square" rtlCol="0">
            <a:spAutoFit/>
          </a:bodyPr>
          <a:lstStyle/>
          <a:p>
            <a:r>
              <a:rPr lang="en-US" dirty="0"/>
              <a:t>Gaussian process is a generalization of the Gaussian probability distribution </a:t>
            </a:r>
          </a:p>
        </p:txBody>
      </p:sp>
      <p:sp>
        <p:nvSpPr>
          <p:cNvPr id="18" name="Arrow: Right 17">
            <a:extLst>
              <a:ext uri="{FF2B5EF4-FFF2-40B4-BE49-F238E27FC236}">
                <a16:creationId xmlns:a16="http://schemas.microsoft.com/office/drawing/2014/main" id="{179195C6-10EB-409E-8FE4-26F7DA11D981}"/>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425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4502</Words>
  <Application>Microsoft Office PowerPoint</Application>
  <PresentationFormat>Widescreen</PresentationFormat>
  <Paragraphs>471</Paragraphs>
  <Slides>48</Slides>
  <Notes>33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Calibri</vt:lpstr>
      <vt:lpstr>Calibri Light</vt:lpstr>
      <vt:lpstr>Helvetica</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GP prior</vt:lpstr>
      <vt:lpstr>Supervised learning: regression</vt:lpstr>
      <vt:lpstr>Regression</vt:lpstr>
      <vt:lpstr>Gaussian Process</vt:lpstr>
      <vt:lpstr>Pictorial Example</vt:lpstr>
      <vt:lpstr>Formal Definition  </vt:lpstr>
      <vt:lpstr>Marginalization Property and Conditional Distributions</vt:lpstr>
      <vt:lpstr>Mean and Covariance Function</vt:lpstr>
      <vt:lpstr>Prediction with Observations</vt:lpstr>
      <vt:lpstr>Prediction with Noise-Free Observations</vt:lpstr>
      <vt:lpstr>Prediction with Noise-Free Observations</vt:lpstr>
      <vt:lpstr>Prediction with Noisy Observations</vt:lpstr>
      <vt:lpstr>Simplification: Predicting One Test Point with Noisy Observations</vt:lpstr>
      <vt:lpstr>Practical Algorithm</vt:lpstr>
      <vt:lpstr>Why GPs?? Comparison to other methods (in theory and in code?) Why is mean function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Processes for Machine Learning</dc:title>
  <dc:creator>Kirk Swanson</dc:creator>
  <cp:lastModifiedBy>Kirk Swanson</cp:lastModifiedBy>
  <cp:revision>298</cp:revision>
  <dcterms:created xsi:type="dcterms:W3CDTF">2020-01-22T15:20:31Z</dcterms:created>
  <dcterms:modified xsi:type="dcterms:W3CDTF">2020-01-25T21:36:10Z</dcterms:modified>
</cp:coreProperties>
</file>