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Lst>
  <p:sldSz cy="5143500" cx="9144000"/>
  <p:notesSz cx="6858000" cy="9144000"/>
  <p:embeddedFontLst>
    <p:embeddedFont>
      <p:font typeface="Roboto"/>
      <p:regular r:id="rId11"/>
      <p:bold r:id="rId12"/>
      <p:italic r:id="rId13"/>
      <p:boldItalic r:id="rId1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Roboto-regular.fntdata"/><Relationship Id="rId10" Type="http://schemas.openxmlformats.org/officeDocument/2006/relationships/slide" Target="slides/slide5.xml"/><Relationship Id="rId13" Type="http://schemas.openxmlformats.org/officeDocument/2006/relationships/font" Target="fonts/Roboto-italic.fntdata"/><Relationship Id="rId12" Type="http://schemas.openxmlformats.org/officeDocument/2006/relationships/font" Target="fonts/Robot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font" Target="fonts/Robo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c6f73a04f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c6f73a04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25a2b3c47f4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25a2b3c47f4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25aae24e85c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25aae24e85c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27659ff8113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27659ff8113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c6f73a04f_0_4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c6f73a04f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2" name="Google Shape;22;p4"/>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1600"/>
              </a:spcBef>
              <a:spcAft>
                <a:spcPts val="0"/>
              </a:spcAft>
              <a:buClr>
                <a:schemeClr val="lt1"/>
              </a:buClr>
              <a:buSzPts val="1200"/>
              <a:buChar char="○"/>
              <a:defRPr sz="1200">
                <a:solidFill>
                  <a:schemeClr val="lt1"/>
                </a:solidFill>
              </a:defRPr>
            </a:lvl2pPr>
            <a:lvl3pPr indent="-304800" lvl="2" marL="1371600">
              <a:spcBef>
                <a:spcPts val="1600"/>
              </a:spcBef>
              <a:spcAft>
                <a:spcPts val="0"/>
              </a:spcAft>
              <a:buClr>
                <a:schemeClr val="lt1"/>
              </a:buClr>
              <a:buSzPts val="1200"/>
              <a:buChar char="■"/>
              <a:defRPr sz="1200">
                <a:solidFill>
                  <a:schemeClr val="lt1"/>
                </a:solidFill>
              </a:defRPr>
            </a:lvl3pPr>
            <a:lvl4pPr indent="-304800" lvl="3" marL="1828800">
              <a:spcBef>
                <a:spcPts val="1600"/>
              </a:spcBef>
              <a:spcAft>
                <a:spcPts val="0"/>
              </a:spcAft>
              <a:buClr>
                <a:schemeClr val="lt1"/>
              </a:buClr>
              <a:buSzPts val="1200"/>
              <a:buChar char="●"/>
              <a:defRPr sz="1200">
                <a:solidFill>
                  <a:schemeClr val="lt1"/>
                </a:solidFill>
              </a:defRPr>
            </a:lvl4pPr>
            <a:lvl5pPr indent="-304800" lvl="4" marL="2286000">
              <a:spcBef>
                <a:spcPts val="1600"/>
              </a:spcBef>
              <a:spcAft>
                <a:spcPts val="0"/>
              </a:spcAft>
              <a:buClr>
                <a:schemeClr val="lt1"/>
              </a:buClr>
              <a:buSzPts val="1200"/>
              <a:buChar char="○"/>
              <a:defRPr sz="1200">
                <a:solidFill>
                  <a:schemeClr val="lt1"/>
                </a:solidFill>
              </a:defRPr>
            </a:lvl5pPr>
            <a:lvl6pPr indent="-304800" lvl="5" marL="2743200">
              <a:spcBef>
                <a:spcPts val="1600"/>
              </a:spcBef>
              <a:spcAft>
                <a:spcPts val="0"/>
              </a:spcAft>
              <a:buClr>
                <a:schemeClr val="lt1"/>
              </a:buClr>
              <a:buSzPts val="1200"/>
              <a:buChar char="■"/>
              <a:defRPr sz="1200">
                <a:solidFill>
                  <a:schemeClr val="lt1"/>
                </a:solidFill>
              </a:defRPr>
            </a:lvl6pPr>
            <a:lvl7pPr indent="-304800" lvl="6" marL="3200400">
              <a:spcBef>
                <a:spcPts val="1600"/>
              </a:spcBef>
              <a:spcAft>
                <a:spcPts val="0"/>
              </a:spcAft>
              <a:buClr>
                <a:schemeClr val="lt1"/>
              </a:buClr>
              <a:buSzPts val="1200"/>
              <a:buChar char="●"/>
              <a:defRPr sz="1200">
                <a:solidFill>
                  <a:schemeClr val="lt1"/>
                </a:solidFill>
              </a:defRPr>
            </a:lvl7pPr>
            <a:lvl8pPr indent="-304800" lvl="7" marL="3657600">
              <a:spcBef>
                <a:spcPts val="1600"/>
              </a:spcBef>
              <a:spcAft>
                <a:spcPts val="0"/>
              </a:spcAft>
              <a:buClr>
                <a:schemeClr val="lt1"/>
              </a:buClr>
              <a:buSzPts val="1200"/>
              <a:buChar char="○"/>
              <a:defRPr sz="1200">
                <a:solidFill>
                  <a:schemeClr val="lt1"/>
                </a:solidFill>
              </a:defRPr>
            </a:lvl8pPr>
            <a:lvl9pPr indent="-304800" lvl="8" marL="4114800">
              <a:spcBef>
                <a:spcPts val="1600"/>
              </a:spcBef>
              <a:spcAft>
                <a:spcPts val="160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 type="body"/>
          </p:nvPr>
        </p:nvSpPr>
        <p:spPr>
          <a:xfrm>
            <a:off x="57150" y="4696825"/>
            <a:ext cx="8382000" cy="4467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 Id="rId3" Type="http://schemas.openxmlformats.org/officeDocument/2006/relationships/hyperlink" Target="https://www.japan-guide.com/e/e7852.html" TargetMode="External"/><Relationship Id="rId4"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 Id="rId3" Type="http://schemas.openxmlformats.org/officeDocument/2006/relationships/hyperlink" Target="http://www.cuny.edu/about/administration/offices/la/Policy-on-Sexual-Misconduct-12-1-14-with-links.pdf" TargetMode="External"/><Relationship Id="rId4" Type="http://schemas.openxmlformats.org/officeDocument/2006/relationships/hyperlink" Target="mailto:jtrose@hunter.cuny.edu" TargetMode="External"/><Relationship Id="rId5" Type="http://schemas.openxmlformats.org/officeDocument/2006/relationships/hyperlink" Target="mailto:colleen.barry@hunter.cuny.edu" TargetMode="External"/><Relationship Id="rId6" Type="http://schemas.openxmlformats.org/officeDocument/2006/relationships/hyperlink" Target="http://www.hunter.cuny.edu/dolciani"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hyperlink" Target="mailto:sun.kwon@hunter.cuny.edu" TargetMode="External"/><Relationship Id="rId4" Type="http://schemas.openxmlformats.org/officeDocument/2006/relationships/hyperlink" Target="https://us02web.zoom.us/j/4524842682" TargetMode="External"/><Relationship Id="rId5" Type="http://schemas.openxmlformats.org/officeDocument/2006/relationships/hyperlink" Target="https://discord.gg/b9r4Wd9d" TargetMode="External"/><Relationship Id="rId6"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3"/>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nmi</a:t>
            </a:r>
            <a:endParaRPr/>
          </a:p>
        </p:txBody>
      </p:sp>
      <p:sp>
        <p:nvSpPr>
          <p:cNvPr id="68" name="Google Shape;68;p13"/>
          <p:cNvSpPr txBox="1"/>
          <p:nvPr>
            <p:ph idx="1" type="subTitle"/>
          </p:nvPr>
        </p:nvSpPr>
        <p:spPr>
          <a:xfrm>
            <a:off x="390525" y="2789130"/>
            <a:ext cx="8222100" cy="4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2024 spring : lecture 00 : faq</a:t>
            </a:r>
            <a:endParaRPr sz="2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4"/>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manifesto</a:t>
            </a:r>
            <a:endParaRPr/>
          </a:p>
        </p:txBody>
      </p:sp>
      <p:sp>
        <p:nvSpPr>
          <p:cNvPr id="74" name="Google Shape;74;p14"/>
          <p:cNvSpPr txBox="1"/>
          <p:nvPr>
            <p:ph idx="1" type="body"/>
          </p:nvPr>
        </p:nvSpPr>
        <p:spPr>
          <a:xfrm>
            <a:off x="226075" y="1465800"/>
            <a:ext cx="2808000" cy="3163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75" name="Google Shape;75;p14"/>
          <p:cNvSpPr txBox="1"/>
          <p:nvPr/>
        </p:nvSpPr>
        <p:spPr>
          <a:xfrm>
            <a:off x="3657600" y="1371600"/>
            <a:ext cx="5029200" cy="2334600"/>
          </a:xfrm>
          <a:prstGeom prst="rect">
            <a:avLst/>
          </a:prstGeom>
          <a:noFill/>
          <a:ln>
            <a:noFill/>
          </a:ln>
        </p:spPr>
        <p:txBody>
          <a:bodyPr anchorCtr="0" anchor="t" bIns="91425" lIns="91425" spcFirstLastPara="1" rIns="91425" wrap="square" tIns="91425">
            <a:spAutoFit/>
          </a:bodyPr>
          <a:lstStyle/>
          <a:p>
            <a:pPr indent="-317500" lvl="0" marL="457200" rtl="0" algn="l">
              <a:lnSpc>
                <a:spcPct val="100000"/>
              </a:lnSpc>
              <a:spcBef>
                <a:spcPts val="0"/>
              </a:spcBef>
              <a:spcAft>
                <a:spcPts val="0"/>
              </a:spcAft>
              <a:buClr>
                <a:schemeClr val="lt2"/>
              </a:buClr>
              <a:buSzPts val="1400"/>
              <a:buFont typeface="Roboto"/>
              <a:buChar char="●"/>
            </a:pPr>
            <a:r>
              <a:rPr b="1" lang="en">
                <a:solidFill>
                  <a:schemeClr val="lt2"/>
                </a:solidFill>
                <a:latin typeface="Roboto"/>
                <a:ea typeface="Roboto"/>
                <a:cs typeface="Roboto"/>
                <a:sym typeface="Roboto"/>
              </a:rPr>
              <a:t>no late submissions.</a:t>
            </a:r>
            <a:endParaRPr b="1">
              <a:solidFill>
                <a:schemeClr val="lt2"/>
              </a:solidFill>
              <a:latin typeface="Roboto"/>
              <a:ea typeface="Roboto"/>
              <a:cs typeface="Roboto"/>
              <a:sym typeface="Roboto"/>
            </a:endParaRPr>
          </a:p>
          <a:p>
            <a:pPr indent="-317500" lvl="0" marL="457200" rtl="0" algn="l">
              <a:lnSpc>
                <a:spcPct val="100000"/>
              </a:lnSpc>
              <a:spcBef>
                <a:spcPts val="1000"/>
              </a:spcBef>
              <a:spcAft>
                <a:spcPts val="0"/>
              </a:spcAft>
              <a:buClr>
                <a:schemeClr val="lt2"/>
              </a:buClr>
              <a:buSzPts val="1400"/>
              <a:buFont typeface="Roboto"/>
              <a:buChar char="●"/>
            </a:pPr>
            <a:r>
              <a:rPr lang="en">
                <a:solidFill>
                  <a:schemeClr val="lt2"/>
                </a:solidFill>
                <a:latin typeface="Roboto"/>
                <a:ea typeface="Roboto"/>
                <a:cs typeface="Roboto"/>
                <a:sym typeface="Roboto"/>
              </a:rPr>
              <a:t>all homework via blackboard; labs will vary.</a:t>
            </a:r>
            <a:endParaRPr>
              <a:solidFill>
                <a:schemeClr val="lt2"/>
              </a:solidFill>
              <a:latin typeface="Roboto"/>
              <a:ea typeface="Roboto"/>
              <a:cs typeface="Roboto"/>
              <a:sym typeface="Roboto"/>
            </a:endParaRPr>
          </a:p>
          <a:p>
            <a:pPr indent="-317500" lvl="0" marL="457200" rtl="0" algn="l">
              <a:lnSpc>
                <a:spcPct val="100000"/>
              </a:lnSpc>
              <a:spcBef>
                <a:spcPts val="1000"/>
              </a:spcBef>
              <a:spcAft>
                <a:spcPts val="0"/>
              </a:spcAft>
              <a:buClr>
                <a:schemeClr val="lt2"/>
              </a:buClr>
              <a:buSzPts val="1400"/>
              <a:buFont typeface="Roboto"/>
              <a:buChar char="●"/>
            </a:pPr>
            <a:r>
              <a:rPr lang="en">
                <a:solidFill>
                  <a:schemeClr val="lt2"/>
                </a:solidFill>
                <a:latin typeface="Roboto"/>
                <a:ea typeface="Roboto"/>
                <a:cs typeface="Roboto"/>
                <a:sym typeface="Roboto"/>
              </a:rPr>
              <a:t>weekly work, yes; proctored tests, tbd (maybe one).</a:t>
            </a:r>
            <a:endParaRPr>
              <a:solidFill>
                <a:schemeClr val="lt2"/>
              </a:solidFill>
              <a:latin typeface="Roboto"/>
              <a:ea typeface="Roboto"/>
              <a:cs typeface="Roboto"/>
              <a:sym typeface="Roboto"/>
            </a:endParaRPr>
          </a:p>
          <a:p>
            <a:pPr indent="-317500" lvl="0" marL="457200" rtl="0" algn="l">
              <a:lnSpc>
                <a:spcPct val="100000"/>
              </a:lnSpc>
              <a:spcBef>
                <a:spcPts val="1000"/>
              </a:spcBef>
              <a:spcAft>
                <a:spcPts val="0"/>
              </a:spcAft>
              <a:buClr>
                <a:schemeClr val="lt2"/>
              </a:buClr>
              <a:buSzPts val="1400"/>
              <a:buFont typeface="Roboto"/>
              <a:buChar char="●"/>
            </a:pPr>
            <a:r>
              <a:rPr lang="en">
                <a:solidFill>
                  <a:schemeClr val="lt2"/>
                </a:solidFill>
                <a:latin typeface="Roboto"/>
                <a:ea typeface="Roboto"/>
                <a:cs typeface="Roboto"/>
                <a:sym typeface="Roboto"/>
              </a:rPr>
              <a:t>will there be proofs? a few? nothing to stab about.</a:t>
            </a:r>
            <a:endParaRPr>
              <a:solidFill>
                <a:schemeClr val="lt2"/>
              </a:solidFill>
              <a:latin typeface="Roboto"/>
              <a:ea typeface="Roboto"/>
              <a:cs typeface="Roboto"/>
              <a:sym typeface="Roboto"/>
            </a:endParaRPr>
          </a:p>
          <a:p>
            <a:pPr indent="-317500" lvl="0" marL="457200" rtl="0" algn="l">
              <a:lnSpc>
                <a:spcPct val="100000"/>
              </a:lnSpc>
              <a:spcBef>
                <a:spcPts val="1000"/>
              </a:spcBef>
              <a:spcAft>
                <a:spcPts val="0"/>
              </a:spcAft>
              <a:buClr>
                <a:schemeClr val="lt2"/>
              </a:buClr>
              <a:buSzPts val="1400"/>
              <a:buFont typeface="Roboto"/>
              <a:buChar char="●"/>
            </a:pPr>
            <a:r>
              <a:rPr lang="en">
                <a:solidFill>
                  <a:schemeClr val="lt2"/>
                </a:solidFill>
                <a:latin typeface="Roboto"/>
                <a:ea typeface="Roboto"/>
                <a:cs typeface="Roboto"/>
                <a:sym typeface="Roboto"/>
              </a:rPr>
              <a:t>midterms or final, tbd; code projects, OH YES.</a:t>
            </a:r>
            <a:endParaRPr>
              <a:solidFill>
                <a:schemeClr val="lt2"/>
              </a:solidFill>
              <a:latin typeface="Roboto"/>
              <a:ea typeface="Roboto"/>
              <a:cs typeface="Roboto"/>
              <a:sym typeface="Roboto"/>
            </a:endParaRPr>
          </a:p>
          <a:p>
            <a:pPr indent="-317500" lvl="0" marL="457200" rtl="0" algn="l">
              <a:lnSpc>
                <a:spcPct val="100000"/>
              </a:lnSpc>
              <a:spcBef>
                <a:spcPts val="1000"/>
              </a:spcBef>
              <a:spcAft>
                <a:spcPts val="1000"/>
              </a:spcAft>
              <a:buClr>
                <a:schemeClr val="lt2"/>
              </a:buClr>
              <a:buSzPts val="1400"/>
              <a:buFont typeface="Roboto"/>
              <a:buChar char="●"/>
            </a:pPr>
            <a:r>
              <a:rPr b="1" lang="en">
                <a:solidFill>
                  <a:schemeClr val="lt2"/>
                </a:solidFill>
                <a:latin typeface="Roboto"/>
                <a:ea typeface="Roboto"/>
                <a:cs typeface="Roboto"/>
                <a:sym typeface="Roboto"/>
              </a:rPr>
              <a:t>course work requires python; all code must be submitted in a colab-runnable "ipynb" notebook.</a:t>
            </a:r>
            <a:endParaRPr>
              <a:solidFill>
                <a:schemeClr val="lt2"/>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5">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5">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5">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5">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5">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5">
                                            <p:txEl>
                                              <p:pRg end="5" st="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5"/>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syllabus, points</a:t>
            </a:r>
            <a:endParaRPr/>
          </a:p>
        </p:txBody>
      </p:sp>
      <p:sp>
        <p:nvSpPr>
          <p:cNvPr id="81" name="Google Shape;81;p15"/>
          <p:cNvSpPr txBox="1"/>
          <p:nvPr>
            <p:ph idx="1" type="body"/>
          </p:nvPr>
        </p:nvSpPr>
        <p:spPr>
          <a:xfrm>
            <a:off x="226075" y="1465800"/>
            <a:ext cx="2808000" cy="31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rPr i="1" lang="en" u="sng">
                <a:solidFill>
                  <a:schemeClr val="hlink"/>
                </a:solidFill>
                <a:hlinkClick r:id="rId3"/>
              </a:rPr>
              <a:t>sauce</a:t>
            </a:r>
            <a:endParaRPr i="1"/>
          </a:p>
        </p:txBody>
      </p:sp>
      <p:sp>
        <p:nvSpPr>
          <p:cNvPr id="82" name="Google Shape;82;p15"/>
          <p:cNvSpPr txBox="1"/>
          <p:nvPr/>
        </p:nvSpPr>
        <p:spPr>
          <a:xfrm>
            <a:off x="3657600" y="457200"/>
            <a:ext cx="50292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lt2"/>
                </a:solidFill>
                <a:latin typeface="Roboto"/>
                <a:ea typeface="Roboto"/>
                <a:cs typeface="Roboto"/>
                <a:sym typeface="Roboto"/>
              </a:rPr>
              <a:t>wk 01, com sci x math, basics [fps,flops,k]</a:t>
            </a:r>
            <a:endParaRPr>
              <a:solidFill>
                <a:schemeClr val="lt2"/>
              </a:solidFill>
              <a:latin typeface="Roboto"/>
              <a:ea typeface="Roboto"/>
              <a:cs typeface="Roboto"/>
              <a:sym typeface="Roboto"/>
            </a:endParaRPr>
          </a:p>
          <a:p>
            <a:pPr indent="0" lvl="0" marL="0" rtl="0" algn="l">
              <a:lnSpc>
                <a:spcPct val="100000"/>
              </a:lnSpc>
              <a:spcBef>
                <a:spcPts val="1000"/>
              </a:spcBef>
              <a:spcAft>
                <a:spcPts val="0"/>
              </a:spcAft>
              <a:buNone/>
            </a:pPr>
            <a:r>
              <a:rPr lang="en">
                <a:solidFill>
                  <a:schemeClr val="lt2"/>
                </a:solidFill>
                <a:latin typeface="Roboto"/>
                <a:ea typeface="Roboto"/>
                <a:cs typeface="Roboto"/>
                <a:sym typeface="Roboto"/>
              </a:rPr>
              <a:t>wk 02, basic algorithms [evaluation,root]</a:t>
            </a:r>
            <a:endParaRPr>
              <a:solidFill>
                <a:schemeClr val="lt2"/>
              </a:solidFill>
              <a:latin typeface="Roboto"/>
              <a:ea typeface="Roboto"/>
              <a:cs typeface="Roboto"/>
              <a:sym typeface="Roboto"/>
            </a:endParaRPr>
          </a:p>
          <a:p>
            <a:pPr indent="0" lvl="0" marL="0" rtl="0" algn="l">
              <a:lnSpc>
                <a:spcPct val="100000"/>
              </a:lnSpc>
              <a:spcBef>
                <a:spcPts val="1000"/>
              </a:spcBef>
              <a:spcAft>
                <a:spcPts val="0"/>
              </a:spcAft>
              <a:buNone/>
            </a:pPr>
            <a:r>
              <a:rPr lang="en">
                <a:solidFill>
                  <a:schemeClr val="lt2"/>
                </a:solidFill>
                <a:latin typeface="Roboto"/>
                <a:ea typeface="Roboto"/>
                <a:cs typeface="Roboto"/>
                <a:sym typeface="Roboto"/>
              </a:rPr>
              <a:t>assessment</a:t>
            </a:r>
            <a:endParaRPr>
              <a:solidFill>
                <a:schemeClr val="lt2"/>
              </a:solidFill>
              <a:latin typeface="Roboto"/>
              <a:ea typeface="Roboto"/>
              <a:cs typeface="Roboto"/>
              <a:sym typeface="Roboto"/>
            </a:endParaRPr>
          </a:p>
          <a:p>
            <a:pPr indent="0" lvl="0" marL="0" rtl="0" algn="l">
              <a:lnSpc>
                <a:spcPct val="100000"/>
              </a:lnSpc>
              <a:spcBef>
                <a:spcPts val="1000"/>
              </a:spcBef>
              <a:spcAft>
                <a:spcPts val="0"/>
              </a:spcAft>
              <a:buNone/>
            </a:pPr>
            <a:r>
              <a:rPr lang="en">
                <a:solidFill>
                  <a:schemeClr val="lt2"/>
                </a:solidFill>
                <a:latin typeface="Roboto"/>
                <a:ea typeface="Roboto"/>
                <a:cs typeface="Roboto"/>
                <a:sym typeface="Roboto"/>
              </a:rPr>
              <a:t>wks 03-06, various, expected algorithms</a:t>
            </a:r>
            <a:endParaRPr>
              <a:solidFill>
                <a:schemeClr val="lt2"/>
              </a:solidFill>
              <a:latin typeface="Roboto"/>
              <a:ea typeface="Roboto"/>
              <a:cs typeface="Roboto"/>
              <a:sym typeface="Roboto"/>
            </a:endParaRPr>
          </a:p>
          <a:p>
            <a:pPr indent="0" lvl="0" marL="0" rtl="0" algn="l">
              <a:lnSpc>
                <a:spcPct val="100000"/>
              </a:lnSpc>
              <a:spcBef>
                <a:spcPts val="1000"/>
              </a:spcBef>
              <a:spcAft>
                <a:spcPts val="0"/>
              </a:spcAft>
              <a:buNone/>
            </a:pPr>
            <a:r>
              <a:rPr lang="en">
                <a:solidFill>
                  <a:schemeClr val="lt2"/>
                </a:solidFill>
                <a:latin typeface="Roboto"/>
                <a:ea typeface="Roboto"/>
                <a:cs typeface="Roboto"/>
                <a:sym typeface="Roboto"/>
              </a:rPr>
              <a:t>wks 07-12, various [including pdes, chaos]</a:t>
            </a:r>
            <a:endParaRPr>
              <a:solidFill>
                <a:schemeClr val="lt2"/>
              </a:solidFill>
              <a:latin typeface="Roboto"/>
              <a:ea typeface="Roboto"/>
              <a:cs typeface="Roboto"/>
              <a:sym typeface="Roboto"/>
            </a:endParaRPr>
          </a:p>
          <a:p>
            <a:pPr indent="0" lvl="0" marL="0" rtl="0" algn="l">
              <a:lnSpc>
                <a:spcPct val="100000"/>
              </a:lnSpc>
              <a:spcBef>
                <a:spcPts val="1000"/>
              </a:spcBef>
              <a:spcAft>
                <a:spcPts val="0"/>
              </a:spcAft>
              <a:buNone/>
            </a:pPr>
            <a:r>
              <a:rPr lang="en">
                <a:solidFill>
                  <a:schemeClr val="lt2"/>
                </a:solidFill>
                <a:latin typeface="Roboto"/>
                <a:ea typeface="Roboto"/>
                <a:cs typeface="Roboto"/>
                <a:sym typeface="Roboto"/>
              </a:rPr>
              <a:t>wks 13-15, TBD</a:t>
            </a:r>
            <a:endParaRPr>
              <a:solidFill>
                <a:schemeClr val="lt2"/>
              </a:solidFill>
              <a:latin typeface="Roboto"/>
              <a:ea typeface="Roboto"/>
              <a:cs typeface="Roboto"/>
              <a:sym typeface="Roboto"/>
            </a:endParaRPr>
          </a:p>
          <a:p>
            <a:pPr indent="0" lvl="0" marL="0" rtl="0" algn="l">
              <a:lnSpc>
                <a:spcPct val="100000"/>
              </a:lnSpc>
              <a:spcBef>
                <a:spcPts val="1000"/>
              </a:spcBef>
              <a:spcAft>
                <a:spcPts val="0"/>
              </a:spcAft>
              <a:buNone/>
            </a:pPr>
            <a:r>
              <a:rPr lang="en">
                <a:solidFill>
                  <a:schemeClr val="lt2"/>
                </a:solidFill>
                <a:latin typeface="Roboto"/>
                <a:ea typeface="Roboto"/>
                <a:cs typeface="Roboto"/>
                <a:sym typeface="Roboto"/>
              </a:rPr>
              <a:t>wk 16 </a:t>
            </a:r>
            <a:r>
              <a:rPr lang="en">
                <a:solidFill>
                  <a:schemeClr val="lt2"/>
                </a:solidFill>
                <a:latin typeface="Roboto"/>
                <a:ea typeface="Roboto"/>
                <a:cs typeface="Roboto"/>
                <a:sym typeface="Roboto"/>
              </a:rPr>
              <a:t>final</a:t>
            </a:r>
            <a:endParaRPr>
              <a:solidFill>
                <a:schemeClr val="lt2"/>
              </a:solidFill>
              <a:latin typeface="Roboto"/>
              <a:ea typeface="Roboto"/>
              <a:cs typeface="Roboto"/>
              <a:sym typeface="Roboto"/>
            </a:endParaRPr>
          </a:p>
          <a:p>
            <a:pPr indent="0" lvl="0" marL="0" rtl="0" algn="l">
              <a:lnSpc>
                <a:spcPct val="100000"/>
              </a:lnSpc>
              <a:spcBef>
                <a:spcPts val="1000"/>
              </a:spcBef>
              <a:spcAft>
                <a:spcPts val="0"/>
              </a:spcAft>
              <a:buNone/>
            </a:pPr>
            <a:r>
              <a:t/>
            </a:r>
            <a:endParaRPr>
              <a:solidFill>
                <a:schemeClr val="lt2"/>
              </a:solidFill>
              <a:latin typeface="Roboto"/>
              <a:ea typeface="Roboto"/>
              <a:cs typeface="Roboto"/>
              <a:sym typeface="Roboto"/>
            </a:endParaRPr>
          </a:p>
          <a:p>
            <a:pPr indent="0" lvl="0" marL="0" rtl="0" algn="l">
              <a:lnSpc>
                <a:spcPct val="100000"/>
              </a:lnSpc>
              <a:spcBef>
                <a:spcPts val="1000"/>
              </a:spcBef>
              <a:spcAft>
                <a:spcPts val="0"/>
              </a:spcAft>
              <a:buNone/>
            </a:pPr>
            <a:r>
              <a:rPr lang="en">
                <a:solidFill>
                  <a:schemeClr val="lt2"/>
                </a:solidFill>
                <a:latin typeface="Roboto"/>
                <a:ea typeface="Roboto"/>
                <a:cs typeface="Roboto"/>
                <a:sym typeface="Roboto"/>
              </a:rPr>
              <a:t>–</a:t>
            </a:r>
            <a:endParaRPr>
              <a:solidFill>
                <a:schemeClr val="lt2"/>
              </a:solidFill>
              <a:latin typeface="Roboto"/>
              <a:ea typeface="Roboto"/>
              <a:cs typeface="Roboto"/>
              <a:sym typeface="Roboto"/>
            </a:endParaRPr>
          </a:p>
          <a:p>
            <a:pPr indent="0" lvl="0" marL="0" rtl="0" algn="l">
              <a:lnSpc>
                <a:spcPct val="100000"/>
              </a:lnSpc>
              <a:spcBef>
                <a:spcPts val="1000"/>
              </a:spcBef>
              <a:spcAft>
                <a:spcPts val="0"/>
              </a:spcAft>
              <a:buNone/>
            </a:pPr>
            <a:r>
              <a:rPr lang="en">
                <a:solidFill>
                  <a:schemeClr val="lt2"/>
                </a:solidFill>
                <a:latin typeface="Roboto"/>
                <a:ea typeface="Roboto"/>
                <a:cs typeface="Roboto"/>
                <a:sym typeface="Roboto"/>
              </a:rPr>
              <a:t>final 25%, department lectures 5%, everything else 70%.</a:t>
            </a:r>
            <a:endParaRPr>
              <a:solidFill>
                <a:schemeClr val="lt2"/>
              </a:solidFill>
              <a:latin typeface="Roboto"/>
              <a:ea typeface="Roboto"/>
              <a:cs typeface="Roboto"/>
              <a:sym typeface="Roboto"/>
            </a:endParaRPr>
          </a:p>
          <a:p>
            <a:pPr indent="0" lvl="0" marL="0" rtl="0" algn="l">
              <a:lnSpc>
                <a:spcPct val="100000"/>
              </a:lnSpc>
              <a:spcBef>
                <a:spcPts val="1000"/>
              </a:spcBef>
              <a:spcAft>
                <a:spcPts val="1000"/>
              </a:spcAft>
              <a:buNone/>
            </a:pPr>
            <a:r>
              <a:rPr lang="en">
                <a:solidFill>
                  <a:schemeClr val="lt2"/>
                </a:solidFill>
                <a:latin typeface="Roboto"/>
                <a:ea typeface="Roboto"/>
                <a:cs typeface="Roboto"/>
                <a:sym typeface="Roboto"/>
              </a:rPr>
              <a:t>offered extra credit, enough to raise one letter grade.</a:t>
            </a:r>
            <a:endParaRPr>
              <a:solidFill>
                <a:schemeClr val="lt2"/>
              </a:solidFill>
              <a:latin typeface="Roboto"/>
              <a:ea typeface="Roboto"/>
              <a:cs typeface="Roboto"/>
              <a:sym typeface="Roboto"/>
            </a:endParaRPr>
          </a:p>
        </p:txBody>
      </p:sp>
      <p:pic>
        <p:nvPicPr>
          <p:cNvPr id="83" name="Google Shape;83;p15"/>
          <p:cNvPicPr preferRelativeResize="0"/>
          <p:nvPr/>
        </p:nvPicPr>
        <p:blipFill>
          <a:blip r:embed="rId4">
            <a:alphaModFix/>
          </a:blip>
          <a:stretch>
            <a:fillRect/>
          </a:stretch>
        </p:blipFill>
        <p:spPr>
          <a:xfrm>
            <a:off x="226075" y="1597875"/>
            <a:ext cx="2808000" cy="15889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6"/>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with lawyers</a:t>
            </a:r>
            <a:endParaRPr/>
          </a:p>
        </p:txBody>
      </p:sp>
      <p:sp>
        <p:nvSpPr>
          <p:cNvPr id="89" name="Google Shape;89;p16"/>
          <p:cNvSpPr txBox="1"/>
          <p:nvPr>
            <p:ph idx="1" type="body"/>
          </p:nvPr>
        </p:nvSpPr>
        <p:spPr>
          <a:xfrm>
            <a:off x="226075" y="1465800"/>
            <a:ext cx="2808000" cy="3163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90" name="Google Shape;90;p16"/>
          <p:cNvSpPr txBox="1"/>
          <p:nvPr/>
        </p:nvSpPr>
        <p:spPr>
          <a:xfrm>
            <a:off x="3657600" y="457200"/>
            <a:ext cx="5029200" cy="4418400"/>
          </a:xfrm>
          <a:prstGeom prst="rect">
            <a:avLst/>
          </a:prstGeom>
          <a:noFill/>
          <a:ln>
            <a:noFill/>
          </a:ln>
        </p:spPr>
        <p:txBody>
          <a:bodyPr anchorCtr="0" anchor="t" bIns="91425" lIns="91425" spcFirstLastPara="1" rIns="91425" wrap="square" tIns="91425">
            <a:noAutofit/>
          </a:bodyPr>
          <a:lstStyle/>
          <a:p>
            <a:pPr indent="-279400" lvl="0" marL="457200" rtl="0" algn="l">
              <a:lnSpc>
                <a:spcPct val="100000"/>
              </a:lnSpc>
              <a:spcBef>
                <a:spcPts val="0"/>
              </a:spcBef>
              <a:spcAft>
                <a:spcPts val="0"/>
              </a:spcAft>
              <a:buClr>
                <a:schemeClr val="lt2"/>
              </a:buClr>
              <a:buSzPts val="800"/>
              <a:buFont typeface="Roboto"/>
              <a:buChar char="●"/>
            </a:pPr>
            <a:r>
              <a:rPr b="1" i="1" lang="en" sz="800">
                <a:solidFill>
                  <a:schemeClr val="lt2"/>
                </a:solidFill>
                <a:latin typeface="Roboto"/>
                <a:ea typeface="Roboto"/>
                <a:cs typeface="Roboto"/>
                <a:sym typeface="Roboto"/>
              </a:rPr>
              <a:t>Academic Integrity</a:t>
            </a:r>
            <a:r>
              <a:rPr i="1" lang="en" sz="800">
                <a:solidFill>
                  <a:schemeClr val="lt2"/>
                </a:solidFill>
                <a:latin typeface="Roboto"/>
                <a:ea typeface="Roboto"/>
                <a:cs typeface="Roboto"/>
                <a:sym typeface="Roboto"/>
              </a:rPr>
              <a:t>. Hunter College regards acts of academic dishonesty (eg, plagiarism, cheating on examinations, obtaining unfair advantage, and falsification of records and official documents) as serious offenses against the values of intellectual honesty. The College is committed to enforcing the CUNY Policy on Academic Integrity and will pursue cases of academic dishonesty according to the Hunter College Academic Integrity Procedures.</a:t>
            </a:r>
            <a:endParaRPr i="1" sz="800">
              <a:solidFill>
                <a:schemeClr val="lt2"/>
              </a:solidFill>
              <a:latin typeface="Roboto"/>
              <a:ea typeface="Roboto"/>
              <a:cs typeface="Roboto"/>
              <a:sym typeface="Roboto"/>
            </a:endParaRPr>
          </a:p>
          <a:p>
            <a:pPr indent="-279400" lvl="0" marL="457200" rtl="0" algn="l">
              <a:lnSpc>
                <a:spcPct val="100000"/>
              </a:lnSpc>
              <a:spcBef>
                <a:spcPts val="1000"/>
              </a:spcBef>
              <a:spcAft>
                <a:spcPts val="0"/>
              </a:spcAft>
              <a:buClr>
                <a:schemeClr val="lt2"/>
              </a:buClr>
              <a:buSzPts val="800"/>
              <a:buFont typeface="Roboto"/>
              <a:buChar char="●"/>
            </a:pPr>
            <a:r>
              <a:rPr b="1" i="1" lang="en" sz="800" u="sng">
                <a:solidFill>
                  <a:schemeClr val="hlink"/>
                </a:solidFill>
                <a:latin typeface="Roboto"/>
                <a:ea typeface="Roboto"/>
                <a:cs typeface="Roboto"/>
                <a:sym typeface="Roboto"/>
                <a:hlinkClick r:id="rId3"/>
              </a:rPr>
              <a:t>Hunter College Policy on Sexual Misconduct</a:t>
            </a:r>
            <a:r>
              <a:rPr i="1" lang="en" sz="800">
                <a:solidFill>
                  <a:schemeClr val="lt2"/>
                </a:solidFill>
                <a:latin typeface="Roboto"/>
                <a:ea typeface="Roboto"/>
                <a:cs typeface="Roboto"/>
                <a:sym typeface="Roboto"/>
              </a:rPr>
              <a:t>. In compliance with the CUNY Policy on Sexual Misconduct, Hunter College reaffirms the prohibition of any sexual misconduct, which includes sexual violence, sexual harassment, and gender-based harassment retaliation against students, employees, or visitors, as well as certain intimate relationships. Students who have experienced any form of sexual violence on or off-campus (including CUNY-sponsored trips and events) are entitled to the rights outlined in the Bill of RIghts for Hunter College.</a:t>
            </a:r>
            <a:endParaRPr i="1" sz="800">
              <a:solidFill>
                <a:schemeClr val="lt2"/>
              </a:solidFill>
              <a:latin typeface="Roboto"/>
              <a:ea typeface="Roboto"/>
              <a:cs typeface="Roboto"/>
              <a:sym typeface="Roboto"/>
            </a:endParaRPr>
          </a:p>
          <a:p>
            <a:pPr indent="-279400" lvl="0" marL="914400" rtl="0" algn="l">
              <a:lnSpc>
                <a:spcPct val="100000"/>
              </a:lnSpc>
              <a:spcBef>
                <a:spcPts val="1000"/>
              </a:spcBef>
              <a:spcAft>
                <a:spcPts val="0"/>
              </a:spcAft>
              <a:buClr>
                <a:schemeClr val="lt2"/>
              </a:buClr>
              <a:buSzPts val="800"/>
              <a:buFont typeface="Roboto"/>
              <a:buAutoNum type="arabicPeriod"/>
            </a:pPr>
            <a:r>
              <a:rPr i="1" lang="en" sz="800">
                <a:solidFill>
                  <a:schemeClr val="lt2"/>
                </a:solidFill>
                <a:latin typeface="Roboto"/>
                <a:ea typeface="Roboto"/>
                <a:cs typeface="Roboto"/>
                <a:sym typeface="Roboto"/>
              </a:rPr>
              <a:t>Sexual violence: Students are strongly encouraged to immediately report the incident by calling 911, contacting NYPD Special Victims Division Hotline (646-610-7272) or their local police precinct, or contacting the College's Public Safety Office (212-772-4444).</a:t>
            </a:r>
            <a:endParaRPr i="1" sz="800">
              <a:solidFill>
                <a:schemeClr val="lt2"/>
              </a:solidFill>
              <a:latin typeface="Roboto"/>
              <a:ea typeface="Roboto"/>
              <a:cs typeface="Roboto"/>
              <a:sym typeface="Roboto"/>
            </a:endParaRPr>
          </a:p>
          <a:p>
            <a:pPr indent="-279400" lvl="0" marL="914400" rtl="0" algn="l">
              <a:lnSpc>
                <a:spcPct val="100000"/>
              </a:lnSpc>
              <a:spcBef>
                <a:spcPts val="1000"/>
              </a:spcBef>
              <a:spcAft>
                <a:spcPts val="0"/>
              </a:spcAft>
              <a:buClr>
                <a:schemeClr val="lt2"/>
              </a:buClr>
              <a:buSzPts val="800"/>
              <a:buFont typeface="Roboto"/>
              <a:buAutoNum type="arabicPeriod"/>
            </a:pPr>
            <a:r>
              <a:rPr i="1" lang="en" sz="800">
                <a:solidFill>
                  <a:schemeClr val="lt2"/>
                </a:solidFill>
                <a:latin typeface="Roboto"/>
                <a:ea typeface="Roboto"/>
                <a:cs typeface="Roboto"/>
                <a:sym typeface="Roboto"/>
              </a:rPr>
              <a:t>All Other Forms of Sexual Misconduct: Students are also encouraged to contact the College's Title IX Campus Coordinator, Dean John Rose (</a:t>
            </a:r>
            <a:r>
              <a:rPr i="1" lang="en" sz="800" u="sng">
                <a:solidFill>
                  <a:schemeClr val="hlink"/>
                </a:solidFill>
                <a:latin typeface="Roboto"/>
                <a:ea typeface="Roboto"/>
                <a:cs typeface="Roboto"/>
                <a:sym typeface="Roboto"/>
                <a:hlinkClick r:id="rId4"/>
              </a:rPr>
              <a:t>jtrose@hunter.cuny.edu</a:t>
            </a:r>
            <a:r>
              <a:rPr i="1" lang="en" sz="800">
                <a:solidFill>
                  <a:schemeClr val="lt2"/>
                </a:solidFill>
                <a:latin typeface="Roboto"/>
                <a:ea typeface="Roboto"/>
                <a:cs typeface="Roboto"/>
                <a:sym typeface="Roboto"/>
              </a:rPr>
              <a:t> or 212-650-3262) or Colleen Barry (</a:t>
            </a:r>
            <a:r>
              <a:rPr i="1" lang="en" sz="800" u="sng">
                <a:solidFill>
                  <a:schemeClr val="hlink"/>
                </a:solidFill>
                <a:latin typeface="Roboto"/>
                <a:ea typeface="Roboto"/>
                <a:cs typeface="Roboto"/>
                <a:sym typeface="Roboto"/>
                <a:hlinkClick r:id="rId5"/>
              </a:rPr>
              <a:t>colleen.barry@hunter.cuny.edu</a:t>
            </a:r>
            <a:r>
              <a:rPr i="1" lang="en" sz="800">
                <a:solidFill>
                  <a:schemeClr val="lt2"/>
                </a:solidFill>
                <a:latin typeface="Roboto"/>
                <a:ea typeface="Roboto"/>
                <a:cs typeface="Roboto"/>
                <a:sym typeface="Roboto"/>
              </a:rPr>
              <a:t> or 212-772-4534) and seek complimentary services through the Counseling and Wellness Services Office, Hunter East 1123.</a:t>
            </a:r>
            <a:endParaRPr i="1" sz="800">
              <a:solidFill>
                <a:schemeClr val="lt2"/>
              </a:solidFill>
              <a:latin typeface="Roboto"/>
              <a:ea typeface="Roboto"/>
              <a:cs typeface="Roboto"/>
              <a:sym typeface="Roboto"/>
            </a:endParaRPr>
          </a:p>
          <a:p>
            <a:pPr indent="-279400" lvl="0" marL="457200" rtl="0" algn="l">
              <a:lnSpc>
                <a:spcPct val="100000"/>
              </a:lnSpc>
              <a:spcBef>
                <a:spcPts val="1000"/>
              </a:spcBef>
              <a:spcAft>
                <a:spcPts val="0"/>
              </a:spcAft>
              <a:buClr>
                <a:schemeClr val="lt2"/>
              </a:buClr>
              <a:buSzPts val="800"/>
              <a:buFont typeface="Roboto"/>
              <a:buChar char="●"/>
            </a:pPr>
            <a:r>
              <a:rPr b="1" i="1" lang="en" sz="800">
                <a:solidFill>
                  <a:schemeClr val="lt2"/>
                </a:solidFill>
                <a:latin typeface="Roboto"/>
                <a:ea typeface="Roboto"/>
                <a:cs typeface="Roboto"/>
                <a:sym typeface="Roboto"/>
              </a:rPr>
              <a:t>Dolciani Math Center</a:t>
            </a:r>
            <a:r>
              <a:rPr i="1" lang="en" sz="800">
                <a:solidFill>
                  <a:schemeClr val="lt2"/>
                </a:solidFill>
                <a:latin typeface="Roboto"/>
                <a:ea typeface="Roboto"/>
                <a:cs typeface="Roboto"/>
                <a:sym typeface="Roboto"/>
              </a:rPr>
              <a:t>. In compliance with the American Disability Act of 1990 (ADA) and with Section 504 of the Rehabilitation Act of 1973, Hunter College is committed to ensuring education parity and accommodations for all students with documented disabilities and/or medical conditions. It is recommended that all students with documented disabilities (Emotional, Medical, Physical, and/or Learning) consult the Office of AccessABILITY, located in Room E1214B, to secure necessary academic accommodations. For further information and assistance, please call: (212) 772-4875 or (212) 650-3230.</a:t>
            </a:r>
            <a:br>
              <a:rPr i="1" lang="en" sz="800">
                <a:solidFill>
                  <a:schemeClr val="lt2"/>
                </a:solidFill>
                <a:latin typeface="Roboto"/>
                <a:ea typeface="Roboto"/>
                <a:cs typeface="Roboto"/>
                <a:sym typeface="Roboto"/>
              </a:rPr>
            </a:br>
            <a:r>
              <a:rPr i="1" lang="en" sz="800">
                <a:solidFill>
                  <a:schemeClr val="lt2"/>
                </a:solidFill>
                <a:latin typeface="Roboto"/>
                <a:ea typeface="Roboto"/>
                <a:cs typeface="Roboto"/>
                <a:sym typeface="Roboto"/>
              </a:rPr>
              <a:t>The Dolciani Math Learning Center, located on the 7th floor HE in the Library, has tutoring - both onsite and virtual - as well as multi-media materials, drill and practice sheets, textbooks, workshops and review sessions. The Center is generally open six days per week with day and evening hours. More information can be found on their website, </a:t>
            </a:r>
            <a:r>
              <a:rPr i="1" lang="en" sz="800" u="sng">
                <a:solidFill>
                  <a:schemeClr val="hlink"/>
                </a:solidFill>
                <a:latin typeface="Roboto"/>
                <a:ea typeface="Roboto"/>
                <a:cs typeface="Roboto"/>
                <a:sym typeface="Roboto"/>
                <a:hlinkClick r:id="rId6"/>
              </a:rPr>
              <a:t>www.hunter.cuny.edu/dolciani</a:t>
            </a:r>
            <a:r>
              <a:rPr i="1" lang="en" sz="800">
                <a:solidFill>
                  <a:schemeClr val="lt2"/>
                </a:solidFill>
                <a:latin typeface="Roboto"/>
                <a:ea typeface="Roboto"/>
                <a:cs typeface="Roboto"/>
                <a:sym typeface="Roboto"/>
              </a:rPr>
              <a:t>.</a:t>
            </a:r>
            <a:endParaRPr i="1" sz="800">
              <a:solidFill>
                <a:schemeClr val="lt2"/>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0">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0">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0">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0">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0">
                                            <p:txEl>
                                              <p:pRg end="4" st="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7"/>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000"/>
              <a:t>as if</a:t>
            </a:r>
            <a:endParaRPr sz="3000"/>
          </a:p>
        </p:txBody>
      </p:sp>
      <p:sp>
        <p:nvSpPr>
          <p:cNvPr id="96" name="Google Shape;96;p17"/>
          <p:cNvSpPr txBox="1"/>
          <p:nvPr>
            <p:ph idx="1" type="body"/>
          </p:nvPr>
        </p:nvSpPr>
        <p:spPr>
          <a:xfrm>
            <a:off x="226075" y="1465800"/>
            <a:ext cx="2808000" cy="330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office hours:</a:t>
            </a:r>
            <a:endParaRPr sz="1400"/>
          </a:p>
          <a:p>
            <a:pPr indent="0" lvl="0" marL="0" rtl="0" algn="l">
              <a:spcBef>
                <a:spcPts val="1600"/>
              </a:spcBef>
              <a:spcAft>
                <a:spcPts val="0"/>
              </a:spcAft>
              <a:buNone/>
            </a:pPr>
            <a:r>
              <a:rPr lang="en" sz="1400"/>
              <a:t>~</a:t>
            </a:r>
            <a:endParaRPr sz="1400"/>
          </a:p>
          <a:p>
            <a:pPr indent="0" lvl="0" marL="0" rtl="0" algn="l">
              <a:spcBef>
                <a:spcPts val="0"/>
              </a:spcBef>
              <a:spcAft>
                <a:spcPts val="0"/>
              </a:spcAft>
              <a:buNone/>
            </a:pPr>
            <a:r>
              <a:rPr lang="en" sz="1400"/>
              <a:t>400-530 mon @ 1001D, HN</a:t>
            </a:r>
            <a:br>
              <a:rPr lang="en" sz="1400"/>
            </a:br>
            <a:endParaRPr sz="1400"/>
          </a:p>
          <a:p>
            <a:pPr indent="0" lvl="0" marL="0" rtl="0" algn="l">
              <a:spcBef>
                <a:spcPts val="0"/>
              </a:spcBef>
              <a:spcAft>
                <a:spcPts val="0"/>
              </a:spcAft>
              <a:buNone/>
            </a:pPr>
            <a:r>
              <a:rPr lang="en" sz="1400" u="sng">
                <a:solidFill>
                  <a:schemeClr val="hlink"/>
                </a:solidFill>
                <a:hlinkClick r:id="rId3"/>
              </a:rPr>
              <a:t>sun.kwon@hunter.cuny.edu</a:t>
            </a:r>
            <a:br>
              <a:rPr lang="en" sz="1400"/>
            </a:br>
            <a:endParaRPr sz="1400"/>
          </a:p>
          <a:p>
            <a:pPr indent="0" lvl="0" marL="0" rtl="0" algn="l">
              <a:spcBef>
                <a:spcPts val="0"/>
              </a:spcBef>
              <a:spcAft>
                <a:spcPts val="0"/>
              </a:spcAft>
              <a:buNone/>
            </a:pPr>
            <a:r>
              <a:rPr lang="en" sz="1400" u="sng">
                <a:solidFill>
                  <a:schemeClr val="hlink"/>
                </a:solidFill>
                <a:hlinkClick r:id="rId4"/>
              </a:rPr>
              <a:t>class zoom</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rPr lang="en" sz="1400" u="sng">
                <a:solidFill>
                  <a:schemeClr val="hlink"/>
                </a:solidFill>
                <a:hlinkClick r:id="rId5"/>
              </a:rPr>
              <a:t>class discord (invite 240129)</a:t>
            </a:r>
            <a:endParaRPr i="1" sz="1400"/>
          </a:p>
        </p:txBody>
      </p:sp>
      <p:pic>
        <p:nvPicPr>
          <p:cNvPr id="97" name="Google Shape;97;p17"/>
          <p:cNvPicPr preferRelativeResize="0"/>
          <p:nvPr/>
        </p:nvPicPr>
        <p:blipFill rotWithShape="1">
          <a:blip r:embed="rId6">
            <a:alphaModFix/>
          </a:blip>
          <a:srcRect b="0" l="79" r="69" t="0"/>
          <a:stretch/>
        </p:blipFill>
        <p:spPr>
          <a:xfrm>
            <a:off x="3274676" y="0"/>
            <a:ext cx="5869325" cy="514350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