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b2FgF2sUoS8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a2b3c47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a2b3c47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martinez, vincent. math 685. hunter, spring 2023.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3dcefd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3dcefd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martinez, vincent. math 685. hunter, spring 2023.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afb1eac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afb1eac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from 0612 tv with nerdfirst, </a:t>
            </a:r>
            <a:r>
              <a:rPr lang="en" u="sng">
                <a:solidFill>
                  <a:schemeClr val="hlink"/>
                </a:solidFill>
                <a:hlinkClick r:id="rId2"/>
              </a:rPr>
              <a:t>denormal numbers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a2b3c47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a2b3c47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johnson, sg. 18.335, introduction to numerical methods. mit ocw, spring 2015. lecture 02. also, flops.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a2b3c47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a2b3c47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aae1e60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aae1e60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c8d01e3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c8d01e3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aae1e60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aae1e60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aae1e60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aae1e60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johnson, sg. 18.335, introduction to numerical methods. mit ocw, spring 2015.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sauer, tim. </a:t>
            </a:r>
            <a:r>
              <a:rPr i="1" lang="en"/>
              <a:t>numerical analysis, 2nd edition</a:t>
            </a:r>
            <a:r>
              <a:rPr lang="en"/>
              <a:t>. pearson education, 2012. p1.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you cannot use exponentiation. your calculator only has options for addition and multiplication atm.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a2b3c47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a2b3c47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a2b3c47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a2b3c47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a2b3c47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a2b3c47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martinez, vincent. math 685. hunter, spring 2023.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a2b3c47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a2b3c47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martinez, vincent. math 685. hunter, spring 2023. magnitude from two telescoping sums.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a2b3c47f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a2b3c47f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martinez, vincent. math 685. hunter, spring 2023.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Machine_epsilon" TargetMode="External"/><Relationship Id="rId10" Type="http://schemas.openxmlformats.org/officeDocument/2006/relationships/hyperlink" Target="https://en.wikipedia.org/wiki/Unit_in_the_last_place" TargetMode="External"/><Relationship Id="rId13" Type="http://schemas.openxmlformats.org/officeDocument/2006/relationships/hyperlink" Target="https://math.gmu.edu/~tsauer/" TargetMode="External"/><Relationship Id="rId12" Type="http://schemas.openxmlformats.org/officeDocument/2006/relationships/hyperlink" Target="https://en.wikipedia.org/wiki/IEEE_754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Horner%27s_method" TargetMode="External"/><Relationship Id="rId4" Type="http://schemas.openxmlformats.org/officeDocument/2006/relationships/hyperlink" Target="https://www.youtube.com/results?search_query=horner%27s+method+for+polynomials" TargetMode="External"/><Relationship Id="rId9" Type="http://schemas.openxmlformats.org/officeDocument/2006/relationships/hyperlink" Target="https://www.youtube.com/watch?v=b2FgF2sUoS8" TargetMode="External"/><Relationship Id="rId15" Type="http://schemas.openxmlformats.org/officeDocument/2006/relationships/hyperlink" Target="https://www.gc.cuny.edu/people/vincent-martinez" TargetMode="External"/><Relationship Id="rId14" Type="http://schemas.openxmlformats.org/officeDocument/2006/relationships/hyperlink" Target="https://ocw.mit.edu/courses/18-335j-introduction-to-numerical-methods-spring-2019/" TargetMode="External"/><Relationship Id="rId5" Type="http://schemas.openxmlformats.org/officeDocument/2006/relationships/hyperlink" Target="https://en.wikipedia.org/wiki/Telescoping_series" TargetMode="External"/><Relationship Id="rId6" Type="http://schemas.openxmlformats.org/officeDocument/2006/relationships/hyperlink" Target="https://en.wikipedia.org/wiki/Floating-point_arithmetic" TargetMode="External"/><Relationship Id="rId7" Type="http://schemas.openxmlformats.org/officeDocument/2006/relationships/hyperlink" Target="https://www.youtube.com/watch?v=dQhj5RGtag0" TargetMode="External"/><Relationship Id="rId8" Type="http://schemas.openxmlformats.org/officeDocument/2006/relationships/hyperlink" Target="https://www.youtube.com/watch?v=gc1Nl3mmCu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oursera.org/learn/python-crash-course" TargetMode="External"/><Relationship Id="rId4" Type="http://schemas.openxmlformats.org/officeDocument/2006/relationships/hyperlink" Target="https://www.python.org/about/gettingstarted/" TargetMode="External"/><Relationship Id="rId9" Type="http://schemas.openxmlformats.org/officeDocument/2006/relationships/hyperlink" Target="https://hunter.cuny.edu/information-technology/support/help-desk/" TargetMode="External"/><Relationship Id="rId5" Type="http://schemas.openxmlformats.org/officeDocument/2006/relationships/hyperlink" Target="https://docs.python.org/3/tutorial/floatingpoint.html" TargetMode="External"/><Relationship Id="rId6" Type="http://schemas.openxmlformats.org/officeDocument/2006/relationships/hyperlink" Target="https://numpy.org/doc/stable/reference/generated/numpy.finfo.html" TargetMode="External"/><Relationship Id="rId7" Type="http://schemas.openxmlformats.org/officeDocument/2006/relationships/hyperlink" Target="https://colab.research.google.com/" TargetMode="External"/><Relationship Id="rId8" Type="http://schemas.openxmlformats.org/officeDocument/2006/relationships/hyperlink" Target="https://colab.research.google.com/github/bebi103a/bebi103a.github.io/blob/master/lessons/00/intro_to_latex.ipyn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2024 spring : lecture 01 : </a:t>
            </a:r>
            <a:r>
              <a:rPr lang="en" sz="2400"/>
              <a:t>basics : polynomials, fps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754, 𝔽(N-1,m,r,b) = 𝔽(64,53,2,2).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32-bit is single precision; 64-bit is double precision.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**next transition is slow**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657600" y="228600"/>
            <a:ext cx="50292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 = M.b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where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mantissa M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an integer represented by sign/magnitude, radix and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precision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exponent 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an integer represented by bias and same radix. also, M is normalized as 1.F, where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fractional F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 = ∑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m-2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-k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r ≥ 2 ⇒ x = ±1.F b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eg, 𝔽(N=5,m=3,r=3,b=</a:t>
            </a:r>
            <a:r>
              <a:rPr b="1"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with standard bias.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ie, same r for M and E; m includes sign; m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N - m; and B = 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-1 with bias power N - 1= m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- 1. note: b is the base of the exponent not the base of the exponents power.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 = ±1.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*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[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][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][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]1.[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][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∈ {0,1}, m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2,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∈ {0,1,2},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∈ {0,1,2} and B = 3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(5-3)-1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- 1 = 2. the range of F = [00,22]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range of E = [00,22]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B = [0,8]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B = [-2,6]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ie, x = [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𝔽(5,3,3,2)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(-1)</a:t>
            </a:r>
            <a:r>
              <a:rPr baseline="30000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 1.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* 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(</a:t>
            </a:r>
            <a:r>
              <a:rPr lang="en">
                <a:solidFill>
                  <a:schemeClr val="accent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B) = (4 - 2)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⇒ x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66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*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6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.66…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**next transition is slow**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657600" y="228600"/>
            <a:ext cx="50292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eg, 𝔽(N=6,m=4,r=3,b=</a:t>
            </a:r>
            <a:r>
              <a:rPr b="1"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with standard bias.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again: same r for M and E; m includes sign; m</a:t>
            </a:r>
            <a:r>
              <a:rPr baseline="-25000" i="1" lang="en">
                <a:solidFill>
                  <a:schemeClr val="lt2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i="1" lang="en">
                <a:solidFill>
                  <a:schemeClr val="lt2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 = N - m; and B = r</a:t>
            </a:r>
            <a:r>
              <a:rPr b="1" baseline="30000" i="1" lang="en">
                <a:solidFill>
                  <a:schemeClr val="lt2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i="1" lang="en">
                <a:solidFill>
                  <a:schemeClr val="lt2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-1 with </a:t>
            </a:r>
            <a:r>
              <a:rPr b="1" i="1" lang="en">
                <a:solidFill>
                  <a:schemeClr val="lt2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bias power N - 1= m</a:t>
            </a:r>
            <a:r>
              <a:rPr b="1" baseline="-25000" i="1" lang="en">
                <a:solidFill>
                  <a:schemeClr val="lt2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i="1" lang="en">
                <a:solidFill>
                  <a:schemeClr val="lt2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 - 1</a:t>
            </a:r>
            <a:r>
              <a:rPr i="1" lang="en">
                <a:solidFill>
                  <a:schemeClr val="lt2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. note: b is the base of the exponent not the base of the exponents magnitude.</a:t>
            </a:r>
            <a:endParaRPr i="1">
              <a:solidFill>
                <a:schemeClr val="lt2"/>
              </a:solidFill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 = ±1.F *2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[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][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][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]1.[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][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][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∈ {0,1}, m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2,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∈ {0,1,2},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∈ {0,1,2} and B = 3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(6-4)-1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- 1 = 2. the range of F = [000,222]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range of E = [00,22]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B = [0,8]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B = [-2,6]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therefore,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|x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| = [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𝔽(6,4,3,2)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(-1)</a:t>
            </a:r>
            <a:r>
              <a:rPr baseline="30000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 1.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000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* 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-2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|x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MAX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| = [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𝔽(6,4,3,2)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(-1)</a:t>
            </a:r>
            <a:r>
              <a:rPr baseline="30000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 1.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222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* 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6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⇒ |x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MAX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| = (1. +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*3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*3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*3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-3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)*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…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note: for this FPS, ± ¼ are the smallest magnitude numbers with b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the largest magnitude numbers with b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vs denormalized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**next transition is slow**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3657600" y="228600"/>
            <a:ext cx="502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base-2 floating point number will always start with "1", so its inclusion is implied. explicitly, 1x2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a given so the position it might have used is given over to the fractional part of the mantissa.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that is the normalized mantissa.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however, if the unbiased exponent is zero, the mantissa is denormalized. ie, there is no implicit "1".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eg*, [0][00000000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0.[00010…0] = +(1*2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-4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)*(2*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0-126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= +2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-130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 the system definition has that trick for teeny-tiny numbers.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fps observations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3657600" y="457200"/>
            <a:ext cx="50292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gaps between adjacent numbers scale with size. (ie, consider negative exponent vs positive exponent.)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machine epsilon, ϵ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is the gap between 1 and the next FPN.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unit roundoff, u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½ ∊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all x, there exists floating point x' such that |x-x'| ≤ u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*|x|.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when M normalized, zero represented by ϵ = ϵ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- 1.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±∞ returned when an operation overflows.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x/±∞ returns 0 and x/0 returns ±∞.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 a number (NaN) is returned if no well-defined finite or infinite result.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0450"/>
            <a:ext cx="32289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resources, lecture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71900" y="1919075"/>
            <a:ext cx="39999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horners method </a:t>
            </a:r>
            <a:r>
              <a:rPr lang="en" u="sng">
                <a:solidFill>
                  <a:schemeClr val="hlink"/>
                </a:solidFill>
                <a:hlinkClick r:id="rId3"/>
              </a:rPr>
              <a:t>@wiki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@youtube</a:t>
            </a:r>
            <a:r>
              <a:rPr lang="en"/>
              <a:t> (general) </a:t>
            </a:r>
            <a:br>
              <a:rPr lang="en"/>
            </a:br>
            <a:r>
              <a:rPr lang="en"/>
              <a:t>telescoping sum </a:t>
            </a:r>
            <a:r>
              <a:rPr lang="en" u="sng">
                <a:solidFill>
                  <a:schemeClr val="hlink"/>
                </a:solidFill>
                <a:hlinkClick r:id="rId5"/>
              </a:rPr>
              <a:t>@wiki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floating point </a:t>
            </a:r>
            <a:r>
              <a:rPr lang="en" u="sng">
                <a:solidFill>
                  <a:schemeClr val="hlink"/>
                </a:solidFill>
                <a:hlinkClick r:id="rId6"/>
              </a:rPr>
              <a:t>@wiki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@youtube#1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8"/>
              </a:rPr>
              <a:t>#2-pta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9"/>
              </a:rPr>
              <a:t>#2-ptb</a:t>
            </a:r>
            <a:r>
              <a:rPr lang="en"/>
              <a:t> </a:t>
            </a:r>
            <a:br>
              <a:rPr lang="en"/>
            </a:br>
            <a:r>
              <a:rPr lang="en"/>
              <a:t>unit in last place (ulp) </a:t>
            </a:r>
            <a:r>
              <a:rPr lang="en" u="sng">
                <a:solidFill>
                  <a:schemeClr val="hlink"/>
                </a:solidFill>
                <a:hlinkClick r:id="rId10"/>
              </a:rPr>
              <a:t>@wiki</a:t>
            </a:r>
            <a:r>
              <a:rPr lang="en"/>
              <a:t> </a:t>
            </a:r>
            <a:br>
              <a:rPr lang="en"/>
            </a:br>
            <a:r>
              <a:rPr lang="en"/>
              <a:t>machine epsilon </a:t>
            </a:r>
            <a:r>
              <a:rPr lang="en" u="sng">
                <a:solidFill>
                  <a:schemeClr val="hlink"/>
                </a:solidFill>
                <a:hlinkClick r:id="rId11"/>
              </a:rPr>
              <a:t>@wiki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ieee 754 </a:t>
            </a:r>
            <a:r>
              <a:rPr lang="en" u="sng">
                <a:solidFill>
                  <a:schemeClr val="hlink"/>
                </a:solidFill>
                <a:hlinkClick r:id="rId12"/>
              </a:rPr>
              <a:t>@wiki</a:t>
            </a:r>
            <a:r>
              <a:rPr lang="en"/>
              <a:t> </a:t>
            </a:r>
            <a:endParaRPr/>
          </a:p>
        </p:txBody>
      </p:sp>
      <p:sp>
        <p:nvSpPr>
          <p:cNvPr id="153" name="Google Shape;153;p2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resources: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numerical analysis</a:t>
            </a:r>
            <a:r>
              <a:rPr lang="en"/>
              <a:t> by tim sauer;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4"/>
              </a:rPr>
              <a:t>18.335j</a:t>
            </a:r>
            <a:r>
              <a:rPr lang="en"/>
              <a:t>, introduction to numerical methods, mit ocw by steven g johnson;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685, hunter college, spring 2023 with </a:t>
            </a:r>
            <a:r>
              <a:rPr lang="en" u="sng">
                <a:solidFill>
                  <a:schemeClr val="hlink"/>
                </a:solidFill>
                <a:hlinkClick r:id="rId15"/>
              </a:rPr>
              <a:t>vincent martinez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resources, python &amp; system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googles FREE, jit crash course </a:t>
            </a:r>
            <a:r>
              <a:rPr lang="en" u="sng">
                <a:solidFill>
                  <a:schemeClr val="hlink"/>
                </a:solidFill>
                <a:hlinkClick r:id="rId3"/>
              </a:rPr>
              <a:t>@coursera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beginners </a:t>
            </a:r>
            <a:r>
              <a:rPr lang="en" u="sng">
                <a:solidFill>
                  <a:schemeClr val="hlink"/>
                </a:solidFill>
                <a:hlinkClick r:id="rId4"/>
              </a:rPr>
              <a:t>@python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fps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@python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fps info </a:t>
            </a:r>
            <a:r>
              <a:rPr lang="en" u="sng">
                <a:solidFill>
                  <a:schemeClr val="hlink"/>
                </a:solidFill>
                <a:hlinkClick r:id="rId6"/>
              </a:rPr>
              <a:t>@numpy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</a:t>
            </a:r>
            <a:r>
              <a:rPr lang="en" u="sng">
                <a:solidFill>
                  <a:schemeClr val="hlink"/>
                </a:solidFill>
                <a:hlinkClick r:id="rId7"/>
              </a:rPr>
              <a:t>@google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latex/mathjax </a:t>
            </a:r>
            <a:r>
              <a:rPr lang="en" u="sng">
                <a:solidFill>
                  <a:schemeClr val="hlink"/>
                </a:solidFill>
                <a:hlinkClick r:id="rId8"/>
              </a:rPr>
              <a:t>@colab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class-specific @github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chat @discord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desk </a:t>
            </a:r>
            <a:r>
              <a:rPr lang="en" u="sng">
                <a:solidFill>
                  <a:schemeClr val="hlink"/>
                </a:solidFill>
                <a:hlinkClick r:id="rId9"/>
              </a:rPr>
              <a:t>@hunter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166" name="Google Shape;166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error stuff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01</a:t>
            </a:r>
            <a:endParaRPr/>
          </a:p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tuesday, february 6, noon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via blackboard</a:t>
            </a:r>
            <a:endParaRPr/>
          </a:p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conversion from decimal to binary.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check your work with pythons native conversion but you must code the algorithm.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please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 away now</a:t>
            </a:r>
            <a:endParaRPr sz="3000"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stay away these days, too.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2/12 monday holiday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2/19 monday holiday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4/22-4/30 spring break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 do attend bonus thursday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2/22 on monday schedule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guess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3274676" y="0"/>
            <a:ext cx="5869325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methods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distinguished from other branches of numerical methods and computer science,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work with arbitrary real numbers (including rational </a:t>
            </a:r>
            <a:r>
              <a:rPr b="1" lang="en"/>
              <a:t>approximations</a:t>
            </a:r>
            <a:r>
              <a:rPr lang="en"/>
              <a:t> of irrational numbers)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consider </a:t>
            </a:r>
            <a:r>
              <a:rPr b="1" lang="en"/>
              <a:t>cost</a:t>
            </a:r>
            <a:r>
              <a:rPr lang="en"/>
              <a:t>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consider </a:t>
            </a:r>
            <a:r>
              <a:rPr b="1" lang="en"/>
              <a:t>accuracy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this class will provide another way to express, to extend your math.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/>
              <a:t>The most fundamental operations of arithmetic are </a:t>
            </a:r>
            <a:r>
              <a:rPr b="1" i="1" lang="en" sz="1800"/>
              <a:t>addition</a:t>
            </a:r>
            <a:r>
              <a:rPr i="1" lang="en" sz="1800"/>
              <a:t> and </a:t>
            </a:r>
            <a:r>
              <a:rPr b="1" i="1" lang="en" sz="1800"/>
              <a:t>multiplication</a:t>
            </a:r>
            <a:r>
              <a:rPr i="1" lang="en" sz="1800"/>
              <a:t>. These are also the operations needed to evaluate a polynomial p(x) at a particular value x. It is no coincidence that polynomials are the basic building blocks for many computational techniques we will construct.</a:t>
            </a:r>
            <a:endParaRPr baseline="30000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62500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en"/>
              <a:t>approximate</a:t>
            </a:r>
            <a:r>
              <a:rPr lang="en"/>
              <a:t> p(x) at x while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/>
              <a:t>minimizing </a:t>
            </a:r>
            <a:r>
              <a:rPr b="1" lang="en"/>
              <a:t>operations</a:t>
            </a:r>
            <a:r>
              <a:rPr lang="en"/>
              <a:t> and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/>
              <a:t>maximizing </a:t>
            </a:r>
            <a:r>
              <a:rPr b="1" lang="en"/>
              <a:t>accuracy</a:t>
            </a:r>
            <a:r>
              <a:rPr lang="en"/>
              <a:t>.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657600" y="4572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p(x) = a</a:t>
            </a:r>
            <a:r>
              <a:rPr baseline="-25000" lang="en" sz="1600">
                <a:solidFill>
                  <a:schemeClr val="lt2"/>
                </a:solidFill>
              </a:rPr>
              <a:t>4</a:t>
            </a:r>
            <a:r>
              <a:rPr lang="en" sz="1600">
                <a:solidFill>
                  <a:schemeClr val="lt2"/>
                </a:solidFill>
              </a:rPr>
              <a:t>x</a:t>
            </a:r>
            <a:r>
              <a:rPr baseline="30000" lang="en" sz="1600">
                <a:solidFill>
                  <a:schemeClr val="lt2"/>
                </a:solidFill>
              </a:rPr>
              <a:t>4</a:t>
            </a:r>
            <a:r>
              <a:rPr lang="en" sz="1600">
                <a:solidFill>
                  <a:schemeClr val="lt2"/>
                </a:solidFill>
              </a:rPr>
              <a:t> + a</a:t>
            </a:r>
            <a:r>
              <a:rPr baseline="-25000" lang="en" sz="1600">
                <a:solidFill>
                  <a:schemeClr val="lt2"/>
                </a:solidFill>
              </a:rPr>
              <a:t>3</a:t>
            </a:r>
            <a:r>
              <a:rPr lang="en" sz="1600">
                <a:solidFill>
                  <a:schemeClr val="lt2"/>
                </a:solidFill>
              </a:rPr>
              <a:t>x</a:t>
            </a:r>
            <a:r>
              <a:rPr baseline="30000" lang="en" sz="1600">
                <a:solidFill>
                  <a:schemeClr val="lt2"/>
                </a:solidFill>
              </a:rPr>
              <a:t>3</a:t>
            </a:r>
            <a:r>
              <a:rPr lang="en" sz="1600">
                <a:solidFill>
                  <a:schemeClr val="lt2"/>
                </a:solidFill>
              </a:rPr>
              <a:t> + a</a:t>
            </a:r>
            <a:r>
              <a:rPr baseline="-25000" lang="en" sz="1600">
                <a:solidFill>
                  <a:schemeClr val="lt2"/>
                </a:solidFill>
              </a:rPr>
              <a:t>2</a:t>
            </a:r>
            <a:r>
              <a:rPr lang="en" sz="1600">
                <a:solidFill>
                  <a:schemeClr val="lt2"/>
                </a:solidFill>
              </a:rPr>
              <a:t>x</a:t>
            </a:r>
            <a:r>
              <a:rPr baseline="30000" lang="en" sz="1600">
                <a:solidFill>
                  <a:schemeClr val="lt2"/>
                </a:solidFill>
              </a:rPr>
              <a:t>2</a:t>
            </a:r>
            <a:r>
              <a:rPr lang="en" sz="1600">
                <a:solidFill>
                  <a:schemeClr val="lt2"/>
                </a:solidFill>
              </a:rPr>
              <a:t> + a</a:t>
            </a:r>
            <a:r>
              <a:rPr baseline="-25000" lang="en" sz="1600">
                <a:solidFill>
                  <a:schemeClr val="lt2"/>
                </a:solidFill>
              </a:rPr>
              <a:t>1</a:t>
            </a:r>
            <a:r>
              <a:rPr lang="en" sz="1600">
                <a:solidFill>
                  <a:schemeClr val="lt2"/>
                </a:solidFill>
              </a:rPr>
              <a:t>x + a</a:t>
            </a:r>
            <a:r>
              <a:rPr baseline="-25000" lang="en" sz="1600">
                <a:solidFill>
                  <a:schemeClr val="lt2"/>
                </a:solidFill>
              </a:rPr>
              <a:t>0</a:t>
            </a:r>
            <a:r>
              <a:rPr lang="en" sz="1600">
                <a:solidFill>
                  <a:schemeClr val="lt2"/>
                </a:solidFill>
              </a:rPr>
              <a:t>.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method 1, step </a:t>
            </a:r>
            <a:r>
              <a:rPr lang="en" sz="1600">
                <a:solidFill>
                  <a:schemeClr val="lt2"/>
                </a:solidFill>
              </a:rPr>
              <a:t>individually</a:t>
            </a:r>
            <a:r>
              <a:rPr lang="en" sz="1600">
                <a:solidFill>
                  <a:schemeClr val="lt2"/>
                </a:solidFill>
              </a:rPr>
              <a:t>: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a</a:t>
            </a:r>
            <a:r>
              <a:rPr baseline="-25000" lang="en" sz="1600">
                <a:solidFill>
                  <a:schemeClr val="lt2"/>
                </a:solidFill>
              </a:rPr>
              <a:t>4</a:t>
            </a:r>
            <a:r>
              <a:rPr lang="en" sz="1600">
                <a:solidFill>
                  <a:schemeClr val="lt2"/>
                </a:solidFill>
              </a:rPr>
              <a:t>*x*x*x*x + a</a:t>
            </a:r>
            <a:r>
              <a:rPr baseline="-25000" lang="en" sz="1600">
                <a:solidFill>
                  <a:schemeClr val="lt2"/>
                </a:solidFill>
              </a:rPr>
              <a:t>3</a:t>
            </a:r>
            <a:r>
              <a:rPr lang="en" sz="1600">
                <a:solidFill>
                  <a:schemeClr val="lt2"/>
                </a:solidFill>
              </a:rPr>
              <a:t>*x*x*x + a</a:t>
            </a:r>
            <a:r>
              <a:rPr baseline="-25000" lang="en" sz="1600">
                <a:solidFill>
                  <a:schemeClr val="lt2"/>
                </a:solidFill>
              </a:rPr>
              <a:t>2</a:t>
            </a:r>
            <a:r>
              <a:rPr lang="en" sz="1600">
                <a:solidFill>
                  <a:schemeClr val="lt2"/>
                </a:solidFill>
              </a:rPr>
              <a:t>*x*x + a</a:t>
            </a:r>
            <a:r>
              <a:rPr baseline="-25000" lang="en" sz="1600">
                <a:solidFill>
                  <a:schemeClr val="lt2"/>
                </a:solidFill>
              </a:rPr>
              <a:t>1</a:t>
            </a:r>
            <a:r>
              <a:rPr lang="en" sz="1600">
                <a:solidFill>
                  <a:schemeClr val="lt2"/>
                </a:solidFill>
              </a:rPr>
              <a:t>*x + a</a:t>
            </a:r>
            <a:r>
              <a:rPr baseline="-25000" lang="en" sz="1600">
                <a:solidFill>
                  <a:schemeClr val="lt2"/>
                </a:solidFill>
              </a:rPr>
              <a:t>0</a:t>
            </a:r>
            <a:r>
              <a:rPr lang="en" sz="1600">
                <a:solidFill>
                  <a:schemeClr val="lt2"/>
                </a:solidFill>
              </a:rPr>
              <a:t> ~ 14 ops.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method 2, cache and reuse: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x</a:t>
            </a:r>
            <a:r>
              <a:rPr baseline="-25000" lang="en" sz="1600">
                <a:solidFill>
                  <a:schemeClr val="lt2"/>
                </a:solidFill>
              </a:rPr>
              <a:t>2</a:t>
            </a:r>
            <a:r>
              <a:rPr lang="en" sz="1600">
                <a:solidFill>
                  <a:schemeClr val="lt2"/>
                </a:solidFill>
              </a:rPr>
              <a:t> = x*x, x</a:t>
            </a:r>
            <a:r>
              <a:rPr baseline="-25000" lang="en" sz="1600">
                <a:solidFill>
                  <a:schemeClr val="lt2"/>
                </a:solidFill>
              </a:rPr>
              <a:t>3</a:t>
            </a:r>
            <a:r>
              <a:rPr lang="en" sz="1600">
                <a:solidFill>
                  <a:schemeClr val="lt2"/>
                </a:solidFill>
              </a:rPr>
              <a:t> = x</a:t>
            </a:r>
            <a:r>
              <a:rPr baseline="-25000" lang="en" sz="1600">
                <a:solidFill>
                  <a:schemeClr val="lt2"/>
                </a:solidFill>
              </a:rPr>
              <a:t>2</a:t>
            </a:r>
            <a:r>
              <a:rPr lang="en" sz="1600">
                <a:solidFill>
                  <a:schemeClr val="lt2"/>
                </a:solidFill>
              </a:rPr>
              <a:t>*x, x</a:t>
            </a:r>
            <a:r>
              <a:rPr baseline="-25000" lang="en" sz="1600">
                <a:solidFill>
                  <a:schemeClr val="lt2"/>
                </a:solidFill>
              </a:rPr>
              <a:t>4</a:t>
            </a:r>
            <a:r>
              <a:rPr lang="en" sz="1600">
                <a:solidFill>
                  <a:schemeClr val="lt2"/>
                </a:solidFill>
              </a:rPr>
              <a:t> = x</a:t>
            </a:r>
            <a:r>
              <a:rPr baseline="-25000" lang="en" sz="1600">
                <a:solidFill>
                  <a:schemeClr val="lt2"/>
                </a:solidFill>
              </a:rPr>
              <a:t>3</a:t>
            </a:r>
            <a:r>
              <a:rPr lang="en" sz="1600">
                <a:solidFill>
                  <a:schemeClr val="lt2"/>
                </a:solidFill>
              </a:rPr>
              <a:t>*x ~</a:t>
            </a:r>
            <a:r>
              <a:rPr lang="en" sz="1600">
                <a:solidFill>
                  <a:schemeClr val="lt2"/>
                </a:solidFill>
              </a:rPr>
              <a:t> </a:t>
            </a:r>
            <a:r>
              <a:rPr lang="en" sz="1600">
                <a:solidFill>
                  <a:schemeClr val="lt2"/>
                </a:solidFill>
              </a:rPr>
              <a:t>3 ops;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p</a:t>
            </a:r>
            <a:r>
              <a:rPr baseline="-25000" lang="en" sz="1600">
                <a:solidFill>
                  <a:schemeClr val="lt2"/>
                </a:solidFill>
              </a:rPr>
              <a:t>4</a:t>
            </a:r>
            <a:r>
              <a:rPr lang="en" sz="1600">
                <a:solidFill>
                  <a:schemeClr val="lt2"/>
                </a:solidFill>
              </a:rPr>
              <a:t> = a</a:t>
            </a:r>
            <a:r>
              <a:rPr baseline="-25000" lang="en" sz="1600">
                <a:solidFill>
                  <a:schemeClr val="lt2"/>
                </a:solidFill>
              </a:rPr>
              <a:t>4</a:t>
            </a:r>
            <a:r>
              <a:rPr lang="en" sz="1600">
                <a:solidFill>
                  <a:schemeClr val="lt2"/>
                </a:solidFill>
              </a:rPr>
              <a:t>*x</a:t>
            </a:r>
            <a:r>
              <a:rPr baseline="-25000" lang="en" sz="1600">
                <a:solidFill>
                  <a:schemeClr val="lt2"/>
                </a:solidFill>
              </a:rPr>
              <a:t>4</a:t>
            </a:r>
            <a:r>
              <a:rPr lang="en" sz="1600">
                <a:solidFill>
                  <a:schemeClr val="lt2"/>
                </a:solidFill>
              </a:rPr>
              <a:t>, p</a:t>
            </a:r>
            <a:r>
              <a:rPr baseline="-25000" lang="en" sz="1600">
                <a:solidFill>
                  <a:schemeClr val="lt2"/>
                </a:solidFill>
              </a:rPr>
              <a:t>3</a:t>
            </a:r>
            <a:r>
              <a:rPr lang="en" sz="1600">
                <a:solidFill>
                  <a:schemeClr val="lt2"/>
                </a:solidFill>
              </a:rPr>
              <a:t> = a</a:t>
            </a:r>
            <a:r>
              <a:rPr baseline="-25000" lang="en" sz="1600">
                <a:solidFill>
                  <a:schemeClr val="lt2"/>
                </a:solidFill>
              </a:rPr>
              <a:t>3</a:t>
            </a:r>
            <a:r>
              <a:rPr lang="en" sz="1600">
                <a:solidFill>
                  <a:schemeClr val="lt2"/>
                </a:solidFill>
              </a:rPr>
              <a:t>*x</a:t>
            </a:r>
            <a:r>
              <a:rPr baseline="-25000" lang="en" sz="1600">
                <a:solidFill>
                  <a:schemeClr val="lt2"/>
                </a:solidFill>
              </a:rPr>
              <a:t>3</a:t>
            </a:r>
            <a:r>
              <a:rPr lang="en" sz="1600">
                <a:solidFill>
                  <a:schemeClr val="lt2"/>
                </a:solidFill>
              </a:rPr>
              <a:t>, p</a:t>
            </a:r>
            <a:r>
              <a:rPr baseline="-25000" lang="en" sz="1600">
                <a:solidFill>
                  <a:schemeClr val="lt2"/>
                </a:solidFill>
              </a:rPr>
              <a:t>2</a:t>
            </a:r>
            <a:r>
              <a:rPr lang="en" sz="1600">
                <a:solidFill>
                  <a:schemeClr val="lt2"/>
                </a:solidFill>
              </a:rPr>
              <a:t> = a</a:t>
            </a:r>
            <a:r>
              <a:rPr baseline="-25000" lang="en" sz="1600">
                <a:solidFill>
                  <a:schemeClr val="lt2"/>
                </a:solidFill>
              </a:rPr>
              <a:t>2</a:t>
            </a:r>
            <a:r>
              <a:rPr lang="en" sz="1600">
                <a:solidFill>
                  <a:schemeClr val="lt2"/>
                </a:solidFill>
              </a:rPr>
              <a:t>*x</a:t>
            </a:r>
            <a:r>
              <a:rPr baseline="-25000" lang="en" sz="1600">
                <a:solidFill>
                  <a:schemeClr val="lt2"/>
                </a:solidFill>
              </a:rPr>
              <a:t>2</a:t>
            </a:r>
            <a:r>
              <a:rPr lang="en" sz="1600">
                <a:solidFill>
                  <a:schemeClr val="lt2"/>
                </a:solidFill>
              </a:rPr>
              <a:t>, p</a:t>
            </a:r>
            <a:r>
              <a:rPr baseline="-25000" lang="en" sz="1600">
                <a:solidFill>
                  <a:schemeClr val="lt2"/>
                </a:solidFill>
              </a:rPr>
              <a:t>1</a:t>
            </a:r>
            <a:r>
              <a:rPr lang="en" sz="1600">
                <a:solidFill>
                  <a:schemeClr val="lt2"/>
                </a:solidFill>
              </a:rPr>
              <a:t>=a</a:t>
            </a:r>
            <a:r>
              <a:rPr baseline="-25000" lang="en" sz="1600">
                <a:solidFill>
                  <a:schemeClr val="lt2"/>
                </a:solidFill>
              </a:rPr>
              <a:t>1</a:t>
            </a:r>
            <a:r>
              <a:rPr lang="en" sz="1600">
                <a:solidFill>
                  <a:schemeClr val="lt2"/>
                </a:solidFill>
              </a:rPr>
              <a:t>*x ~</a:t>
            </a:r>
            <a:r>
              <a:rPr lang="en" sz="1600">
                <a:solidFill>
                  <a:schemeClr val="lt2"/>
                </a:solidFill>
              </a:rPr>
              <a:t> </a:t>
            </a:r>
            <a:r>
              <a:rPr lang="en" sz="1600">
                <a:solidFill>
                  <a:schemeClr val="lt2"/>
                </a:solidFill>
              </a:rPr>
              <a:t>4 ops;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p(x) = p</a:t>
            </a:r>
            <a:r>
              <a:rPr baseline="-25000" lang="en" sz="1600">
                <a:solidFill>
                  <a:schemeClr val="lt2"/>
                </a:solidFill>
              </a:rPr>
              <a:t>4</a:t>
            </a:r>
            <a:r>
              <a:rPr lang="en" sz="1600">
                <a:solidFill>
                  <a:schemeClr val="lt2"/>
                </a:solidFill>
              </a:rPr>
              <a:t> + p</a:t>
            </a:r>
            <a:r>
              <a:rPr baseline="-25000" lang="en" sz="1600">
                <a:solidFill>
                  <a:schemeClr val="lt2"/>
                </a:solidFill>
              </a:rPr>
              <a:t>3</a:t>
            </a:r>
            <a:r>
              <a:rPr lang="en" sz="1600">
                <a:solidFill>
                  <a:schemeClr val="lt2"/>
                </a:solidFill>
              </a:rPr>
              <a:t> + p</a:t>
            </a:r>
            <a:r>
              <a:rPr baseline="-25000" lang="en" sz="1600">
                <a:solidFill>
                  <a:schemeClr val="lt2"/>
                </a:solidFill>
              </a:rPr>
              <a:t>2</a:t>
            </a:r>
            <a:r>
              <a:rPr lang="en" sz="1600">
                <a:solidFill>
                  <a:schemeClr val="lt2"/>
                </a:solidFill>
              </a:rPr>
              <a:t> + p</a:t>
            </a:r>
            <a:r>
              <a:rPr baseline="-25000" lang="en" sz="1600">
                <a:solidFill>
                  <a:schemeClr val="lt2"/>
                </a:solidFill>
              </a:rPr>
              <a:t>1</a:t>
            </a:r>
            <a:r>
              <a:rPr lang="en" sz="1600">
                <a:solidFill>
                  <a:schemeClr val="lt2"/>
                </a:solidFill>
              </a:rPr>
              <a:t> + a</a:t>
            </a:r>
            <a:r>
              <a:rPr baseline="-25000" lang="en" sz="1600">
                <a:solidFill>
                  <a:schemeClr val="lt2"/>
                </a:solidFill>
              </a:rPr>
              <a:t>0</a:t>
            </a:r>
            <a:r>
              <a:rPr lang="en" sz="1600">
                <a:solidFill>
                  <a:schemeClr val="lt2"/>
                </a:solidFill>
              </a:rPr>
              <a:t> ~</a:t>
            </a:r>
            <a:r>
              <a:rPr lang="en" sz="1600">
                <a:solidFill>
                  <a:schemeClr val="lt2"/>
                </a:solidFill>
              </a:rPr>
              <a:t> </a:t>
            </a:r>
            <a:r>
              <a:rPr lang="en" sz="1600">
                <a:solidFill>
                  <a:schemeClr val="lt2"/>
                </a:solidFill>
              </a:rPr>
              <a:t> 4 ops ~ 11 ops total.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method 3, nest multiplication, horners: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p(x) = (((a</a:t>
            </a:r>
            <a:r>
              <a:rPr baseline="-25000" lang="en" sz="1600">
                <a:solidFill>
                  <a:schemeClr val="lt2"/>
                </a:solidFill>
              </a:rPr>
              <a:t>4</a:t>
            </a:r>
            <a:r>
              <a:rPr lang="en" sz="1600">
                <a:solidFill>
                  <a:schemeClr val="lt2"/>
                </a:solidFill>
              </a:rPr>
              <a:t>*x+a</a:t>
            </a:r>
            <a:r>
              <a:rPr baseline="-25000" lang="en" sz="1600">
                <a:solidFill>
                  <a:schemeClr val="lt2"/>
                </a:solidFill>
              </a:rPr>
              <a:t>3</a:t>
            </a:r>
            <a:r>
              <a:rPr lang="en" sz="1600">
                <a:solidFill>
                  <a:schemeClr val="lt2"/>
                </a:solidFill>
              </a:rPr>
              <a:t>)*x+a</a:t>
            </a:r>
            <a:r>
              <a:rPr baseline="-25000" lang="en" sz="1600">
                <a:solidFill>
                  <a:schemeClr val="lt2"/>
                </a:solidFill>
              </a:rPr>
              <a:t>2</a:t>
            </a:r>
            <a:r>
              <a:rPr lang="en" sz="1600">
                <a:solidFill>
                  <a:schemeClr val="lt2"/>
                </a:solidFill>
              </a:rPr>
              <a:t>)*x+a</a:t>
            </a:r>
            <a:r>
              <a:rPr baseline="-25000" lang="en" sz="1600">
                <a:solidFill>
                  <a:schemeClr val="lt2"/>
                </a:solidFill>
              </a:rPr>
              <a:t>1</a:t>
            </a:r>
            <a:r>
              <a:rPr lang="en" sz="1600">
                <a:solidFill>
                  <a:schemeClr val="lt2"/>
                </a:solidFill>
              </a:rPr>
              <a:t>)*x+a</a:t>
            </a:r>
            <a:r>
              <a:rPr baseline="-25000" lang="en" sz="1600">
                <a:solidFill>
                  <a:schemeClr val="lt2"/>
                </a:solidFill>
              </a:rPr>
              <a:t>0</a:t>
            </a:r>
            <a:r>
              <a:rPr lang="en" sz="1600">
                <a:solidFill>
                  <a:schemeClr val="lt2"/>
                </a:solidFill>
              </a:rPr>
              <a:t> ~ 8 ops.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notation; conversion between decimal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41148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notation: …b</a:t>
            </a:r>
            <a:r>
              <a:rPr baseline="-25000" lang="en"/>
              <a:t>2</a:t>
            </a:r>
            <a:r>
              <a:rPr lang="en"/>
              <a:t>b</a:t>
            </a:r>
            <a:r>
              <a:rPr baseline="-25000" lang="en"/>
              <a:t>1</a:t>
            </a:r>
            <a:r>
              <a:rPr lang="en"/>
              <a:t>b</a:t>
            </a:r>
            <a:r>
              <a:rPr baseline="-25000" lang="en"/>
              <a:t>0</a:t>
            </a:r>
            <a:r>
              <a:rPr lang="en"/>
              <a:t>.b</a:t>
            </a:r>
            <a:r>
              <a:rPr baseline="-25000" lang="en"/>
              <a:t>-1</a:t>
            </a:r>
            <a:r>
              <a:rPr lang="en"/>
              <a:t>b</a:t>
            </a:r>
            <a:r>
              <a:rPr baseline="-25000" lang="en"/>
              <a:t>-2</a:t>
            </a: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conversion to decimal.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…b</a:t>
            </a:r>
            <a:r>
              <a:rPr baseline="-25000" lang="en"/>
              <a:t>2</a:t>
            </a:r>
            <a:r>
              <a:rPr lang="en"/>
              <a:t>*</a:t>
            </a:r>
            <a:r>
              <a:rPr lang="en"/>
              <a:t>2</a:t>
            </a:r>
            <a:r>
              <a:rPr baseline="30000" lang="en"/>
              <a:t>2</a:t>
            </a:r>
            <a:r>
              <a:rPr lang="en"/>
              <a:t>+b</a:t>
            </a:r>
            <a:r>
              <a:rPr baseline="-25000" lang="en"/>
              <a:t>1</a:t>
            </a:r>
            <a:r>
              <a:rPr lang="en"/>
              <a:t>*2</a:t>
            </a:r>
            <a:r>
              <a:rPr baseline="30000" lang="en"/>
              <a:t>1</a:t>
            </a:r>
            <a:r>
              <a:rPr lang="en"/>
              <a:t>+b</a:t>
            </a:r>
            <a:r>
              <a:rPr baseline="-25000" lang="en"/>
              <a:t>0</a:t>
            </a:r>
            <a:r>
              <a:rPr lang="en"/>
              <a:t>*2</a:t>
            </a:r>
            <a:r>
              <a:rPr baseline="30000" lang="en"/>
              <a:t>0</a:t>
            </a:r>
            <a:r>
              <a:rPr lang="en"/>
              <a:t>+b</a:t>
            </a:r>
            <a:r>
              <a:rPr baseline="-25000" lang="en"/>
              <a:t>-1</a:t>
            </a:r>
            <a:r>
              <a:rPr lang="en"/>
              <a:t>*2</a:t>
            </a:r>
            <a:r>
              <a:rPr baseline="30000" lang="en"/>
              <a:t>-1</a:t>
            </a:r>
            <a:r>
              <a:rPr lang="en"/>
              <a:t>+b</a:t>
            </a:r>
            <a:r>
              <a:rPr baseline="-25000" lang="en"/>
              <a:t>-2</a:t>
            </a:r>
            <a:r>
              <a:rPr lang="en"/>
              <a:t>*2</a:t>
            </a:r>
            <a:r>
              <a:rPr baseline="30000" lang="en"/>
              <a:t>-</a:t>
            </a:r>
            <a:r>
              <a:rPr baseline="30000" lang="en"/>
              <a:t>2</a:t>
            </a: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eg, 111.11</a:t>
            </a:r>
            <a:r>
              <a:rPr baseline="-25000" lang="en"/>
              <a:t>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integer ~ </a:t>
            </a:r>
            <a:r>
              <a:rPr lang="en"/>
              <a:t>1*2</a:t>
            </a:r>
            <a:r>
              <a:rPr baseline="30000" lang="en"/>
              <a:t>2</a:t>
            </a:r>
            <a:r>
              <a:rPr lang="en"/>
              <a:t>+1*2</a:t>
            </a:r>
            <a:r>
              <a:rPr baseline="30000" lang="en"/>
              <a:t>1</a:t>
            </a:r>
            <a:r>
              <a:rPr lang="en"/>
              <a:t>+1*2</a:t>
            </a:r>
            <a:r>
              <a:rPr baseline="30000" lang="en"/>
              <a:t>0</a:t>
            </a:r>
            <a:r>
              <a:rPr lang="en"/>
              <a:t> = 7.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fractional ~ 1*2</a:t>
            </a:r>
            <a:r>
              <a:rPr baseline="30000" lang="en"/>
              <a:t>-1</a:t>
            </a:r>
            <a:r>
              <a:rPr lang="en"/>
              <a:t> + 1*2</a:t>
            </a:r>
            <a:r>
              <a:rPr baseline="30000" lang="en"/>
              <a:t>-2</a:t>
            </a:r>
            <a:r>
              <a:rPr lang="en"/>
              <a:t> = ½ + ¼ = 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⇒ </a:t>
            </a:r>
            <a:r>
              <a:rPr lang="en"/>
              <a:t>111.11</a:t>
            </a:r>
            <a:r>
              <a:rPr baseline="-25000" lang="en"/>
              <a:t>2</a:t>
            </a:r>
            <a:r>
              <a:rPr lang="en"/>
              <a:t> = 7</a:t>
            </a:r>
            <a:r>
              <a:rPr baseline="-25000" lang="en"/>
              <a:t>10</a:t>
            </a:r>
            <a:r>
              <a:rPr lang="en"/>
              <a:t> + ¾</a:t>
            </a:r>
            <a:r>
              <a:rPr baseline="-25000" lang="en"/>
              <a:t>10</a:t>
            </a:r>
            <a:r>
              <a:rPr lang="en"/>
              <a:t> = 7.75</a:t>
            </a:r>
            <a:r>
              <a:rPr baseline="-25000" lang="en"/>
              <a:t>10</a:t>
            </a:r>
            <a:r>
              <a:rPr lang="en"/>
              <a:t>.</a:t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694250" y="1919075"/>
            <a:ext cx="41148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conversion to binary.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eg, 111.25</a:t>
            </a:r>
            <a:r>
              <a:rPr baseline="-25000" lang="en"/>
              <a:t>10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integer ~ 111/2 = 55 R 1 ⇒ 55/2 = 27 R 1 ⇒ 27/2 = 13 R 1 ⇒ 13/2 = 6 R 1 ⇒ 6/2 = 3 R 0 ⇒ 3/2 = 1 R 1 ⇒ 1/2 = 0 R 1 ⇒ 1101111, remainders in reverse order.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fractional ~ 0.25*2 = 0.50 + 0 ⇒ 0.50*2 = 0.00 + 1 ⇒ 0.01, integers in order from left to right.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⇒ 111.25</a:t>
            </a:r>
            <a:r>
              <a:rPr baseline="-25000" lang="en"/>
              <a:t>10</a:t>
            </a:r>
            <a:r>
              <a:rPr lang="en"/>
              <a:t> = 1101111</a:t>
            </a:r>
            <a:r>
              <a:rPr baseline="-25000" lang="en"/>
              <a:t>2</a:t>
            </a:r>
            <a:r>
              <a:rPr lang="en"/>
              <a:t> + 0.01</a:t>
            </a:r>
            <a:r>
              <a:rPr baseline="-25000" lang="en"/>
              <a:t>2</a:t>
            </a:r>
            <a:r>
              <a:rPr lang="en"/>
              <a:t> = 1101111.01</a:t>
            </a:r>
            <a:r>
              <a:rPr baseline="-25000" lang="en"/>
              <a:t>2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polynomials in the machine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representation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657600" y="4572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 = [d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,...,d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], digital vector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*b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+ … + 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+ 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*b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precision 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base b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eg,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base 10: 500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[5,0,0]; [5] = 5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base 02: [1,0,1] = 101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 1*2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+ 0*2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+ 1*2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fixed/positional representation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657600" y="4572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using the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previous example,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base 02: 101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 1*2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+ 0*2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+ 1*2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where the right hand side of the equality is the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fixed representation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the left hand subscript is the base or radix r. additionally precision N ≥ 1 and r ≥ 2 such that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 = ∑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has 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permutations and can also be written as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(r-1)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)+</a:t>
            </a:r>
            <a:r>
              <a:rPr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(r</a:t>
            </a:r>
            <a:r>
              <a:rPr baseline="30000"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[r-1]</a:t>
            </a:r>
            <a:r>
              <a:rPr baseline="-25000" lang="en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[r]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...[r]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[r]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[r]</a:t>
            </a:r>
            <a:r>
              <a:rPr baseline="-25000"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[r]</a:t>
            </a:r>
            <a:r>
              <a:rPr baseline="-25000"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-2</a:t>
            </a:r>
            <a:r>
              <a:rPr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…[r]</a:t>
            </a:r>
            <a:r>
              <a:rPr baseline="-25000"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-(N-2)</a:t>
            </a:r>
            <a:r>
              <a:rPr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[r]</a:t>
            </a:r>
            <a:r>
              <a:rPr baseline="-25000"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-(N-1)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where subscripts denote position wrt exponent.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eg, N = 3, r = 2.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permutations, 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⇒ 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{000,001,010,011,100,101,110,111};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magnitude, ∑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≤ ∑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(r-1)r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- 1 ⇒ range [0,r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-1].</a:t>
            </a:r>
            <a:endParaRPr i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standard bias = r</a:t>
            </a:r>
            <a:r>
              <a:rPr baseline="30000" lang="en"/>
              <a:t>N-1</a:t>
            </a:r>
            <a:r>
              <a:rPr lang="en"/>
              <a:t> -1. refer to previous slide for more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**next transition is slow**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657600" y="4572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method 1) use position 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for sign,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 = [±][d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,...,d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,d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 permutations = 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*2; range = [-r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+1,0), [0,+r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-1].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method 2) use bias to obtain sign.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 positions used for magnitude and bias is an operation.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ie, x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-B, x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max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B ⇒ range [1 - 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(r-1)] with B as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standard bias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- 1.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eg, N = 3, r = 2, and standard bias.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 = r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- 1 = 2</a:t>
            </a:r>
            <a:r>
              <a:rPr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3-1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- 1 = 3 ⇒ [000,111]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⇒ [0,7]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B = [-3,+4]</a:t>
            </a:r>
            <a:r>
              <a:rPr baseline="-25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