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3b9c70397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3b9c7039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3b9c70397_0_1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3b9c7039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3b9c70397_0_1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3b9c7039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99737fa5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99737fa5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b21c7d28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b21c7d2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99737fa5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99737fa5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d91fac4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8d91fac4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e81bb6c6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e81bb6c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b21c7d286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b21c7d28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b21c7d286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b21c7d28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3b9c7039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3b9c703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3b9c70397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3b9c7039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3b9c70397_0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3b9c7039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en.wikipedia.org/wiki/Accuracy_and_precision#:~:text=In%20numerical%20analysis%2C%20accuracy%20is,of%20decimal%20or%20binary%20digits." TargetMode="External"/><Relationship Id="rId4" Type="http://schemas.openxmlformats.org/officeDocument/2006/relationships/hyperlink" Target="https://en.wikipedia.org/wiki/Significant_figur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developer.ibm.com/articles/l-recurs/" TargetMode="External"/><Relationship Id="rId4" Type="http://schemas.openxmlformats.org/officeDocument/2006/relationships/hyperlink" Target="https://www.geeksforgeeks.org/introduction-to-recursion-data-structure-and-algorithm-tutorials/" TargetMode="External"/><Relationship Id="rId11" Type="http://schemas.openxmlformats.org/officeDocument/2006/relationships/hyperlink" Target="https://nhigham.com/2019/01/23/who-invented-the-matrix-condition-number/" TargetMode="External"/><Relationship Id="rId10" Type="http://schemas.openxmlformats.org/officeDocument/2006/relationships/hyperlink" Target="https://www.gc.cuny.edu/people/vincent-martinez" TargetMode="External"/><Relationship Id="rId9" Type="http://schemas.openxmlformats.org/officeDocument/2006/relationships/hyperlink" Target="https://math.gmu.edu/~tsauer/" TargetMode="External"/><Relationship Id="rId5" Type="http://schemas.openxmlformats.org/officeDocument/2006/relationships/hyperlink" Target="https://www.youtube.com/watch?v=kx6DfrYfWnQ" TargetMode="External"/><Relationship Id="rId6" Type="http://schemas.openxmlformats.org/officeDocument/2006/relationships/hyperlink" Target="https://en.wikipedia.org/wiki/Error_analysis_(mathematics)" TargetMode="External"/><Relationship Id="rId7" Type="http://schemas.openxmlformats.org/officeDocument/2006/relationships/hyperlink" Target="https://en.wikipedia.org/wiki/Numerical_stability" TargetMode="External"/><Relationship Id="rId8" Type="http://schemas.openxmlformats.org/officeDocument/2006/relationships/hyperlink" Target="https://en.wikipedia.org/wiki/Condition_numb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nmi</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2024 spring : lecture 0</a:t>
            </a:r>
            <a:r>
              <a:rPr lang="en" sz="2400"/>
              <a:t>2</a:t>
            </a:r>
            <a:r>
              <a:rPr lang="en" sz="2400"/>
              <a:t> : error</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theorem 01 wrt bound, aggregate error</a:t>
            </a:r>
            <a:endParaRPr/>
          </a:p>
        </p:txBody>
      </p:sp>
      <p:sp>
        <p:nvSpPr>
          <p:cNvPr id="131" name="Google Shape;131;p22"/>
          <p:cNvSpPr txBox="1"/>
          <p:nvPr>
            <p:ph idx="1" type="body"/>
          </p:nvPr>
        </p:nvSpPr>
        <p:spPr>
          <a:xfrm>
            <a:off x="475488" y="1920240"/>
            <a:ext cx="3999900" cy="2502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suppose i = 1,...,n and 0 &lt; δ</a:t>
            </a:r>
            <a:r>
              <a:rPr baseline="-25000" lang="en"/>
              <a:t>i</a:t>
            </a:r>
            <a:r>
              <a:rPr lang="en"/>
              <a:t> ≤ μ</a:t>
            </a:r>
            <a:r>
              <a:rPr baseline="-25000" lang="en"/>
              <a:t>M</a:t>
            </a:r>
            <a:r>
              <a:rPr lang="en"/>
              <a:t> and e</a:t>
            </a:r>
            <a:r>
              <a:rPr baseline="-25000" lang="en"/>
              <a:t>i</a:t>
            </a:r>
            <a:r>
              <a:rPr lang="en"/>
              <a:t> ∈ {-1,+1}. additionally suppose nμ</a:t>
            </a:r>
            <a:r>
              <a:rPr baseline="-25000" lang="en"/>
              <a:t>M</a:t>
            </a:r>
            <a:r>
              <a:rPr lang="en"/>
              <a:t> &lt; 1. then</a:t>
            </a:r>
            <a:endParaRPr/>
          </a:p>
          <a:p>
            <a:pPr indent="457200" lvl="0" marL="0" rtl="0" algn="l">
              <a:spcBef>
                <a:spcPts val="1600"/>
              </a:spcBef>
              <a:spcAft>
                <a:spcPts val="0"/>
              </a:spcAft>
              <a:buNone/>
            </a:pPr>
            <a:r>
              <a:rPr lang="en"/>
              <a:t>∏</a:t>
            </a:r>
            <a:r>
              <a:rPr baseline="30000" lang="en"/>
              <a:t>n</a:t>
            </a:r>
            <a:r>
              <a:rPr lang="en"/>
              <a:t>(1 + δ</a:t>
            </a:r>
            <a:r>
              <a:rPr baseline="-25000" lang="en"/>
              <a:t>i</a:t>
            </a:r>
            <a:r>
              <a:rPr lang="en"/>
              <a:t>)</a:t>
            </a:r>
            <a:r>
              <a:rPr baseline="30000" lang="en"/>
              <a:t>e_i</a:t>
            </a:r>
            <a:r>
              <a:rPr lang="en"/>
              <a:t> = 1 + Θ</a:t>
            </a:r>
            <a:r>
              <a:rPr baseline="-25000" lang="en"/>
              <a:t>n</a:t>
            </a:r>
            <a:r>
              <a:rPr lang="en"/>
              <a:t>,</a:t>
            </a:r>
            <a:endParaRPr/>
          </a:p>
          <a:p>
            <a:pPr indent="0" lvl="0" marL="0" rtl="0" algn="l">
              <a:spcBef>
                <a:spcPts val="1600"/>
              </a:spcBef>
              <a:spcAft>
                <a:spcPts val="0"/>
              </a:spcAft>
              <a:buNone/>
            </a:pPr>
            <a:r>
              <a:rPr lang="en"/>
              <a:t>where |Θ</a:t>
            </a:r>
            <a:r>
              <a:rPr baseline="-25000" lang="en"/>
              <a:t>n</a:t>
            </a:r>
            <a:r>
              <a:rPr lang="en"/>
              <a:t>| ≤ Ɣ</a:t>
            </a:r>
            <a:r>
              <a:rPr baseline="-25000" lang="en"/>
              <a:t>n</a:t>
            </a:r>
            <a:r>
              <a:rPr lang="en"/>
              <a:t> ≔ </a:t>
            </a:r>
            <a:r>
              <a:rPr lang="en">
                <a:solidFill>
                  <a:schemeClr val="dk1"/>
                </a:solidFill>
              </a:rPr>
              <a:t>nμ</a:t>
            </a:r>
            <a:r>
              <a:rPr baseline="-25000" lang="en">
                <a:solidFill>
                  <a:schemeClr val="dk1"/>
                </a:solidFill>
              </a:rPr>
              <a:t>M</a:t>
            </a:r>
            <a:r>
              <a:rPr lang="en">
                <a:solidFill>
                  <a:schemeClr val="dk1"/>
                </a:solidFill>
              </a:rPr>
              <a:t> / (1 - nμ</a:t>
            </a:r>
            <a:r>
              <a:rPr baseline="-25000" lang="en">
                <a:solidFill>
                  <a:schemeClr val="dk1"/>
                </a:solidFill>
              </a:rPr>
              <a:t>M</a:t>
            </a:r>
            <a:r>
              <a:rPr lang="en">
                <a:solidFill>
                  <a:schemeClr val="dk1"/>
                </a:solidFill>
              </a:rPr>
              <a:t>)</a:t>
            </a:r>
            <a:r>
              <a:rPr lang="en"/>
              <a:t>. </a:t>
            </a:r>
            <a:r>
              <a:rPr b="1" lang="en"/>
              <a:t>ie, Θ</a:t>
            </a:r>
            <a:r>
              <a:rPr b="1" baseline="-25000" lang="en"/>
              <a:t>n</a:t>
            </a:r>
            <a:r>
              <a:rPr b="1" lang="en"/>
              <a:t> aggregates error and Ɣ</a:t>
            </a:r>
            <a:r>
              <a:rPr b="1" baseline="-25000" lang="en"/>
              <a:t>n</a:t>
            </a:r>
            <a:r>
              <a:rPr b="1" lang="en"/>
              <a:t> is its bound.</a:t>
            </a:r>
            <a:endParaRPr b="1"/>
          </a:p>
          <a:p>
            <a:pPr indent="0" lvl="0" marL="0" rtl="0" algn="l">
              <a:spcBef>
                <a:spcPts val="1600"/>
              </a:spcBef>
              <a:spcAft>
                <a:spcPts val="1600"/>
              </a:spcAft>
              <a:buNone/>
            </a:pPr>
            <a:r>
              <a:rPr lang="en"/>
              <a:t>note: μ</a:t>
            </a:r>
            <a:r>
              <a:rPr baseline="-25000" lang="en"/>
              <a:t>M</a:t>
            </a:r>
            <a:r>
              <a:rPr lang="en"/>
              <a:t> is rounding error. in FPS, μ</a:t>
            </a:r>
            <a:r>
              <a:rPr baseline="-25000" lang="en"/>
              <a:t>M</a:t>
            </a:r>
            <a:r>
              <a:rPr lang="en"/>
              <a:t> = ½ ε</a:t>
            </a:r>
            <a:r>
              <a:rPr baseline="-25000" lang="en"/>
              <a:t>M</a:t>
            </a:r>
            <a:r>
              <a:rPr lang="en"/>
              <a:t>, machine error.</a:t>
            </a:r>
            <a:endParaRPr/>
          </a:p>
        </p:txBody>
      </p:sp>
      <p:sp>
        <p:nvSpPr>
          <p:cNvPr id="132" name="Google Shape;132;p22"/>
          <p:cNvSpPr txBox="1"/>
          <p:nvPr>
            <p:ph idx="2" type="body"/>
          </p:nvPr>
        </p:nvSpPr>
        <p:spPr>
          <a:xfrm>
            <a:off x="4694250" y="1920240"/>
            <a:ext cx="3999900" cy="2212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proof-lite. (its just a sketch.)</a:t>
            </a:r>
            <a:endParaRPr/>
          </a:p>
          <a:p>
            <a:pPr indent="0" lvl="0" marL="0" rtl="0" algn="l">
              <a:spcBef>
                <a:spcPts val="1600"/>
              </a:spcBef>
              <a:spcAft>
                <a:spcPts val="0"/>
              </a:spcAft>
              <a:buNone/>
            </a:pPr>
            <a:r>
              <a:rPr lang="en"/>
              <a:t>∏</a:t>
            </a:r>
            <a:r>
              <a:rPr baseline="30000" lang="en"/>
              <a:t>n</a:t>
            </a:r>
            <a:r>
              <a:rPr lang="en"/>
              <a:t>(1 + δ</a:t>
            </a:r>
            <a:r>
              <a:rPr baseline="-25000" lang="en"/>
              <a:t>i</a:t>
            </a:r>
            <a:r>
              <a:rPr lang="en"/>
              <a:t>)</a:t>
            </a:r>
            <a:r>
              <a:rPr baseline="30000" lang="en"/>
              <a:t>e_i</a:t>
            </a:r>
            <a:r>
              <a:rPr lang="en"/>
              <a:t> ≤ ∏</a:t>
            </a:r>
            <a:r>
              <a:rPr baseline="30000" lang="en"/>
              <a:t>n</a:t>
            </a:r>
            <a:r>
              <a:rPr lang="en"/>
              <a:t>(1 + δ</a:t>
            </a:r>
            <a:r>
              <a:rPr baseline="-25000" lang="en"/>
              <a:t>i</a:t>
            </a:r>
            <a:r>
              <a:rPr lang="en"/>
              <a:t>) ≤ ∏</a:t>
            </a:r>
            <a:r>
              <a:rPr baseline="30000" lang="en"/>
              <a:t>n</a:t>
            </a:r>
            <a:r>
              <a:rPr lang="en"/>
              <a:t>(1 + nμ</a:t>
            </a:r>
            <a:r>
              <a:rPr baseline="-25000" lang="en"/>
              <a:t>M</a:t>
            </a:r>
            <a:r>
              <a:rPr lang="en"/>
              <a:t>) = </a:t>
            </a:r>
            <a:r>
              <a:rPr lang="en">
                <a:solidFill>
                  <a:schemeClr val="dk1"/>
                </a:solidFill>
              </a:rPr>
              <a:t>(1 + nμ</a:t>
            </a:r>
            <a:r>
              <a:rPr baseline="-25000" lang="en">
                <a:solidFill>
                  <a:schemeClr val="dk1"/>
                </a:solidFill>
              </a:rPr>
              <a:t>M</a:t>
            </a:r>
            <a:r>
              <a:rPr lang="en">
                <a:solidFill>
                  <a:schemeClr val="dk1"/>
                </a:solidFill>
              </a:rPr>
              <a:t>)</a:t>
            </a:r>
            <a:r>
              <a:rPr baseline="30000" lang="en">
                <a:solidFill>
                  <a:schemeClr val="dk1"/>
                </a:solidFill>
              </a:rPr>
              <a:t>n</a:t>
            </a:r>
            <a:r>
              <a:rPr lang="en"/>
              <a:t>.</a:t>
            </a:r>
            <a:endParaRPr/>
          </a:p>
          <a:p>
            <a:pPr indent="0" lvl="0" marL="0" rtl="0" algn="l">
              <a:spcBef>
                <a:spcPts val="1600"/>
              </a:spcBef>
              <a:spcAft>
                <a:spcPts val="0"/>
              </a:spcAft>
              <a:buNone/>
            </a:pPr>
            <a:r>
              <a:rPr lang="en"/>
              <a:t>by binomial theorem,</a:t>
            </a:r>
            <a:endParaRPr/>
          </a:p>
          <a:p>
            <a:pPr indent="0" lvl="0" marL="0" rtl="0" algn="l">
              <a:spcBef>
                <a:spcPts val="1600"/>
              </a:spcBef>
              <a:spcAft>
                <a:spcPts val="0"/>
              </a:spcAft>
              <a:buNone/>
            </a:pPr>
            <a:r>
              <a:rPr lang="en">
                <a:solidFill>
                  <a:schemeClr val="dk1"/>
                </a:solidFill>
              </a:rPr>
              <a:t>(1 + nμ</a:t>
            </a:r>
            <a:r>
              <a:rPr baseline="-25000" lang="en">
                <a:solidFill>
                  <a:schemeClr val="dk1"/>
                </a:solidFill>
              </a:rPr>
              <a:t>M</a:t>
            </a:r>
            <a:r>
              <a:rPr lang="en">
                <a:solidFill>
                  <a:schemeClr val="dk1"/>
                </a:solidFill>
              </a:rPr>
              <a:t>)</a:t>
            </a:r>
            <a:r>
              <a:rPr baseline="30000" lang="en">
                <a:solidFill>
                  <a:schemeClr val="dk1"/>
                </a:solidFill>
              </a:rPr>
              <a:t>n</a:t>
            </a:r>
            <a:r>
              <a:rPr lang="en"/>
              <a:t> ≤ </a:t>
            </a:r>
            <a:r>
              <a:rPr lang="en">
                <a:solidFill>
                  <a:schemeClr val="dk1"/>
                </a:solidFill>
              </a:rPr>
              <a:t>nμ</a:t>
            </a:r>
            <a:r>
              <a:rPr baseline="-25000" lang="en">
                <a:solidFill>
                  <a:schemeClr val="dk1"/>
                </a:solidFill>
              </a:rPr>
              <a:t>M</a:t>
            </a:r>
            <a:r>
              <a:rPr lang="en">
                <a:solidFill>
                  <a:schemeClr val="dk1"/>
                </a:solidFill>
              </a:rPr>
              <a:t> / (1 - nμ</a:t>
            </a:r>
            <a:r>
              <a:rPr baseline="-25000" lang="en">
                <a:solidFill>
                  <a:schemeClr val="dk1"/>
                </a:solidFill>
              </a:rPr>
              <a:t>M</a:t>
            </a:r>
            <a:r>
              <a:rPr lang="en">
                <a:solidFill>
                  <a:schemeClr val="dk1"/>
                </a:solidFill>
              </a:rPr>
              <a:t>)</a:t>
            </a:r>
            <a:r>
              <a:rPr lang="en"/>
              <a:t>.</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theorem 02 dot product in ℝ</a:t>
            </a:r>
            <a:r>
              <a:rPr baseline="30000" lang="en"/>
              <a:t>3</a:t>
            </a:r>
            <a:r>
              <a:rPr lang="en"/>
              <a:t> is bws</a:t>
            </a:r>
            <a:endParaRPr/>
          </a:p>
        </p:txBody>
      </p:sp>
      <p:sp>
        <p:nvSpPr>
          <p:cNvPr id="138" name="Google Shape;138;p23"/>
          <p:cNvSpPr txBox="1"/>
          <p:nvPr>
            <p:ph idx="1" type="body"/>
          </p:nvPr>
        </p:nvSpPr>
        <p:spPr>
          <a:xfrm>
            <a:off x="475488" y="1737360"/>
            <a:ext cx="3999900" cy="3094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proof.</a:t>
            </a:r>
            <a:endParaRPr sz="1200"/>
          </a:p>
          <a:p>
            <a:pPr indent="0" lvl="0" marL="0" rtl="0" algn="l">
              <a:spcBef>
                <a:spcPts val="1600"/>
              </a:spcBef>
              <a:spcAft>
                <a:spcPts val="0"/>
              </a:spcAft>
              <a:buNone/>
            </a:pPr>
            <a:r>
              <a:rPr i="1" lang="en" sz="1200"/>
              <a:t>note: for simplicity, this proof only considers ⊗, which is more expensive than ⊕.</a:t>
            </a:r>
            <a:endParaRPr i="1" sz="1200"/>
          </a:p>
          <a:p>
            <a:pPr indent="0" lvl="0" marL="0" rtl="0" algn="l">
              <a:spcBef>
                <a:spcPts val="1600"/>
              </a:spcBef>
              <a:spcAft>
                <a:spcPts val="0"/>
              </a:spcAft>
              <a:buNone/>
            </a:pPr>
            <a:r>
              <a:rPr lang="en" sz="1200"/>
              <a:t>RP φ(x,y) = x⋅y; EP φ</a:t>
            </a:r>
            <a:r>
              <a:rPr baseline="-25000" lang="en" sz="1200"/>
              <a:t>c</a:t>
            </a:r>
            <a:r>
              <a:rPr lang="en" sz="1200"/>
              <a:t>(x</a:t>
            </a:r>
            <a:r>
              <a:rPr baseline="-25000" lang="en" sz="1200"/>
              <a:t>c</a:t>
            </a:r>
            <a:r>
              <a:rPr lang="en" sz="1200"/>
              <a:t>,y</a:t>
            </a:r>
            <a:r>
              <a:rPr baseline="-25000" lang="en" sz="1200"/>
              <a:t>c</a:t>
            </a:r>
            <a:r>
              <a:rPr lang="en" sz="1200"/>
              <a:t>) = x</a:t>
            </a:r>
            <a:r>
              <a:rPr baseline="-25000" lang="en" sz="1200"/>
              <a:t>c</a:t>
            </a:r>
            <a:r>
              <a:rPr lang="en" sz="1200"/>
              <a:t>⊙y</a:t>
            </a:r>
            <a:r>
              <a:rPr baseline="-25000" lang="en" sz="1200"/>
              <a:t>c</a:t>
            </a:r>
            <a:br>
              <a:rPr baseline="-25000" lang="en" sz="1200"/>
            </a:br>
            <a:r>
              <a:rPr lang="en" sz="1200"/>
              <a:t>= (x</a:t>
            </a:r>
            <a:r>
              <a:rPr baseline="-25000" lang="en" sz="1200"/>
              <a:t>c_1</a:t>
            </a:r>
            <a:r>
              <a:rPr lang="en" sz="1200"/>
              <a:t>⊗y</a:t>
            </a:r>
            <a:r>
              <a:rPr baseline="-25000" lang="en" sz="1200"/>
              <a:t>c_1</a:t>
            </a:r>
            <a:r>
              <a:rPr lang="en" sz="1200"/>
              <a:t>) + (x</a:t>
            </a:r>
            <a:r>
              <a:rPr baseline="-25000" lang="en" sz="1200"/>
              <a:t>c_2</a:t>
            </a:r>
            <a:r>
              <a:rPr lang="en" sz="1200"/>
              <a:t>⊗y</a:t>
            </a:r>
            <a:r>
              <a:rPr baseline="-25000" lang="en" sz="1200"/>
              <a:t>c_2</a:t>
            </a:r>
            <a:r>
              <a:rPr lang="en" sz="1200"/>
              <a:t>) + (x</a:t>
            </a:r>
            <a:r>
              <a:rPr baseline="-25000" lang="en" sz="1200"/>
              <a:t>c_3</a:t>
            </a:r>
            <a:r>
              <a:rPr lang="en" sz="1200"/>
              <a:t>⊗y</a:t>
            </a:r>
            <a:r>
              <a:rPr baseline="-25000" lang="en" sz="1200"/>
              <a:t>c_3</a:t>
            </a:r>
            <a:r>
              <a:rPr lang="en" sz="1200"/>
              <a:t>).</a:t>
            </a:r>
            <a:endParaRPr sz="1200"/>
          </a:p>
          <a:p>
            <a:pPr indent="0" lvl="0" marL="0" rtl="0" algn="l">
              <a:spcBef>
                <a:spcPts val="1600"/>
              </a:spcBef>
              <a:spcAft>
                <a:spcPts val="0"/>
              </a:spcAft>
              <a:buNone/>
            </a:pPr>
            <a:r>
              <a:rPr lang="en" sz="1200"/>
              <a:t>x</a:t>
            </a:r>
            <a:r>
              <a:rPr baseline="-25000" lang="en" sz="1200"/>
              <a:t>c_j</a:t>
            </a:r>
            <a:r>
              <a:rPr lang="en" sz="1200"/>
              <a:t> = x</a:t>
            </a:r>
            <a:r>
              <a:rPr baseline="-25000" lang="en" sz="1200"/>
              <a:t>j</a:t>
            </a:r>
            <a:r>
              <a:rPr lang="en" sz="1200"/>
              <a:t>(1+</a:t>
            </a:r>
            <a:r>
              <a:rPr lang="en" sz="1200">
                <a:solidFill>
                  <a:schemeClr val="dk1"/>
                </a:solidFill>
              </a:rPr>
              <a:t>δ</a:t>
            </a:r>
            <a:r>
              <a:rPr baseline="-25000" lang="en" sz="1200">
                <a:solidFill>
                  <a:schemeClr val="dk1"/>
                </a:solidFill>
              </a:rPr>
              <a:t>j_x</a:t>
            </a:r>
            <a:r>
              <a:rPr lang="en" sz="1200"/>
              <a:t>), y</a:t>
            </a:r>
            <a:r>
              <a:rPr baseline="-25000" lang="en" sz="1200"/>
              <a:t>c_j</a:t>
            </a:r>
            <a:r>
              <a:rPr lang="en" sz="1200"/>
              <a:t> = y</a:t>
            </a:r>
            <a:r>
              <a:rPr baseline="-25000" lang="en" sz="1200"/>
              <a:t>j</a:t>
            </a:r>
            <a:r>
              <a:rPr lang="en" sz="1200"/>
              <a:t>(1+</a:t>
            </a:r>
            <a:r>
              <a:rPr lang="en" sz="1200">
                <a:solidFill>
                  <a:schemeClr val="dk1"/>
                </a:solidFill>
              </a:rPr>
              <a:t>δ</a:t>
            </a:r>
            <a:r>
              <a:rPr baseline="-25000" lang="en" sz="1200">
                <a:solidFill>
                  <a:schemeClr val="dk1"/>
                </a:solidFill>
              </a:rPr>
              <a:t>j_y</a:t>
            </a:r>
            <a:r>
              <a:rPr lang="en" sz="1200"/>
              <a:t>), </a:t>
            </a:r>
            <a:r>
              <a:rPr lang="en" sz="1200">
                <a:solidFill>
                  <a:schemeClr val="dk1"/>
                </a:solidFill>
              </a:rPr>
              <a:t>representation error</a:t>
            </a:r>
            <a:endParaRPr sz="1200">
              <a:solidFill>
                <a:schemeClr val="dk1"/>
              </a:solidFill>
            </a:endParaRPr>
          </a:p>
          <a:p>
            <a:pPr indent="0" lvl="0" marL="0" rtl="0" algn="l">
              <a:spcBef>
                <a:spcPts val="1600"/>
              </a:spcBef>
              <a:spcAft>
                <a:spcPts val="0"/>
              </a:spcAft>
              <a:buNone/>
            </a:pPr>
            <a:r>
              <a:rPr lang="en" sz="1200"/>
              <a:t>⇒ φ</a:t>
            </a:r>
            <a:r>
              <a:rPr baseline="-25000" lang="en" sz="1200"/>
              <a:t>c</a:t>
            </a:r>
            <a:r>
              <a:rPr lang="en" sz="1200"/>
              <a:t>(x</a:t>
            </a:r>
            <a:r>
              <a:rPr baseline="-25000" lang="en" sz="1200"/>
              <a:t>c</a:t>
            </a:r>
            <a:r>
              <a:rPr lang="en" sz="1200"/>
              <a:t>,y</a:t>
            </a:r>
            <a:r>
              <a:rPr baseline="-25000" lang="en" sz="1200"/>
              <a:t>c</a:t>
            </a:r>
            <a:r>
              <a:rPr lang="en" sz="1200"/>
              <a:t>) = ∑</a:t>
            </a:r>
            <a:r>
              <a:rPr baseline="30000" lang="en" sz="1200"/>
              <a:t>3</a:t>
            </a:r>
            <a:r>
              <a:rPr lang="en" sz="1200"/>
              <a:t> x</a:t>
            </a:r>
            <a:r>
              <a:rPr baseline="-25000" lang="en" sz="1200"/>
              <a:t>j</a:t>
            </a:r>
            <a:r>
              <a:rPr lang="en" sz="1200"/>
              <a:t>(1+</a:t>
            </a:r>
            <a:r>
              <a:rPr lang="en" sz="1200">
                <a:solidFill>
                  <a:schemeClr val="dk1"/>
                </a:solidFill>
              </a:rPr>
              <a:t>δ</a:t>
            </a:r>
            <a:r>
              <a:rPr baseline="-25000" lang="en" sz="1200">
                <a:solidFill>
                  <a:schemeClr val="dk1"/>
                </a:solidFill>
              </a:rPr>
              <a:t>j_x</a:t>
            </a:r>
            <a:r>
              <a:rPr lang="en" sz="1200"/>
              <a:t>)</a:t>
            </a:r>
            <a:r>
              <a:rPr lang="en" sz="1200">
                <a:solidFill>
                  <a:schemeClr val="accent6"/>
                </a:solidFill>
              </a:rPr>
              <a:t>⊗</a:t>
            </a:r>
            <a:r>
              <a:rPr lang="en" sz="1200"/>
              <a:t>y</a:t>
            </a:r>
            <a:r>
              <a:rPr baseline="-25000" lang="en" sz="1200"/>
              <a:t>j</a:t>
            </a:r>
            <a:r>
              <a:rPr lang="en" sz="1200"/>
              <a:t>(1+</a:t>
            </a:r>
            <a:r>
              <a:rPr lang="en" sz="1200">
                <a:solidFill>
                  <a:schemeClr val="dk1"/>
                </a:solidFill>
              </a:rPr>
              <a:t>δ</a:t>
            </a:r>
            <a:r>
              <a:rPr baseline="-25000" lang="en" sz="1200">
                <a:solidFill>
                  <a:schemeClr val="dk1"/>
                </a:solidFill>
              </a:rPr>
              <a:t>j_y</a:t>
            </a:r>
            <a:r>
              <a:rPr lang="en" sz="1200"/>
              <a:t>)</a:t>
            </a:r>
            <a:endParaRPr sz="1200"/>
          </a:p>
          <a:p>
            <a:pPr indent="0" lvl="0" marL="0" rtl="0" algn="l">
              <a:spcBef>
                <a:spcPts val="1600"/>
              </a:spcBef>
              <a:spcAft>
                <a:spcPts val="1600"/>
              </a:spcAft>
              <a:buNone/>
            </a:pPr>
            <a:r>
              <a:rPr lang="en" sz="1200"/>
              <a:t>= ∑</a:t>
            </a:r>
            <a:r>
              <a:rPr baseline="30000" lang="en" sz="1200"/>
              <a:t>3</a:t>
            </a:r>
            <a:r>
              <a:rPr lang="en" sz="1200"/>
              <a:t> x</a:t>
            </a:r>
            <a:r>
              <a:rPr baseline="-25000" lang="en" sz="1200"/>
              <a:t>j</a:t>
            </a:r>
            <a:r>
              <a:rPr lang="en" sz="1200"/>
              <a:t>(1+</a:t>
            </a:r>
            <a:r>
              <a:rPr lang="en" sz="1200">
                <a:solidFill>
                  <a:schemeClr val="dk1"/>
                </a:solidFill>
              </a:rPr>
              <a:t>δ</a:t>
            </a:r>
            <a:r>
              <a:rPr baseline="-25000" lang="en" sz="1200">
                <a:solidFill>
                  <a:schemeClr val="dk1"/>
                </a:solidFill>
              </a:rPr>
              <a:t>j_x</a:t>
            </a:r>
            <a:r>
              <a:rPr lang="en" sz="1200"/>
              <a:t>)y</a:t>
            </a:r>
            <a:r>
              <a:rPr baseline="-25000" lang="en" sz="1200"/>
              <a:t>j</a:t>
            </a:r>
            <a:r>
              <a:rPr lang="en" sz="1200"/>
              <a:t>(1+</a:t>
            </a:r>
            <a:r>
              <a:rPr lang="en" sz="1200">
                <a:solidFill>
                  <a:schemeClr val="dk1"/>
                </a:solidFill>
              </a:rPr>
              <a:t>δ</a:t>
            </a:r>
            <a:r>
              <a:rPr baseline="-25000" lang="en" sz="1200">
                <a:solidFill>
                  <a:schemeClr val="dk1"/>
                </a:solidFill>
              </a:rPr>
              <a:t>j_y</a:t>
            </a:r>
            <a:r>
              <a:rPr lang="en" sz="1200"/>
              <a:t>)(1+</a:t>
            </a:r>
            <a:r>
              <a:rPr lang="en" sz="1200">
                <a:solidFill>
                  <a:schemeClr val="accent6"/>
                </a:solidFill>
              </a:rPr>
              <a:t>δ</a:t>
            </a:r>
            <a:r>
              <a:rPr baseline="-25000" lang="en" sz="1200">
                <a:solidFill>
                  <a:schemeClr val="accent6"/>
                </a:solidFill>
              </a:rPr>
              <a:t>j_⊗</a:t>
            </a:r>
            <a:r>
              <a:rPr lang="en" sz="1200"/>
              <a:t>), </a:t>
            </a:r>
            <a:r>
              <a:rPr lang="en" sz="1200">
                <a:solidFill>
                  <a:schemeClr val="accent6"/>
                </a:solidFill>
              </a:rPr>
              <a:t>⊗ error</a:t>
            </a:r>
            <a:br>
              <a:rPr lang="en" sz="1200"/>
            </a:br>
            <a:r>
              <a:rPr lang="en" sz="1200"/>
              <a:t>= ∑</a:t>
            </a:r>
            <a:r>
              <a:rPr baseline="30000" lang="en" sz="1200"/>
              <a:t>3</a:t>
            </a:r>
            <a:r>
              <a:rPr lang="en" sz="1200"/>
              <a:t> x</a:t>
            </a:r>
            <a:r>
              <a:rPr baseline="-25000" lang="en" sz="1200"/>
              <a:t>j</a:t>
            </a:r>
            <a:r>
              <a:rPr lang="en" sz="1200"/>
              <a:t>y</a:t>
            </a:r>
            <a:r>
              <a:rPr baseline="-25000" lang="en" sz="1200"/>
              <a:t>j</a:t>
            </a:r>
            <a:r>
              <a:rPr lang="en" sz="1200"/>
              <a:t>(1+</a:t>
            </a:r>
            <a:r>
              <a:rPr lang="en" sz="1200">
                <a:solidFill>
                  <a:schemeClr val="dk1"/>
                </a:solidFill>
              </a:rPr>
              <a:t>δ</a:t>
            </a:r>
            <a:r>
              <a:rPr baseline="-25000" lang="en" sz="1200">
                <a:solidFill>
                  <a:schemeClr val="dk1"/>
                </a:solidFill>
              </a:rPr>
              <a:t>j_x</a:t>
            </a:r>
            <a:r>
              <a:rPr lang="en" sz="1200"/>
              <a:t>)(1+</a:t>
            </a:r>
            <a:r>
              <a:rPr lang="en" sz="1200">
                <a:solidFill>
                  <a:schemeClr val="dk1"/>
                </a:solidFill>
              </a:rPr>
              <a:t>δ</a:t>
            </a:r>
            <a:r>
              <a:rPr baseline="-25000" lang="en" sz="1200">
                <a:solidFill>
                  <a:schemeClr val="dk1"/>
                </a:solidFill>
              </a:rPr>
              <a:t>j_y</a:t>
            </a:r>
            <a:r>
              <a:rPr lang="en" sz="1200"/>
              <a:t>)(1+</a:t>
            </a:r>
            <a:r>
              <a:rPr lang="en" sz="1200">
                <a:solidFill>
                  <a:schemeClr val="accent6"/>
                </a:solidFill>
              </a:rPr>
              <a:t>δ</a:t>
            </a:r>
            <a:r>
              <a:rPr baseline="-25000" lang="en" sz="1200">
                <a:solidFill>
                  <a:schemeClr val="accent6"/>
                </a:solidFill>
              </a:rPr>
              <a:t>j_⊗</a:t>
            </a:r>
            <a:r>
              <a:rPr lang="en" sz="1200"/>
              <a:t>)</a:t>
            </a:r>
            <a:endParaRPr sz="1200"/>
          </a:p>
        </p:txBody>
      </p:sp>
      <p:sp>
        <p:nvSpPr>
          <p:cNvPr id="139" name="Google Shape;139;p23"/>
          <p:cNvSpPr txBox="1"/>
          <p:nvPr>
            <p:ph idx="2" type="body"/>
          </p:nvPr>
        </p:nvSpPr>
        <p:spPr>
          <a:xfrm>
            <a:off x="4694250" y="1737360"/>
            <a:ext cx="3999900" cy="3300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 ∑</a:t>
            </a:r>
            <a:r>
              <a:rPr baseline="30000" lang="en" sz="1200"/>
              <a:t>3</a:t>
            </a:r>
            <a:r>
              <a:rPr lang="en" sz="1200"/>
              <a:t> x</a:t>
            </a:r>
            <a:r>
              <a:rPr baseline="-25000" lang="en" sz="1200"/>
              <a:t>j</a:t>
            </a:r>
            <a:r>
              <a:rPr lang="en" sz="1200"/>
              <a:t>y</a:t>
            </a:r>
            <a:r>
              <a:rPr baseline="-25000" lang="en" sz="1200"/>
              <a:t>j</a:t>
            </a:r>
            <a:r>
              <a:rPr lang="en" sz="1200"/>
              <a:t>(1+</a:t>
            </a:r>
            <a:r>
              <a:rPr lang="en" sz="1200">
                <a:solidFill>
                  <a:schemeClr val="accent2"/>
                </a:solidFill>
              </a:rPr>
              <a:t>Θ</a:t>
            </a:r>
            <a:r>
              <a:rPr baseline="-25000" lang="en" sz="1200">
                <a:solidFill>
                  <a:schemeClr val="accent2"/>
                </a:solidFill>
              </a:rPr>
              <a:t>3_j</a:t>
            </a:r>
            <a:r>
              <a:rPr lang="en" sz="1200"/>
              <a:t>), order 3 per j ~ </a:t>
            </a:r>
            <a:r>
              <a:rPr lang="en" sz="1200">
                <a:solidFill>
                  <a:schemeClr val="accent2"/>
                </a:solidFill>
              </a:rPr>
              <a:t>th 01</a:t>
            </a:r>
            <a:br>
              <a:rPr lang="en" sz="1200"/>
            </a:br>
            <a:r>
              <a:rPr lang="en" sz="1200"/>
              <a:t>= x</a:t>
            </a:r>
            <a:r>
              <a:rPr baseline="-25000" lang="en" sz="1200"/>
              <a:t>1</a:t>
            </a:r>
            <a:r>
              <a:rPr lang="en" sz="1200"/>
              <a:t>y</a:t>
            </a:r>
            <a:r>
              <a:rPr baseline="-25000" lang="en" sz="1200"/>
              <a:t>1</a:t>
            </a:r>
            <a:r>
              <a:rPr lang="en" sz="1200"/>
              <a:t>(1+</a:t>
            </a:r>
            <a:r>
              <a:rPr lang="en" sz="1200">
                <a:solidFill>
                  <a:schemeClr val="accent2"/>
                </a:solidFill>
              </a:rPr>
              <a:t>Θ</a:t>
            </a:r>
            <a:r>
              <a:rPr baseline="-25000" lang="en" sz="1200">
                <a:solidFill>
                  <a:schemeClr val="accent2"/>
                </a:solidFill>
              </a:rPr>
              <a:t>3_1</a:t>
            </a:r>
            <a:r>
              <a:rPr lang="en" sz="1200"/>
              <a:t>) + x</a:t>
            </a:r>
            <a:r>
              <a:rPr baseline="-25000" lang="en" sz="1200"/>
              <a:t>2</a:t>
            </a:r>
            <a:r>
              <a:rPr lang="en" sz="1200"/>
              <a:t>y</a:t>
            </a:r>
            <a:r>
              <a:rPr baseline="-25000" lang="en" sz="1200"/>
              <a:t>2</a:t>
            </a:r>
            <a:r>
              <a:rPr lang="en" sz="1200"/>
              <a:t>(1+</a:t>
            </a:r>
            <a:r>
              <a:rPr lang="en" sz="1200">
                <a:solidFill>
                  <a:schemeClr val="accent2"/>
                </a:solidFill>
              </a:rPr>
              <a:t>Θ</a:t>
            </a:r>
            <a:r>
              <a:rPr baseline="-25000" lang="en" sz="1200">
                <a:solidFill>
                  <a:schemeClr val="accent2"/>
                </a:solidFill>
              </a:rPr>
              <a:t>3_2</a:t>
            </a:r>
            <a:r>
              <a:rPr lang="en" sz="1200"/>
              <a:t>) + x</a:t>
            </a:r>
            <a:r>
              <a:rPr baseline="-25000" lang="en" sz="1200"/>
              <a:t>3</a:t>
            </a:r>
            <a:r>
              <a:rPr lang="en" sz="1200"/>
              <a:t>y</a:t>
            </a:r>
            <a:r>
              <a:rPr baseline="-25000" lang="en" sz="1200"/>
              <a:t>3</a:t>
            </a:r>
            <a:r>
              <a:rPr lang="en" sz="1200"/>
              <a:t>(1+</a:t>
            </a:r>
            <a:r>
              <a:rPr lang="en" sz="1200">
                <a:solidFill>
                  <a:schemeClr val="accent2"/>
                </a:solidFill>
              </a:rPr>
              <a:t>Θ</a:t>
            </a:r>
            <a:r>
              <a:rPr baseline="-25000" lang="en" sz="1200">
                <a:solidFill>
                  <a:schemeClr val="accent2"/>
                </a:solidFill>
              </a:rPr>
              <a:t>3_3</a:t>
            </a:r>
            <a:r>
              <a:rPr lang="en" sz="1200"/>
              <a:t>)</a:t>
            </a:r>
            <a:br>
              <a:rPr lang="en" sz="1200"/>
            </a:br>
            <a:r>
              <a:rPr lang="en" sz="1200"/>
              <a:t>= x</a:t>
            </a:r>
            <a:r>
              <a:rPr baseline="-25000" lang="en" sz="1200"/>
              <a:t>1</a:t>
            </a:r>
            <a:r>
              <a:rPr lang="en" sz="1200"/>
              <a:t>y</a:t>
            </a:r>
            <a:r>
              <a:rPr baseline="-25000" lang="en" sz="1200"/>
              <a:t>1</a:t>
            </a:r>
            <a:r>
              <a:rPr lang="en" sz="1200"/>
              <a:t> + x</a:t>
            </a:r>
            <a:r>
              <a:rPr baseline="-25000" lang="en" sz="1200"/>
              <a:t>2</a:t>
            </a:r>
            <a:r>
              <a:rPr lang="en" sz="1200"/>
              <a:t>y</a:t>
            </a:r>
            <a:r>
              <a:rPr baseline="-25000" lang="en" sz="1200"/>
              <a:t>2</a:t>
            </a:r>
            <a:r>
              <a:rPr lang="en" sz="1200"/>
              <a:t> + x</a:t>
            </a:r>
            <a:r>
              <a:rPr baseline="-25000" lang="en" sz="1200"/>
              <a:t>3</a:t>
            </a:r>
            <a:r>
              <a:rPr lang="en" sz="1200"/>
              <a:t>y</a:t>
            </a:r>
            <a:r>
              <a:rPr baseline="-25000" lang="en" sz="1200"/>
              <a:t>3</a:t>
            </a:r>
            <a:r>
              <a:rPr lang="en" sz="1200"/>
              <a:t> + x</a:t>
            </a:r>
            <a:r>
              <a:rPr baseline="-25000" lang="en" sz="1200"/>
              <a:t>1</a:t>
            </a:r>
            <a:r>
              <a:rPr lang="en" sz="1200"/>
              <a:t>y</a:t>
            </a:r>
            <a:r>
              <a:rPr baseline="-25000" lang="en" sz="1200"/>
              <a:t>1</a:t>
            </a:r>
            <a:r>
              <a:rPr lang="en" sz="1200">
                <a:solidFill>
                  <a:schemeClr val="accent2"/>
                </a:solidFill>
              </a:rPr>
              <a:t>Θ</a:t>
            </a:r>
            <a:r>
              <a:rPr baseline="-25000" lang="en" sz="1200">
                <a:solidFill>
                  <a:schemeClr val="accent2"/>
                </a:solidFill>
              </a:rPr>
              <a:t>3_1</a:t>
            </a:r>
            <a:r>
              <a:rPr lang="en" sz="1200"/>
              <a:t> + x</a:t>
            </a:r>
            <a:r>
              <a:rPr baseline="-25000" lang="en" sz="1200"/>
              <a:t>2</a:t>
            </a:r>
            <a:r>
              <a:rPr lang="en" sz="1200"/>
              <a:t>y</a:t>
            </a:r>
            <a:r>
              <a:rPr baseline="-25000" lang="en" sz="1200"/>
              <a:t>2</a:t>
            </a:r>
            <a:r>
              <a:rPr lang="en" sz="1200">
                <a:solidFill>
                  <a:schemeClr val="accent2"/>
                </a:solidFill>
              </a:rPr>
              <a:t>Θ</a:t>
            </a:r>
            <a:r>
              <a:rPr baseline="-25000" lang="en" sz="1200">
                <a:solidFill>
                  <a:schemeClr val="accent2"/>
                </a:solidFill>
              </a:rPr>
              <a:t>3_2</a:t>
            </a:r>
            <a:r>
              <a:rPr lang="en" sz="1200"/>
              <a:t> + x</a:t>
            </a:r>
            <a:r>
              <a:rPr baseline="-25000" lang="en" sz="1200"/>
              <a:t>3</a:t>
            </a:r>
            <a:r>
              <a:rPr lang="en" sz="1200"/>
              <a:t>y</a:t>
            </a:r>
            <a:r>
              <a:rPr baseline="-25000" lang="en" sz="1200"/>
              <a:t>3</a:t>
            </a:r>
            <a:r>
              <a:rPr lang="en" sz="1200">
                <a:solidFill>
                  <a:schemeClr val="accent2"/>
                </a:solidFill>
              </a:rPr>
              <a:t>Θ</a:t>
            </a:r>
            <a:r>
              <a:rPr baseline="-25000" lang="en" sz="1200">
                <a:solidFill>
                  <a:schemeClr val="accent2"/>
                </a:solidFill>
              </a:rPr>
              <a:t>3_3</a:t>
            </a:r>
            <a:endParaRPr baseline="-25000" sz="1200">
              <a:solidFill>
                <a:schemeClr val="accent2"/>
              </a:solidFill>
            </a:endParaRPr>
          </a:p>
          <a:p>
            <a:pPr indent="0" lvl="0" marL="0" rtl="0" algn="l">
              <a:spcBef>
                <a:spcPts val="1600"/>
              </a:spcBef>
              <a:spcAft>
                <a:spcPts val="0"/>
              </a:spcAft>
              <a:buNone/>
            </a:pPr>
            <a:r>
              <a:rPr lang="en" sz="1200"/>
              <a:t>	let </a:t>
            </a:r>
            <a:r>
              <a:rPr lang="en" sz="1200">
                <a:solidFill>
                  <a:schemeClr val="accent3"/>
                </a:solidFill>
              </a:rPr>
              <a:t>∆x</a:t>
            </a:r>
            <a:r>
              <a:rPr baseline="-25000" lang="en" sz="1200">
                <a:solidFill>
                  <a:schemeClr val="accent3"/>
                </a:solidFill>
              </a:rPr>
              <a:t>j</a:t>
            </a:r>
            <a:r>
              <a:rPr lang="en" sz="1200"/>
              <a:t> = x</a:t>
            </a:r>
            <a:r>
              <a:rPr baseline="-25000" lang="en" sz="1200"/>
              <a:t>j</a:t>
            </a:r>
            <a:r>
              <a:rPr lang="en" sz="1200"/>
              <a:t> </a:t>
            </a:r>
            <a:r>
              <a:rPr lang="en" sz="1200">
                <a:solidFill>
                  <a:schemeClr val="accent2"/>
                </a:solidFill>
              </a:rPr>
              <a:t>Θ</a:t>
            </a:r>
            <a:r>
              <a:rPr baseline="-25000" lang="en" sz="1200">
                <a:solidFill>
                  <a:schemeClr val="accent2"/>
                </a:solidFill>
              </a:rPr>
              <a:t>3_j</a:t>
            </a:r>
            <a:endParaRPr baseline="-25000" sz="1200">
              <a:solidFill>
                <a:schemeClr val="accent2"/>
              </a:solidFill>
            </a:endParaRPr>
          </a:p>
          <a:p>
            <a:pPr indent="0" lvl="0" marL="0" rtl="0" algn="l">
              <a:spcBef>
                <a:spcPts val="1600"/>
              </a:spcBef>
              <a:spcAft>
                <a:spcPts val="0"/>
              </a:spcAft>
              <a:buNone/>
            </a:pPr>
            <a:r>
              <a:rPr lang="en" sz="1200"/>
              <a:t>= φ(x,y) + y</a:t>
            </a:r>
            <a:r>
              <a:rPr baseline="-25000" lang="en" sz="1200"/>
              <a:t>1</a:t>
            </a:r>
            <a:r>
              <a:rPr lang="en" sz="1200">
                <a:solidFill>
                  <a:schemeClr val="accent3"/>
                </a:solidFill>
              </a:rPr>
              <a:t>∆x</a:t>
            </a:r>
            <a:r>
              <a:rPr baseline="-25000" lang="en" sz="1200">
                <a:solidFill>
                  <a:schemeClr val="accent3"/>
                </a:solidFill>
              </a:rPr>
              <a:t>1</a:t>
            </a:r>
            <a:r>
              <a:rPr lang="en" sz="1200">
                <a:solidFill>
                  <a:schemeClr val="accent3"/>
                </a:solidFill>
              </a:rPr>
              <a:t> + </a:t>
            </a:r>
            <a:r>
              <a:rPr lang="en" sz="1200"/>
              <a:t>y</a:t>
            </a:r>
            <a:r>
              <a:rPr baseline="-25000" lang="en" sz="1200"/>
              <a:t>2</a:t>
            </a:r>
            <a:r>
              <a:rPr lang="en" sz="1200">
                <a:solidFill>
                  <a:schemeClr val="accent3"/>
                </a:solidFill>
              </a:rPr>
              <a:t>∆x</a:t>
            </a:r>
            <a:r>
              <a:rPr baseline="-25000" lang="en" sz="1200">
                <a:solidFill>
                  <a:schemeClr val="accent3"/>
                </a:solidFill>
              </a:rPr>
              <a:t>2</a:t>
            </a:r>
            <a:r>
              <a:rPr lang="en" sz="1200">
                <a:solidFill>
                  <a:schemeClr val="accent3"/>
                </a:solidFill>
              </a:rPr>
              <a:t> + </a:t>
            </a:r>
            <a:r>
              <a:rPr lang="en" sz="1200"/>
              <a:t>y</a:t>
            </a:r>
            <a:r>
              <a:rPr baseline="-25000" lang="en" sz="1200"/>
              <a:t>3</a:t>
            </a:r>
            <a:r>
              <a:rPr lang="en" sz="1200">
                <a:solidFill>
                  <a:schemeClr val="accent3"/>
                </a:solidFill>
              </a:rPr>
              <a:t>∆x</a:t>
            </a:r>
            <a:r>
              <a:rPr baseline="-25000" lang="en" sz="1200">
                <a:solidFill>
                  <a:schemeClr val="accent3"/>
                </a:solidFill>
              </a:rPr>
              <a:t>3</a:t>
            </a:r>
            <a:r>
              <a:rPr lang="en" sz="1200"/>
              <a:t> = φ(x,y)  + </a:t>
            </a:r>
            <a:r>
              <a:rPr lang="en" sz="1200">
                <a:solidFill>
                  <a:schemeClr val="accent3"/>
                </a:solidFill>
              </a:rPr>
              <a:t>φ(∆x,</a:t>
            </a:r>
            <a:r>
              <a:rPr lang="en" sz="1200"/>
              <a:t>y</a:t>
            </a:r>
            <a:r>
              <a:rPr lang="en" sz="1200">
                <a:solidFill>
                  <a:schemeClr val="accent3"/>
                </a:solidFill>
              </a:rPr>
              <a:t>)</a:t>
            </a:r>
            <a:endParaRPr sz="1200">
              <a:solidFill>
                <a:schemeClr val="accent3"/>
              </a:solidFill>
            </a:endParaRPr>
          </a:p>
          <a:p>
            <a:pPr indent="0" lvl="0" marL="0" rtl="0" algn="l">
              <a:spcBef>
                <a:spcPts val="1600"/>
              </a:spcBef>
              <a:spcAft>
                <a:spcPts val="0"/>
              </a:spcAft>
              <a:buNone/>
            </a:pPr>
            <a:r>
              <a:rPr lang="en" sz="1200"/>
              <a:t>	bc its the dot product bt y and </a:t>
            </a:r>
            <a:r>
              <a:rPr lang="en" sz="1200">
                <a:solidFill>
                  <a:schemeClr val="accent3"/>
                </a:solidFill>
              </a:rPr>
              <a:t>∆x</a:t>
            </a:r>
            <a:r>
              <a:rPr lang="en" sz="1200"/>
              <a:t>; let </a:t>
            </a:r>
            <a:r>
              <a:rPr lang="en" sz="1200">
                <a:solidFill>
                  <a:srgbClr val="FF9900"/>
                </a:solidFill>
              </a:rPr>
              <a:t>∆y</a:t>
            </a:r>
            <a:r>
              <a:rPr lang="en" sz="1200"/>
              <a:t> = 0</a:t>
            </a:r>
            <a:endParaRPr sz="1200"/>
          </a:p>
          <a:p>
            <a:pPr indent="0" lvl="0" marL="0" rtl="0" algn="l">
              <a:spcBef>
                <a:spcPts val="1600"/>
              </a:spcBef>
              <a:spcAft>
                <a:spcPts val="0"/>
              </a:spcAft>
              <a:buNone/>
            </a:pPr>
            <a:r>
              <a:rPr lang="en" sz="1200"/>
              <a:t>= φ(x+</a:t>
            </a:r>
            <a:r>
              <a:rPr lang="en" sz="1200">
                <a:solidFill>
                  <a:schemeClr val="accent3"/>
                </a:solidFill>
              </a:rPr>
              <a:t>∆x</a:t>
            </a:r>
            <a:r>
              <a:rPr lang="en" sz="1200"/>
              <a:t>,y+</a:t>
            </a:r>
            <a:r>
              <a:rPr lang="en" sz="1200">
                <a:solidFill>
                  <a:srgbClr val="FF9900"/>
                </a:solidFill>
              </a:rPr>
              <a:t>∆y</a:t>
            </a:r>
            <a:r>
              <a:rPr lang="en" sz="1200"/>
              <a:t>)</a:t>
            </a:r>
            <a:endParaRPr sz="1200"/>
          </a:p>
          <a:p>
            <a:pPr indent="0" lvl="0" marL="0" rtl="0" algn="l">
              <a:spcBef>
                <a:spcPts val="1600"/>
              </a:spcBef>
              <a:spcAft>
                <a:spcPts val="0"/>
              </a:spcAft>
              <a:buNone/>
            </a:pPr>
            <a:r>
              <a:rPr lang="en" sz="1200"/>
              <a:t>||(∆x,∆y)|| ≤ Ɣ</a:t>
            </a:r>
            <a:r>
              <a:rPr baseline="-25000" lang="en" sz="1200"/>
              <a:t>3</a:t>
            </a:r>
            <a:r>
              <a:rPr lang="en" sz="1200"/>
              <a:t>||(x,y)|| bc |Θ</a:t>
            </a:r>
            <a:r>
              <a:rPr baseline="-25000" lang="en" sz="1200"/>
              <a:t>3_ej</a:t>
            </a:r>
            <a:r>
              <a:rPr lang="en" sz="1200"/>
              <a:t>| ≤ Ɣ</a:t>
            </a:r>
            <a:r>
              <a:rPr baseline="-25000" lang="en" sz="1200"/>
              <a:t>3</a:t>
            </a:r>
            <a:r>
              <a:rPr lang="en" sz="1200"/>
              <a:t> th 01</a:t>
            </a:r>
            <a:endParaRPr sz="1200"/>
          </a:p>
          <a:p>
            <a:pPr indent="0" lvl="0" marL="0" rtl="0" algn="l">
              <a:spcBef>
                <a:spcPts val="1600"/>
              </a:spcBef>
              <a:spcAft>
                <a:spcPts val="1600"/>
              </a:spcAft>
              <a:buNone/>
            </a:pPr>
            <a:r>
              <a:rPr lang="en" sz="1200"/>
              <a:t>⇒ bounded ⇒ bws. ∎</a:t>
            </a:r>
            <a:endParaRPr baseline="-25000"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numerical stability ~ mixed fwd-bwd</a:t>
            </a:r>
            <a:endParaRPr/>
          </a:p>
        </p:txBody>
      </p:sp>
      <p:sp>
        <p:nvSpPr>
          <p:cNvPr id="145" name="Google Shape;145;p24"/>
          <p:cNvSpPr txBox="1"/>
          <p:nvPr>
            <p:ph idx="1" type="body"/>
          </p:nvPr>
        </p:nvSpPr>
        <p:spPr>
          <a:xfrm>
            <a:off x="475488" y="1920240"/>
            <a:ext cx="3999900" cy="1842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φ</a:t>
            </a:r>
            <a:r>
              <a:rPr baseline="-25000" lang="en" sz="1200"/>
              <a:t>c</a:t>
            </a:r>
            <a:r>
              <a:rPr lang="en" sz="1200"/>
              <a:t> is numerically stable if ∃ η &gt; 0, ε &gt; 0 st y</a:t>
            </a:r>
            <a:r>
              <a:rPr baseline="-25000" lang="en" sz="1200"/>
              <a:t>c</a:t>
            </a:r>
            <a:r>
              <a:rPr lang="en" sz="1200"/>
              <a:t> + ∆y = φ(x+∆x) where ||∆y|| ≤ η||y||, ||∆x|| ≤ ε||x||.</a:t>
            </a:r>
            <a:endParaRPr sz="1200"/>
          </a:p>
          <a:p>
            <a:pPr indent="0" lvl="0" marL="0" rtl="0" algn="l">
              <a:spcBef>
                <a:spcPts val="1600"/>
              </a:spcBef>
              <a:spcAft>
                <a:spcPts val="0"/>
              </a:spcAft>
              <a:buNone/>
            </a:pPr>
            <a:r>
              <a:rPr lang="en" sz="1200"/>
              <a:t>ie, a small perturbation in x results in a small perturbation of y.</a:t>
            </a:r>
            <a:endParaRPr sz="1200"/>
          </a:p>
          <a:p>
            <a:pPr indent="0" lvl="0" marL="0" rtl="0" algn="l">
              <a:spcBef>
                <a:spcPts val="1600"/>
              </a:spcBef>
              <a:spcAft>
                <a:spcPts val="1600"/>
              </a:spcAft>
              <a:buNone/>
            </a:pPr>
            <a:br>
              <a:rPr lang="en" sz="1200"/>
            </a:br>
            <a:r>
              <a:rPr lang="en" sz="1200"/>
              <a:t>				≈</a:t>
            </a:r>
            <a:endParaRPr sz="1200"/>
          </a:p>
        </p:txBody>
      </p:sp>
      <p:sp>
        <p:nvSpPr>
          <p:cNvPr id="146" name="Google Shape;146;p24"/>
          <p:cNvSpPr txBox="1"/>
          <p:nvPr>
            <p:ph idx="2" type="body"/>
          </p:nvPr>
        </p:nvSpPr>
        <p:spPr>
          <a:xfrm>
            <a:off x="4694250" y="1920240"/>
            <a:ext cx="3999900" cy="3693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lang="en" sz="1200"/>
              <a:t>…</a:t>
            </a:r>
            <a:endParaRPr sz="1200"/>
          </a:p>
        </p:txBody>
      </p:sp>
      <p:pic>
        <p:nvPicPr>
          <p:cNvPr id="147" name="Google Shape;147;p24"/>
          <p:cNvPicPr preferRelativeResize="0"/>
          <p:nvPr/>
        </p:nvPicPr>
        <p:blipFill>
          <a:blip r:embed="rId3">
            <a:alphaModFix/>
          </a:blip>
          <a:stretch>
            <a:fillRect/>
          </a:stretch>
        </p:blipFill>
        <p:spPr>
          <a:xfrm>
            <a:off x="475500" y="3132240"/>
            <a:ext cx="1638300" cy="1001183"/>
          </a:xfrm>
          <a:prstGeom prst="rect">
            <a:avLst/>
          </a:prstGeom>
          <a:noFill/>
          <a:ln>
            <a:noFill/>
          </a:ln>
        </p:spPr>
      </p:pic>
      <p:pic>
        <p:nvPicPr>
          <p:cNvPr id="148" name="Google Shape;148;p24"/>
          <p:cNvPicPr preferRelativeResize="0"/>
          <p:nvPr/>
        </p:nvPicPr>
        <p:blipFill>
          <a:blip r:embed="rId4">
            <a:alphaModFix/>
          </a:blip>
          <a:stretch>
            <a:fillRect/>
          </a:stretch>
        </p:blipFill>
        <p:spPr>
          <a:xfrm>
            <a:off x="2808925" y="3132240"/>
            <a:ext cx="1666464" cy="8332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vocabulary</a:t>
            </a:r>
            <a:endParaRPr/>
          </a:p>
        </p:txBody>
      </p:sp>
      <p:sp>
        <p:nvSpPr>
          <p:cNvPr id="154" name="Google Shape;154;p2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precision </a:t>
            </a:r>
            <a:r>
              <a:rPr lang="en" u="sng">
                <a:solidFill>
                  <a:schemeClr val="hlink"/>
                </a:solidFill>
                <a:hlinkClick r:id="rId3"/>
              </a:rPr>
              <a:t>@wiki</a:t>
            </a:r>
            <a:endParaRPr/>
          </a:p>
          <a:p>
            <a:pPr indent="0" lvl="0" marL="0" rtl="0" algn="l">
              <a:spcBef>
                <a:spcPts val="1600"/>
              </a:spcBef>
              <a:spcAft>
                <a:spcPts val="1600"/>
              </a:spcAft>
              <a:buNone/>
            </a:pPr>
            <a:r>
              <a:rPr lang="en"/>
              <a:t>significant digits </a:t>
            </a:r>
            <a:r>
              <a:rPr lang="en" u="sng">
                <a:solidFill>
                  <a:schemeClr val="hlink"/>
                </a:solidFill>
                <a:hlinkClick r:id="rId4"/>
              </a:rPr>
              <a:t>@wiki</a:t>
            </a:r>
            <a:endParaRPr/>
          </a:p>
        </p:txBody>
      </p:sp>
      <p:sp>
        <p:nvSpPr>
          <p:cNvPr id="155" name="Google Shape;155;p25"/>
          <p:cNvSpPr txBox="1"/>
          <p:nvPr/>
        </p:nvSpPr>
        <p:spPr>
          <a:xfrm>
            <a:off x="3657600" y="228600"/>
            <a:ext cx="5029200" cy="46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Roboto"/>
                <a:ea typeface="Roboto"/>
                <a:cs typeface="Roboto"/>
                <a:sym typeface="Roboto"/>
              </a:rPr>
              <a:t>In numerical analysis, </a:t>
            </a:r>
            <a:r>
              <a:rPr b="1" i="1" lang="en">
                <a:latin typeface="Roboto"/>
                <a:ea typeface="Roboto"/>
                <a:cs typeface="Roboto"/>
                <a:sym typeface="Roboto"/>
              </a:rPr>
              <a:t>accuracy</a:t>
            </a:r>
            <a:r>
              <a:rPr i="1" lang="en">
                <a:latin typeface="Roboto"/>
                <a:ea typeface="Roboto"/>
                <a:cs typeface="Roboto"/>
                <a:sym typeface="Roboto"/>
              </a:rPr>
              <a:t> is also the nearness of a calculation to the true value; while </a:t>
            </a:r>
            <a:r>
              <a:rPr b="1" i="1" lang="en">
                <a:latin typeface="Roboto"/>
                <a:ea typeface="Roboto"/>
                <a:cs typeface="Roboto"/>
                <a:sym typeface="Roboto"/>
              </a:rPr>
              <a:t>precision</a:t>
            </a:r>
            <a:r>
              <a:rPr i="1" lang="en">
                <a:latin typeface="Roboto"/>
                <a:ea typeface="Roboto"/>
                <a:cs typeface="Roboto"/>
                <a:sym typeface="Roboto"/>
              </a:rPr>
              <a:t> is the resolution of the representation, typically defined by the number of decimal or binary digits. (wiki)</a:t>
            </a:r>
            <a:endParaRPr i="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i="1" lang="en">
                <a:latin typeface="Roboto"/>
                <a:ea typeface="Roboto"/>
                <a:cs typeface="Roboto"/>
                <a:sym typeface="Roboto"/>
              </a:rPr>
              <a:t>Significant figures, also referred to as </a:t>
            </a:r>
            <a:r>
              <a:rPr b="1" i="1" lang="en">
                <a:latin typeface="Roboto"/>
                <a:ea typeface="Roboto"/>
                <a:cs typeface="Roboto"/>
                <a:sym typeface="Roboto"/>
              </a:rPr>
              <a:t>significant digits</a:t>
            </a:r>
            <a:r>
              <a:rPr i="1" lang="en">
                <a:latin typeface="Roboto"/>
                <a:ea typeface="Roboto"/>
                <a:cs typeface="Roboto"/>
                <a:sym typeface="Roboto"/>
              </a:rPr>
              <a:t>, are specific digits within a number written in positional notation that carry both reliability and necessity in conveying a particular quantity. When presenting the outcome of a measurement (such as length, pressure, volume, or mass), if the number of digits exceeds what the measurement instrument can resolve, only the number of digits within the resolution's capability are dependable and therefore considered significant. (wiki)</a:t>
            </a:r>
            <a:endParaRPr i="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highlight>
                  <a:srgbClr val="B7B7B7"/>
                </a:highlight>
                <a:latin typeface="Roboto"/>
                <a:ea typeface="Roboto"/>
                <a:cs typeface="Roboto"/>
                <a:sym typeface="Roboto"/>
              </a:rPr>
              <a:t>ie &amp; eg, given "0.012345", it is precise to the 6th decimal and of 5 significant digits.</a:t>
            </a:r>
            <a:endParaRPr b="1">
              <a:highlight>
                <a:srgbClr val="B7B7B7"/>
              </a:highlight>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resources, lecture</a:t>
            </a:r>
            <a:endParaRPr/>
          </a:p>
        </p:txBody>
      </p:sp>
      <p:sp>
        <p:nvSpPr>
          <p:cNvPr id="161" name="Google Shape;161;p2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a:t>
            </a:r>
            <a:endParaRPr/>
          </a:p>
          <a:p>
            <a:pPr indent="0" lvl="0" marL="0" rtl="0" algn="l">
              <a:spcBef>
                <a:spcPts val="1600"/>
              </a:spcBef>
              <a:spcAft>
                <a:spcPts val="0"/>
              </a:spcAft>
              <a:buNone/>
            </a:pPr>
            <a:r>
              <a:rPr lang="en"/>
              <a:t>recursion </a:t>
            </a:r>
            <a:r>
              <a:rPr lang="en" u="sng">
                <a:solidFill>
                  <a:schemeClr val="accent5"/>
                </a:solidFill>
                <a:hlinkClick r:id="rId3">
                  <a:extLst>
                    <a:ext uri="{A12FA001-AC4F-418D-AE19-62706E023703}">
                      <ahyp:hlinkClr val="tx"/>
                    </a:ext>
                  </a:extLst>
                </a:hlinkClick>
              </a:rPr>
              <a:t>@ibm</a:t>
            </a:r>
            <a:r>
              <a:rPr lang="en"/>
              <a:t> </a:t>
            </a:r>
            <a:r>
              <a:rPr lang="en" u="sng">
                <a:solidFill>
                  <a:schemeClr val="accent5"/>
                </a:solidFill>
                <a:hlinkClick r:id="rId4">
                  <a:extLst>
                    <a:ext uri="{A12FA001-AC4F-418D-AE19-62706E023703}">
                      <ahyp:hlinkClr val="tx"/>
                    </a:ext>
                  </a:extLst>
                </a:hlinkClick>
              </a:rPr>
              <a:t>@geeksforgeeks</a:t>
            </a:r>
            <a:br>
              <a:rPr lang="en"/>
            </a:br>
            <a:r>
              <a:rPr lang="en"/>
              <a:t>comparison with iteration </a:t>
            </a:r>
            <a:r>
              <a:rPr lang="en" u="sng">
                <a:solidFill>
                  <a:schemeClr val="accent5"/>
                </a:solidFill>
                <a:hlinkClick r:id="rId5">
                  <a:extLst>
                    <a:ext uri="{A12FA001-AC4F-418D-AE19-62706E023703}">
                      <ahyp:hlinkClr val="tx"/>
                    </a:ext>
                  </a:extLst>
                </a:hlinkClick>
              </a:rPr>
              <a:t>@khan</a:t>
            </a:r>
            <a:endParaRPr/>
          </a:p>
          <a:p>
            <a:pPr indent="0" lvl="0" marL="0" rtl="0" algn="l">
              <a:spcBef>
                <a:spcPts val="1600"/>
              </a:spcBef>
              <a:spcAft>
                <a:spcPts val="0"/>
              </a:spcAft>
              <a:buNone/>
            </a:pPr>
            <a:r>
              <a:rPr lang="en"/>
              <a:t>error analysis </a:t>
            </a:r>
            <a:r>
              <a:rPr lang="en" u="sng">
                <a:solidFill>
                  <a:schemeClr val="hlink"/>
                </a:solidFill>
                <a:hlinkClick r:id="rId6"/>
              </a:rPr>
              <a:t>@wiki</a:t>
            </a:r>
            <a:r>
              <a:rPr lang="en"/>
              <a:t> </a:t>
            </a:r>
            <a:endParaRPr/>
          </a:p>
          <a:p>
            <a:pPr indent="0" lvl="0" marL="0" rtl="0" algn="l">
              <a:spcBef>
                <a:spcPts val="1600"/>
              </a:spcBef>
              <a:spcAft>
                <a:spcPts val="0"/>
              </a:spcAft>
              <a:buNone/>
            </a:pPr>
            <a:r>
              <a:rPr lang="en"/>
              <a:t>numerical stability </a:t>
            </a:r>
            <a:r>
              <a:rPr lang="en" u="sng">
                <a:solidFill>
                  <a:schemeClr val="hlink"/>
                </a:solidFill>
                <a:hlinkClick r:id="rId7"/>
              </a:rPr>
              <a:t>@wiki</a:t>
            </a:r>
            <a:r>
              <a:rPr lang="en"/>
              <a:t> </a:t>
            </a:r>
            <a:endParaRPr/>
          </a:p>
          <a:p>
            <a:pPr indent="0" lvl="0" marL="0" rtl="0" algn="l">
              <a:spcBef>
                <a:spcPts val="1600"/>
              </a:spcBef>
              <a:spcAft>
                <a:spcPts val="1600"/>
              </a:spcAft>
              <a:buNone/>
            </a:pPr>
            <a:r>
              <a:rPr lang="en"/>
              <a:t>condition number </a:t>
            </a:r>
            <a:r>
              <a:rPr lang="en" u="sng">
                <a:solidFill>
                  <a:schemeClr val="hlink"/>
                </a:solidFill>
                <a:hlinkClick r:id="rId8"/>
              </a:rPr>
              <a:t>@wiki</a:t>
            </a:r>
            <a:r>
              <a:rPr lang="en"/>
              <a:t> </a:t>
            </a:r>
            <a:endParaRPr/>
          </a:p>
        </p:txBody>
      </p:sp>
      <p:sp>
        <p:nvSpPr>
          <p:cNvPr id="162" name="Google Shape;162;p2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resources:</a:t>
            </a:r>
            <a:endParaRPr/>
          </a:p>
          <a:p>
            <a:pPr indent="0" lvl="0" marL="0" rtl="0" algn="l">
              <a:spcBef>
                <a:spcPts val="1600"/>
              </a:spcBef>
              <a:spcAft>
                <a:spcPts val="0"/>
              </a:spcAft>
              <a:buNone/>
            </a:pPr>
            <a:r>
              <a:rPr lang="en" u="sng">
                <a:solidFill>
                  <a:schemeClr val="accent5"/>
                </a:solidFill>
                <a:hlinkClick r:id="rId9">
                  <a:extLst>
                    <a:ext uri="{A12FA001-AC4F-418D-AE19-62706E023703}">
                      <ahyp:hlinkClr val="tx"/>
                    </a:ext>
                  </a:extLst>
                </a:hlinkClick>
              </a:rPr>
              <a:t>numerical analysis</a:t>
            </a:r>
            <a:r>
              <a:rPr lang="en"/>
              <a:t> by tim sauer; and</a:t>
            </a:r>
            <a:endParaRPr/>
          </a:p>
          <a:p>
            <a:pPr indent="0" lvl="0" marL="0" rtl="0" algn="l">
              <a:lnSpc>
                <a:spcPct val="100000"/>
              </a:lnSpc>
              <a:spcBef>
                <a:spcPts val="1600"/>
              </a:spcBef>
              <a:spcAft>
                <a:spcPts val="0"/>
              </a:spcAft>
              <a:buNone/>
            </a:pPr>
            <a:r>
              <a:rPr lang="en"/>
              <a:t>math 685, hunter college, spring 2023 with </a:t>
            </a:r>
            <a:r>
              <a:rPr lang="en" u="sng">
                <a:solidFill>
                  <a:schemeClr val="accent5"/>
                </a:solidFill>
                <a:hlinkClick r:id="rId10">
                  <a:extLst>
                    <a:ext uri="{A12FA001-AC4F-418D-AE19-62706E023703}">
                      <ahyp:hlinkClr val="tx"/>
                    </a:ext>
                  </a:extLst>
                </a:hlinkClick>
              </a:rPr>
              <a:t>vincent martinez</a:t>
            </a:r>
            <a:r>
              <a:rPr lang="en"/>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for later: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u="sng">
                <a:solidFill>
                  <a:schemeClr val="hlink"/>
                </a:solidFill>
                <a:hlinkClick r:id="rId11"/>
              </a:rPr>
              <a:t>matrix condition number</a:t>
            </a:r>
            <a:r>
              <a:rPr lang="en"/>
              <a:t> by nick higham.</a:t>
            </a:r>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next time</a:t>
            </a:r>
            <a:endParaRPr/>
          </a:p>
        </p:txBody>
      </p:sp>
      <p:sp>
        <p:nvSpPr>
          <p:cNvPr id="168" name="Google Shape;168;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bisection</a:t>
            </a:r>
            <a:endParaRPr/>
          </a:p>
          <a:p>
            <a:pPr indent="0" lvl="0" marL="0" rtl="0" algn="l">
              <a:spcBef>
                <a:spcPts val="1600"/>
              </a:spcBef>
              <a:spcAft>
                <a:spcPts val="0"/>
              </a:spcAft>
              <a:buNone/>
            </a:pPr>
            <a:r>
              <a:rPr lang="en"/>
              <a:t>fixed point iteration</a:t>
            </a:r>
            <a:endParaRPr/>
          </a:p>
          <a:p>
            <a:pPr indent="0" lvl="0" marL="0" rtl="0" algn="l">
              <a:spcBef>
                <a:spcPts val="1600"/>
              </a:spcBef>
              <a:spcAft>
                <a:spcPts val="0"/>
              </a:spcAft>
              <a:buNone/>
            </a:pPr>
            <a:r>
              <a:rPr lang="en"/>
              <a:t>newtons method</a:t>
            </a:r>
            <a:endParaRPr/>
          </a:p>
          <a:p>
            <a:pPr indent="0" lvl="0" marL="0" rtl="0" algn="l">
              <a:spcBef>
                <a:spcPts val="1600"/>
              </a:spcBef>
              <a:spcAft>
                <a:spcPts val="1600"/>
              </a:spcAft>
              <a:buNone/>
            </a:pPr>
            <a:r>
              <a:rPr lang="en"/>
              <a:t>secant method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homework 01</a:t>
            </a:r>
            <a:endParaRPr/>
          </a:p>
        </p:txBody>
      </p:sp>
      <p:sp>
        <p:nvSpPr>
          <p:cNvPr id="174" name="Google Shape;174;p28"/>
          <p:cNvSpPr txBox="1"/>
          <p:nvPr>
            <p:ph idx="1" type="subTitle"/>
          </p:nvPr>
        </p:nvSpPr>
        <p:spPr>
          <a:xfrm>
            <a:off x="265500" y="2779467"/>
            <a:ext cx="41148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due tuesday, january 6, noon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submit via blackboard</a:t>
            </a:r>
            <a:endParaRPr/>
          </a:p>
        </p:txBody>
      </p:sp>
      <p:sp>
        <p:nvSpPr>
          <p:cNvPr id="175" name="Google Shape;175;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code conversion from decimal to binary.</a:t>
            </a:r>
            <a:endParaRPr/>
          </a:p>
          <a:p>
            <a:pPr indent="0" lvl="0" marL="0" rtl="0" algn="l">
              <a:spcBef>
                <a:spcPts val="1600"/>
              </a:spcBef>
              <a:spcAft>
                <a:spcPts val="1600"/>
              </a:spcAft>
              <a:buNone/>
            </a:pPr>
            <a:r>
              <a:rPr lang="en"/>
              <a:t>note: check your work with pythons native conversion but you must code the algorithm.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please</a:t>
            </a:r>
            <a:endParaRPr sz="3000"/>
          </a:p>
          <a:p>
            <a:pPr indent="0" lvl="0" marL="0" rtl="0" algn="l">
              <a:spcBef>
                <a:spcPts val="0"/>
              </a:spcBef>
              <a:spcAft>
                <a:spcPts val="0"/>
              </a:spcAft>
              <a:buNone/>
            </a:pPr>
            <a:r>
              <a:rPr lang="en" sz="3000"/>
              <a:t>go away now</a:t>
            </a:r>
            <a:endParaRPr sz="3000"/>
          </a:p>
        </p:txBody>
      </p:sp>
      <p:sp>
        <p:nvSpPr>
          <p:cNvPr id="181" name="Google Shape;181;p2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stay away these days, too.</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2/12 monday holiday</a:t>
            </a:r>
            <a:endParaRPr sz="1400"/>
          </a:p>
          <a:p>
            <a:pPr indent="0" lvl="0" marL="0" rtl="0" algn="l">
              <a:spcBef>
                <a:spcPts val="0"/>
              </a:spcBef>
              <a:spcAft>
                <a:spcPts val="0"/>
              </a:spcAft>
              <a:buNone/>
            </a:pPr>
            <a:r>
              <a:rPr lang="en" sz="1400"/>
              <a:t>2/19 monday holiday</a:t>
            </a:r>
            <a:endParaRPr sz="1400"/>
          </a:p>
          <a:p>
            <a:pPr indent="0" lvl="0" marL="0" rtl="0" algn="l">
              <a:spcBef>
                <a:spcPts val="0"/>
              </a:spcBef>
              <a:spcAft>
                <a:spcPts val="0"/>
              </a:spcAft>
              <a:buNone/>
            </a:pPr>
            <a:r>
              <a:rPr lang="en" sz="1400"/>
              <a:t>4/22-4/30 spring break</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and do attend bonus thursday</a:t>
            </a:r>
            <a:endParaRPr sz="1400"/>
          </a:p>
          <a:p>
            <a:pPr indent="0" lvl="0" marL="0" rtl="0" algn="l">
              <a:spcBef>
                <a:spcPts val="0"/>
              </a:spcBef>
              <a:spcAft>
                <a:spcPts val="0"/>
              </a:spcAft>
              <a:buNone/>
            </a:pPr>
            <a:r>
              <a:rPr lang="en" sz="1400"/>
              <a:t>2/22 on monday schedule</a:t>
            </a:r>
            <a:endParaRPr sz="1400"/>
          </a:p>
          <a:p>
            <a:pPr indent="0" lvl="0" marL="0" rtl="0" algn="l">
              <a:spcBef>
                <a:spcPts val="0"/>
              </a:spcBef>
              <a:spcAft>
                <a:spcPts val="0"/>
              </a:spcAft>
              <a:buNone/>
            </a:pPr>
            <a:r>
              <a:rPr lang="en" sz="1400"/>
              <a:t>i guess</a:t>
            </a:r>
            <a:endParaRPr sz="1400"/>
          </a:p>
          <a:p>
            <a:pPr indent="0" lvl="0" marL="0" rtl="0" algn="l">
              <a:spcBef>
                <a:spcPts val="0"/>
              </a:spcBef>
              <a:spcAft>
                <a:spcPts val="0"/>
              </a:spcAft>
              <a:buNone/>
            </a:pPr>
            <a:r>
              <a:rPr lang="en" sz="1400"/>
              <a:t> </a:t>
            </a:r>
            <a:endParaRPr sz="1400"/>
          </a:p>
        </p:txBody>
      </p:sp>
      <p:pic>
        <p:nvPicPr>
          <p:cNvPr id="182" name="Google Shape;182;p29"/>
          <p:cNvPicPr preferRelativeResize="0"/>
          <p:nvPr/>
        </p:nvPicPr>
        <p:blipFill rotWithShape="1">
          <a:blip r:embed="rId3">
            <a:alphaModFix/>
          </a:blip>
          <a:srcRect b="0" l="79" r="69" t="0"/>
          <a:stretch/>
        </p:blipFill>
        <p:spPr>
          <a:xfrm>
            <a:off x="3274676" y="0"/>
            <a:ext cx="5869325" cy="51435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quality when theres quantity</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rational number ⅓ exists but it does not exist in the set known as FP. instead, it is approximated by the nearest FPN. ie, hello errors.</a:t>
            </a:r>
            <a:endParaRPr/>
          </a:p>
          <a:p>
            <a:pPr indent="0" lvl="0" marL="0" rtl="0" algn="l">
              <a:spcBef>
                <a:spcPts val="1600"/>
              </a:spcBef>
              <a:spcAft>
                <a:spcPts val="1600"/>
              </a:spcAft>
              <a:buNone/>
            </a:pPr>
            <a:r>
              <a:rPr lang="en"/>
              <a:t>if mathematical operations happen to this number, then hello more errors.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notation, fps</a:t>
            </a:r>
            <a:endParaRPr/>
          </a:p>
        </p:txBody>
      </p:sp>
      <p:sp>
        <p:nvSpPr>
          <p:cNvPr id="80" name="Google Shape;80;p1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operators</a:t>
            </a:r>
            <a:r>
              <a:rPr lang="en"/>
              <a:t> for use with FPS.</a:t>
            </a:r>
            <a:endParaRPr/>
          </a:p>
          <a:p>
            <a:pPr indent="0" lvl="0" marL="0" rtl="0" algn="l">
              <a:spcBef>
                <a:spcPts val="1600"/>
              </a:spcBef>
              <a:spcAft>
                <a:spcPts val="0"/>
              </a:spcAft>
              <a:buNone/>
            </a:pPr>
            <a:r>
              <a:rPr lang="en"/>
              <a:t>⭘</a:t>
            </a:r>
            <a:r>
              <a:rPr lang="en"/>
              <a:t>, "round to nearest FPN". eg, </a:t>
            </a:r>
            <a:r>
              <a:rPr lang="en"/>
              <a:t>x,y ∈ ℝ, ⇒ ⭘(x+y) = ⭘</a:t>
            </a:r>
            <a:r>
              <a:rPr lang="en"/>
              <a:t>x + ⭘y.</a:t>
            </a:r>
            <a:endParaRPr/>
          </a:p>
          <a:p>
            <a:pPr indent="0" lvl="0" marL="0" rtl="0" algn="l">
              <a:spcBef>
                <a:spcPts val="1600"/>
              </a:spcBef>
              <a:spcAft>
                <a:spcPts val="0"/>
              </a:spcAft>
              <a:buNone/>
            </a:pPr>
            <a:r>
              <a:rPr lang="en"/>
              <a:t>also, ⊕⊖⊗⊘ such that </a:t>
            </a:r>
            <a:r>
              <a:rPr lang="en"/>
              <a:t>x⊕y = ⭘</a:t>
            </a:r>
            <a:r>
              <a:rPr lang="en"/>
              <a:t>(x+y) usw.</a:t>
            </a:r>
            <a:endParaRPr/>
          </a:p>
          <a:p>
            <a:pPr indent="0" lvl="0" marL="0" rtl="0" algn="l">
              <a:spcBef>
                <a:spcPts val="1600"/>
              </a:spcBef>
              <a:spcAft>
                <a:spcPts val="1600"/>
              </a:spcAft>
              <a:buNone/>
            </a:pPr>
            <a:r>
              <a:t/>
            </a:r>
            <a:endParaRPr/>
          </a:p>
        </p:txBody>
      </p:sp>
      <p:sp>
        <p:nvSpPr>
          <p:cNvPr id="81" name="Google Shape;81;p1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x ∈ ℝ and x</a:t>
            </a:r>
            <a:r>
              <a:rPr baseline="-25000" lang="en"/>
              <a:t>c</a:t>
            </a:r>
            <a:r>
              <a:rPr lang="en"/>
              <a:t> ∈ 𝔽 is its FPN approximation. ie, x</a:t>
            </a:r>
            <a:r>
              <a:rPr baseline="-25000" lang="en"/>
              <a:t>c</a:t>
            </a:r>
            <a:r>
              <a:rPr lang="en"/>
              <a:t> = ⭘x. then </a:t>
            </a:r>
            <a:endParaRPr/>
          </a:p>
          <a:p>
            <a:pPr indent="0" lvl="0" marL="0" rtl="0" algn="l">
              <a:spcBef>
                <a:spcPts val="1600"/>
              </a:spcBef>
              <a:spcAft>
                <a:spcPts val="0"/>
              </a:spcAft>
              <a:buNone/>
            </a:pPr>
            <a:r>
              <a:rPr b="1" lang="en"/>
              <a:t>absolute error</a:t>
            </a:r>
            <a:r>
              <a:rPr lang="en"/>
              <a:t>, Δx =|x - x</a:t>
            </a:r>
            <a:r>
              <a:rPr baseline="-25000" lang="en"/>
              <a:t>c</a:t>
            </a:r>
            <a:r>
              <a:rPr lang="en"/>
              <a:t>| and</a:t>
            </a:r>
            <a:endParaRPr/>
          </a:p>
          <a:p>
            <a:pPr indent="0" lvl="0" marL="0" rtl="0" algn="l">
              <a:spcBef>
                <a:spcPts val="1600"/>
              </a:spcBef>
              <a:spcAft>
                <a:spcPts val="1600"/>
              </a:spcAft>
              <a:buNone/>
            </a:pPr>
            <a:r>
              <a:rPr b="1" lang="en"/>
              <a:t>relative error</a:t>
            </a:r>
            <a:r>
              <a:rPr lang="en"/>
              <a:t>, δx = Δx / |x|.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real vs engineered</a:t>
            </a:r>
            <a:endParaRPr/>
          </a:p>
        </p:txBody>
      </p:sp>
      <p:sp>
        <p:nvSpPr>
          <p:cNvPr id="87" name="Google Shape;87;p1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8" name="Google Shape;88;p16"/>
          <p:cNvSpPr txBox="1"/>
          <p:nvPr/>
        </p:nvSpPr>
        <p:spPr>
          <a:xfrm>
            <a:off x="3657600" y="228600"/>
            <a:ext cx="5029200" cy="46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eg, x</a:t>
            </a:r>
            <a:r>
              <a:rPr baseline="-25000" lang="en">
                <a:latin typeface="Roboto"/>
                <a:ea typeface="Roboto"/>
                <a:cs typeface="Roboto"/>
                <a:sym typeface="Roboto"/>
              </a:rPr>
              <a:t>c</a:t>
            </a:r>
            <a:r>
              <a:rPr lang="en">
                <a:latin typeface="Roboto"/>
                <a:ea typeface="Roboto"/>
                <a:cs typeface="Roboto"/>
                <a:sym typeface="Roboto"/>
              </a:rPr>
              <a:t> is FPN approximation of x, y</a:t>
            </a:r>
            <a:r>
              <a:rPr baseline="-25000" lang="en">
                <a:latin typeface="Roboto"/>
                <a:ea typeface="Roboto"/>
                <a:cs typeface="Roboto"/>
                <a:sym typeface="Roboto"/>
              </a:rPr>
              <a:t>c</a:t>
            </a:r>
            <a:r>
              <a:rPr lang="en">
                <a:latin typeface="Roboto"/>
                <a:ea typeface="Roboto"/>
                <a:cs typeface="Roboto"/>
                <a:sym typeface="Roboto"/>
              </a:rPr>
              <a:t> = y + ∆y, usw.</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an engineered problem (eg, rounding) has two kinds of error: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forward, wrt how well the engineered problem approximates the real problem; and</a:t>
            </a:r>
            <a:endParaRPr>
              <a:latin typeface="Roboto"/>
              <a:ea typeface="Roboto"/>
              <a:cs typeface="Roboto"/>
              <a:sym typeface="Roboto"/>
            </a:endParaRPr>
          </a:p>
          <a:p>
            <a:pPr indent="-317500" lvl="0" marL="457200" rtl="0" algn="l">
              <a:spcBef>
                <a:spcPts val="1000"/>
              </a:spcBef>
              <a:spcAft>
                <a:spcPts val="1000"/>
              </a:spcAft>
              <a:buSzPts val="1400"/>
              <a:buFont typeface="Roboto"/>
              <a:buAutoNum type="arabicPeriod"/>
            </a:pPr>
            <a:r>
              <a:rPr lang="en">
                <a:latin typeface="Roboto"/>
                <a:ea typeface="Roboto"/>
                <a:cs typeface="Roboto"/>
                <a:sym typeface="Roboto"/>
              </a:rPr>
              <a:t>backward, wrt how the desired results relate back to the expected input.</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error analysis</a:t>
            </a:r>
            <a:endParaRPr/>
          </a:p>
        </p:txBody>
      </p:sp>
      <p:sp>
        <p:nvSpPr>
          <p:cNvPr id="94" name="Google Shape;94;p1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hold that thought…</a:t>
            </a:r>
            <a:endParaRPr/>
          </a:p>
        </p:txBody>
      </p:sp>
      <p:sp>
        <p:nvSpPr>
          <p:cNvPr id="95" name="Google Shape;95;p17"/>
          <p:cNvSpPr txBox="1"/>
          <p:nvPr/>
        </p:nvSpPr>
        <p:spPr>
          <a:xfrm>
            <a:off x="3657600" y="228600"/>
            <a:ext cx="5029200" cy="46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Roboto"/>
                <a:ea typeface="Roboto"/>
                <a:cs typeface="Roboto"/>
                <a:sym typeface="Roboto"/>
              </a:rPr>
              <a:t>consider </a:t>
            </a:r>
            <a:r>
              <a:rPr lang="en">
                <a:solidFill>
                  <a:schemeClr val="lt2"/>
                </a:solidFill>
                <a:latin typeface="Roboto"/>
                <a:ea typeface="Roboto"/>
                <a:cs typeface="Roboto"/>
                <a:sym typeface="Roboto"/>
              </a:rPr>
              <a:t>y = φ(x) ⇒ y</a:t>
            </a:r>
            <a:r>
              <a:rPr baseline="-25000" lang="en">
                <a:solidFill>
                  <a:schemeClr val="lt2"/>
                </a:solidFill>
                <a:latin typeface="Roboto"/>
                <a:ea typeface="Roboto"/>
                <a:cs typeface="Roboto"/>
                <a:sym typeface="Roboto"/>
              </a:rPr>
              <a:t>c</a:t>
            </a:r>
            <a:r>
              <a:rPr lang="en">
                <a:solidFill>
                  <a:schemeClr val="lt2"/>
                </a:solidFill>
                <a:latin typeface="Roboto"/>
                <a:ea typeface="Roboto"/>
                <a:cs typeface="Roboto"/>
                <a:sym typeface="Roboto"/>
              </a:rPr>
              <a:t> = φ</a:t>
            </a:r>
            <a:r>
              <a:rPr baseline="-25000" lang="en">
                <a:solidFill>
                  <a:schemeClr val="lt2"/>
                </a:solidFill>
                <a:latin typeface="Roboto"/>
                <a:ea typeface="Roboto"/>
                <a:cs typeface="Roboto"/>
                <a:sym typeface="Roboto"/>
              </a:rPr>
              <a:t>c</a:t>
            </a:r>
            <a:r>
              <a:rPr lang="en">
                <a:solidFill>
                  <a:schemeClr val="lt2"/>
                </a:solidFill>
                <a:latin typeface="Roboto"/>
                <a:ea typeface="Roboto"/>
                <a:cs typeface="Roboto"/>
                <a:sym typeface="Roboto"/>
              </a:rPr>
              <a:t>(x).</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en">
                <a:solidFill>
                  <a:schemeClr val="lt2"/>
                </a:solidFill>
                <a:latin typeface="Roboto"/>
                <a:ea typeface="Roboto"/>
                <a:cs typeface="Roboto"/>
                <a:sym typeface="Roboto"/>
              </a:rPr>
              <a:t>⇒ forward error, ∆y = y - y</a:t>
            </a:r>
            <a:r>
              <a:rPr baseline="-25000" lang="en">
                <a:solidFill>
                  <a:schemeClr val="lt2"/>
                </a:solidFill>
                <a:latin typeface="Roboto"/>
                <a:ea typeface="Roboto"/>
                <a:cs typeface="Roboto"/>
                <a:sym typeface="Roboto"/>
              </a:rPr>
              <a:t>c</a:t>
            </a:r>
            <a:r>
              <a:rPr lang="en">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0" rtl="0" algn="l">
              <a:spcBef>
                <a:spcPts val="0"/>
              </a:spcBef>
              <a:spcAft>
                <a:spcPts val="0"/>
              </a:spcAft>
              <a:buNone/>
            </a:pPr>
            <a:r>
              <a:rPr lang="en">
                <a:solidFill>
                  <a:schemeClr val="lt2"/>
                </a:solidFill>
                <a:highlight>
                  <a:schemeClr val="accent4"/>
                </a:highlight>
                <a:latin typeface="Roboto"/>
                <a:ea typeface="Roboto"/>
                <a:cs typeface="Roboto"/>
                <a:sym typeface="Roboto"/>
              </a:rPr>
              <a:t>⇒ forward absolute, |</a:t>
            </a:r>
            <a:r>
              <a:rPr lang="en">
                <a:solidFill>
                  <a:schemeClr val="lt2"/>
                </a:solidFill>
                <a:latin typeface="Roboto"/>
                <a:ea typeface="Roboto"/>
                <a:cs typeface="Roboto"/>
                <a:sym typeface="Roboto"/>
              </a:rPr>
              <a:t>∆y| = |y - y</a:t>
            </a:r>
            <a:r>
              <a:rPr baseline="-25000" lang="en">
                <a:solidFill>
                  <a:schemeClr val="lt2"/>
                </a:solidFill>
                <a:latin typeface="Roboto"/>
                <a:ea typeface="Roboto"/>
                <a:cs typeface="Roboto"/>
                <a:sym typeface="Roboto"/>
              </a:rPr>
              <a:t>c</a:t>
            </a:r>
            <a:r>
              <a:rPr lang="en">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0" rtl="0" algn="l">
              <a:spcBef>
                <a:spcPts val="0"/>
              </a:spcBef>
              <a:spcAft>
                <a:spcPts val="0"/>
              </a:spcAft>
              <a:buNone/>
            </a:pPr>
            <a:r>
              <a:rPr lang="en">
                <a:solidFill>
                  <a:schemeClr val="lt2"/>
                </a:solidFill>
                <a:latin typeface="Roboto"/>
                <a:ea typeface="Roboto"/>
                <a:cs typeface="Roboto"/>
                <a:sym typeface="Roboto"/>
              </a:rPr>
              <a:t>⇒ </a:t>
            </a:r>
            <a:r>
              <a:rPr b="1" lang="en">
                <a:solidFill>
                  <a:schemeClr val="lt2"/>
                </a:solidFill>
                <a:latin typeface="Roboto"/>
                <a:ea typeface="Roboto"/>
                <a:cs typeface="Roboto"/>
                <a:sym typeface="Roboto"/>
              </a:rPr>
              <a:t>forward relative</a:t>
            </a:r>
            <a:r>
              <a:rPr lang="en">
                <a:solidFill>
                  <a:schemeClr val="lt2"/>
                </a:solidFill>
                <a:latin typeface="Roboto"/>
                <a:ea typeface="Roboto"/>
                <a:cs typeface="Roboto"/>
                <a:sym typeface="Roboto"/>
              </a:rPr>
              <a:t>, δy = |∆y|/|y| = η.</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b="1" lang="en">
                <a:solidFill>
                  <a:schemeClr val="lt2"/>
                </a:solidFill>
                <a:latin typeface="Roboto"/>
                <a:ea typeface="Roboto"/>
                <a:cs typeface="Roboto"/>
                <a:sym typeface="Roboto"/>
              </a:rPr>
              <a:t>forward stability</a:t>
            </a:r>
            <a:r>
              <a:rPr lang="en">
                <a:solidFill>
                  <a:schemeClr val="lt2"/>
                </a:solidFill>
                <a:latin typeface="Roboto"/>
                <a:ea typeface="Roboto"/>
                <a:cs typeface="Roboto"/>
                <a:sym typeface="Roboto"/>
              </a:rPr>
              <a:t>. engineered problem is forward stable if there exists η &gt; 0 such that ||y - y</a:t>
            </a:r>
            <a:r>
              <a:rPr baseline="-25000" lang="en">
                <a:solidFill>
                  <a:schemeClr val="lt2"/>
                </a:solidFill>
                <a:latin typeface="Roboto"/>
                <a:ea typeface="Roboto"/>
                <a:cs typeface="Roboto"/>
                <a:sym typeface="Roboto"/>
              </a:rPr>
              <a:t>c</a:t>
            </a:r>
            <a:r>
              <a:rPr lang="en">
                <a:solidFill>
                  <a:schemeClr val="lt2"/>
                </a:solidFill>
                <a:latin typeface="Roboto"/>
                <a:ea typeface="Roboto"/>
                <a:cs typeface="Roboto"/>
                <a:sym typeface="Roboto"/>
              </a:rPr>
              <a:t>|| ≤ η*||y||.</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b="1" lang="en">
                <a:solidFill>
                  <a:schemeClr val="lt2"/>
                </a:solidFill>
                <a:latin typeface="Roboto"/>
                <a:ea typeface="Roboto"/>
                <a:cs typeface="Roboto"/>
                <a:sym typeface="Roboto"/>
              </a:rPr>
              <a:t>backward stability</a:t>
            </a:r>
            <a:r>
              <a:rPr lang="en">
                <a:solidFill>
                  <a:schemeClr val="lt2"/>
                </a:solidFill>
                <a:latin typeface="Roboto"/>
                <a:ea typeface="Roboto"/>
                <a:cs typeface="Roboto"/>
                <a:sym typeface="Roboto"/>
              </a:rPr>
              <a:t>. engineered problem is backward stable if there exists ε &gt; 0 such that y</a:t>
            </a:r>
            <a:r>
              <a:rPr baseline="-25000" lang="en">
                <a:solidFill>
                  <a:schemeClr val="lt2"/>
                </a:solidFill>
                <a:latin typeface="Roboto"/>
                <a:ea typeface="Roboto"/>
                <a:cs typeface="Roboto"/>
                <a:sym typeface="Roboto"/>
              </a:rPr>
              <a:t>c</a:t>
            </a:r>
            <a:r>
              <a:rPr lang="en">
                <a:solidFill>
                  <a:schemeClr val="lt2"/>
                </a:solidFill>
                <a:latin typeface="Roboto"/>
                <a:ea typeface="Roboto"/>
                <a:cs typeface="Roboto"/>
                <a:sym typeface="Roboto"/>
              </a:rPr>
              <a:t> = φ(x+∆x) where </a:t>
            </a:r>
            <a:r>
              <a:rPr lang="en">
                <a:solidFill>
                  <a:schemeClr val="lt2"/>
                </a:solidFill>
                <a:latin typeface="Roboto"/>
                <a:ea typeface="Roboto"/>
                <a:cs typeface="Roboto"/>
                <a:sym typeface="Roboto"/>
              </a:rPr>
              <a:t>||∆x|| ≤ ε*||x||. ie, y</a:t>
            </a:r>
            <a:r>
              <a:rPr baseline="-25000" lang="en">
                <a:solidFill>
                  <a:schemeClr val="lt2"/>
                </a:solidFill>
                <a:latin typeface="Roboto"/>
                <a:ea typeface="Roboto"/>
                <a:cs typeface="Roboto"/>
                <a:sym typeface="Roboto"/>
              </a:rPr>
              <a:t>c</a:t>
            </a:r>
            <a:r>
              <a:rPr lang="en">
                <a:solidFill>
                  <a:schemeClr val="lt2"/>
                </a:solidFill>
                <a:latin typeface="Roboto"/>
                <a:ea typeface="Roboto"/>
                <a:cs typeface="Roboto"/>
                <a:sym typeface="Roboto"/>
              </a:rPr>
              <a:t> exactly solves nearby real problem y with backward relative error ε.</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b="1" lang="en">
                <a:solidFill>
                  <a:schemeClr val="lt2"/>
                </a:solidFill>
                <a:latin typeface="Roboto"/>
                <a:ea typeface="Roboto"/>
                <a:cs typeface="Roboto"/>
                <a:sym typeface="Roboto"/>
              </a:rPr>
              <a:t>mixed forward-backward stability ⇔ numerically stable</a:t>
            </a:r>
            <a:r>
              <a:rPr lang="en">
                <a:solidFill>
                  <a:schemeClr val="lt2"/>
                </a:solidFill>
                <a:latin typeface="Roboto"/>
                <a:ea typeface="Roboto"/>
                <a:cs typeface="Roboto"/>
                <a:sym typeface="Roboto"/>
              </a:rPr>
              <a:t>. engineered problem is numerically stable if there exists η &gt; 0, ε &gt; 0</a:t>
            </a:r>
            <a:r>
              <a:rPr lang="en">
                <a:solidFill>
                  <a:schemeClr val="lt2"/>
                </a:solidFill>
                <a:latin typeface="Roboto"/>
                <a:ea typeface="Roboto"/>
                <a:cs typeface="Roboto"/>
                <a:sym typeface="Roboto"/>
              </a:rPr>
              <a:t> </a:t>
            </a:r>
            <a:r>
              <a:rPr lang="en">
                <a:solidFill>
                  <a:schemeClr val="lt2"/>
                </a:solidFill>
                <a:latin typeface="Roboto"/>
                <a:ea typeface="Roboto"/>
                <a:cs typeface="Roboto"/>
                <a:sym typeface="Roboto"/>
              </a:rPr>
              <a:t>such that y</a:t>
            </a:r>
            <a:r>
              <a:rPr baseline="-25000" lang="en">
                <a:solidFill>
                  <a:schemeClr val="lt2"/>
                </a:solidFill>
                <a:latin typeface="Roboto"/>
                <a:ea typeface="Roboto"/>
                <a:cs typeface="Roboto"/>
                <a:sym typeface="Roboto"/>
              </a:rPr>
              <a:t>c</a:t>
            </a:r>
            <a:r>
              <a:rPr lang="en">
                <a:solidFill>
                  <a:schemeClr val="lt2"/>
                </a:solidFill>
                <a:latin typeface="Roboto"/>
                <a:ea typeface="Roboto"/>
                <a:cs typeface="Roboto"/>
                <a:sym typeface="Roboto"/>
              </a:rPr>
              <a:t> + ∆y = φ(x+∆x),</a:t>
            </a:r>
            <a:r>
              <a:rPr lang="en">
                <a:solidFill>
                  <a:schemeClr val="lt2"/>
                </a:solidFill>
                <a:latin typeface="Roboto"/>
                <a:ea typeface="Roboto"/>
                <a:cs typeface="Roboto"/>
                <a:sym typeface="Roboto"/>
              </a:rPr>
              <a:t> </a:t>
            </a:r>
            <a:r>
              <a:rPr lang="en">
                <a:solidFill>
                  <a:schemeClr val="lt2"/>
                </a:solidFill>
                <a:latin typeface="Roboto"/>
                <a:ea typeface="Roboto"/>
                <a:cs typeface="Roboto"/>
                <a:sym typeface="Roboto"/>
              </a:rPr>
              <a:t>where ||∆y|| ≤ η*||y||, ||∆x|| ≤ ε*||x||.</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condition number</a:t>
            </a:r>
            <a:endParaRPr/>
          </a:p>
        </p:txBody>
      </p:sp>
      <p:sp>
        <p:nvSpPr>
          <p:cNvPr id="101" name="Google Shape;101;p1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basic understanding of κ,ɣ. it gets more complicated, so</a:t>
            </a:r>
            <a:endParaRPr/>
          </a:p>
          <a:p>
            <a:pPr indent="0" lvl="0" marL="0" rtl="0" algn="l">
              <a:spcBef>
                <a:spcPts val="1600"/>
              </a:spcBef>
              <a:spcAft>
                <a:spcPts val="1600"/>
              </a:spcAft>
              <a:buNone/>
            </a:pPr>
            <a:r>
              <a:rPr i="1" lang="en"/>
              <a:t>hold this thought, too.</a:t>
            </a:r>
            <a:endParaRPr i="1"/>
          </a:p>
        </p:txBody>
      </p:sp>
      <p:sp>
        <p:nvSpPr>
          <p:cNvPr id="102" name="Google Shape;102;p18"/>
          <p:cNvSpPr txBox="1"/>
          <p:nvPr/>
        </p:nvSpPr>
        <p:spPr>
          <a:xfrm>
            <a:off x="3657600" y="228600"/>
            <a:ext cx="5029200" cy="46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error magnification, ɣ, and </a:t>
            </a:r>
            <a:r>
              <a:rPr lang="en">
                <a:latin typeface="Roboto"/>
                <a:ea typeface="Roboto"/>
                <a:cs typeface="Roboto"/>
                <a:sym typeface="Roboto"/>
              </a:rPr>
              <a:t>condition number, κ, </a:t>
            </a:r>
            <a:r>
              <a:rPr lang="en">
                <a:latin typeface="Roboto"/>
                <a:ea typeface="Roboto"/>
                <a:cs typeface="Roboto"/>
                <a:sym typeface="Roboto"/>
              </a:rPr>
              <a:t>relate forward and backward error.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ɣ = forward error / backward error = |∆y| / |∆x|.</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κ = </a:t>
            </a:r>
            <a:r>
              <a:rPr lang="en">
                <a:latin typeface="Roboto"/>
                <a:ea typeface="Roboto"/>
                <a:cs typeface="Roboto"/>
                <a:sym typeface="Roboto"/>
              </a:rPr>
              <a:t>relative fwd error / relative bwd error =  |δy| / |δx|.</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large κ ~ ill-conditioned; small κ ~ well-conditioned.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wrt limits, as </a:t>
            </a:r>
            <a:r>
              <a:rPr lang="en">
                <a:latin typeface="Roboto"/>
                <a:ea typeface="Roboto"/>
                <a:cs typeface="Roboto"/>
                <a:sym typeface="Roboto"/>
              </a:rPr>
              <a:t>∆x → 0, so</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ɣ = lim</a:t>
            </a:r>
            <a:r>
              <a:rPr baseline="-25000" lang="en">
                <a:latin typeface="Roboto"/>
                <a:ea typeface="Roboto"/>
                <a:cs typeface="Roboto"/>
                <a:sym typeface="Roboto"/>
              </a:rPr>
              <a:t>∆x→0</a:t>
            </a:r>
            <a:r>
              <a:rPr lang="en">
                <a:latin typeface="Roboto"/>
                <a:ea typeface="Roboto"/>
                <a:cs typeface="Roboto"/>
                <a:sym typeface="Roboto"/>
              </a:rPr>
              <a:t> sup</a:t>
            </a:r>
            <a:r>
              <a:rPr baseline="-25000" lang="en">
                <a:latin typeface="Roboto"/>
                <a:ea typeface="Roboto"/>
                <a:cs typeface="Roboto"/>
                <a:sym typeface="Roboto"/>
              </a:rPr>
              <a:t>∆x≤𝛆</a:t>
            </a:r>
            <a:r>
              <a:rPr lang="en">
                <a:latin typeface="Roboto"/>
                <a:ea typeface="Roboto"/>
                <a:cs typeface="Roboto"/>
                <a:sym typeface="Roboto"/>
              </a:rPr>
              <a:t> |∆y| / |∆x| and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κ = lim</a:t>
            </a:r>
            <a:r>
              <a:rPr baseline="-25000" lang="en">
                <a:latin typeface="Roboto"/>
                <a:ea typeface="Roboto"/>
                <a:cs typeface="Roboto"/>
                <a:sym typeface="Roboto"/>
              </a:rPr>
              <a:t>∆x→0</a:t>
            </a:r>
            <a:r>
              <a:rPr lang="en">
                <a:latin typeface="Roboto"/>
                <a:ea typeface="Roboto"/>
                <a:cs typeface="Roboto"/>
                <a:sym typeface="Roboto"/>
              </a:rPr>
              <a:t> sup</a:t>
            </a:r>
            <a:r>
              <a:rPr baseline="-25000" lang="en">
                <a:latin typeface="Roboto"/>
                <a:ea typeface="Roboto"/>
                <a:cs typeface="Roboto"/>
                <a:sym typeface="Roboto"/>
              </a:rPr>
              <a:t>∆x≤𝛆 </a:t>
            </a:r>
            <a:r>
              <a:rPr lang="en">
                <a:latin typeface="Roboto"/>
                <a:ea typeface="Roboto"/>
                <a:cs typeface="Roboto"/>
                <a:sym typeface="Roboto"/>
              </a:rPr>
              <a:t>[ |∆y| / |y| ] / [ |∆x| / x|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forward stability analysis</a:t>
            </a:r>
            <a:endParaRPr/>
          </a:p>
        </p:txBody>
      </p:sp>
      <p:sp>
        <p:nvSpPr>
          <p:cNvPr id="108" name="Google Shape;108;p19"/>
          <p:cNvSpPr txBox="1"/>
          <p:nvPr>
            <p:ph idx="1" type="body"/>
          </p:nvPr>
        </p:nvSpPr>
        <p:spPr>
          <a:xfrm>
            <a:off x="475488" y="1737360"/>
            <a:ext cx="3999900" cy="3314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reference problem (RP) is "true" problem. eg, y = φ(x), where x is input, φ is operation and y is output. eg, φ(x) = x</a:t>
            </a:r>
            <a:r>
              <a:rPr baseline="30000" lang="en" sz="1200"/>
              <a:t>3</a:t>
            </a:r>
            <a:r>
              <a:rPr lang="en" sz="1200"/>
              <a:t> + x - 1.</a:t>
            </a:r>
            <a:endParaRPr sz="1200"/>
          </a:p>
          <a:p>
            <a:pPr indent="0" lvl="0" marL="0" rtl="0" algn="l">
              <a:spcBef>
                <a:spcPts val="1600"/>
              </a:spcBef>
              <a:spcAft>
                <a:spcPts val="0"/>
              </a:spcAft>
              <a:buNone/>
            </a:pPr>
            <a:r>
              <a:rPr lang="en" sz="1200"/>
              <a:t>engineered problem (EP) is approximation. eg, y</a:t>
            </a:r>
            <a:r>
              <a:rPr baseline="-25000" lang="en" sz="1200"/>
              <a:t>c</a:t>
            </a:r>
            <a:r>
              <a:rPr lang="en" sz="1200"/>
              <a:t> = φ</a:t>
            </a:r>
            <a:r>
              <a:rPr baseline="-25000" lang="en" sz="1200"/>
              <a:t>c</a:t>
            </a:r>
            <a:r>
              <a:rPr lang="en" sz="1200"/>
              <a:t>(x) ⇒ y</a:t>
            </a:r>
            <a:r>
              <a:rPr baseline="-25000" lang="en" sz="1200"/>
              <a:t>c</a:t>
            </a:r>
            <a:r>
              <a:rPr lang="en" sz="1200"/>
              <a:t> ≈ φ(x), where φ</a:t>
            </a:r>
            <a:r>
              <a:rPr baseline="-25000" lang="en" sz="1200"/>
              <a:t>c</a:t>
            </a:r>
            <a:r>
              <a:rPr lang="en" sz="1200"/>
              <a:t> is approximate operation and y</a:t>
            </a:r>
            <a:r>
              <a:rPr baseline="-25000" lang="en" sz="1200"/>
              <a:t>c</a:t>
            </a:r>
            <a:r>
              <a:rPr lang="en" sz="1200"/>
              <a:t> is output.</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rPr lang="en" sz="1200"/>
              <a:t>forward stability analysis: define conditions for stability by putting an upper bound on ||Δy|| = ||φ(x) - φ</a:t>
            </a:r>
            <a:r>
              <a:rPr baseline="-25000" lang="en" sz="1200"/>
              <a:t>c</a:t>
            </a:r>
            <a:r>
              <a:rPr lang="en" sz="1200"/>
              <a:t>(x)||. ie, ||Δy|| ≤ η||y|| for some η.</a:t>
            </a:r>
            <a:endParaRPr sz="1200"/>
          </a:p>
        </p:txBody>
      </p:sp>
      <p:sp>
        <p:nvSpPr>
          <p:cNvPr id="109" name="Google Shape;109;p19"/>
          <p:cNvSpPr txBox="1"/>
          <p:nvPr>
            <p:ph idx="2" type="body"/>
          </p:nvPr>
        </p:nvSpPr>
        <p:spPr>
          <a:xfrm>
            <a:off x="4694250" y="1737360"/>
            <a:ext cx="3999900" cy="32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however, forward error analysis is not prevalent bc RP φ is not always readily available. eg, √3 ∈ ℝ but √3 ∉ 𝔽.</a:t>
            </a:r>
            <a:endParaRPr sz="1450">
              <a:solidFill>
                <a:srgbClr val="212121"/>
              </a:solidFill>
              <a:highlight>
                <a:srgbClr val="FFFFFF"/>
              </a:highlight>
            </a:endParaRPr>
          </a:p>
          <a:p>
            <a:pPr indent="0" lvl="0" marL="0" rtl="0" algn="l">
              <a:spcBef>
                <a:spcPts val="1600"/>
              </a:spcBef>
              <a:spcAft>
                <a:spcPts val="0"/>
              </a:spcAft>
              <a:buNone/>
            </a:pPr>
            <a:r>
              <a:rPr lang="en" sz="1200"/>
              <a:t>ie, if youre going to implement a complex algorithm with a computer, youve already parted ways with fws at its abstract level.</a:t>
            </a:r>
            <a:endParaRPr sz="1200"/>
          </a:p>
          <a:p>
            <a:pPr indent="0" lvl="0" marL="0" rtl="0" algn="l">
              <a:spcBef>
                <a:spcPts val="1600"/>
              </a:spcBef>
              <a:spcAft>
                <a:spcPts val="0"/>
              </a:spcAft>
              <a:buNone/>
            </a:pPr>
            <a:r>
              <a:rPr lang="en" sz="1200"/>
              <a:t>note: this is why i said you could use pythons native and/or library functions when you need to calculate / approximate K, etc, later on.</a:t>
            </a:r>
            <a:endParaRPr sz="1200"/>
          </a:p>
          <a:p>
            <a:pPr indent="0" lvl="0" marL="0" rtl="0" algn="l">
              <a:spcBef>
                <a:spcPts val="1600"/>
              </a:spcBef>
              <a:spcAft>
                <a:spcPts val="1600"/>
              </a:spcAft>
              <a:buNone/>
            </a:pPr>
            <a:r>
              <a:rPr lang="en" sz="1200"/>
              <a:t>note: √3 ∈ (computational) symbolic systems. both python and mathematica have this to some degree. mathematica is far more advanced but also has big caching issues - ie, it does what it wants lots.</a:t>
            </a:r>
            <a:endParaRPr sz="1200"/>
          </a:p>
        </p:txBody>
      </p:sp>
      <p:pic>
        <p:nvPicPr>
          <p:cNvPr id="110" name="Google Shape;110;p19"/>
          <p:cNvPicPr preferRelativeResize="0"/>
          <p:nvPr/>
        </p:nvPicPr>
        <p:blipFill>
          <a:blip r:embed="rId3">
            <a:alphaModFix/>
          </a:blip>
          <a:stretch>
            <a:fillRect/>
          </a:stretch>
        </p:blipFill>
        <p:spPr>
          <a:xfrm>
            <a:off x="1487225" y="3374150"/>
            <a:ext cx="1976438" cy="8280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backward stability analysis</a:t>
            </a:r>
            <a:endParaRPr/>
          </a:p>
        </p:txBody>
      </p:sp>
      <p:sp>
        <p:nvSpPr>
          <p:cNvPr id="116" name="Google Shape;116;p20"/>
          <p:cNvSpPr txBox="1"/>
          <p:nvPr>
            <p:ph idx="1" type="body"/>
          </p:nvPr>
        </p:nvSpPr>
        <p:spPr>
          <a:xfrm>
            <a:off x="475488" y="1920240"/>
            <a:ext cx="3999900" cy="1636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x</a:t>
            </a:r>
            <a:r>
              <a:rPr baseline="-25000" lang="en" sz="1200"/>
              <a:t>c</a:t>
            </a:r>
            <a:r>
              <a:rPr lang="en" sz="1200"/>
              <a:t> approximation of x</a:t>
            </a:r>
            <a:br>
              <a:rPr lang="en" sz="1200"/>
            </a:br>
            <a:r>
              <a:rPr lang="en" sz="1200"/>
              <a:t>	Δx, absolute error (rounding, etc)</a:t>
            </a:r>
            <a:br>
              <a:rPr lang="en" sz="1200"/>
            </a:br>
            <a:r>
              <a:rPr lang="en" sz="1200"/>
              <a:t>	δx, relative error</a:t>
            </a:r>
            <a:br>
              <a:rPr lang="en" sz="1200"/>
            </a:br>
            <a:r>
              <a:rPr lang="en" sz="1200"/>
              <a:t>ie, Δx, δx are perturbations ⇒ x</a:t>
            </a:r>
            <a:r>
              <a:rPr baseline="-25000" lang="en" sz="1200"/>
              <a:t>c</a:t>
            </a:r>
            <a:r>
              <a:rPr lang="en" sz="1200"/>
              <a:t> is perturbed value of x.</a:t>
            </a:r>
            <a:endParaRPr sz="1200"/>
          </a:p>
          <a:p>
            <a:pPr indent="0" lvl="0" marL="0" rtl="0" algn="l">
              <a:spcBef>
                <a:spcPts val="1600"/>
              </a:spcBef>
              <a:spcAft>
                <a:spcPts val="1600"/>
              </a:spcAft>
              <a:buNone/>
            </a:pPr>
            <a:r>
              <a:rPr lang="en" sz="1200"/>
              <a:t>x</a:t>
            </a:r>
            <a:r>
              <a:rPr baseline="-25000" lang="en" sz="1200"/>
              <a:t>c</a:t>
            </a:r>
            <a:r>
              <a:rPr lang="en" sz="1200"/>
              <a:t> = x</a:t>
            </a:r>
            <a:r>
              <a:rPr baseline="-25000" lang="en" sz="1200"/>
              <a:t>c</a:t>
            </a:r>
            <a:r>
              <a:rPr lang="en" sz="1200"/>
              <a:t> ⇒ x</a:t>
            </a:r>
            <a:r>
              <a:rPr baseline="-25000" lang="en" sz="1200"/>
              <a:t>c</a:t>
            </a:r>
            <a:r>
              <a:rPr lang="en" sz="1200"/>
              <a:t> = x</a:t>
            </a:r>
            <a:r>
              <a:rPr baseline="-25000" lang="en" sz="1200"/>
              <a:t>c</a:t>
            </a:r>
            <a:r>
              <a:rPr lang="en" sz="1200"/>
              <a:t> - x + x = Δx + x ⇒ x(1+Δx/x) = x(1 + δx).</a:t>
            </a:r>
            <a:br>
              <a:rPr lang="en" sz="1200"/>
            </a:br>
            <a:endParaRPr sz="1200"/>
          </a:p>
        </p:txBody>
      </p:sp>
      <p:sp>
        <p:nvSpPr>
          <p:cNvPr id="117" name="Google Shape;117;p20"/>
          <p:cNvSpPr txBox="1"/>
          <p:nvPr>
            <p:ph idx="2" type="body"/>
          </p:nvPr>
        </p:nvSpPr>
        <p:spPr>
          <a:xfrm>
            <a:off x="4694250" y="1920240"/>
            <a:ext cx="3999900" cy="2719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backward stability analysis: how does perturbation in x effect φ, φ</a:t>
            </a:r>
            <a:r>
              <a:rPr baseline="-25000" lang="en" sz="1200"/>
              <a:t>c</a:t>
            </a:r>
            <a:r>
              <a:rPr lang="en" sz="1200"/>
              <a:t>?</a:t>
            </a:r>
            <a:endParaRPr sz="1200"/>
          </a:p>
          <a:p>
            <a:pPr indent="0" lvl="0" marL="0" rtl="0" algn="l">
              <a:spcBef>
                <a:spcPts val="1600"/>
              </a:spcBef>
              <a:spcAft>
                <a:spcPts val="0"/>
              </a:spcAft>
              <a:buNone/>
            </a:pPr>
            <a:r>
              <a:rPr lang="en" sz="1200"/>
              <a:t>ie, φ(x + Δx) = φ</a:t>
            </a:r>
            <a:r>
              <a:rPr baseline="-25000" lang="en" sz="1200"/>
              <a:t>c</a:t>
            </a:r>
            <a:r>
              <a:rPr lang="en" sz="1200"/>
              <a:t>(x), where smallest Δx is backward error. this is reflecting forward error back into backward error.</a:t>
            </a:r>
            <a:endParaRPr sz="1200"/>
          </a:p>
          <a:p>
            <a:pPr indent="0" lvl="0" marL="0" rtl="0" algn="l">
              <a:spcBef>
                <a:spcPts val="1600"/>
              </a:spcBef>
              <a:spcAft>
                <a:spcPts val="0"/>
              </a:spcAft>
              <a:buNone/>
            </a:pPr>
            <a:r>
              <a:rPr lang="en" sz="1200"/>
              <a:t>ie, "when we modify RP φ to get EP φ</a:t>
            </a:r>
            <a:r>
              <a:rPr baseline="-25000" lang="en" sz="1200"/>
              <a:t>c</a:t>
            </a:r>
            <a:r>
              <a:rPr lang="en" sz="1200"/>
              <a:t> , for what set of data have we actually solved the problem?"</a:t>
            </a:r>
            <a:endParaRPr sz="1200"/>
          </a:p>
          <a:p>
            <a:pPr indent="0" lvl="0" marL="0" rtl="0" algn="l">
              <a:spcBef>
                <a:spcPts val="1600"/>
              </a:spcBef>
              <a:spcAft>
                <a:spcPts val="1600"/>
              </a:spcAft>
              <a:buNone/>
            </a:pPr>
            <a:r>
              <a:rPr lang="en" sz="1200"/>
              <a:t>ie, solving φ</a:t>
            </a:r>
            <a:r>
              <a:rPr baseline="-25000" lang="en" sz="1200"/>
              <a:t>c</a:t>
            </a:r>
            <a:r>
              <a:rPr lang="en" sz="1200"/>
              <a:t>(x) = φ(Δx+x) for Δx </a:t>
            </a:r>
            <a:r>
              <a:rPr lang="en"/>
              <a:t>≤ ε</a:t>
            </a:r>
            <a:r>
              <a:rPr lang="en" sz="1200"/>
              <a:t> then thats backward stable.</a:t>
            </a:r>
            <a:endParaRPr sz="1200"/>
          </a:p>
        </p:txBody>
      </p:sp>
      <p:pic>
        <p:nvPicPr>
          <p:cNvPr id="118" name="Google Shape;118;p20"/>
          <p:cNvPicPr preferRelativeResize="0"/>
          <p:nvPr/>
        </p:nvPicPr>
        <p:blipFill>
          <a:blip r:embed="rId3">
            <a:alphaModFix/>
          </a:blip>
          <a:stretch>
            <a:fillRect/>
          </a:stretch>
        </p:blipFill>
        <p:spPr>
          <a:xfrm>
            <a:off x="1189575" y="3557038"/>
            <a:ext cx="2571750" cy="8266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perturbations, condition</a:t>
            </a:r>
            <a:endParaRPr/>
          </a:p>
        </p:txBody>
      </p:sp>
      <p:sp>
        <p:nvSpPr>
          <p:cNvPr id="124" name="Google Shape;124;p21"/>
          <p:cNvSpPr txBox="1"/>
          <p:nvPr>
            <p:ph idx="1" type="body"/>
          </p:nvPr>
        </p:nvSpPr>
        <p:spPr>
          <a:xfrm>
            <a:off x="475488" y="1737360"/>
            <a:ext cx="3999900" cy="2255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eg, p(x) = 17x</a:t>
            </a:r>
            <a:r>
              <a:rPr baseline="30000" lang="en"/>
              <a:t>3</a:t>
            </a:r>
            <a:r>
              <a:rPr lang="en"/>
              <a:t> + 11x</a:t>
            </a:r>
            <a:r>
              <a:rPr baseline="30000" lang="en"/>
              <a:t>2</a:t>
            </a:r>
            <a:r>
              <a:rPr lang="en"/>
              <a:t> + 2 ⇒</a:t>
            </a:r>
            <a:r>
              <a:rPr lang="en"/>
              <a:t> </a:t>
            </a:r>
            <a:r>
              <a:rPr lang="en"/>
              <a:t>Δy</a:t>
            </a:r>
            <a:endParaRPr/>
          </a:p>
          <a:p>
            <a:pPr indent="0" lvl="0" marL="0" rtl="0" algn="l">
              <a:spcBef>
                <a:spcPts val="1600"/>
              </a:spcBef>
              <a:spcAft>
                <a:spcPts val="0"/>
              </a:spcAft>
              <a:buNone/>
            </a:pPr>
            <a:r>
              <a:rPr lang="en"/>
              <a:t>= p(x+Δx) - p(x)</a:t>
            </a:r>
            <a:br>
              <a:rPr lang="en"/>
            </a:br>
            <a:r>
              <a:rPr lang="en"/>
              <a:t>= (17(x+Δx)</a:t>
            </a:r>
            <a:r>
              <a:rPr baseline="30000" lang="en"/>
              <a:t>3</a:t>
            </a:r>
            <a:r>
              <a:rPr lang="en"/>
              <a:t> + 11(x+Δx)</a:t>
            </a:r>
            <a:r>
              <a:rPr baseline="30000" lang="en"/>
              <a:t>2</a:t>
            </a:r>
            <a:r>
              <a:rPr lang="en"/>
              <a:t> + 2) - (17x</a:t>
            </a:r>
            <a:r>
              <a:rPr baseline="30000" lang="en"/>
              <a:t>3</a:t>
            </a:r>
            <a:r>
              <a:rPr lang="en"/>
              <a:t> + 11x</a:t>
            </a:r>
            <a:r>
              <a:rPr baseline="30000" lang="en"/>
              <a:t>2</a:t>
            </a:r>
            <a:r>
              <a:rPr lang="en"/>
              <a:t> + 2)</a:t>
            </a:r>
            <a:br>
              <a:rPr lang="en"/>
            </a:br>
            <a:r>
              <a:rPr lang="en"/>
              <a:t>= 51x</a:t>
            </a:r>
            <a:r>
              <a:rPr baseline="30000" lang="en"/>
              <a:t>2</a:t>
            </a:r>
            <a:r>
              <a:rPr lang="en"/>
              <a:t>Δx + 51x(Δx)</a:t>
            </a:r>
            <a:r>
              <a:rPr baseline="30000" lang="en"/>
              <a:t>2</a:t>
            </a:r>
            <a:r>
              <a:rPr lang="en"/>
              <a:t>+17(Δx)</a:t>
            </a:r>
            <a:r>
              <a:rPr baseline="30000" lang="en"/>
              <a:t>3</a:t>
            </a:r>
            <a:r>
              <a:rPr lang="en"/>
              <a:t> + 22xΔx + 11(Δx)</a:t>
            </a:r>
            <a:r>
              <a:rPr baseline="30000" lang="en"/>
              <a:t>2</a:t>
            </a:r>
            <a:r>
              <a:rPr lang="en"/>
              <a:t>.</a:t>
            </a:r>
            <a:endParaRPr/>
          </a:p>
          <a:p>
            <a:pPr indent="0" lvl="0" marL="0" rtl="0" algn="l">
              <a:spcBef>
                <a:spcPts val="1600"/>
              </a:spcBef>
              <a:spcAft>
                <a:spcPts val="0"/>
              </a:spcAft>
              <a:buNone/>
            </a:pPr>
            <a:r>
              <a:rPr lang="en"/>
              <a:t>let |Δx| ≪ 1 ⇒ disregard higher orders of Δx.</a:t>
            </a:r>
            <a:endParaRPr/>
          </a:p>
          <a:p>
            <a:pPr indent="0" lvl="0" marL="0" rtl="0" algn="l">
              <a:spcBef>
                <a:spcPts val="1600"/>
              </a:spcBef>
              <a:spcAft>
                <a:spcPts val="1600"/>
              </a:spcAft>
              <a:buNone/>
            </a:pPr>
            <a:r>
              <a:rPr lang="en"/>
              <a:t>⇒ Δy ≈ 51x</a:t>
            </a:r>
            <a:r>
              <a:rPr baseline="30000" lang="en"/>
              <a:t>2</a:t>
            </a:r>
            <a:r>
              <a:rPr lang="en"/>
              <a:t>Δx + 22xΔx.</a:t>
            </a:r>
            <a:endParaRPr/>
          </a:p>
        </p:txBody>
      </p:sp>
      <p:sp>
        <p:nvSpPr>
          <p:cNvPr id="125" name="Google Shape;125;p21"/>
          <p:cNvSpPr txBox="1"/>
          <p:nvPr>
            <p:ph idx="2" type="body"/>
          </p:nvPr>
        </p:nvSpPr>
        <p:spPr>
          <a:xfrm>
            <a:off x="4694250" y="1737360"/>
            <a:ext cx="3999900" cy="334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consider x = 1 ± 0.1</a:t>
            </a:r>
            <a:endParaRPr/>
          </a:p>
          <a:p>
            <a:pPr indent="0" lvl="0" marL="0" rtl="0" algn="l">
              <a:spcBef>
                <a:spcPts val="1600"/>
              </a:spcBef>
              <a:spcAft>
                <a:spcPts val="0"/>
              </a:spcAft>
              <a:buNone/>
            </a:pPr>
            <a:r>
              <a:rPr lang="en"/>
              <a:t>⇒ Δy ≈ 30 ± 7.3 vs p(1) = 30.</a:t>
            </a:r>
            <a:endParaRPr/>
          </a:p>
          <a:p>
            <a:pPr indent="0" lvl="0" marL="0" rtl="0" algn="l">
              <a:spcBef>
                <a:spcPts val="1600"/>
              </a:spcBef>
              <a:spcAft>
                <a:spcPts val="0"/>
              </a:spcAft>
              <a:buNone/>
            </a:pPr>
            <a:r>
              <a:rPr lang="en"/>
              <a:t>specifically, the ±7.3 that results from ±0.1 is inherent to this p(x). ie, φ(x) = p(x). however, φ</a:t>
            </a:r>
            <a:r>
              <a:rPr baseline="-25000" lang="en"/>
              <a:t>c</a:t>
            </a:r>
            <a:r>
              <a:rPr lang="en"/>
              <a:t>(x) </a:t>
            </a:r>
            <a:r>
              <a:rPr lang="en" sz="1200"/>
              <a:t>≈ </a:t>
            </a:r>
            <a:r>
              <a:rPr lang="en"/>
              <a:t>φ(x) is also an operation subject to inherent conditions.</a:t>
            </a:r>
            <a:endParaRPr/>
          </a:p>
          <a:p>
            <a:pPr indent="0" lvl="0" marL="0" rtl="0" algn="l">
              <a:spcBef>
                <a:spcPts val="1600"/>
              </a:spcBef>
              <a:spcAft>
                <a:spcPts val="0"/>
              </a:spcAft>
              <a:buNone/>
            </a:pPr>
            <a:r>
              <a:rPr lang="en"/>
              <a:t>consider condition number where ~1 is ideal.</a:t>
            </a:r>
            <a:endParaRPr/>
          </a:p>
          <a:p>
            <a:pPr indent="0" lvl="0" marL="0" rtl="0" algn="l">
              <a:spcBef>
                <a:spcPts val="1600"/>
              </a:spcBef>
              <a:spcAft>
                <a:spcPts val="0"/>
              </a:spcAft>
              <a:buNone/>
            </a:pPr>
            <a:r>
              <a:rPr lang="en" sz="1200"/>
              <a:t>K</a:t>
            </a:r>
            <a:r>
              <a:rPr baseline="-25000" lang="en" sz="1200"/>
              <a:t>REL</a:t>
            </a:r>
            <a:r>
              <a:rPr lang="en" sz="1200"/>
              <a:t> = |δy|/|δx| = |7.3/30| / |0.1/1| = 2.4333… ~ not great!</a:t>
            </a:r>
            <a:endParaRPr sz="1200"/>
          </a:p>
          <a:p>
            <a:pPr indent="0" lvl="0" marL="0" rtl="0" algn="l">
              <a:spcBef>
                <a:spcPts val="1600"/>
              </a:spcBef>
              <a:spcAft>
                <a:spcPts val="1600"/>
              </a:spcAft>
              <a:buNone/>
            </a:pPr>
            <a:r>
              <a:rPr lang="en" sz="1200"/>
              <a:t>K</a:t>
            </a:r>
            <a:r>
              <a:rPr baseline="-25000" lang="en" sz="1200"/>
              <a:t>ABS</a:t>
            </a:r>
            <a:r>
              <a:rPr lang="en" sz="1200"/>
              <a:t> = |Δy|/|Δx| = |7.3|/|0.1| = 73 ~ godawful.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