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b659725d6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b659725d6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799737fa54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799737fa54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8d91fac4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8d91fac4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e81bb6c6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8e81bb6c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b659725d6c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b659725d6c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b659725d6c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b659725d6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b659725d6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b659725d6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659725d6c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b659725d6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799737fa5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799737fa5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799737fa54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799737fa54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b659725d6c_0_1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b659725d6c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hal.science/hal-01091189/documen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housekeeping</a:t>
            </a:r>
            <a:endParaRPr/>
          </a:p>
        </p:txBody>
      </p:sp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471900" y="1919075"/>
            <a:ext cx="8222100" cy="32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when coursework splits, if m385 answers m685 questions, thats always extra credit.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quiz 01:</a:t>
            </a:r>
            <a:br>
              <a:rPr lang="en" sz="1400"/>
            </a:br>
            <a:r>
              <a:rPr lang="en" sz="1400"/>
              <a:t>	q1 (𝔽) all 10 pts ⇒ extra credit;</a:t>
            </a:r>
            <a:br>
              <a:rPr lang="en" sz="1400"/>
            </a:br>
            <a:r>
              <a:rPr lang="en" sz="1400"/>
              <a:t>	q2 normal;</a:t>
            </a:r>
            <a:br>
              <a:rPr lang="en" sz="1400"/>
            </a:br>
            <a:r>
              <a:rPr lang="en" sz="1400"/>
              <a:t>	q3 free pts bc my typo; earned pts </a:t>
            </a:r>
            <a:r>
              <a:rPr lang="en" sz="1400"/>
              <a:t>⇒ extra credit;</a:t>
            </a:r>
            <a:br>
              <a:rPr lang="en" sz="1400"/>
            </a:br>
            <a:r>
              <a:rPr lang="en" sz="1400"/>
              <a:t>	qs1,2,3 + q4 = 10 pts earned + 25 pts extra credit; and</a:t>
            </a:r>
            <a:br>
              <a:rPr lang="en" sz="1400"/>
            </a:br>
            <a:r>
              <a:rPr lang="en" sz="1400"/>
              <a:t>	q5 is its own extra credit.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dept lectures: </a:t>
            </a:r>
            <a:r>
              <a:rPr lang="en" sz="1400">
                <a:highlight>
                  <a:srgbClr val="FFFF00"/>
                </a:highlight>
              </a:rPr>
              <a:t>if you attend math colloquium and engage the speaker, ive marked you down. </a:t>
            </a:r>
            <a:r>
              <a:rPr b="1" lang="en" sz="1400">
                <a:highlight>
                  <a:srgbClr val="FFFF00"/>
                </a:highlight>
              </a:rPr>
              <a:t>if you attended and stayed shy or instead watched zoom, submit on your own with text commentary</a:t>
            </a:r>
            <a:r>
              <a:rPr lang="en" sz="1400">
                <a:highlight>
                  <a:srgbClr val="FFFF00"/>
                </a:highlight>
              </a:rPr>
              <a:t> like for stat seminar lecture. if a recording exists, you have until friday may 10 noon to submit; else two weeks.</a:t>
            </a:r>
            <a:endParaRPr sz="140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time</a:t>
            </a:r>
            <a:endParaRPr/>
          </a:p>
        </p:txBody>
      </p:sp>
      <p:sp>
        <p:nvSpPr>
          <p:cNvPr id="128" name="Google Shape;128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newtons method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secant method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02</a:t>
            </a:r>
            <a:endParaRPr/>
          </a:p>
        </p:txBody>
      </p:sp>
      <p:sp>
        <p:nvSpPr>
          <p:cNvPr id="134" name="Google Shape;134;p23"/>
          <p:cNvSpPr txBox="1"/>
          <p:nvPr>
            <p:ph idx="1" type="subTitle"/>
          </p:nvPr>
        </p:nvSpPr>
        <p:spPr>
          <a:xfrm>
            <a:off x="265500" y="2779467"/>
            <a:ext cx="41148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due tuesday, february 13, noon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 via blackboard</a:t>
            </a:r>
            <a:endParaRPr/>
          </a:p>
        </p:txBody>
      </p:sp>
      <p:sp>
        <p:nvSpPr>
          <p:cNvPr id="135" name="Google Shape;135;p23"/>
          <p:cNvSpPr txBox="1"/>
          <p:nvPr>
            <p:ph idx="2" type="body"/>
          </p:nvPr>
        </p:nvSpPr>
        <p:spPr>
          <a:xfrm>
            <a:off x="4572000" y="0"/>
            <a:ext cx="4572000" cy="504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(30 pts) code to solve root of function,</a:t>
            </a:r>
            <a:br>
              <a:rPr lang="en" sz="1200"/>
            </a:br>
            <a:br>
              <a:rPr lang="en" sz="1200"/>
            </a:br>
            <a:r>
              <a:rPr lang="en" sz="1200"/>
              <a:t>	f(x) = x</a:t>
            </a:r>
            <a:r>
              <a:rPr baseline="30000" lang="en" sz="1200"/>
              <a:t>3</a:t>
            </a:r>
            <a:r>
              <a:rPr lang="en" sz="1200"/>
              <a:t> + x - 1</a:t>
            </a:r>
            <a:br>
              <a:rPr lang="en" sz="1200"/>
            </a:br>
            <a:br>
              <a:rPr lang="en" sz="1200"/>
            </a:br>
            <a:r>
              <a:rPr lang="en" sz="1200"/>
              <a:t>over range x ϵ[0,1] using methods: (a) bisection,</a:t>
            </a:r>
            <a:br>
              <a:rPr lang="en" sz="1200"/>
            </a:br>
            <a:r>
              <a:rPr lang="en" sz="1200"/>
              <a:t>(b) newton-raphson, (c) secant. stop condition is |Δx| &lt; 0.0001.</a:t>
            </a:r>
            <a:br>
              <a:rPr lang="en" sz="1200"/>
            </a:b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(5 pts) explain the difference between newton-raphson and secant root-finding methods.</a:t>
            </a:r>
            <a:br>
              <a:rPr lang="en" sz="1200"/>
            </a:b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(15 pts, m685 only) extend lecture example:</a:t>
            </a:r>
            <a:br>
              <a:rPr lang="en" sz="1200"/>
            </a:br>
            <a:br>
              <a:rPr lang="en" sz="1200"/>
            </a:br>
            <a:r>
              <a:rPr lang="en" sz="1200"/>
              <a:t>a) calculate accuracy for</a:t>
            </a:r>
            <a:br>
              <a:rPr lang="en" sz="1200"/>
            </a:br>
            <a:br>
              <a:rPr lang="en" sz="1200"/>
            </a:br>
            <a:r>
              <a:rPr lang="en" sz="1200"/>
              <a:t>	f</a:t>
            </a:r>
            <a:r>
              <a:rPr baseline="-25000" lang="en" sz="1200"/>
              <a:t>2</a:t>
            </a:r>
            <a:r>
              <a:rPr lang="en" sz="1200"/>
              <a:t>(a,b) = a</a:t>
            </a:r>
            <a:r>
              <a:rPr baseline="30000" lang="en" sz="1200"/>
              <a:t>2</a:t>
            </a:r>
            <a:r>
              <a:rPr lang="en" sz="1200"/>
              <a:t> + 2ab + b</a:t>
            </a:r>
            <a:r>
              <a:rPr baseline="30000" lang="en" sz="1200"/>
              <a:t>2</a:t>
            </a:r>
            <a:r>
              <a:rPr lang="en" sz="1200"/>
              <a:t>;</a:t>
            </a:r>
            <a:br>
              <a:rPr lang="en" sz="1200"/>
            </a:br>
            <a:br>
              <a:rPr lang="en" sz="1200"/>
            </a:br>
            <a:r>
              <a:rPr lang="en" sz="1200"/>
              <a:t>b) compare with</a:t>
            </a:r>
            <a:br>
              <a:rPr lang="en" sz="1200"/>
            </a:br>
            <a:br>
              <a:rPr lang="en" sz="1200"/>
            </a:br>
            <a:r>
              <a:rPr lang="en" sz="1200"/>
              <a:t>	f</a:t>
            </a:r>
            <a:r>
              <a:rPr baseline="-25000" lang="en" sz="1200"/>
              <a:t>1</a:t>
            </a:r>
            <a:r>
              <a:rPr lang="en" sz="1200"/>
              <a:t>(a,b) = (a + b)</a:t>
            </a:r>
            <a:r>
              <a:rPr baseline="30000" lang="en" sz="1200"/>
              <a:t>2</a:t>
            </a:r>
            <a:r>
              <a:rPr lang="en" sz="1200"/>
              <a:t>;</a:t>
            </a:r>
            <a:br>
              <a:rPr lang="en" sz="1200"/>
            </a:br>
            <a:br>
              <a:rPr lang="en" sz="1200"/>
            </a:br>
            <a:r>
              <a:rPr lang="en" sz="1200"/>
              <a:t>c) discuss expectations if exponent 2 replaced with increasing n.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please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go away now</a:t>
            </a:r>
            <a:endParaRPr sz="3000"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stay away these days, too.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2/12 monday holiday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2/19 monday holiday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4/22-4/30 spring break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and do attend bonus thursday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2/22 on monday schedule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 guess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</p:txBody>
      </p:sp>
      <p:pic>
        <p:nvPicPr>
          <p:cNvPr id="142" name="Google Shape;142;p24"/>
          <p:cNvPicPr preferRelativeResize="0"/>
          <p:nvPr/>
        </p:nvPicPr>
        <p:blipFill rotWithShape="1">
          <a:blip r:embed="rId3">
            <a:alphaModFix/>
          </a:blip>
          <a:srcRect b="0" l="79" r="69" t="0"/>
          <a:stretch/>
        </p:blipFill>
        <p:spPr>
          <a:xfrm>
            <a:off x="3274676" y="0"/>
            <a:ext cx="5869325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nmi</a:t>
            </a:r>
            <a:endParaRPr/>
          </a:p>
        </p:txBody>
      </p:sp>
      <p:sp>
        <p:nvSpPr>
          <p:cNvPr id="74" name="Google Shape;74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2024 spring : lecture 02 : revisit rounding error wrt stability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theorem 01 wrt bound, aggregate error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5488" y="1920240"/>
            <a:ext cx="3999900" cy="25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i = 1,...,n and 0 &lt; δ</a:t>
            </a:r>
            <a:r>
              <a:rPr baseline="-25000" lang="en"/>
              <a:t>i</a:t>
            </a:r>
            <a:r>
              <a:rPr lang="en"/>
              <a:t> ≤ μ</a:t>
            </a:r>
            <a:r>
              <a:rPr baseline="-25000" lang="en"/>
              <a:t>M</a:t>
            </a:r>
            <a:r>
              <a:rPr lang="en"/>
              <a:t> and e</a:t>
            </a:r>
            <a:r>
              <a:rPr baseline="-25000" lang="en"/>
              <a:t>i</a:t>
            </a:r>
            <a:r>
              <a:rPr lang="en"/>
              <a:t> ∈ {-1,+1}. additionally suppose nμ</a:t>
            </a:r>
            <a:r>
              <a:rPr baseline="-25000" lang="en"/>
              <a:t>M</a:t>
            </a:r>
            <a:r>
              <a:rPr lang="en"/>
              <a:t> &lt; 1. then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∏</a:t>
            </a:r>
            <a:r>
              <a:rPr baseline="30000" lang="en"/>
              <a:t>n</a:t>
            </a:r>
            <a:r>
              <a:rPr lang="en"/>
              <a:t>(1 + δ</a:t>
            </a:r>
            <a:r>
              <a:rPr baseline="-25000" lang="en"/>
              <a:t>i</a:t>
            </a:r>
            <a:r>
              <a:rPr lang="en"/>
              <a:t>)</a:t>
            </a:r>
            <a:r>
              <a:rPr baseline="30000" lang="en"/>
              <a:t>e_i</a:t>
            </a:r>
            <a:r>
              <a:rPr lang="en"/>
              <a:t> = 1 + Θ</a:t>
            </a:r>
            <a:r>
              <a:rPr baseline="-25000" lang="en"/>
              <a:t>n</a:t>
            </a:r>
            <a:r>
              <a:rPr lang="en"/>
              <a:t>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where |Θ</a:t>
            </a:r>
            <a:r>
              <a:rPr baseline="-25000" lang="en"/>
              <a:t>n</a:t>
            </a:r>
            <a:r>
              <a:rPr lang="en"/>
              <a:t>| ≤ Ɣ</a:t>
            </a:r>
            <a:r>
              <a:rPr baseline="-25000" lang="en"/>
              <a:t>n</a:t>
            </a:r>
            <a:r>
              <a:rPr lang="en"/>
              <a:t> ≔ </a:t>
            </a:r>
            <a:r>
              <a:rPr lang="en">
                <a:solidFill>
                  <a:schemeClr val="dk1"/>
                </a:solidFill>
              </a:rPr>
              <a:t>nμ</a:t>
            </a:r>
            <a:r>
              <a:rPr baseline="-25000" lang="en">
                <a:solidFill>
                  <a:schemeClr val="dk1"/>
                </a:solidFill>
              </a:rPr>
              <a:t>M</a:t>
            </a:r>
            <a:r>
              <a:rPr lang="en">
                <a:solidFill>
                  <a:schemeClr val="dk1"/>
                </a:solidFill>
              </a:rPr>
              <a:t> / (1 - nμ</a:t>
            </a:r>
            <a:r>
              <a:rPr baseline="-25000" lang="en">
                <a:solidFill>
                  <a:schemeClr val="dk1"/>
                </a:solidFill>
              </a:rPr>
              <a:t>M</a:t>
            </a:r>
            <a:r>
              <a:rPr lang="en">
                <a:solidFill>
                  <a:schemeClr val="dk1"/>
                </a:solidFill>
              </a:rPr>
              <a:t>)</a:t>
            </a:r>
            <a:r>
              <a:rPr lang="en"/>
              <a:t>. </a:t>
            </a:r>
            <a:r>
              <a:rPr b="1" lang="en"/>
              <a:t>ie, Θ</a:t>
            </a:r>
            <a:r>
              <a:rPr b="1" baseline="-25000" lang="en"/>
              <a:t>n</a:t>
            </a:r>
            <a:r>
              <a:rPr b="1" lang="en"/>
              <a:t> aggregates error and Ɣ</a:t>
            </a:r>
            <a:r>
              <a:rPr b="1" baseline="-25000" lang="en"/>
              <a:t>n</a:t>
            </a:r>
            <a:r>
              <a:rPr b="1" lang="en"/>
              <a:t> is its bound.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note: μ</a:t>
            </a:r>
            <a:r>
              <a:rPr baseline="-25000" lang="en"/>
              <a:t>M</a:t>
            </a:r>
            <a:r>
              <a:rPr lang="en"/>
              <a:t> is rounding error. in FPS, μ</a:t>
            </a:r>
            <a:r>
              <a:rPr baseline="-25000" lang="en"/>
              <a:t>M</a:t>
            </a:r>
            <a:r>
              <a:rPr lang="en"/>
              <a:t> = ½ ε</a:t>
            </a:r>
            <a:r>
              <a:rPr baseline="-25000" lang="en"/>
              <a:t>M</a:t>
            </a:r>
            <a:r>
              <a:rPr lang="en"/>
              <a:t>, machine error.</a:t>
            </a:r>
            <a:endParaRPr/>
          </a:p>
        </p:txBody>
      </p:sp>
      <p:sp>
        <p:nvSpPr>
          <p:cNvPr id="81" name="Google Shape;81;p15"/>
          <p:cNvSpPr txBox="1"/>
          <p:nvPr>
            <p:ph idx="2" type="body"/>
          </p:nvPr>
        </p:nvSpPr>
        <p:spPr>
          <a:xfrm>
            <a:off x="4694250" y="1920240"/>
            <a:ext cx="3999900" cy="26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proof-lite. (its just a sketch.)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∏</a:t>
            </a:r>
            <a:r>
              <a:rPr baseline="30000" lang="en"/>
              <a:t>n</a:t>
            </a:r>
            <a:r>
              <a:rPr lang="en"/>
              <a:t>(1 + δ</a:t>
            </a:r>
            <a:r>
              <a:rPr baseline="-25000" lang="en"/>
              <a:t>i</a:t>
            </a:r>
            <a:r>
              <a:rPr lang="en"/>
              <a:t>)</a:t>
            </a:r>
            <a:r>
              <a:rPr baseline="30000" lang="en"/>
              <a:t>e_i</a:t>
            </a:r>
            <a:r>
              <a:rPr lang="en"/>
              <a:t> ≤ ∏</a:t>
            </a:r>
            <a:r>
              <a:rPr baseline="30000" lang="en"/>
              <a:t>n</a:t>
            </a:r>
            <a:r>
              <a:rPr lang="en"/>
              <a:t>(1 + δ</a:t>
            </a:r>
            <a:r>
              <a:rPr baseline="-25000" lang="en"/>
              <a:t>i</a:t>
            </a:r>
            <a:r>
              <a:rPr lang="en"/>
              <a:t>) ≤ ∏</a:t>
            </a:r>
            <a:r>
              <a:rPr baseline="30000" lang="en"/>
              <a:t>n</a:t>
            </a:r>
            <a:r>
              <a:rPr lang="en"/>
              <a:t>(1 + nμ</a:t>
            </a:r>
            <a:r>
              <a:rPr baseline="-25000" lang="en"/>
              <a:t>M</a:t>
            </a:r>
            <a:r>
              <a:rPr lang="en"/>
              <a:t>) = </a:t>
            </a:r>
            <a:r>
              <a:rPr lang="en">
                <a:solidFill>
                  <a:schemeClr val="dk1"/>
                </a:solidFill>
              </a:rPr>
              <a:t>(1 + nμ</a:t>
            </a:r>
            <a:r>
              <a:rPr baseline="-25000" lang="en">
                <a:solidFill>
                  <a:schemeClr val="dk1"/>
                </a:solidFill>
              </a:rPr>
              <a:t>M</a:t>
            </a:r>
            <a:r>
              <a:rPr lang="en">
                <a:solidFill>
                  <a:schemeClr val="dk1"/>
                </a:solidFill>
              </a:rPr>
              <a:t>)</a:t>
            </a:r>
            <a:r>
              <a:rPr baseline="30000" lang="en">
                <a:solidFill>
                  <a:schemeClr val="dk1"/>
                </a:solidFill>
              </a:rPr>
              <a:t>n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then by binomial theorem ⇒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(1 + nμ</a:t>
            </a:r>
            <a:r>
              <a:rPr baseline="-25000" lang="en">
                <a:solidFill>
                  <a:schemeClr val="dk1"/>
                </a:solidFill>
              </a:rPr>
              <a:t>M</a:t>
            </a:r>
            <a:r>
              <a:rPr lang="en">
                <a:solidFill>
                  <a:schemeClr val="dk1"/>
                </a:solidFill>
              </a:rPr>
              <a:t>)</a:t>
            </a:r>
            <a:r>
              <a:rPr baseline="30000" lang="en">
                <a:solidFill>
                  <a:schemeClr val="dk1"/>
                </a:solidFill>
              </a:rPr>
              <a:t>n</a:t>
            </a:r>
            <a:r>
              <a:rPr lang="en"/>
              <a:t> ≤ </a:t>
            </a:r>
            <a:r>
              <a:rPr lang="en">
                <a:solidFill>
                  <a:schemeClr val="dk1"/>
                </a:solidFill>
              </a:rPr>
              <a:t>nμ</a:t>
            </a:r>
            <a:r>
              <a:rPr baseline="-25000" lang="en">
                <a:solidFill>
                  <a:schemeClr val="dk1"/>
                </a:solidFill>
              </a:rPr>
              <a:t>M</a:t>
            </a:r>
            <a:r>
              <a:rPr lang="en">
                <a:solidFill>
                  <a:schemeClr val="dk1"/>
                </a:solidFill>
              </a:rPr>
              <a:t> / (1 - nμ</a:t>
            </a:r>
            <a:r>
              <a:rPr baseline="-25000" lang="en">
                <a:solidFill>
                  <a:schemeClr val="dk1"/>
                </a:solidFill>
              </a:rPr>
              <a:t>M</a:t>
            </a:r>
            <a:r>
              <a:rPr lang="en">
                <a:solidFill>
                  <a:schemeClr val="dk1"/>
                </a:solidFill>
              </a:rPr>
              <a:t>)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more intensely: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Formal Proofs of Rounding Error Bounds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eg 01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forward stability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7603" y="228600"/>
            <a:ext cx="5349682" cy="4668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eg 02 numerical stability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828800"/>
            <a:ext cx="4798477" cy="3045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nmi</a:t>
            </a:r>
            <a:endParaRPr/>
          </a:p>
        </p:txBody>
      </p:sp>
      <p:sp>
        <p:nvSpPr>
          <p:cNvPr id="100" name="Google Shape;100;p1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2024 spring : lecture 03 : bisection, fixed-point iteration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 finding, bisection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488" y="1828800"/>
            <a:ext cx="3810000" cy="32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2" y="1828800"/>
            <a:ext cx="2741225" cy="228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 finding, fixed-point iteration, usw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471900" y="1919075"/>
            <a:ext cx="3999900" cy="32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r>
              <a:rPr baseline="-25000" lang="en"/>
              <a:t>n+1</a:t>
            </a:r>
            <a:r>
              <a:rPr lang="en"/>
              <a:t> = f(x</a:t>
            </a:r>
            <a:r>
              <a:rPr baseline="-25000" lang="en"/>
              <a:t>n</a:t>
            </a:r>
            <a:r>
              <a:rPr lang="en"/>
              <a:t>) with n=0,1,2,...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⇒ x</a:t>
            </a:r>
            <a:r>
              <a:rPr baseline="-25000" lang="en"/>
              <a:t>0</a:t>
            </a:r>
            <a:r>
              <a:rPr lang="en"/>
              <a:t>, x</a:t>
            </a:r>
            <a:r>
              <a:rPr baseline="-25000" lang="en"/>
              <a:t>1</a:t>
            </a:r>
            <a:r>
              <a:rPr lang="en"/>
              <a:t>, x</a:t>
            </a:r>
            <a:r>
              <a:rPr baseline="-25000" lang="en"/>
              <a:t>2</a:t>
            </a:r>
            <a:r>
              <a:rPr lang="en"/>
              <a:t>, … = x</a:t>
            </a:r>
            <a:r>
              <a:rPr baseline="-25000" lang="en"/>
              <a:t>0</a:t>
            </a:r>
            <a:r>
              <a:rPr lang="en"/>
              <a:t>, f(x</a:t>
            </a:r>
            <a:r>
              <a:rPr baseline="-25000" lang="en"/>
              <a:t>0</a:t>
            </a:r>
            <a:r>
              <a:rPr lang="en"/>
              <a:t>), f(f(x</a:t>
            </a:r>
            <a:r>
              <a:rPr baseline="-25000" lang="en"/>
              <a:t>0</a:t>
            </a:r>
            <a:r>
              <a:rPr lang="en"/>
              <a:t>)), 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⇒ f(x</a:t>
            </a:r>
            <a:r>
              <a:rPr baseline="-25000" lang="en"/>
              <a:t>fix</a:t>
            </a:r>
            <a:r>
              <a:rPr lang="en"/>
              <a:t>) = x</a:t>
            </a:r>
            <a:r>
              <a:rPr baseline="-25000" lang="en"/>
              <a:t>fix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eg, rearrange the previous f(x) = x</a:t>
            </a:r>
            <a:r>
              <a:rPr baseline="30000" lang="en"/>
              <a:t>3</a:t>
            </a:r>
            <a:r>
              <a:rPr lang="en"/>
              <a:t> + x - 1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⇒ x = 1 - x3 = g(x)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⇒ x</a:t>
            </a:r>
            <a:r>
              <a:rPr baseline="-25000" lang="en"/>
              <a:t>1</a:t>
            </a:r>
            <a:r>
              <a:rPr lang="en"/>
              <a:t> = g(x</a:t>
            </a:r>
            <a:r>
              <a:rPr baseline="-25000" lang="en"/>
              <a:t>0</a:t>
            </a:r>
            <a:r>
              <a:rPr lang="en"/>
              <a:t>), x</a:t>
            </a:r>
            <a:r>
              <a:rPr baseline="-25000" lang="en"/>
              <a:t>2</a:t>
            </a:r>
            <a:r>
              <a:rPr lang="en"/>
              <a:t> = g(x</a:t>
            </a:r>
            <a:r>
              <a:rPr baseline="-25000" lang="en"/>
              <a:t>1</a:t>
            </a:r>
            <a:r>
              <a:rPr lang="en"/>
              <a:t>), x</a:t>
            </a:r>
            <a:r>
              <a:rPr baseline="-25000" lang="en"/>
              <a:t>3</a:t>
            </a:r>
            <a:r>
              <a:rPr lang="en"/>
              <a:t> = g(x</a:t>
            </a:r>
            <a:r>
              <a:rPr baseline="-25000" lang="en"/>
              <a:t>2</a:t>
            </a:r>
            <a:r>
              <a:rPr lang="en"/>
              <a:t>), 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image right shows cobweb pattern of convergence.</a:t>
            </a:r>
            <a:endParaRPr/>
          </a:p>
        </p:txBody>
      </p:sp>
      <p:sp>
        <p:nvSpPr>
          <p:cNvPr id="114" name="Google Shape;114;p20"/>
          <p:cNvSpPr txBox="1"/>
          <p:nvPr>
            <p:ph idx="2" type="body"/>
          </p:nvPr>
        </p:nvSpPr>
        <p:spPr>
          <a:xfrm>
            <a:off x="4694250" y="1919075"/>
            <a:ext cx="3999900" cy="32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and heres another fpi, newton-raphson.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x</a:t>
            </a:r>
            <a:r>
              <a:rPr baseline="-25000" lang="en"/>
              <a:t>n+1</a:t>
            </a:r>
            <a:r>
              <a:rPr lang="en"/>
              <a:t> = x</a:t>
            </a:r>
            <a:r>
              <a:rPr baseline="-25000" lang="en"/>
              <a:t>n</a:t>
            </a:r>
            <a:r>
              <a:rPr lang="en"/>
              <a:t> - f(x</a:t>
            </a:r>
            <a:r>
              <a:rPr baseline="-25000" lang="en"/>
              <a:t>n</a:t>
            </a:r>
            <a:r>
              <a:rPr lang="en"/>
              <a:t>)/f'(x</a:t>
            </a:r>
            <a:r>
              <a:rPr baseline="-25000" lang="en"/>
              <a:t>n</a:t>
            </a:r>
            <a:r>
              <a:rPr lang="en"/>
              <a:t>) = g(x</a:t>
            </a:r>
            <a:r>
              <a:rPr baseline="-25000" lang="en"/>
              <a:t>n</a:t>
            </a:r>
            <a:r>
              <a:rPr lang="en"/>
              <a:t>).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575" y="1838575"/>
            <a:ext cx="5098425" cy="230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fpi, extended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471900" y="1919075"/>
            <a:ext cx="3999900" cy="32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first part of this revisitation, lets re-rig that failed example.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start by considering that f(x) = x</a:t>
            </a:r>
            <a:r>
              <a:rPr baseline="30000" lang="en"/>
              <a:t>3</a:t>
            </a:r>
            <a:r>
              <a:rPr lang="en"/>
              <a:t> + x -1 has three roots. (thats three roots - not necessarily three distinct roots.) so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f(x) = 0 ⇒ x = 1 - x</a:t>
            </a:r>
            <a:r>
              <a:rPr baseline="30000" lang="en"/>
              <a:t>3</a:t>
            </a:r>
            <a:r>
              <a:rPr lang="en"/>
              <a:t> = g(x) ⇒ x</a:t>
            </a:r>
            <a:r>
              <a:rPr baseline="-25000" lang="en"/>
              <a:t>n+1</a:t>
            </a:r>
            <a:r>
              <a:rPr lang="en"/>
              <a:t> =  1 - x</a:t>
            </a:r>
            <a:r>
              <a:rPr baseline="-25000" lang="en"/>
              <a:t>n</a:t>
            </a:r>
            <a:r>
              <a:rPr baseline="30000" lang="en"/>
              <a:t>3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thats the one that barfs, so lets look at what happens when x</a:t>
            </a:r>
            <a:r>
              <a:rPr baseline="30000" lang="en"/>
              <a:t>3</a:t>
            </a:r>
            <a:r>
              <a:rPr lang="en"/>
              <a:t> is on the left side of that equation - in colab… </a:t>
            </a:r>
            <a:r>
              <a:rPr i="1" lang="en"/>
              <a:t>refer to blackboard for python notebook,  demo_02_rootfinding.</a:t>
            </a:r>
            <a:endParaRPr i="1"/>
          </a:p>
        </p:txBody>
      </p:sp>
      <p:sp>
        <p:nvSpPr>
          <p:cNvPr id="122" name="Google Shape;122;p21"/>
          <p:cNvSpPr txBox="1"/>
          <p:nvPr>
            <p:ph idx="2" type="body"/>
          </p:nvPr>
        </p:nvSpPr>
        <p:spPr>
          <a:xfrm>
            <a:off x="4694250" y="1919075"/>
            <a:ext cx="3999900" cy="32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what makes those last two methods increasingly better? #2 addresses that there are three roots and #3 reduces the order of g(x).</a:t>
            </a:r>
            <a:endParaRPr i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