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BE8"/>
    <a:srgbClr val="F1E8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D52191-6E9F-4E1A-B973-5F2BC179EA23}" type="datetimeFigureOut">
              <a:rPr lang="en-IN" smtClean="0"/>
              <a:t>22-07-2019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40412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D52191-6E9F-4E1A-B973-5F2BC179EA23}" type="datetimeFigureOut">
              <a:rPr lang="en-IN" smtClean="0"/>
              <a:t>22-07-2019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202206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D52191-6E9F-4E1A-B973-5F2BC179EA23}" type="datetimeFigureOut">
              <a:rPr lang="en-IN" smtClean="0"/>
              <a:t>22-07-2019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243291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D52191-6E9F-4E1A-B973-5F2BC179EA23}" type="datetimeFigureOut">
              <a:rPr lang="en-IN" smtClean="0"/>
              <a:t>22-07-2019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3145995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D52191-6E9F-4E1A-B973-5F2BC179EA23}" type="datetimeFigureOut">
              <a:rPr lang="en-IN" smtClean="0"/>
              <a:t>22-07-2019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187512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D52191-6E9F-4E1A-B973-5F2BC179EA23}" type="datetimeFigureOut">
              <a:rPr lang="en-IN" smtClean="0"/>
              <a:t>22-07-2019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3321035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D52191-6E9F-4E1A-B973-5F2BC179EA23}" type="datetimeFigureOut">
              <a:rPr lang="en-IN" smtClean="0"/>
              <a:t>22-07-2019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96757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D52191-6E9F-4E1A-B973-5F2BC179EA23}" type="datetimeFigureOut">
              <a:rPr lang="en-IN" smtClean="0"/>
              <a:t>22-07-2019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427785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52191-6E9F-4E1A-B973-5F2BC179EA23}" type="datetimeFigureOut">
              <a:rPr lang="en-IN" smtClean="0"/>
              <a:t>22-07-2019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357507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52191-6E9F-4E1A-B973-5F2BC179EA23}" type="datetimeFigureOut">
              <a:rPr lang="en-IN" smtClean="0"/>
              <a:t>22-07-2019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192969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52191-6E9F-4E1A-B973-5F2BC179EA23}" type="datetimeFigureOut">
              <a:rPr lang="en-IN" smtClean="0"/>
              <a:t>22-07-2019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C0911C-195B-45FD-A8E3-C88FEFADD747}" type="slidenum">
              <a:rPr lang="en-IN" smtClean="0"/>
              <a:t>‹#›</a:t>
            </a:fld>
            <a:endParaRPr lang="en-IN"/>
          </a:p>
        </p:txBody>
      </p:sp>
    </p:spTree>
    <p:extLst>
      <p:ext uri="{BB962C8B-B14F-4D97-AF65-F5344CB8AC3E}">
        <p14:creationId xmlns:p14="http://schemas.microsoft.com/office/powerpoint/2010/main" val="10367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52191-6E9F-4E1A-B973-5F2BC179EA23}" type="datetimeFigureOut">
              <a:rPr lang="en-IN" smtClean="0"/>
              <a:t>22-07-2019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0911C-195B-45FD-A8E3-C88FEFADD747}" type="slidenum">
              <a:rPr lang="en-IN" smtClean="0"/>
              <a:t>‹#›</a:t>
            </a:fld>
            <a:endParaRPr lang="en-IN"/>
          </a:p>
        </p:txBody>
      </p:sp>
    </p:spTree>
    <p:extLst>
      <p:ext uri="{BB962C8B-B14F-4D97-AF65-F5344CB8AC3E}">
        <p14:creationId xmlns:p14="http://schemas.microsoft.com/office/powerpoint/2010/main" val="1046239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67751"/>
          </a:xfrm>
          <a:prstGeom prst="rect">
            <a:avLst/>
          </a:prstGeom>
          <a:solidFill>
            <a:srgbClr val="F1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123825"/>
            <a:ext cx="509587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Home   About Us   Buy Tickets   Glimpse   Newsletter</a:t>
            </a:r>
            <a:endParaRPr lang="en-IN"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876" y="-139303"/>
            <a:ext cx="2124075" cy="983456"/>
          </a:xfrm>
          <a:prstGeom prst="rect">
            <a:avLst/>
          </a:prstGeom>
        </p:spPr>
      </p:pic>
      <p:sp>
        <p:nvSpPr>
          <p:cNvPr id="7" name="Rectangle 6"/>
          <p:cNvSpPr/>
          <p:nvPr/>
        </p:nvSpPr>
        <p:spPr>
          <a:xfrm>
            <a:off x="9429750" y="209550"/>
            <a:ext cx="2286000" cy="37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effectLst>
                  <a:outerShdw blurRad="38100" dist="38100" dir="2700000" algn="tl">
                    <a:srgbClr val="000000">
                      <a:alpha val="43137"/>
                    </a:srgbClr>
                  </a:outerShdw>
                </a:effectLst>
              </a:rPr>
              <a:t>Search</a:t>
            </a:r>
            <a:endParaRPr lang="en-IN" dirty="0">
              <a:solidFill>
                <a:schemeClr val="tx1"/>
              </a:solidFill>
              <a:effectLst>
                <a:outerShdw blurRad="38100" dist="38100" dir="2700000" algn="tl">
                  <a:srgbClr val="000000">
                    <a:alpha val="43137"/>
                  </a:srgbClr>
                </a:outerShdw>
              </a:effectLst>
            </a:endParaRPr>
          </a:p>
        </p:txBody>
      </p:sp>
      <p:sp>
        <p:nvSpPr>
          <p:cNvPr id="8" name="Rectangle 7"/>
          <p:cNvSpPr/>
          <p:nvPr/>
        </p:nvSpPr>
        <p:spPr>
          <a:xfrm>
            <a:off x="11715750" y="209550"/>
            <a:ext cx="390525" cy="37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11730037" y="259556"/>
            <a:ext cx="204788" cy="18573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11911012" y="395287"/>
            <a:ext cx="135732" cy="1310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lowchart: Connector 11"/>
          <p:cNvSpPr/>
          <p:nvPr/>
        </p:nvSpPr>
        <p:spPr>
          <a:xfrm>
            <a:off x="7912895" y="234552"/>
            <a:ext cx="381000" cy="3214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IN" dirty="0"/>
          </a:p>
        </p:txBody>
      </p:sp>
      <p:sp>
        <p:nvSpPr>
          <p:cNvPr id="13" name="Flowchart: Connector 12"/>
          <p:cNvSpPr/>
          <p:nvPr/>
        </p:nvSpPr>
        <p:spPr>
          <a:xfrm>
            <a:off x="8403431" y="223138"/>
            <a:ext cx="381000" cy="3214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14" name="Flowchart: Connector 13"/>
          <p:cNvSpPr/>
          <p:nvPr/>
        </p:nvSpPr>
        <p:spPr>
          <a:xfrm>
            <a:off x="8896350" y="223140"/>
            <a:ext cx="381000" cy="32146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a:t>
            </a:r>
            <a:endParaRPr lang="en-IN" dirty="0"/>
          </a:p>
        </p:txBody>
      </p:sp>
      <p:sp>
        <p:nvSpPr>
          <p:cNvPr id="15" name="Flowchart: Process 14"/>
          <p:cNvSpPr/>
          <p:nvPr/>
        </p:nvSpPr>
        <p:spPr>
          <a:xfrm>
            <a:off x="0" y="766762"/>
            <a:ext cx="12192000" cy="3766149"/>
          </a:xfrm>
          <a:prstGeom prst="flowChartProcess">
            <a:avLst/>
          </a:prstGeom>
          <a:solidFill>
            <a:srgbClr val="F1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1" y="1984772"/>
            <a:ext cx="5391149" cy="3768328"/>
          </a:xfrm>
          <a:prstGeom prst="rect">
            <a:avLst/>
          </a:prstGeom>
        </p:spPr>
      </p:pic>
      <p:sp>
        <p:nvSpPr>
          <p:cNvPr id="18" name="Flowchart: Process 17"/>
          <p:cNvSpPr/>
          <p:nvPr/>
        </p:nvSpPr>
        <p:spPr>
          <a:xfrm>
            <a:off x="5338762" y="2453081"/>
            <a:ext cx="4791075" cy="65722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b="1" dirty="0">
                <a:solidFill>
                  <a:schemeClr val="tx1"/>
                </a:solidFill>
              </a:rPr>
              <a:t> </a:t>
            </a:r>
            <a:r>
              <a:rPr lang="en-IN" sz="3600" b="1" dirty="0" smtClean="0">
                <a:solidFill>
                  <a:schemeClr val="tx1"/>
                </a:solidFill>
              </a:rPr>
              <a:t>HAPPY INDEPENDENCE</a:t>
            </a:r>
            <a:endParaRPr lang="en-IN" b="1" dirty="0">
              <a:solidFill>
                <a:schemeClr val="tx1"/>
              </a:solidFill>
            </a:endParaRPr>
          </a:p>
        </p:txBody>
      </p:sp>
      <p:sp>
        <p:nvSpPr>
          <p:cNvPr id="19" name="Flowchart: Process 18"/>
          <p:cNvSpPr/>
          <p:nvPr/>
        </p:nvSpPr>
        <p:spPr>
          <a:xfrm>
            <a:off x="5834063" y="3334245"/>
            <a:ext cx="2852738" cy="65722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b="1" dirty="0" smtClean="0">
                <a:solidFill>
                  <a:schemeClr val="tx1"/>
                </a:solidFill>
              </a:rPr>
              <a:t> DAY</a:t>
            </a:r>
            <a:endParaRPr lang="en-IN" b="1" dirty="0">
              <a:solidFill>
                <a:schemeClr val="tx1"/>
              </a:solidFill>
            </a:endParaRPr>
          </a:p>
        </p:txBody>
      </p:sp>
      <p:sp>
        <p:nvSpPr>
          <p:cNvPr id="21" name="Rectangle 20"/>
          <p:cNvSpPr/>
          <p:nvPr/>
        </p:nvSpPr>
        <p:spPr>
          <a:xfrm>
            <a:off x="7353300" y="1019175"/>
            <a:ext cx="4557712" cy="1171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7540228" y="1152525"/>
            <a:ext cx="1323975" cy="923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4400" dirty="0" smtClean="0">
                <a:solidFill>
                  <a:schemeClr val="tx1"/>
                </a:solidFill>
              </a:rPr>
              <a:t>15 </a:t>
            </a:r>
            <a:r>
              <a:rPr lang="en-IN" sz="1400" dirty="0" smtClean="0">
                <a:solidFill>
                  <a:schemeClr val="tx1"/>
                </a:solidFill>
              </a:rPr>
              <a:t>DAYS</a:t>
            </a:r>
            <a:endParaRPr lang="en-IN" dirty="0">
              <a:solidFill>
                <a:schemeClr val="tx1"/>
              </a:solidFill>
            </a:endParaRPr>
          </a:p>
        </p:txBody>
      </p:sp>
      <p:sp>
        <p:nvSpPr>
          <p:cNvPr id="23" name="Rectangle 22"/>
          <p:cNvSpPr/>
          <p:nvPr/>
        </p:nvSpPr>
        <p:spPr>
          <a:xfrm>
            <a:off x="8973740" y="1152525"/>
            <a:ext cx="1323975" cy="923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4400" dirty="0" smtClean="0">
                <a:solidFill>
                  <a:schemeClr val="tx1"/>
                </a:solidFill>
              </a:rPr>
              <a:t>37</a:t>
            </a:r>
            <a:r>
              <a:rPr lang="en-IN" dirty="0" smtClean="0">
                <a:solidFill>
                  <a:schemeClr val="tx1"/>
                </a:solidFill>
              </a:rPr>
              <a:t>HOUR</a:t>
            </a:r>
            <a:endParaRPr lang="en-IN" dirty="0"/>
          </a:p>
        </p:txBody>
      </p:sp>
      <p:sp>
        <p:nvSpPr>
          <p:cNvPr id="24" name="Rectangle 23"/>
          <p:cNvSpPr/>
          <p:nvPr/>
        </p:nvSpPr>
        <p:spPr>
          <a:xfrm>
            <a:off x="10375106" y="1142999"/>
            <a:ext cx="1323975" cy="923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4400" dirty="0" smtClean="0">
                <a:solidFill>
                  <a:schemeClr val="tx1"/>
                </a:solidFill>
              </a:rPr>
              <a:t>23</a:t>
            </a:r>
            <a:r>
              <a:rPr lang="en-IN" dirty="0" smtClean="0">
                <a:solidFill>
                  <a:schemeClr val="tx1"/>
                </a:solidFill>
              </a:rPr>
              <a:t>MINS</a:t>
            </a:r>
            <a:endParaRPr lang="en-IN" dirty="0">
              <a:solidFill>
                <a:schemeClr val="tx1"/>
              </a:solidFill>
            </a:endParaRPr>
          </a:p>
        </p:txBody>
      </p:sp>
    </p:spTree>
    <p:extLst>
      <p:ext uri="{BB962C8B-B14F-4D97-AF65-F5344CB8AC3E}">
        <p14:creationId xmlns:p14="http://schemas.microsoft.com/office/powerpoint/2010/main" val="3102713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0" y="0"/>
            <a:ext cx="12192000" cy="4838700"/>
          </a:xfrm>
          <a:prstGeom prst="flowChartProcess">
            <a:avLst/>
          </a:prstGeom>
          <a:solidFill>
            <a:srgbClr val="F1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150" y="1343025"/>
            <a:ext cx="4038600" cy="4229099"/>
          </a:xfrm>
          <a:prstGeom prst="rect">
            <a:avLst/>
          </a:prstGeom>
          <a:solidFill>
            <a:srgbClr val="F1EBE8"/>
          </a:solidFill>
        </p:spPr>
      </p:pic>
      <p:sp>
        <p:nvSpPr>
          <p:cNvPr id="8" name="Flowchart: Process 7"/>
          <p:cNvSpPr/>
          <p:nvPr/>
        </p:nvSpPr>
        <p:spPr>
          <a:xfrm>
            <a:off x="6467474" y="285750"/>
            <a:ext cx="4695825" cy="42672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tx1"/>
              </a:solidFill>
            </a:endParaRPr>
          </a:p>
        </p:txBody>
      </p:sp>
      <p:sp>
        <p:nvSpPr>
          <p:cNvPr id="9" name="Flowchart: Process 8"/>
          <p:cNvSpPr/>
          <p:nvPr/>
        </p:nvSpPr>
        <p:spPr>
          <a:xfrm>
            <a:off x="6638925" y="561975"/>
            <a:ext cx="2466975" cy="52387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smtClean="0">
                <a:solidFill>
                  <a:schemeClr val="tx1"/>
                </a:solidFill>
              </a:rPr>
              <a:t>INDEPENDENCE DAY</a:t>
            </a:r>
            <a:endParaRPr lang="en-IN" b="1" dirty="0">
              <a:solidFill>
                <a:schemeClr val="tx1"/>
              </a:solidFill>
            </a:endParaRPr>
          </a:p>
        </p:txBody>
      </p:sp>
      <p:sp>
        <p:nvSpPr>
          <p:cNvPr id="10" name="Flowchart: Process 9"/>
          <p:cNvSpPr/>
          <p:nvPr/>
        </p:nvSpPr>
        <p:spPr>
          <a:xfrm>
            <a:off x="6777036" y="1362075"/>
            <a:ext cx="4076700" cy="246221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Independence Day is annually celebrated on 15 August, as a national holiday in India commemorating the nation's independence from the United Kingdom on 15 August 1947, the UK Parliament passed the Indian Independence Act 1947 transferring legislative sovereignty to the Indian Constituent Assembly.</a:t>
            </a:r>
            <a:endParaRPr lang="en-IN" dirty="0">
              <a:solidFill>
                <a:schemeClr val="tx1"/>
              </a:solidFill>
            </a:endParaRPr>
          </a:p>
        </p:txBody>
      </p:sp>
      <p:sp>
        <p:nvSpPr>
          <p:cNvPr id="11" name="Flowchart: Process 10"/>
          <p:cNvSpPr/>
          <p:nvPr/>
        </p:nvSpPr>
        <p:spPr>
          <a:xfrm>
            <a:off x="6967536" y="3857625"/>
            <a:ext cx="2138364" cy="504825"/>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bg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LEARN MORE</a:t>
            </a:r>
            <a:endParaRPr lang="en-IN" sz="2400" b="1" dirty="0">
              <a:solidFill>
                <a:schemeClr val="bg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4180066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04800" y="190500"/>
            <a:ext cx="11782425" cy="86677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tx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PROGRAMS DETAILS</a:t>
            </a:r>
            <a:endParaRPr lang="en-IN" sz="3200" b="1" dirty="0">
              <a:solidFill>
                <a:schemeClr val="tx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endParaRPr>
          </a:p>
        </p:txBody>
      </p:sp>
      <p:sp>
        <p:nvSpPr>
          <p:cNvPr id="5" name="Flowchart: Process 4"/>
          <p:cNvSpPr/>
          <p:nvPr/>
        </p:nvSpPr>
        <p:spPr>
          <a:xfrm>
            <a:off x="304800" y="1057275"/>
            <a:ext cx="11782425" cy="110490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This day is celebrated with great pride, enthusiasm and high spirits across the country and is marked as a very important day in Indian History and so called INDEPENDENCE DAY or 'SWADHINTA DIWAS'.</a:t>
            </a:r>
            <a:endParaRPr lang="en-IN" dirty="0">
              <a:solidFill>
                <a:schemeClr val="tx1"/>
              </a:solidFill>
            </a:endParaRPr>
          </a:p>
        </p:txBody>
      </p:sp>
      <p:sp>
        <p:nvSpPr>
          <p:cNvPr id="6" name="Flowchart: Process 5"/>
          <p:cNvSpPr/>
          <p:nvPr/>
        </p:nvSpPr>
        <p:spPr>
          <a:xfrm>
            <a:off x="304800" y="2666998"/>
            <a:ext cx="3267075" cy="33623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Process 6"/>
          <p:cNvSpPr/>
          <p:nvPr/>
        </p:nvSpPr>
        <p:spPr>
          <a:xfrm>
            <a:off x="4510087" y="2666998"/>
            <a:ext cx="3267075" cy="33623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p:cNvSpPr/>
          <p:nvPr/>
        </p:nvSpPr>
        <p:spPr>
          <a:xfrm>
            <a:off x="8715374" y="2666998"/>
            <a:ext cx="3267075" cy="33623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374" y="2666998"/>
            <a:ext cx="3267075" cy="3362325"/>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0087" y="2666998"/>
            <a:ext cx="3267075" cy="33623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666997"/>
            <a:ext cx="3267075" cy="3362325"/>
          </a:xfrm>
          <a:prstGeom prst="rect">
            <a:avLst/>
          </a:prstGeom>
        </p:spPr>
      </p:pic>
      <p:sp>
        <p:nvSpPr>
          <p:cNvPr id="13" name="Flowchart: Process 12"/>
          <p:cNvSpPr/>
          <p:nvPr/>
        </p:nvSpPr>
        <p:spPr>
          <a:xfrm>
            <a:off x="9091611" y="5857874"/>
            <a:ext cx="2514600" cy="561975"/>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effectLst>
                  <a:outerShdw blurRad="38100" dist="38100" dir="2700000" algn="tl">
                    <a:srgbClr val="000000">
                      <a:alpha val="43137"/>
                    </a:srgbClr>
                  </a:outerShdw>
                </a:effectLst>
              </a:rPr>
              <a:t>QUIZ</a:t>
            </a:r>
            <a:endParaRPr lang="en-IN" b="1" dirty="0">
              <a:effectLst>
                <a:outerShdw blurRad="38100" dist="38100" dir="2700000" algn="tl">
                  <a:srgbClr val="000000">
                    <a:alpha val="43137"/>
                  </a:srgbClr>
                </a:outerShdw>
              </a:effectLst>
            </a:endParaRPr>
          </a:p>
        </p:txBody>
      </p:sp>
      <p:sp>
        <p:nvSpPr>
          <p:cNvPr id="15" name="Flowchart: Process 14"/>
          <p:cNvSpPr/>
          <p:nvPr/>
        </p:nvSpPr>
        <p:spPr>
          <a:xfrm>
            <a:off x="681037" y="5857871"/>
            <a:ext cx="2514600" cy="561975"/>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effectLst>
                  <a:outerShdw blurRad="38100" dist="38100" dir="2700000" algn="tl">
                    <a:srgbClr val="000000">
                      <a:alpha val="43137"/>
                    </a:srgbClr>
                  </a:outerShdw>
                </a:effectLst>
              </a:rPr>
              <a:t>FLAG HOSTING</a:t>
            </a:r>
            <a:endParaRPr lang="en-IN" b="1" dirty="0">
              <a:effectLst>
                <a:outerShdw blurRad="38100" dist="38100" dir="2700000" algn="tl">
                  <a:srgbClr val="000000">
                    <a:alpha val="43137"/>
                  </a:srgbClr>
                </a:outerShdw>
              </a:effectLst>
            </a:endParaRPr>
          </a:p>
        </p:txBody>
      </p:sp>
      <p:sp>
        <p:nvSpPr>
          <p:cNvPr id="16" name="Flowchart: Process 15"/>
          <p:cNvSpPr/>
          <p:nvPr/>
        </p:nvSpPr>
        <p:spPr>
          <a:xfrm>
            <a:off x="5074443" y="5857874"/>
            <a:ext cx="2514600" cy="561975"/>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effectLst>
                  <a:outerShdw blurRad="38100" dist="38100" dir="2700000" algn="tl">
                    <a:srgbClr val="000000">
                      <a:alpha val="43137"/>
                    </a:srgbClr>
                  </a:outerShdw>
                </a:effectLst>
              </a:rPr>
              <a:t>PARADE</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090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0" y="0"/>
            <a:ext cx="12192000" cy="5105400"/>
          </a:xfrm>
          <a:prstGeom prst="flowChartProcess">
            <a:avLst/>
          </a:prstGeom>
          <a:solidFill>
            <a:srgbClr val="F1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Process 4"/>
          <p:cNvSpPr/>
          <p:nvPr/>
        </p:nvSpPr>
        <p:spPr>
          <a:xfrm>
            <a:off x="7062786" y="195262"/>
            <a:ext cx="4886325" cy="471487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Process 5"/>
          <p:cNvSpPr/>
          <p:nvPr/>
        </p:nvSpPr>
        <p:spPr>
          <a:xfrm>
            <a:off x="7191374" y="276225"/>
            <a:ext cx="4629150" cy="67627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effectLst>
                  <a:outerShdw blurRad="38100" dist="38100" dir="2700000" algn="tl">
                    <a:srgbClr val="000000">
                      <a:alpha val="43137"/>
                    </a:srgbClr>
                  </a:outerShdw>
                </a:effectLst>
              </a:rPr>
              <a:t>BOOK YOUR TICKETS NOW</a:t>
            </a:r>
            <a:endParaRPr lang="en-IN" sz="2400" b="1" dirty="0">
              <a:solidFill>
                <a:schemeClr val="tx1"/>
              </a:solidFill>
              <a:effectLst>
                <a:outerShdw blurRad="38100" dist="38100" dir="2700000" algn="tl">
                  <a:srgbClr val="000000">
                    <a:alpha val="43137"/>
                  </a:srgbClr>
                </a:outerShdw>
              </a:effectLst>
            </a:endParaRPr>
          </a:p>
        </p:txBody>
      </p:sp>
      <p:sp>
        <p:nvSpPr>
          <p:cNvPr id="8" name="Rounded Rectangle 7"/>
          <p:cNvSpPr/>
          <p:nvPr/>
        </p:nvSpPr>
        <p:spPr>
          <a:xfrm>
            <a:off x="7315198" y="1126334"/>
            <a:ext cx="4505325"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bg2">
                    <a:lumMod val="50000"/>
                  </a:schemeClr>
                </a:solidFill>
              </a:rPr>
              <a:t>ENTER YOUR NAME</a:t>
            </a:r>
            <a:endParaRPr lang="en-IN" dirty="0">
              <a:solidFill>
                <a:schemeClr val="bg2">
                  <a:lumMod val="50000"/>
                </a:schemeClr>
              </a:solidFill>
            </a:endParaRPr>
          </a:p>
        </p:txBody>
      </p:sp>
      <p:sp>
        <p:nvSpPr>
          <p:cNvPr id="10" name="Rounded Rectangle 9"/>
          <p:cNvSpPr/>
          <p:nvPr/>
        </p:nvSpPr>
        <p:spPr>
          <a:xfrm>
            <a:off x="7315198" y="1962146"/>
            <a:ext cx="4505325" cy="4952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bg2">
                    <a:lumMod val="50000"/>
                  </a:schemeClr>
                </a:solidFill>
              </a:rPr>
              <a:t>MOBILE NO.</a:t>
            </a:r>
            <a:endParaRPr lang="en-IN" dirty="0">
              <a:solidFill>
                <a:schemeClr val="bg2">
                  <a:lumMod val="50000"/>
                </a:schemeClr>
              </a:solidFill>
            </a:endParaRPr>
          </a:p>
        </p:txBody>
      </p:sp>
      <p:sp>
        <p:nvSpPr>
          <p:cNvPr id="11" name="Rounded Rectangle 10"/>
          <p:cNvSpPr/>
          <p:nvPr/>
        </p:nvSpPr>
        <p:spPr>
          <a:xfrm>
            <a:off x="7315197" y="2759856"/>
            <a:ext cx="4505325" cy="5143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bg2">
                    <a:lumMod val="50000"/>
                  </a:schemeClr>
                </a:solidFill>
              </a:rPr>
              <a:t>NO. OF TICKETS</a:t>
            </a:r>
            <a:endParaRPr lang="en-IN" dirty="0">
              <a:solidFill>
                <a:schemeClr val="bg2">
                  <a:lumMod val="50000"/>
                </a:schemeClr>
              </a:solidFill>
            </a:endParaRPr>
          </a:p>
        </p:txBody>
      </p:sp>
      <p:sp>
        <p:nvSpPr>
          <p:cNvPr id="12" name="Flowchart: Process 11"/>
          <p:cNvSpPr/>
          <p:nvPr/>
        </p:nvSpPr>
        <p:spPr>
          <a:xfrm>
            <a:off x="8084345" y="4264800"/>
            <a:ext cx="2819400" cy="578644"/>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bg1"/>
                </a:solidFill>
                <a:effectLst>
                  <a:outerShdw blurRad="38100" dist="38100" dir="2700000" algn="tl">
                    <a:srgbClr val="000000">
                      <a:alpha val="43137"/>
                    </a:srgbClr>
                  </a:outerShdw>
                </a:effectLst>
              </a:rPr>
              <a:t>BOOK NOW</a:t>
            </a:r>
            <a:endParaRPr lang="en-IN" sz="2400" b="1" dirty="0">
              <a:solidFill>
                <a:schemeClr val="bg1"/>
              </a:solidFill>
              <a:effectLst>
                <a:outerShdw blurRad="38100" dist="38100" dir="2700000" algn="tl">
                  <a:srgbClr val="000000">
                    <a:alpha val="43137"/>
                  </a:srgbClr>
                </a:outerShdw>
              </a:effectLst>
            </a:endParaRPr>
          </a:p>
        </p:txBody>
      </p:sp>
      <p:sp>
        <p:nvSpPr>
          <p:cNvPr id="13" name="Rounded Rectangle 12"/>
          <p:cNvSpPr/>
          <p:nvPr/>
        </p:nvSpPr>
        <p:spPr>
          <a:xfrm>
            <a:off x="7315197" y="3577821"/>
            <a:ext cx="4505325" cy="5143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bg2">
                    <a:lumMod val="50000"/>
                  </a:schemeClr>
                </a:solidFill>
              </a:rPr>
              <a:t>EMAIL ADDRESS</a:t>
            </a:r>
            <a:endParaRPr lang="en-IN" dirty="0">
              <a:solidFill>
                <a:schemeClr val="bg2">
                  <a:lumMod val="50000"/>
                </a:schemeClr>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1" y="1126334"/>
            <a:ext cx="4229100" cy="4695825"/>
          </a:xfrm>
          <a:prstGeom prst="rect">
            <a:avLst/>
          </a:prstGeom>
        </p:spPr>
      </p:pic>
      <p:sp>
        <p:nvSpPr>
          <p:cNvPr id="16" name="Flowchart: Process 15"/>
          <p:cNvSpPr/>
          <p:nvPr/>
        </p:nvSpPr>
        <p:spPr>
          <a:xfrm>
            <a:off x="895351" y="1126334"/>
            <a:ext cx="4238625" cy="4683916"/>
          </a:xfrm>
          <a:prstGeom prst="flowChartProcess">
            <a:avLst/>
          </a:prstGeom>
          <a:solidFill>
            <a:schemeClr val="tx1">
              <a:alpha val="6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Process 16"/>
          <p:cNvSpPr/>
          <p:nvPr/>
        </p:nvSpPr>
        <p:spPr>
          <a:xfrm>
            <a:off x="1038225" y="1438275"/>
            <a:ext cx="3857625" cy="70485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smtClean="0"/>
              <a:t>TIMING:-</a:t>
            </a:r>
            <a:endParaRPr lang="en-IN" b="1" dirty="0"/>
          </a:p>
        </p:txBody>
      </p:sp>
      <p:sp>
        <p:nvSpPr>
          <p:cNvPr id="18" name="Flowchart: Process 17"/>
          <p:cNvSpPr/>
          <p:nvPr/>
        </p:nvSpPr>
        <p:spPr>
          <a:xfrm>
            <a:off x="1119187" y="2381244"/>
            <a:ext cx="3752850" cy="317183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Process 18"/>
          <p:cNvSpPr/>
          <p:nvPr/>
        </p:nvSpPr>
        <p:spPr>
          <a:xfrm>
            <a:off x="1266825" y="2552699"/>
            <a:ext cx="3124200" cy="61912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u="sng" dirty="0" smtClean="0">
                <a:solidFill>
                  <a:schemeClr val="bg1"/>
                </a:solidFill>
                <a:effectLst>
                  <a:outerShdw blurRad="38100" dist="38100" dir="2700000" algn="tl">
                    <a:srgbClr val="000000">
                      <a:alpha val="43137"/>
                    </a:srgbClr>
                  </a:outerShdw>
                </a:effectLst>
              </a:rPr>
              <a:t>FLAG HOSTING</a:t>
            </a:r>
            <a:endParaRPr lang="en-IN" sz="2400" u="sng" dirty="0">
              <a:solidFill>
                <a:schemeClr val="bg1"/>
              </a:solidFill>
              <a:effectLst>
                <a:outerShdw blurRad="38100" dist="38100" dir="2700000" algn="tl">
                  <a:srgbClr val="000000">
                    <a:alpha val="43137"/>
                  </a:srgbClr>
                </a:outerShdw>
              </a:effectLst>
            </a:endParaRPr>
          </a:p>
        </p:txBody>
      </p:sp>
      <p:sp>
        <p:nvSpPr>
          <p:cNvPr id="20" name="Flowchart: Process 19"/>
          <p:cNvSpPr/>
          <p:nvPr/>
        </p:nvSpPr>
        <p:spPr>
          <a:xfrm>
            <a:off x="1686520" y="3173002"/>
            <a:ext cx="2284810" cy="69295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9 AM -  10:30 AM</a:t>
            </a:r>
            <a:endParaRPr lang="en-IN" sz="2000" dirty="0"/>
          </a:p>
        </p:txBody>
      </p:sp>
      <p:sp>
        <p:nvSpPr>
          <p:cNvPr id="21" name="Flowchart: Process 20"/>
          <p:cNvSpPr/>
          <p:nvPr/>
        </p:nvSpPr>
        <p:spPr>
          <a:xfrm>
            <a:off x="1266825" y="4027871"/>
            <a:ext cx="3124200" cy="61912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u="sng" dirty="0" smtClean="0">
                <a:solidFill>
                  <a:schemeClr val="bg1"/>
                </a:solidFill>
                <a:effectLst>
                  <a:outerShdw blurRad="38100" dist="38100" dir="2700000" algn="tl">
                    <a:srgbClr val="000000">
                      <a:alpha val="43137"/>
                    </a:srgbClr>
                  </a:outerShdw>
                </a:effectLst>
              </a:rPr>
              <a:t>PARADE</a:t>
            </a:r>
            <a:endParaRPr lang="en-IN" sz="2400" u="sng" dirty="0">
              <a:solidFill>
                <a:schemeClr val="bg1"/>
              </a:solidFill>
              <a:effectLst>
                <a:outerShdw blurRad="38100" dist="38100" dir="2700000" algn="tl">
                  <a:srgbClr val="000000">
                    <a:alpha val="43137"/>
                  </a:srgbClr>
                </a:outerShdw>
              </a:effectLst>
            </a:endParaRPr>
          </a:p>
        </p:txBody>
      </p:sp>
      <p:sp>
        <p:nvSpPr>
          <p:cNvPr id="22" name="Flowchart: Process 21"/>
          <p:cNvSpPr/>
          <p:nvPr/>
        </p:nvSpPr>
        <p:spPr>
          <a:xfrm>
            <a:off x="1566564" y="4650566"/>
            <a:ext cx="2524722" cy="69295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10:45 AM - 11:45 AM</a:t>
            </a:r>
            <a:endParaRPr lang="en-IN" sz="2000" dirty="0"/>
          </a:p>
        </p:txBody>
      </p:sp>
    </p:spTree>
    <p:extLst>
      <p:ext uri="{BB962C8B-B14F-4D97-AF65-F5344CB8AC3E}">
        <p14:creationId xmlns:p14="http://schemas.microsoft.com/office/powerpoint/2010/main" val="1010216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376237" y="278606"/>
            <a:ext cx="11782425" cy="86677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tx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GLIMPSE</a:t>
            </a:r>
            <a:endParaRPr lang="en-IN" sz="3200" b="1" dirty="0">
              <a:solidFill>
                <a:schemeClr val="tx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6837"/>
            <a:ext cx="12192000" cy="3105150"/>
          </a:xfrm>
          <a:prstGeom prst="rect">
            <a:avLst/>
          </a:prstGeom>
        </p:spPr>
      </p:pic>
      <p:sp>
        <p:nvSpPr>
          <p:cNvPr id="7" name="Chevron 6"/>
          <p:cNvSpPr/>
          <p:nvPr/>
        </p:nvSpPr>
        <p:spPr>
          <a:xfrm>
            <a:off x="11439525" y="2538412"/>
            <a:ext cx="752475" cy="762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hevron 7"/>
          <p:cNvSpPr/>
          <p:nvPr/>
        </p:nvSpPr>
        <p:spPr>
          <a:xfrm rot="10800000">
            <a:off x="0" y="2676525"/>
            <a:ext cx="752475" cy="762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Flowchart: Process 8"/>
          <p:cNvSpPr/>
          <p:nvPr/>
        </p:nvSpPr>
        <p:spPr>
          <a:xfrm>
            <a:off x="1" y="4481512"/>
            <a:ext cx="12192000" cy="1152525"/>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Process 9"/>
          <p:cNvSpPr/>
          <p:nvPr/>
        </p:nvSpPr>
        <p:spPr>
          <a:xfrm>
            <a:off x="1276350" y="4748213"/>
            <a:ext cx="7353300" cy="60960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smtClean="0">
                <a:solidFill>
                  <a:schemeClr val="bg1">
                    <a:lumMod val="50000"/>
                  </a:schemeClr>
                </a:solidFill>
              </a:rPr>
              <a:t>SUBSCRIBE TO OUR NEWS LETTERS</a:t>
            </a:r>
            <a:endParaRPr lang="en-IN" dirty="0">
              <a:solidFill>
                <a:schemeClr val="bg1">
                  <a:lumMod val="50000"/>
                </a:schemeClr>
              </a:solidFill>
            </a:endParaRPr>
          </a:p>
        </p:txBody>
      </p:sp>
      <p:sp>
        <p:nvSpPr>
          <p:cNvPr id="11" name="Rectangle 10"/>
          <p:cNvSpPr/>
          <p:nvPr/>
        </p:nvSpPr>
        <p:spPr>
          <a:xfrm>
            <a:off x="8734424" y="4748213"/>
            <a:ext cx="2343150" cy="6143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bg1"/>
                </a:solidFill>
                <a:effectLst>
                  <a:outerShdw blurRad="38100" dist="38100" dir="2700000" algn="tl">
                    <a:srgbClr val="000000">
                      <a:alpha val="43137"/>
                    </a:srgbClr>
                  </a:outerShdw>
                </a:effectLst>
              </a:rPr>
              <a:t>SUBSCRIBE</a:t>
            </a:r>
            <a:endParaRPr lang="en-IN"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3686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25325" cy="6858000"/>
          </a:xfrm>
          <a:prstGeom prst="rect">
            <a:avLst/>
          </a:prstGeom>
          <a:solidFill>
            <a:srgbClr val="F1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 y="85725"/>
            <a:ext cx="2047875" cy="1165341"/>
          </a:xfrm>
          <a:prstGeom prst="rect">
            <a:avLst/>
          </a:prstGeom>
        </p:spPr>
      </p:pic>
      <p:sp>
        <p:nvSpPr>
          <p:cNvPr id="9" name="Flowchart: Process 8"/>
          <p:cNvSpPr/>
          <p:nvPr/>
        </p:nvSpPr>
        <p:spPr>
          <a:xfrm>
            <a:off x="219076" y="1428750"/>
            <a:ext cx="2876550" cy="353377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 this day of Indian Independence, the nation attained freedom from the governing British Rule. This day is celebrated with great pride, enthusiasm and high spirits across the country and is marked as a very important day in Indian History and so called INDEPENDENCE DAY or 'SWADHINTA DIWAS'.</a:t>
            </a:r>
            <a:endParaRPr lang="en-IN" dirty="0">
              <a:solidFill>
                <a:schemeClr val="tx1"/>
              </a:solidFill>
            </a:endParaRPr>
          </a:p>
        </p:txBody>
      </p:sp>
      <p:sp>
        <p:nvSpPr>
          <p:cNvPr id="10" name="Rectangle 9"/>
          <p:cNvSpPr/>
          <p:nvPr/>
        </p:nvSpPr>
        <p:spPr>
          <a:xfrm>
            <a:off x="3745704" y="1428750"/>
            <a:ext cx="3128966" cy="3381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Process 10"/>
          <p:cNvSpPr/>
          <p:nvPr/>
        </p:nvSpPr>
        <p:spPr>
          <a:xfrm>
            <a:off x="3876675" y="1619250"/>
            <a:ext cx="2895600" cy="52387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smtClean="0">
                <a:solidFill>
                  <a:schemeClr val="tx1"/>
                </a:solidFill>
              </a:rPr>
              <a:t>IMPORTANT LINKS</a:t>
            </a:r>
            <a:endParaRPr lang="en-IN" sz="2000" b="1" dirty="0">
              <a:solidFill>
                <a:schemeClr val="tx1"/>
              </a:solidFill>
            </a:endParaRPr>
          </a:p>
        </p:txBody>
      </p:sp>
      <p:sp>
        <p:nvSpPr>
          <p:cNvPr id="12" name="Flowchart: Process 11"/>
          <p:cNvSpPr/>
          <p:nvPr/>
        </p:nvSpPr>
        <p:spPr>
          <a:xfrm>
            <a:off x="4005262" y="2143125"/>
            <a:ext cx="2057400" cy="231457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dirty="0" smtClean="0">
                <a:solidFill>
                  <a:schemeClr val="tx1"/>
                </a:solidFill>
              </a:rPr>
              <a:t>HOME</a:t>
            </a:r>
          </a:p>
          <a:p>
            <a:pPr marL="285750" indent="-285750">
              <a:buFont typeface="Wingdings" panose="05000000000000000000" pitchFamily="2" charset="2"/>
              <a:buChar char="Ø"/>
            </a:pPr>
            <a:r>
              <a:rPr lang="en-IN" dirty="0" smtClean="0">
                <a:solidFill>
                  <a:schemeClr val="tx1"/>
                </a:solidFill>
              </a:rPr>
              <a:t>ABOUT US</a:t>
            </a:r>
          </a:p>
          <a:p>
            <a:pPr marL="285750" indent="-285750">
              <a:buFont typeface="Wingdings" panose="05000000000000000000" pitchFamily="2" charset="2"/>
              <a:buChar char="Ø"/>
            </a:pPr>
            <a:r>
              <a:rPr lang="en-IN" dirty="0" smtClean="0">
                <a:solidFill>
                  <a:schemeClr val="tx1"/>
                </a:solidFill>
              </a:rPr>
              <a:t>BUY TICKETS</a:t>
            </a:r>
          </a:p>
          <a:p>
            <a:pPr marL="285750" indent="-285750">
              <a:buFont typeface="Wingdings" panose="05000000000000000000" pitchFamily="2" charset="2"/>
              <a:buChar char="Ø"/>
            </a:pPr>
            <a:r>
              <a:rPr lang="en-IN" dirty="0" smtClean="0">
                <a:solidFill>
                  <a:schemeClr val="tx1"/>
                </a:solidFill>
              </a:rPr>
              <a:t>GLIMPSE</a:t>
            </a:r>
          </a:p>
          <a:p>
            <a:pPr marL="285750" indent="-285750">
              <a:buFont typeface="Wingdings" panose="05000000000000000000" pitchFamily="2" charset="2"/>
              <a:buChar char="Ø"/>
            </a:pPr>
            <a:r>
              <a:rPr lang="en-IN" dirty="0" smtClean="0">
                <a:solidFill>
                  <a:schemeClr val="tx1"/>
                </a:solidFill>
              </a:rPr>
              <a:t>NEWSLETTER</a:t>
            </a:r>
          </a:p>
          <a:p>
            <a:pPr marL="285750" indent="-285750">
              <a:buFont typeface="Wingdings" panose="05000000000000000000" pitchFamily="2" charset="2"/>
              <a:buChar char="Ø"/>
            </a:pPr>
            <a:endParaRPr lang="en-IN" dirty="0">
              <a:solidFill>
                <a:schemeClr val="tx1"/>
              </a:solidFill>
            </a:endParaRPr>
          </a:p>
        </p:txBody>
      </p:sp>
      <p:sp>
        <p:nvSpPr>
          <p:cNvPr id="13" name="Flowchart: Process 12"/>
          <p:cNvSpPr/>
          <p:nvPr/>
        </p:nvSpPr>
        <p:spPr>
          <a:xfrm>
            <a:off x="7781925" y="1428751"/>
            <a:ext cx="3705225" cy="33623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Process 14"/>
          <p:cNvSpPr/>
          <p:nvPr/>
        </p:nvSpPr>
        <p:spPr>
          <a:xfrm>
            <a:off x="8052197" y="1428750"/>
            <a:ext cx="2895600" cy="52387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smtClean="0">
                <a:solidFill>
                  <a:schemeClr val="tx1"/>
                </a:solidFill>
              </a:rPr>
              <a:t>CONTACT INFORMATION</a:t>
            </a:r>
            <a:endParaRPr lang="en-IN" sz="2000" b="1" dirty="0">
              <a:solidFill>
                <a:schemeClr val="tx1"/>
              </a:solidFill>
            </a:endParaRPr>
          </a:p>
        </p:txBody>
      </p:sp>
      <p:sp>
        <p:nvSpPr>
          <p:cNvPr id="16" name="Flowchart: Process 15"/>
          <p:cNvSpPr/>
          <p:nvPr/>
        </p:nvSpPr>
        <p:spPr>
          <a:xfrm>
            <a:off x="7953375" y="2314575"/>
            <a:ext cx="3438525" cy="5238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Process 16"/>
          <p:cNvSpPr/>
          <p:nvPr/>
        </p:nvSpPr>
        <p:spPr>
          <a:xfrm>
            <a:off x="7953375" y="3195637"/>
            <a:ext cx="3438525" cy="5238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Process 17"/>
          <p:cNvSpPr/>
          <p:nvPr/>
        </p:nvSpPr>
        <p:spPr>
          <a:xfrm>
            <a:off x="7953375" y="3993356"/>
            <a:ext cx="3438525" cy="5238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p:nvPr/>
        </p:nvCxnSpPr>
        <p:spPr>
          <a:xfrm>
            <a:off x="0" y="5953125"/>
            <a:ext cx="12125325" cy="381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lowchart: Connector 20"/>
          <p:cNvSpPr/>
          <p:nvPr/>
        </p:nvSpPr>
        <p:spPr>
          <a:xfrm>
            <a:off x="4738687" y="6143624"/>
            <a:ext cx="590550" cy="428625"/>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IN" dirty="0"/>
          </a:p>
        </p:txBody>
      </p:sp>
      <p:sp>
        <p:nvSpPr>
          <p:cNvPr id="22" name="Flowchart: Process 21"/>
          <p:cNvSpPr/>
          <p:nvPr/>
        </p:nvSpPr>
        <p:spPr>
          <a:xfrm>
            <a:off x="5441154" y="6153149"/>
            <a:ext cx="1738313" cy="41910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NEWS 18 INDIA</a:t>
            </a:r>
            <a:endParaRPr lang="en-IN" dirty="0">
              <a:solidFill>
                <a:schemeClr val="tx1"/>
              </a:solidFill>
            </a:endParaRPr>
          </a:p>
        </p:txBody>
      </p:sp>
    </p:spTree>
    <p:extLst>
      <p:ext uri="{BB962C8B-B14F-4D97-AF65-F5344CB8AC3E}">
        <p14:creationId xmlns:p14="http://schemas.microsoft.com/office/powerpoint/2010/main" val="2322105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218</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Adobe Gothic Std B</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kumar shukla</dc:creator>
  <cp:lastModifiedBy>vinay kumar shukla</cp:lastModifiedBy>
  <cp:revision>13</cp:revision>
  <dcterms:created xsi:type="dcterms:W3CDTF">2019-07-19T05:39:19Z</dcterms:created>
  <dcterms:modified xsi:type="dcterms:W3CDTF">2019-07-22T09:36:48Z</dcterms:modified>
</cp:coreProperties>
</file>