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SVM Parameter:</a:t>
            </a:r>
            <a:r>
              <a:rPr lang="en-US" baseline="0" dirty="0"/>
              <a:t> C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1.0000000000000001E-5</c:v>
                </c:pt>
                <c:pt idx="1">
                  <c:v>5.0000000000000002E-5</c:v>
                </c:pt>
                <c:pt idx="2">
                  <c:v>1E-4</c:v>
                </c:pt>
                <c:pt idx="3">
                  <c:v>5.0000000000000001E-4</c:v>
                </c:pt>
                <c:pt idx="4">
                  <c:v>1E-3</c:v>
                </c:pt>
                <c:pt idx="5">
                  <c:v>5.0000000000000001E-3</c:v>
                </c:pt>
                <c:pt idx="6">
                  <c:v>0.01</c:v>
                </c:pt>
                <c:pt idx="7">
                  <c:v>0.05</c:v>
                </c:pt>
                <c:pt idx="8">
                  <c:v>0.1</c:v>
                </c:pt>
                <c:pt idx="9">
                  <c:v>0.5</c:v>
                </c:pt>
                <c:pt idx="10">
                  <c:v>1</c:v>
                </c:pt>
                <c:pt idx="11">
                  <c:v>1.5</c:v>
                </c:pt>
                <c:pt idx="12">
                  <c:v>2</c:v>
                </c:pt>
                <c:pt idx="13">
                  <c:v>2.5</c:v>
                </c:pt>
                <c:pt idx="14">
                  <c:v>3</c:v>
                </c:pt>
                <c:pt idx="15">
                  <c:v>3.5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0.53500000000000003</c:v>
                </c:pt>
                <c:pt idx="1">
                  <c:v>0.53500000000000003</c:v>
                </c:pt>
                <c:pt idx="2">
                  <c:v>0.53600000000000003</c:v>
                </c:pt>
                <c:pt idx="3">
                  <c:v>0.59599999999999997</c:v>
                </c:pt>
                <c:pt idx="4">
                  <c:v>0.59799999999999998</c:v>
                </c:pt>
                <c:pt idx="5">
                  <c:v>0.63300000000000001</c:v>
                </c:pt>
                <c:pt idx="6">
                  <c:v>0.628</c:v>
                </c:pt>
                <c:pt idx="7">
                  <c:v>0.61799999999999999</c:v>
                </c:pt>
                <c:pt idx="8">
                  <c:v>0.66300000000000003</c:v>
                </c:pt>
                <c:pt idx="9">
                  <c:v>0.65100000000000002</c:v>
                </c:pt>
                <c:pt idx="10">
                  <c:v>0.63700000000000001</c:v>
                </c:pt>
                <c:pt idx="11">
                  <c:v>0.60899999999999999</c:v>
                </c:pt>
                <c:pt idx="12">
                  <c:v>0.66300000000000003</c:v>
                </c:pt>
                <c:pt idx="13">
                  <c:v>0.623</c:v>
                </c:pt>
                <c:pt idx="14">
                  <c:v>0.63900000000000001</c:v>
                </c:pt>
                <c:pt idx="15">
                  <c:v>0.629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334080"/>
        <c:axId val="236329728"/>
      </c:lineChart>
      <c:catAx>
        <c:axId val="23633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329728"/>
        <c:crosses val="autoZero"/>
        <c:auto val="1"/>
        <c:lblAlgn val="ctr"/>
        <c:lblOffset val="100"/>
        <c:noMultiLvlLbl val="0"/>
      </c:catAx>
      <c:valAx>
        <c:axId val="236329728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33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Cross Validation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0.60399999999999998</c:v>
                </c:pt>
                <c:pt idx="1">
                  <c:v>0.64500000000000002</c:v>
                </c:pt>
                <c:pt idx="2">
                  <c:v>0.66300000000000003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104624"/>
        <c:axId val="234103536"/>
      </c:lineChart>
      <c:catAx>
        <c:axId val="23410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103536"/>
        <c:crosses val="autoZero"/>
        <c:auto val="1"/>
        <c:lblAlgn val="ctr"/>
        <c:lblOffset val="100"/>
        <c:noMultiLvlLbl val="0"/>
      </c:catAx>
      <c:valAx>
        <c:axId val="234103536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10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SVM Parameter: </a:t>
            </a:r>
            <a:r>
              <a:rPr lang="en-US" dirty="0" smtClean="0"/>
              <a:t>Epsilon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SVM Parameter: Epsiolon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9.9999999999999995E-7</c:v>
                </c:pt>
                <c:pt idx="1">
                  <c:v>1.0000000000000001E-5</c:v>
                </c:pt>
                <c:pt idx="2">
                  <c:v>1E-4</c:v>
                </c:pt>
                <c:pt idx="3">
                  <c:v>1E-3</c:v>
                </c:pt>
                <c:pt idx="4">
                  <c:v>0.01</c:v>
                </c:pt>
                <c:pt idx="5">
                  <c:v>0.1</c:v>
                </c:pt>
                <c:pt idx="6">
                  <c:v>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0.63500000000000001</c:v>
                </c:pt>
                <c:pt idx="1">
                  <c:v>0.65500000000000003</c:v>
                </c:pt>
                <c:pt idx="2">
                  <c:v>0.63800000000000001</c:v>
                </c:pt>
                <c:pt idx="3">
                  <c:v>0.63100000000000001</c:v>
                </c:pt>
                <c:pt idx="4">
                  <c:v>0.63900000000000001</c:v>
                </c:pt>
                <c:pt idx="5">
                  <c:v>0.64700000000000002</c:v>
                </c:pt>
                <c:pt idx="6">
                  <c:v>0.625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112784"/>
        <c:axId val="234108432"/>
      </c:lineChart>
      <c:catAx>
        <c:axId val="23411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108432"/>
        <c:crosses val="autoZero"/>
        <c:auto val="1"/>
        <c:lblAlgn val="ctr"/>
        <c:lblOffset val="100"/>
        <c:noMultiLvlLbl val="0"/>
      </c:catAx>
      <c:valAx>
        <c:axId val="234108432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11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594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6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0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81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8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0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3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3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ACC56DC-8379-423B-8ED0-AEC070AD5951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7A165D-B381-4D58-BE83-AE6040C9AB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6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of Live Tweets using Linear SVM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Brian Mooney &amp; Tri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1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0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public sentiment using Live Twitter feeds.</a:t>
            </a:r>
          </a:p>
          <a:p>
            <a:endParaRPr lang="en-US" dirty="0" smtClean="0"/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Format pre-labeled training data using Bag of Words methodology</a:t>
            </a:r>
          </a:p>
          <a:p>
            <a:pPr lvl="1"/>
            <a:r>
              <a:rPr lang="en-US" dirty="0" smtClean="0"/>
              <a:t>Train a Machine Learning classifier to determine the overall sentiment behind each sample sentence</a:t>
            </a:r>
          </a:p>
          <a:p>
            <a:pPr lvl="1"/>
            <a:r>
              <a:rPr lang="en-US" dirty="0" smtClean="0"/>
              <a:t>Use Twitter’s search functions to locate live tweets relevant to specific topic</a:t>
            </a:r>
          </a:p>
          <a:p>
            <a:pPr lvl="1"/>
            <a:r>
              <a:rPr lang="en-US" dirty="0" smtClean="0"/>
              <a:t>Format incoming Live Tweets to match the format of the training data</a:t>
            </a:r>
          </a:p>
          <a:p>
            <a:pPr lvl="1"/>
            <a:r>
              <a:rPr lang="en-US" dirty="0" smtClean="0"/>
              <a:t>Use the trained classifier to determine if the tweet has a positive or negative sentiment</a:t>
            </a:r>
          </a:p>
          <a:p>
            <a:pPr lvl="1"/>
            <a:r>
              <a:rPr lang="en-US" dirty="0" smtClean="0"/>
              <a:t>Determine the general consensus of Twitter’s user-base on the specific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8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Sentences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Format of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Bag of Words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Training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Training Matrix:</a:t>
            </a:r>
            <a:endParaRPr lang="en-US" dirty="0"/>
          </a:p>
          <a:p>
            <a:pPr lvl="1"/>
            <a:r>
              <a:rPr lang="en-US" dirty="0" smtClean="0"/>
              <a:t>W x S</a:t>
            </a:r>
          </a:p>
          <a:p>
            <a:r>
              <a:rPr lang="en-US" dirty="0" smtClean="0"/>
              <a:t>Label Array:</a:t>
            </a:r>
          </a:p>
          <a:p>
            <a:pPr lvl="1"/>
            <a:r>
              <a:rPr lang="en-US" dirty="0" smtClean="0"/>
              <a:t>1 x 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 = 	Total # of Unique words    	identified in the training set</a:t>
            </a:r>
            <a:r>
              <a:rPr lang="en-US" dirty="0"/>
              <a:t> </a:t>
            </a:r>
            <a:r>
              <a:rPr lang="en-US" dirty="0" smtClean="0"/>
              <a:t>	(Dimensionality of the SVM)</a:t>
            </a:r>
          </a:p>
          <a:p>
            <a:r>
              <a:rPr lang="en-US" dirty="0" smtClean="0"/>
              <a:t>S =	# of samples sentences used to 	train the SVM</a:t>
            </a:r>
          </a:p>
        </p:txBody>
      </p:sp>
    </p:spTree>
    <p:extLst>
      <p:ext uri="{BB962C8B-B14F-4D97-AF65-F5344CB8AC3E}">
        <p14:creationId xmlns:p14="http://schemas.microsoft.com/office/powerpoint/2010/main" val="311332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2 Sentences: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Sample A: “I love movies”</a:t>
            </a:r>
          </a:p>
          <a:p>
            <a:r>
              <a:rPr lang="en-US" dirty="0" smtClean="0"/>
              <a:t>Sample B: “I hate finals”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Corresponding Matrix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71739529"/>
              </p:ext>
            </p:extLst>
          </p:nvPr>
        </p:nvGraphicFramePr>
        <p:xfrm>
          <a:off x="6126480" y="2861777"/>
          <a:ext cx="2286000" cy="1020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Movies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Finals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6475"/>
              </p:ext>
            </p:extLst>
          </p:nvPr>
        </p:nvGraphicFramePr>
        <p:xfrm>
          <a:off x="6126480" y="4254816"/>
          <a:ext cx="2286000" cy="170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Label Vector: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97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Parameters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kernelType</a:t>
            </a:r>
            <a:r>
              <a:rPr lang="en-US" dirty="0"/>
              <a:t>: 'LINEAR'</a:t>
            </a:r>
          </a:p>
          <a:p>
            <a:r>
              <a:rPr lang="en-US" dirty="0"/>
              <a:t>kFold</a:t>
            </a:r>
            <a:r>
              <a:rPr lang="en-US" dirty="0"/>
              <a:t>: 2,               </a:t>
            </a:r>
          </a:p>
          <a:p>
            <a:r>
              <a:rPr lang="en-US" dirty="0"/>
              <a:t>normalize: true,        </a:t>
            </a:r>
          </a:p>
          <a:p>
            <a:r>
              <a:rPr lang="en-US" dirty="0"/>
              <a:t>reduce: false,           </a:t>
            </a:r>
          </a:p>
          <a:p>
            <a:r>
              <a:rPr lang="en-US" dirty="0"/>
              <a:t>retainedVariance</a:t>
            </a:r>
            <a:r>
              <a:rPr lang="en-US" dirty="0"/>
              <a:t>: 0.99, </a:t>
            </a:r>
          </a:p>
          <a:p>
            <a:r>
              <a:rPr lang="en-US" dirty="0"/>
              <a:t>eps: 1e-3,              </a:t>
            </a:r>
          </a:p>
          <a:p>
            <a:r>
              <a:rPr lang="en-US" dirty="0"/>
              <a:t>cacheSize</a:t>
            </a:r>
            <a:r>
              <a:rPr lang="en-US" dirty="0"/>
              <a:t>: 2000,               </a:t>
            </a:r>
          </a:p>
          <a:p>
            <a:r>
              <a:rPr lang="en-US" dirty="0"/>
              <a:t>shrinking : true,     </a:t>
            </a:r>
          </a:p>
          <a:p>
            <a:r>
              <a:rPr lang="en-US" dirty="0"/>
              <a:t>probability : false  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61855905"/>
              </p:ext>
            </p:extLst>
          </p:nvPr>
        </p:nvGraphicFramePr>
        <p:xfrm>
          <a:off x="4370832" y="2175668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534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[3],              </a:t>
            </a:r>
          </a:p>
          <a:p>
            <a:r>
              <a:rPr lang="en-US" dirty="0"/>
              <a:t>normalize: true,        </a:t>
            </a:r>
          </a:p>
          <a:p>
            <a:r>
              <a:rPr lang="en-US" dirty="0"/>
              <a:t>reduce: false,           </a:t>
            </a:r>
          </a:p>
          <a:p>
            <a:r>
              <a:rPr lang="en-US" dirty="0"/>
              <a:t>retainedVariance</a:t>
            </a:r>
            <a:r>
              <a:rPr lang="en-US" dirty="0"/>
              <a:t>: 0.99, </a:t>
            </a:r>
          </a:p>
          <a:p>
            <a:r>
              <a:rPr lang="en-US" dirty="0"/>
              <a:t>eps: 1e-3,              </a:t>
            </a:r>
          </a:p>
          <a:p>
            <a:r>
              <a:rPr lang="en-US" dirty="0"/>
              <a:t>cacheSize</a:t>
            </a:r>
            <a:r>
              <a:rPr lang="en-US" dirty="0"/>
              <a:t>: 2000,               </a:t>
            </a:r>
          </a:p>
          <a:p>
            <a:r>
              <a:rPr lang="en-US" dirty="0"/>
              <a:t>shrinking : true,     </a:t>
            </a:r>
          </a:p>
          <a:p>
            <a:r>
              <a:rPr lang="en-US" dirty="0"/>
              <a:t>probability : false   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47355065"/>
              </p:ext>
            </p:extLst>
          </p:nvPr>
        </p:nvGraphicFramePr>
        <p:xfrm>
          <a:off x="4370832" y="2175668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754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[3],              </a:t>
            </a:r>
          </a:p>
          <a:p>
            <a:r>
              <a:rPr lang="en-US" dirty="0"/>
              <a:t>normalize: true,        </a:t>
            </a:r>
          </a:p>
          <a:p>
            <a:r>
              <a:rPr lang="en-US" dirty="0"/>
              <a:t>reduce: false,           </a:t>
            </a:r>
          </a:p>
          <a:p>
            <a:r>
              <a:rPr lang="en-US" dirty="0"/>
              <a:t>retainedVariance</a:t>
            </a:r>
            <a:r>
              <a:rPr lang="en-US" dirty="0"/>
              <a:t>: 0.99,               </a:t>
            </a:r>
          </a:p>
          <a:p>
            <a:r>
              <a:rPr lang="en-US" dirty="0"/>
              <a:t>cacheSize</a:t>
            </a:r>
            <a:r>
              <a:rPr lang="en-US" dirty="0"/>
              <a:t>: 2000,               </a:t>
            </a:r>
          </a:p>
          <a:p>
            <a:r>
              <a:rPr lang="en-US" dirty="0"/>
              <a:t>shrinking : true,     </a:t>
            </a:r>
          </a:p>
          <a:p>
            <a:r>
              <a:rPr lang="en-US" dirty="0"/>
              <a:t>probability : false  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44299442"/>
              </p:ext>
            </p:extLst>
          </p:nvPr>
        </p:nvGraphicFramePr>
        <p:xfrm>
          <a:off x="4370832" y="2175668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2841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</TotalTime>
  <Words>292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Times New Roman</vt:lpstr>
      <vt:lpstr>Wingdings 2</vt:lpstr>
      <vt:lpstr>View</vt:lpstr>
      <vt:lpstr>Sentiment Analysis of Live Tweets using Linear SVM</vt:lpstr>
      <vt:lpstr>Task Description</vt:lpstr>
      <vt:lpstr>Parsing Sentences</vt:lpstr>
      <vt:lpstr>Format of Training Set</vt:lpstr>
      <vt:lpstr>Bag of Words</vt:lpstr>
      <vt:lpstr>SVM Parameters</vt:lpstr>
      <vt:lpstr>Linear SVM</vt:lpstr>
      <vt:lpstr>Linear SVM</vt:lpstr>
      <vt:lpstr>Linear SVM</vt:lpstr>
      <vt:lpstr>Live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Live Tweets using Linear SVM</dc:title>
  <dc:creator>Brian Mooney</dc:creator>
  <cp:lastModifiedBy>Brian Mooney</cp:lastModifiedBy>
  <cp:revision>4</cp:revision>
  <dcterms:created xsi:type="dcterms:W3CDTF">2015-12-17T21:18:54Z</dcterms:created>
  <dcterms:modified xsi:type="dcterms:W3CDTF">2015-12-17T21:42:50Z</dcterms:modified>
</cp:coreProperties>
</file>