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84" r:id="rId3"/>
    <p:sldId id="285" r:id="rId4"/>
    <p:sldId id="286" r:id="rId5"/>
    <p:sldId id="287" r:id="rId6"/>
    <p:sldId id="288" r:id="rId7"/>
    <p:sldId id="289" r:id="rId8"/>
    <p:sldId id="290" r:id="rId9"/>
    <p:sldId id="291" r:id="rId10"/>
    <p:sldId id="298" r:id="rId11"/>
    <p:sldId id="299" r:id="rId12"/>
    <p:sldId id="292" r:id="rId13"/>
    <p:sldId id="293" r:id="rId14"/>
    <p:sldId id="294" r:id="rId15"/>
    <p:sldId id="295" r:id="rId16"/>
    <p:sldId id="296" r:id="rId17"/>
    <p:sldId id="297" r:id="rId18"/>
    <p:sldId id="300" r:id="rId19"/>
    <p:sldId id="301" r:id="rId20"/>
    <p:sldId id="302" r:id="rId21"/>
    <p:sldId id="303" r:id="rId22"/>
    <p:sldId id="304" r:id="rId23"/>
    <p:sldId id="283" r:id="rId24"/>
    <p:sldId id="282"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505"/>
    <a:srgbClr val="16AEB0"/>
    <a:srgbClr val="609E0E"/>
    <a:srgbClr val="FEB91D"/>
    <a:srgbClr val="E1001F"/>
    <a:srgbClr val="129DD8"/>
    <a:srgbClr val="262626"/>
    <a:srgbClr val="E40121"/>
    <a:srgbClr val="EFEFEF"/>
    <a:srgbClr val="1BB2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6" autoAdjust="0"/>
    <p:restoredTop sz="94660"/>
  </p:normalViewPr>
  <p:slideViewPr>
    <p:cSldViewPr snapToGrid="0" snapToObjects="1" showGuides="1">
      <p:cViewPr varScale="1">
        <p:scale>
          <a:sx n="67" d="100"/>
          <a:sy n="67" d="100"/>
        </p:scale>
        <p:origin x="365" y="48"/>
      </p:cViewPr>
      <p:guideLst>
        <p:guide orient="horz"/>
        <p:guide pos="1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6/7/2017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6/6/2017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Dark)">
    <p:bg>
      <p:bgRef idx="1001">
        <a:schemeClr val="bg1"/>
      </p:bgRef>
    </p:bg>
    <p:spTree>
      <p:nvGrpSpPr>
        <p:cNvPr id="1" name=""/>
        <p:cNvGrpSpPr/>
        <p:nvPr/>
      </p:nvGrpSpPr>
      <p:grpSpPr>
        <a:xfrm>
          <a:off x="0" y="0"/>
          <a:ext cx="0" cy="0"/>
          <a:chOff x="0" y="0"/>
          <a:chExt cx="0" cy="0"/>
        </a:xfrm>
      </p:grpSpPr>
      <p:pic>
        <p:nvPicPr>
          <p:cNvPr id="6" name="Picture 5" descr="events.CBC_15.pptTemplate.B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408707" y="1698478"/>
            <a:ext cx="8342747" cy="1102519"/>
          </a:xfrm>
          <a:effectLst>
            <a:outerShdw blurRad="127000" dir="2700000" algn="tl" rotWithShape="0">
              <a:srgbClr val="000000">
                <a:alpha val="20000"/>
              </a:srgbClr>
            </a:outerShdw>
          </a:effectLst>
        </p:spPr>
        <p:txBody>
          <a:bodyPr lIns="0" tIns="0" rIns="0" bIns="0" anchor="t" anchorCtr="0"/>
          <a:lstStyle>
            <a:lvl1pPr algn="l">
              <a:defRPr sz="3200" b="0" i="0" cap="all" baseline="0">
                <a:solidFill>
                  <a:schemeClr val="accent2"/>
                </a:solidFill>
                <a:latin typeface="+mj-lt"/>
              </a:defRPr>
            </a:lvl1pPr>
          </a:lstStyle>
          <a:p>
            <a:endParaRPr lang="en-US" dirty="0"/>
          </a:p>
        </p:txBody>
      </p:sp>
      <p:sp>
        <p:nvSpPr>
          <p:cNvPr id="3" name="Subtitle 2"/>
          <p:cNvSpPr>
            <a:spLocks noGrp="1"/>
          </p:cNvSpPr>
          <p:nvPr>
            <p:ph type="subTitle" idx="1"/>
          </p:nvPr>
        </p:nvSpPr>
        <p:spPr>
          <a:xfrm>
            <a:off x="408707" y="2896338"/>
            <a:ext cx="8342747" cy="1088136"/>
          </a:xfrm>
        </p:spPr>
        <p:txBody>
          <a:bodyPr lIns="0" tIns="0" rIns="0" bIns="0"/>
          <a:lstStyle>
            <a:lvl1pPr marL="0" indent="0" algn="l">
              <a:buNone/>
              <a:defRPr sz="3000" b="0" i="0"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775698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4" name="Rectangle 3"/>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8288"/>
            <a:ext cx="7998595" cy="537337"/>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3" name="Content Placeholder 2"/>
          <p:cNvSpPr>
            <a:spLocks noGrp="1"/>
          </p:cNvSpPr>
          <p:nvPr>
            <p:ph idx="1"/>
          </p:nvPr>
        </p:nvSpPr>
        <p:spPr>
          <a:xfrm>
            <a:off x="457200" y="685800"/>
            <a:ext cx="8007739" cy="3394472"/>
          </a:xfrm>
        </p:spPr>
        <p:txBody>
          <a:bodyPr/>
          <a:lstStyle>
            <a:lvl1pPr marL="228600" indent="-228600">
              <a:lnSpc>
                <a:spcPct val="100000"/>
              </a:lnSpc>
              <a:spcBef>
                <a:spcPts val="0"/>
              </a:spcBef>
              <a:spcAft>
                <a:spcPts val="300"/>
              </a:spcAft>
              <a:buSzPct val="110000"/>
              <a:defRPr/>
            </a:lvl1pPr>
            <a:lvl2pPr marL="455613" indent="-225425">
              <a:lnSpc>
                <a:spcPct val="100000"/>
              </a:lnSpc>
              <a:spcBef>
                <a:spcPts val="0"/>
              </a:spcBef>
              <a:spcAft>
                <a:spcPts val="300"/>
              </a:spcAft>
              <a:defRPr/>
            </a:lvl2pPr>
            <a:lvl3pPr marL="631825" indent="-177800">
              <a:lnSpc>
                <a:spcPct val="100000"/>
              </a:lnSpc>
              <a:spcBef>
                <a:spcPts val="0"/>
              </a:spcBef>
              <a:spcAft>
                <a:spcPts val="300"/>
              </a:spcAft>
              <a:defRPr/>
            </a:lvl3pPr>
            <a:lvl4pPr marL="800100" indent="-168275">
              <a:lnSpc>
                <a:spcPct val="100000"/>
              </a:lnSpc>
              <a:spcBef>
                <a:spcPts val="0"/>
              </a:spcBef>
              <a:spcAft>
                <a:spcPts val="300"/>
              </a:spcAft>
              <a:defRPr/>
            </a:lvl4pPr>
            <a:lvl5pPr marL="969963" indent="-169863">
              <a:lnSpc>
                <a:spcPct val="100000"/>
              </a:lnSpc>
              <a:spcBef>
                <a:spcPts val="0"/>
              </a:spcBef>
              <a:spcAft>
                <a:spcPts val="3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43631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Text (Dark)">
    <p:spTree>
      <p:nvGrpSpPr>
        <p:cNvPr id="1" name=""/>
        <p:cNvGrpSpPr/>
        <p:nvPr/>
      </p:nvGrpSpPr>
      <p:grpSpPr>
        <a:xfrm>
          <a:off x="0" y="0"/>
          <a:ext cx="0" cy="0"/>
          <a:chOff x="0" y="0"/>
          <a:chExt cx="0" cy="0"/>
        </a:xfrm>
      </p:grpSpPr>
      <p:sp>
        <p:nvSpPr>
          <p:cNvPr id="11" name="Rectangle 10"/>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2996"/>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defRPr lang="en-US" dirty="0">
                <a:solidFill>
                  <a:schemeClr val="bg1"/>
                </a:solidFill>
              </a:defRPr>
            </a:lvl1pPr>
          </a:lstStyle>
          <a:p>
            <a:pPr lvl="0">
              <a:lnSpc>
                <a:spcPct val="80000"/>
              </a:lnSpc>
            </a:pPr>
            <a:endParaRPr lang="en-US" dirty="0"/>
          </a:p>
        </p:txBody>
      </p:sp>
      <p:sp>
        <p:nvSpPr>
          <p:cNvPr id="3" name="Content Placeholder 2"/>
          <p:cNvSpPr>
            <a:spLocks noGrp="1"/>
          </p:cNvSpPr>
          <p:nvPr>
            <p:ph idx="1"/>
          </p:nvPr>
        </p:nvSpPr>
        <p:spPr>
          <a:xfrm>
            <a:off x="457200" y="685800"/>
            <a:ext cx="8007739" cy="3394472"/>
          </a:xfrm>
        </p:spPr>
        <p:txBody>
          <a:bodyPr/>
          <a:lstStyle>
            <a:lvl1pPr marL="0" indent="0">
              <a:lnSpc>
                <a:spcPct val="100000"/>
              </a:lnSpc>
              <a:spcBef>
                <a:spcPts val="0"/>
              </a:spcBef>
              <a:spcAft>
                <a:spcPts val="300"/>
              </a:spcAft>
              <a:buNone/>
              <a:defRPr/>
            </a:lvl1pPr>
            <a:lvl2pPr marL="228600" indent="0">
              <a:lnSpc>
                <a:spcPct val="100000"/>
              </a:lnSpc>
              <a:spcBef>
                <a:spcPts val="0"/>
              </a:spcBef>
              <a:spcAft>
                <a:spcPts val="300"/>
              </a:spcAft>
              <a:buNone/>
              <a:defRPr/>
            </a:lvl2pPr>
            <a:lvl3pPr marL="455613" indent="0">
              <a:lnSpc>
                <a:spcPct val="100000"/>
              </a:lnSpc>
              <a:spcBef>
                <a:spcPts val="0"/>
              </a:spcBef>
              <a:spcAft>
                <a:spcPts val="300"/>
              </a:spcAft>
              <a:buNone/>
              <a:defRPr/>
            </a:lvl3pPr>
            <a:lvl4pPr marL="627063" indent="0">
              <a:lnSpc>
                <a:spcPct val="100000"/>
              </a:lnSpc>
              <a:spcBef>
                <a:spcPts val="0"/>
              </a:spcBef>
              <a:spcAft>
                <a:spcPts val="300"/>
              </a:spcAft>
              <a:buNone/>
              <a:defRPr/>
            </a:lvl4pPr>
            <a:lvl5pPr marL="798513" indent="0">
              <a:lnSpc>
                <a:spcPct val="100000"/>
              </a:lnSpc>
              <a:spcBef>
                <a:spcPts val="0"/>
              </a:spcBef>
              <a:spcAft>
                <a:spcPts val="300"/>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992944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1"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790395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5" name="TextBox 4"/>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6"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02175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bg>
      <p:bgRef idx="1001">
        <a:schemeClr val="bg1"/>
      </p:bgRef>
    </p:bg>
    <p:spTree>
      <p:nvGrpSpPr>
        <p:cNvPr id="1" name=""/>
        <p:cNvGrpSpPr/>
        <p:nvPr/>
      </p:nvGrpSpPr>
      <p:grpSpPr>
        <a:xfrm>
          <a:off x="0" y="0"/>
          <a:ext cx="0" cy="0"/>
          <a:chOff x="0" y="0"/>
          <a:chExt cx="0" cy="0"/>
        </a:xfrm>
      </p:grpSpPr>
      <p:pic>
        <p:nvPicPr>
          <p:cNvPr id="6" name="Picture 5" descr="events.CBC_15.pptTemplate.B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Subtitle 2"/>
          <p:cNvSpPr>
            <a:spLocks noGrp="1"/>
          </p:cNvSpPr>
          <p:nvPr>
            <p:ph type="subTitle" idx="1"/>
          </p:nvPr>
        </p:nvSpPr>
        <p:spPr>
          <a:xfrm>
            <a:off x="324041" y="2165126"/>
            <a:ext cx="8342747" cy="1088136"/>
          </a:xfrm>
        </p:spPr>
        <p:txBody>
          <a:bodyPr lIns="0" tIns="0" rIns="0" bIns="0"/>
          <a:lstStyle>
            <a:lvl1pPr marL="0" indent="0" algn="ctr">
              <a:buNone/>
              <a:defRPr sz="2000" b="0" i="0"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0609036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78" r:id="rId1"/>
    <p:sldLayoutId id="2147483675" r:id="rId2"/>
    <p:sldLayoutId id="2147483676" r:id="rId3"/>
    <p:sldLayoutId id="2147483677" r:id="rId4"/>
    <p:sldLayoutId id="2147483663" r:id="rId5"/>
    <p:sldLayoutId id="2147483666" r:id="rId6"/>
    <p:sldLayoutId id="2147483674" r:id="rId7"/>
    <p:sldLayoutId id="2147483679" r:id="rId8"/>
  </p:sldLayoutIdLst>
  <p:timing>
    <p:tnLst>
      <p:par>
        <p:cT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685800" indent="-231775" algn="l" defTabSz="457200" rtl="0" eaLnBrk="1" latinLnBrk="0" hangingPunct="1">
        <a:spcBef>
          <a:spcPts val="0"/>
        </a:spcBef>
        <a:buClr>
          <a:srgbClr val="262626"/>
        </a:buClr>
        <a:buFont typeface="Lucida Grande"/>
        <a:buChar char="–"/>
        <a:defRPr sz="2000" kern="1200">
          <a:solidFill>
            <a:schemeClr val="tx1"/>
          </a:solidFill>
          <a:latin typeface="+mn-lt"/>
          <a:ea typeface="+mn-ea"/>
          <a:cs typeface="+mn-cs"/>
        </a:defRPr>
      </a:lvl3pPr>
      <a:lvl4pPr marL="854075" indent="-168275" algn="l" defTabSz="457200" rtl="0" eaLnBrk="1" latinLnBrk="0" hangingPunct="1">
        <a:spcBef>
          <a:spcPts val="0"/>
        </a:spcBef>
        <a:buClr>
          <a:srgbClr val="262626"/>
        </a:buClr>
        <a:buFont typeface="Lucida Grande"/>
        <a:buChar char="–"/>
        <a:defRPr sz="1600" kern="1200">
          <a:solidFill>
            <a:schemeClr val="tx1"/>
          </a:solidFill>
          <a:latin typeface="+mn-lt"/>
          <a:ea typeface="+mn-ea"/>
          <a:cs typeface="+mn-cs"/>
        </a:defRPr>
      </a:lvl4pPr>
      <a:lvl5pPr marL="854075" indent="-168275" algn="l" defTabSz="457200" rtl="0" eaLnBrk="1" latinLnBrk="0" hangingPunct="1">
        <a:spcBef>
          <a:spcPts val="200"/>
        </a:spcBef>
        <a:buClr>
          <a:srgbClr val="262626"/>
        </a:buClr>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Enabling HA – DR for Mission Critical Production Systems</a:t>
            </a:r>
            <a:endParaRPr lang="en-US" dirty="0"/>
          </a:p>
        </p:txBody>
      </p:sp>
      <p:sp>
        <p:nvSpPr>
          <p:cNvPr id="4" name="Subtitle 3"/>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22341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Considerations</a:t>
            </a:r>
            <a:endParaRPr lang="en-US" dirty="0"/>
          </a:p>
        </p:txBody>
      </p:sp>
      <p:sp>
        <p:nvSpPr>
          <p:cNvPr id="3" name="Content Placeholder 2"/>
          <p:cNvSpPr>
            <a:spLocks noGrp="1"/>
          </p:cNvSpPr>
          <p:nvPr>
            <p:ph idx="1"/>
          </p:nvPr>
        </p:nvSpPr>
        <p:spPr/>
        <p:txBody>
          <a:bodyPr/>
          <a:lstStyle/>
          <a:p>
            <a:r>
              <a:rPr lang="en-US" dirty="0"/>
              <a:t>Have in your app’s connection string more than one node of your cluster</a:t>
            </a:r>
          </a:p>
          <a:p>
            <a:r>
              <a:rPr lang="en-US" dirty="0"/>
              <a:t>RPO can dictate your use of </a:t>
            </a:r>
            <a:r>
              <a:rPr lang="en-US" dirty="0" err="1"/>
              <a:t>Replicate_to</a:t>
            </a:r>
            <a:r>
              <a:rPr lang="en-US" dirty="0"/>
              <a:t> in your application</a:t>
            </a:r>
          </a:p>
          <a:p>
            <a:r>
              <a:rPr lang="en-US" dirty="0"/>
              <a:t>Replica reads</a:t>
            </a:r>
          </a:p>
          <a:p>
            <a:r>
              <a:rPr lang="en-US" dirty="0"/>
              <a:t>Writes are a sticky point though</a:t>
            </a:r>
          </a:p>
          <a:p>
            <a:pPr lvl="1"/>
            <a:r>
              <a:rPr lang="en-US" dirty="0"/>
              <a:t>Write to a message queue temporarily</a:t>
            </a:r>
          </a:p>
          <a:p>
            <a:pPr lvl="1"/>
            <a:r>
              <a:rPr lang="en-US" dirty="0"/>
              <a:t>Write to a secondary CB cluster and use XDCR to replicate </a:t>
            </a:r>
            <a:r>
              <a:rPr lang="en-US" dirty="0" smtClean="0"/>
              <a:t>back</a:t>
            </a:r>
            <a:endParaRPr lang="en-US" dirty="0"/>
          </a:p>
        </p:txBody>
      </p:sp>
    </p:spTree>
    <p:extLst>
      <p:ext uri="{BB962C8B-B14F-4D97-AF65-F5344CB8AC3E}">
        <p14:creationId xmlns:p14="http://schemas.microsoft.com/office/powerpoint/2010/main" val="800131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a:t>M</a:t>
            </a:r>
            <a:r>
              <a:rPr lang="en-US" dirty="0" smtClean="0"/>
              <a:t>any Replicas?</a:t>
            </a:r>
            <a:endParaRPr lang="en-US" dirty="0"/>
          </a:p>
        </p:txBody>
      </p:sp>
      <p:sp>
        <p:nvSpPr>
          <p:cNvPr id="3" name="Content Placeholder 2"/>
          <p:cNvSpPr>
            <a:spLocks noGrp="1"/>
          </p:cNvSpPr>
          <p:nvPr>
            <p:ph idx="1"/>
          </p:nvPr>
        </p:nvSpPr>
        <p:spPr/>
        <p:txBody>
          <a:bodyPr/>
          <a:lstStyle/>
          <a:p>
            <a:r>
              <a:rPr lang="en-US" dirty="0" smtClean="0"/>
              <a:t>Usually best to have 1 replica for clusters 10 nodes are smaller</a:t>
            </a:r>
          </a:p>
          <a:p>
            <a:r>
              <a:rPr lang="en-US" dirty="0" smtClean="0"/>
              <a:t>Above that, you need another replica per node you are might lose.</a:t>
            </a:r>
          </a:p>
          <a:p>
            <a:r>
              <a:rPr lang="en-US" dirty="0"/>
              <a:t>Likelihood of having concurrent failures goes up as you have more </a:t>
            </a:r>
            <a:r>
              <a:rPr lang="en-US" dirty="0" smtClean="0"/>
              <a:t>nodes</a:t>
            </a:r>
            <a:endParaRPr lang="en-US" dirty="0"/>
          </a:p>
        </p:txBody>
      </p:sp>
    </p:spTree>
    <p:extLst>
      <p:ext uri="{BB962C8B-B14F-4D97-AF65-F5344CB8AC3E}">
        <p14:creationId xmlns:p14="http://schemas.microsoft.com/office/powerpoint/2010/main" val="1145253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Inter-Cluster High Availability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9525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XDCR for HA and DR</a:t>
            </a:r>
            <a:endParaRPr lang="en-US" dirty="0"/>
          </a:p>
        </p:txBody>
      </p:sp>
      <p:sp>
        <p:nvSpPr>
          <p:cNvPr id="3" name="Content Placeholder 2"/>
          <p:cNvSpPr>
            <a:spLocks noGrp="1"/>
          </p:cNvSpPr>
          <p:nvPr>
            <p:ph idx="1"/>
          </p:nvPr>
        </p:nvSpPr>
        <p:spPr/>
        <p:txBody>
          <a:bodyPr/>
          <a:lstStyle/>
          <a:p>
            <a:r>
              <a:rPr lang="en-US" dirty="0"/>
              <a:t>XDCR can be used as part of a highly available globally load balanced architecture.</a:t>
            </a:r>
          </a:p>
          <a:p>
            <a:r>
              <a:rPr lang="en-US" dirty="0"/>
              <a:t>XDCR can be part of a DR strategy</a:t>
            </a:r>
          </a:p>
          <a:p>
            <a:pPr lvl="1"/>
            <a:r>
              <a:rPr lang="en-US" dirty="0"/>
              <a:t>Failover to hot/warm standby</a:t>
            </a:r>
          </a:p>
          <a:p>
            <a:pPr lvl="1"/>
            <a:r>
              <a:rPr lang="en-US" dirty="0"/>
              <a:t>Recover to primary cluster using </a:t>
            </a:r>
            <a:r>
              <a:rPr lang="en-US" dirty="0" err="1"/>
              <a:t>cbrecover</a:t>
            </a:r>
            <a:r>
              <a:rPr lang="en-US" dirty="0"/>
              <a:t> tool</a:t>
            </a:r>
          </a:p>
          <a:p>
            <a:r>
              <a:rPr lang="en-US" dirty="0"/>
              <a:t>Schema design can matter. Normalizing your schema into multiple smaller documents can mean you are pushing smaller changes.</a:t>
            </a:r>
          </a:p>
          <a:p>
            <a:r>
              <a:rPr lang="en-US" dirty="0"/>
              <a:t>XDCR is by bucket. You do not always need to replicate </a:t>
            </a:r>
            <a:br>
              <a:rPr lang="en-US" dirty="0"/>
            </a:br>
            <a:r>
              <a:rPr lang="en-US" dirty="0"/>
              <a:t>all data</a:t>
            </a:r>
            <a:r>
              <a:rPr lang="en-US" dirty="0" smtClean="0"/>
              <a:t>.</a:t>
            </a:r>
            <a:endParaRPr lang="en-US" dirty="0"/>
          </a:p>
        </p:txBody>
      </p:sp>
    </p:spTree>
    <p:extLst>
      <p:ext uri="{BB962C8B-B14F-4D97-AF65-F5344CB8AC3E}">
        <p14:creationId xmlns:p14="http://schemas.microsoft.com/office/powerpoint/2010/main" val="3785737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 a Cluster Using XDCR and </a:t>
            </a:r>
            <a:r>
              <a:rPr lang="en-US" dirty="0" err="1" smtClean="0"/>
              <a:t>cbrecovery</a:t>
            </a:r>
            <a:endParaRPr lang="en-US" dirty="0"/>
          </a:p>
        </p:txBody>
      </p:sp>
      <p:sp>
        <p:nvSpPr>
          <p:cNvPr id="3" name="Content Placeholder 2"/>
          <p:cNvSpPr>
            <a:spLocks noGrp="1"/>
          </p:cNvSpPr>
          <p:nvPr>
            <p:ph idx="1"/>
          </p:nvPr>
        </p:nvSpPr>
        <p:spPr/>
        <p:txBody>
          <a:bodyPr/>
          <a:lstStyle/>
          <a:p>
            <a:r>
              <a:rPr lang="en-US" dirty="0"/>
              <a:t>If you lose more than one node in your active cluster, you are not using RZA and you have XDCR, this may be an option.</a:t>
            </a:r>
          </a:p>
          <a:p>
            <a:r>
              <a:rPr lang="en-US" dirty="0"/>
              <a:t>Recover a cluster from a remote cluster using the </a:t>
            </a:r>
            <a:r>
              <a:rPr lang="en-US" dirty="0" err="1"/>
              <a:t>cbrecovery</a:t>
            </a:r>
            <a:r>
              <a:rPr lang="en-US" dirty="0"/>
              <a:t> tool delivered with </a:t>
            </a:r>
            <a:r>
              <a:rPr lang="en-US" dirty="0" err="1"/>
              <a:t>Couchbase</a:t>
            </a:r>
            <a:r>
              <a:rPr lang="en-US" dirty="0"/>
              <a:t>.</a:t>
            </a:r>
          </a:p>
          <a:p>
            <a:pPr marL="0" indent="0">
              <a:buNone/>
            </a:pPr>
            <a:endParaRPr lang="en-US" dirty="0"/>
          </a:p>
          <a:p>
            <a:pPr marL="231775" indent="0">
              <a:buNone/>
            </a:pPr>
            <a:r>
              <a:rPr lang="en-US" sz="1800" dirty="0"/>
              <a:t>http://</a:t>
            </a:r>
            <a:r>
              <a:rPr lang="en-US" sz="1800" dirty="0" err="1"/>
              <a:t>docs.couchbase.com</a:t>
            </a:r>
            <a:r>
              <a:rPr lang="en-US" sz="1800" dirty="0"/>
              <a:t>/admin/admin/Tasks/tasks-</a:t>
            </a:r>
            <a:r>
              <a:rPr lang="en-US" sz="1800" dirty="0" err="1" smtClean="0"/>
              <a:t>dataRecovery.html</a:t>
            </a:r>
            <a:endParaRPr lang="en-US" sz="1800" dirty="0"/>
          </a:p>
        </p:txBody>
      </p:sp>
    </p:spTree>
    <p:extLst>
      <p:ext uri="{BB962C8B-B14F-4D97-AF65-F5344CB8AC3E}">
        <p14:creationId xmlns:p14="http://schemas.microsoft.com/office/powerpoint/2010/main" val="459626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Logic + XDCR</a:t>
            </a:r>
            <a:endParaRPr lang="en-US" dirty="0"/>
          </a:p>
        </p:txBody>
      </p:sp>
      <p:sp>
        <p:nvSpPr>
          <p:cNvPr id="3" name="Content Placeholder 2"/>
          <p:cNvSpPr>
            <a:spLocks noGrp="1"/>
          </p:cNvSpPr>
          <p:nvPr>
            <p:ph idx="1"/>
          </p:nvPr>
        </p:nvSpPr>
        <p:spPr/>
        <p:txBody>
          <a:bodyPr/>
          <a:lstStyle/>
          <a:p>
            <a:r>
              <a:rPr lang="en-US" dirty="0"/>
              <a:t>Local app in each data center with a Global Load Balancer in front of it all</a:t>
            </a:r>
            <a:r>
              <a:rPr lang="en-US" dirty="0" smtClean="0"/>
              <a:t>.</a:t>
            </a:r>
          </a:p>
          <a:p>
            <a:r>
              <a:rPr lang="en-US" dirty="0" smtClean="0"/>
              <a:t>Have each local app check timeouts and if it is taking too long, interact with the other data center and it will be replicated back to the local cluster when it is available again.</a:t>
            </a:r>
          </a:p>
          <a:p>
            <a:pPr lvl="1"/>
            <a:r>
              <a:rPr lang="en-US" dirty="0" smtClean="0"/>
              <a:t>One customer we have is reported to wait only 5ms before “failing over” like this.</a:t>
            </a:r>
            <a:endParaRPr lang="en-US" dirty="0"/>
          </a:p>
        </p:txBody>
      </p:sp>
    </p:spTree>
    <p:extLst>
      <p:ext uri="{BB962C8B-B14F-4D97-AF65-F5344CB8AC3E}">
        <p14:creationId xmlns:p14="http://schemas.microsoft.com/office/powerpoint/2010/main" val="3719158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Other HA and DR Considerations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0633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During Upgrades and Patches</a:t>
            </a:r>
            <a:endParaRPr lang="en-US" dirty="0"/>
          </a:p>
        </p:txBody>
      </p:sp>
      <p:sp>
        <p:nvSpPr>
          <p:cNvPr id="3" name="Content Placeholder 2"/>
          <p:cNvSpPr>
            <a:spLocks noGrp="1"/>
          </p:cNvSpPr>
          <p:nvPr>
            <p:ph idx="1"/>
          </p:nvPr>
        </p:nvSpPr>
        <p:spPr/>
        <p:txBody>
          <a:bodyPr/>
          <a:lstStyle/>
          <a:p>
            <a:r>
              <a:rPr lang="en-US" dirty="0"/>
              <a:t>HA is not just about running under normal circumstances</a:t>
            </a:r>
          </a:p>
          <a:p>
            <a:r>
              <a:rPr lang="en-US" dirty="0"/>
              <a:t>Your RTO can help dictate how you do this</a:t>
            </a:r>
          </a:p>
          <a:p>
            <a:r>
              <a:rPr lang="en-US" dirty="0"/>
              <a:t>If you have spare hardware, VMs or instances, it is best to do swap rebalances and keep your capacity and availability</a:t>
            </a:r>
          </a:p>
          <a:p>
            <a:r>
              <a:rPr lang="en-US" dirty="0"/>
              <a:t>Have in your app’s connection string more than one node of your cluster</a:t>
            </a:r>
          </a:p>
          <a:p>
            <a:r>
              <a:rPr lang="en-US" dirty="0"/>
              <a:t>RPO can dictate your use of </a:t>
            </a:r>
            <a:r>
              <a:rPr lang="en-US" dirty="0" err="1"/>
              <a:t>Replicate_to</a:t>
            </a:r>
            <a:r>
              <a:rPr lang="en-US" dirty="0"/>
              <a:t> in your application</a:t>
            </a:r>
          </a:p>
          <a:p>
            <a:r>
              <a:rPr lang="en-US" dirty="0"/>
              <a:t>How many replicas should we have?</a:t>
            </a:r>
          </a:p>
          <a:p>
            <a:r>
              <a:rPr lang="en-US" dirty="0"/>
              <a:t>Likelihood of having concurrent failures goes up as you have more </a:t>
            </a:r>
            <a:r>
              <a:rPr lang="en-US" dirty="0" smtClean="0"/>
              <a:t>nodes</a:t>
            </a:r>
            <a:endParaRPr lang="en-US" dirty="0"/>
          </a:p>
        </p:txBody>
      </p:sp>
    </p:spTree>
    <p:extLst>
      <p:ext uri="{BB962C8B-B14F-4D97-AF65-F5344CB8AC3E}">
        <p14:creationId xmlns:p14="http://schemas.microsoft.com/office/powerpoint/2010/main" val="4224731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Multi-data center consistency</a:t>
            </a:r>
            <a:endParaRPr lang="en-US" dirty="0"/>
          </a:p>
        </p:txBody>
      </p:sp>
      <p:sp>
        <p:nvSpPr>
          <p:cNvPr id="3" name="Content Placeholder 2"/>
          <p:cNvSpPr>
            <a:spLocks noGrp="1"/>
          </p:cNvSpPr>
          <p:nvPr>
            <p:ph idx="1"/>
          </p:nvPr>
        </p:nvSpPr>
        <p:spPr/>
        <p:txBody>
          <a:bodyPr/>
          <a:lstStyle/>
          <a:p>
            <a:r>
              <a:rPr lang="en-US" dirty="0"/>
              <a:t>You </a:t>
            </a:r>
            <a:r>
              <a:rPr lang="en-US" dirty="0" smtClean="0"/>
              <a:t>might need </a:t>
            </a:r>
            <a:r>
              <a:rPr lang="en-US" dirty="0"/>
              <a:t>to monitor the replication queue to make sure the queue is below a specified amount</a:t>
            </a:r>
          </a:p>
          <a:p>
            <a:endParaRPr lang="en-US" dirty="0"/>
          </a:p>
          <a:p>
            <a:endParaRPr lang="en-US" dirty="0"/>
          </a:p>
          <a:p>
            <a:endParaRPr lang="en-US" dirty="0"/>
          </a:p>
          <a:p>
            <a:endParaRPr lang="en-US" dirty="0"/>
          </a:p>
          <a:p>
            <a:endParaRPr lang="en-US" dirty="0"/>
          </a:p>
          <a:p>
            <a:endParaRPr lang="en-US" dirty="0"/>
          </a:p>
          <a:p>
            <a:endParaRPr lang="en-US" dirty="0"/>
          </a:p>
          <a:p>
            <a:r>
              <a:rPr lang="en-US" dirty="0"/>
              <a:t>Perhaps do dual writes to both clusters if this </a:t>
            </a:r>
            <a:r>
              <a:rPr lang="en-US" dirty="0" smtClean="0"/>
              <a:t>matters</a:t>
            </a:r>
            <a:endParaRPr lang="en-US" dirty="0"/>
          </a:p>
        </p:txBody>
      </p:sp>
      <p:pic>
        <p:nvPicPr>
          <p:cNvPr id="4" name="Picture 3"/>
          <p:cNvPicPr>
            <a:picLocks noChangeAspect="1"/>
          </p:cNvPicPr>
          <p:nvPr/>
        </p:nvPicPr>
        <p:blipFill rotWithShape="1">
          <a:blip r:embed="rId2"/>
          <a:srcRect/>
          <a:stretch/>
        </p:blipFill>
        <p:spPr>
          <a:xfrm>
            <a:off x="740610" y="1583926"/>
            <a:ext cx="5664200" cy="2572045"/>
          </a:xfrm>
          <a:prstGeom prst="rect">
            <a:avLst/>
          </a:prstGeom>
        </p:spPr>
      </p:pic>
    </p:spTree>
    <p:extLst>
      <p:ext uri="{BB962C8B-B14F-4D97-AF65-F5344CB8AC3E}">
        <p14:creationId xmlns:p14="http://schemas.microsoft.com/office/powerpoint/2010/main" val="3697817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Backups and Restore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3288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Foundations of HA and DR Solutions</a:t>
            </a:r>
          </a:p>
          <a:p>
            <a:r>
              <a:rPr lang="en-US" dirty="0"/>
              <a:t>What are characteristics for High-Availability (HA) &amp; Disaster Recovery (DR) clusters?</a:t>
            </a:r>
          </a:p>
          <a:p>
            <a:r>
              <a:rPr lang="en-US" dirty="0"/>
              <a:t>Sample HA &amp; DR Architectures</a:t>
            </a:r>
          </a:p>
          <a:p>
            <a:r>
              <a:rPr lang="en-US" dirty="0"/>
              <a:t>Questions &amp; </a:t>
            </a:r>
            <a:r>
              <a:rPr lang="en-US" dirty="0" smtClean="0"/>
              <a:t>Discussion</a:t>
            </a:r>
            <a:endParaRPr lang="en-US" dirty="0"/>
          </a:p>
        </p:txBody>
      </p:sp>
    </p:spTree>
    <p:extLst>
      <p:ext uri="{BB962C8B-B14F-4D97-AF65-F5344CB8AC3E}">
        <p14:creationId xmlns:p14="http://schemas.microsoft.com/office/powerpoint/2010/main" val="51441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Backups</a:t>
            </a:r>
            <a:endParaRPr lang="en-US" dirty="0"/>
          </a:p>
        </p:txBody>
      </p:sp>
      <p:sp>
        <p:nvSpPr>
          <p:cNvPr id="3" name="Content Placeholder 2"/>
          <p:cNvSpPr>
            <a:spLocks noGrp="1"/>
          </p:cNvSpPr>
          <p:nvPr>
            <p:ph idx="1"/>
          </p:nvPr>
        </p:nvSpPr>
        <p:spPr/>
        <p:txBody>
          <a:bodyPr/>
          <a:lstStyle/>
          <a:p>
            <a:r>
              <a:rPr lang="en-US" dirty="0"/>
              <a:t>If you truly care about RTO/RPO, backups are only for specific scenarios and not your primary DR strategy.</a:t>
            </a:r>
          </a:p>
          <a:p>
            <a:pPr lvl="1"/>
            <a:r>
              <a:rPr lang="en-US" dirty="0"/>
              <a:t>Backups for data corruption and data loss. e.g. app or idiocy</a:t>
            </a:r>
          </a:p>
          <a:p>
            <a:r>
              <a:rPr lang="en-US" dirty="0"/>
              <a:t>Use </a:t>
            </a:r>
            <a:r>
              <a:rPr lang="en-US" dirty="0" err="1"/>
              <a:t>cbbackup</a:t>
            </a:r>
            <a:r>
              <a:rPr lang="en-US" dirty="0"/>
              <a:t> for full and incremental backups</a:t>
            </a:r>
          </a:p>
          <a:p>
            <a:r>
              <a:rPr lang="en-US" dirty="0"/>
              <a:t>Test restores with </a:t>
            </a:r>
            <a:r>
              <a:rPr lang="en-US" dirty="0" err="1"/>
              <a:t>cbrestore</a:t>
            </a:r>
            <a:r>
              <a:rPr lang="en-US" dirty="0"/>
              <a:t> on a routine basis</a:t>
            </a:r>
          </a:p>
          <a:p>
            <a:r>
              <a:rPr lang="en-US" dirty="0"/>
              <a:t>LVM snapshots in 2.x and </a:t>
            </a:r>
            <a:r>
              <a:rPr lang="en-US" dirty="0" smtClean="0"/>
              <a:t>above</a:t>
            </a:r>
          </a:p>
          <a:p>
            <a:r>
              <a:rPr lang="en-US" dirty="0" smtClean="0"/>
              <a:t>XDCR </a:t>
            </a:r>
            <a:r>
              <a:rPr lang="en-US" dirty="0"/>
              <a:t>to a backup cluster, pause the replication and do backups from the backup cluster</a:t>
            </a:r>
            <a:r>
              <a:rPr lang="en-US" dirty="0" smtClean="0"/>
              <a:t>.</a:t>
            </a:r>
            <a:endParaRPr lang="en-US" dirty="0"/>
          </a:p>
        </p:txBody>
      </p:sp>
    </p:spTree>
    <p:extLst>
      <p:ext uri="{BB962C8B-B14F-4D97-AF65-F5344CB8AC3E}">
        <p14:creationId xmlns:p14="http://schemas.microsoft.com/office/powerpoint/2010/main" val="1829550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Strategy</a:t>
            </a:r>
            <a:endParaRPr lang="en-US" dirty="0"/>
          </a:p>
        </p:txBody>
      </p:sp>
      <p:sp>
        <p:nvSpPr>
          <p:cNvPr id="3" name="Content Placeholder 2"/>
          <p:cNvSpPr>
            <a:spLocks noGrp="1"/>
          </p:cNvSpPr>
          <p:nvPr>
            <p:ph idx="1"/>
          </p:nvPr>
        </p:nvSpPr>
        <p:spPr/>
        <p:txBody>
          <a:bodyPr/>
          <a:lstStyle/>
          <a:p>
            <a:r>
              <a:rPr lang="en-US" dirty="0"/>
              <a:t>The only way to get a fully consistent point in time backup of a running database is by using XDCR to another cluster, pause the stream and then backup that other cluster.</a:t>
            </a:r>
          </a:p>
          <a:p>
            <a:r>
              <a:rPr lang="en-US" dirty="0"/>
              <a:t>Distributed backups are a hard problem</a:t>
            </a:r>
          </a:p>
          <a:p>
            <a:r>
              <a:rPr lang="en-US" dirty="0"/>
              <a:t>Whether you use the backups or not will depend on the size of your database, both data and node count, and your </a:t>
            </a:r>
            <a:br>
              <a:rPr lang="en-US" dirty="0"/>
            </a:br>
            <a:r>
              <a:rPr lang="en-US" dirty="0"/>
              <a:t>RTO/RPO</a:t>
            </a:r>
            <a:r>
              <a:rPr lang="en-US" dirty="0" smtClean="0"/>
              <a:t>.</a:t>
            </a:r>
            <a:endParaRPr lang="en-US" dirty="0"/>
          </a:p>
        </p:txBody>
      </p:sp>
    </p:spTree>
    <p:extLst>
      <p:ext uri="{BB962C8B-B14F-4D97-AF65-F5344CB8AC3E}">
        <p14:creationId xmlns:p14="http://schemas.microsoft.com/office/powerpoint/2010/main" val="650181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cbbackup</a:t>
            </a:r>
            <a:r>
              <a:rPr lang="en-US" dirty="0" smtClean="0"/>
              <a:t> Strategies</a:t>
            </a:r>
            <a:endParaRPr lang="en-US" dirty="0"/>
          </a:p>
        </p:txBody>
      </p:sp>
      <p:sp>
        <p:nvSpPr>
          <p:cNvPr id="3" name="Content Placeholder 2"/>
          <p:cNvSpPr>
            <a:spLocks noGrp="1"/>
          </p:cNvSpPr>
          <p:nvPr>
            <p:ph idx="1"/>
          </p:nvPr>
        </p:nvSpPr>
        <p:spPr/>
        <p:txBody>
          <a:bodyPr/>
          <a:lstStyle/>
          <a:p>
            <a:r>
              <a:rPr lang="en-US" dirty="0" err="1"/>
              <a:t>cbbackup</a:t>
            </a:r>
            <a:r>
              <a:rPr lang="en-US" dirty="0"/>
              <a:t> to local file system</a:t>
            </a:r>
          </a:p>
          <a:p>
            <a:pPr lvl="1"/>
            <a:r>
              <a:rPr lang="en-US" dirty="0" smtClean="0"/>
              <a:t>Easy, but consumes server </a:t>
            </a:r>
            <a:r>
              <a:rPr lang="en-US" dirty="0"/>
              <a:t>resources</a:t>
            </a:r>
          </a:p>
          <a:p>
            <a:r>
              <a:rPr lang="en-US" dirty="0" err="1"/>
              <a:t>cbbackup</a:t>
            </a:r>
            <a:r>
              <a:rPr lang="en-US" dirty="0"/>
              <a:t> to network file system</a:t>
            </a:r>
          </a:p>
          <a:p>
            <a:pPr lvl="1"/>
            <a:r>
              <a:rPr lang="en-US" dirty="0" smtClean="0"/>
              <a:t>Easy, but consumes some </a:t>
            </a:r>
            <a:r>
              <a:rPr lang="en-US" dirty="0"/>
              <a:t>server and network resources</a:t>
            </a:r>
          </a:p>
          <a:p>
            <a:r>
              <a:rPr lang="en-US" dirty="0" err="1"/>
              <a:t>cbbackup</a:t>
            </a:r>
            <a:r>
              <a:rPr lang="en-US" dirty="0"/>
              <a:t> from central server to remote servers</a:t>
            </a:r>
          </a:p>
          <a:p>
            <a:pPr lvl="1"/>
            <a:r>
              <a:rPr lang="en-US" dirty="0"/>
              <a:t>Requires an extra </a:t>
            </a:r>
            <a:r>
              <a:rPr lang="en-US" dirty="0" smtClean="0"/>
              <a:t>server and for you </a:t>
            </a:r>
            <a:r>
              <a:rPr lang="en-US" dirty="0"/>
              <a:t>to run parallel </a:t>
            </a:r>
            <a:r>
              <a:rPr lang="en-US" dirty="0" err="1" smtClean="0"/>
              <a:t>cbbackups</a:t>
            </a:r>
            <a:endParaRPr lang="en-US" dirty="0"/>
          </a:p>
          <a:p>
            <a:pPr lvl="1"/>
            <a:r>
              <a:rPr lang="en-US" dirty="0"/>
              <a:t>Requires network and </a:t>
            </a:r>
            <a:r>
              <a:rPr lang="en-US"/>
              <a:t>disk </a:t>
            </a:r>
            <a:r>
              <a:rPr lang="en-US" smtClean="0"/>
              <a:t>resources</a:t>
            </a:r>
            <a:endParaRPr lang="en-US" dirty="0" smtClean="0"/>
          </a:p>
        </p:txBody>
      </p:sp>
    </p:spTree>
    <p:extLst>
      <p:ext uri="{BB962C8B-B14F-4D97-AF65-F5344CB8AC3E}">
        <p14:creationId xmlns:p14="http://schemas.microsoft.com/office/powerpoint/2010/main" val="216320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7874"/>
            <a:ext cx="7772400" cy="1102519"/>
          </a:xfrm>
        </p:spPr>
        <p:txBody>
          <a:bodyPr/>
          <a:lstStyle/>
          <a:p>
            <a:r>
              <a:rPr lang="en-US" dirty="0" smtClean="0"/>
              <a:t>Remember to test your DR plan!</a:t>
            </a:r>
            <a:br>
              <a:rPr lang="en-US" dirty="0" smtClean="0"/>
            </a:br>
            <a:r>
              <a:rPr lang="en-US" dirty="0"/>
              <a:t/>
            </a:r>
            <a:br>
              <a:rPr lang="en-US" dirty="0"/>
            </a:br>
            <a:r>
              <a:rPr lang="en-US" dirty="0" smtClean="0"/>
              <a:t>Thank you.</a:t>
            </a:r>
            <a:endParaRPr lang="en-US" dirty="0"/>
          </a:p>
        </p:txBody>
      </p:sp>
    </p:spTree>
    <p:extLst>
      <p:ext uri="{BB962C8B-B14F-4D97-AF65-F5344CB8AC3E}">
        <p14:creationId xmlns:p14="http://schemas.microsoft.com/office/powerpoint/2010/main" val="2609171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Get Started with </a:t>
            </a:r>
            <a:r>
              <a:rPr lang="en-US" dirty="0" err="1" smtClean="0"/>
              <a:t>Couchbase</a:t>
            </a:r>
            <a:r>
              <a:rPr lang="en-US" dirty="0" smtClean="0"/>
              <a:t> Server 4.0: </a:t>
            </a:r>
            <a:r>
              <a:rPr lang="en-US" dirty="0" smtClean="0">
                <a:solidFill>
                  <a:srgbClr val="E10021"/>
                </a:solidFill>
              </a:rPr>
              <a:t>www.couchbase.com/beta</a:t>
            </a:r>
          </a:p>
          <a:p>
            <a:endParaRPr lang="en-US" dirty="0"/>
          </a:p>
          <a:p>
            <a:r>
              <a:rPr lang="en-US" dirty="0" smtClean="0"/>
              <a:t>Get Trained on </a:t>
            </a:r>
            <a:r>
              <a:rPr lang="en-US" dirty="0" err="1" smtClean="0"/>
              <a:t>Couchbase</a:t>
            </a:r>
            <a:r>
              <a:rPr lang="en-US" dirty="0" smtClean="0"/>
              <a:t>: </a:t>
            </a:r>
            <a:r>
              <a:rPr lang="en-US" dirty="0" err="1" smtClean="0">
                <a:solidFill>
                  <a:srgbClr val="E10021"/>
                </a:solidFill>
              </a:rPr>
              <a:t>training.couchbase.com</a:t>
            </a:r>
            <a:endParaRPr lang="en-US" dirty="0" smtClean="0">
              <a:solidFill>
                <a:srgbClr val="E10021"/>
              </a:solidFill>
            </a:endParaRPr>
          </a:p>
        </p:txBody>
      </p:sp>
    </p:spTree>
    <p:extLst>
      <p:ext uri="{BB962C8B-B14F-4D97-AF65-F5344CB8AC3E}">
        <p14:creationId xmlns:p14="http://schemas.microsoft.com/office/powerpoint/2010/main" val="4096566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Foundations of High Availability </a:t>
            </a:r>
            <a:br>
              <a:rPr lang="en-US" dirty="0" smtClean="0"/>
            </a:br>
            <a:r>
              <a:rPr lang="en-US" dirty="0" smtClean="0"/>
              <a:t>and Disaster Recovery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219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&amp; Disaster Recovery</a:t>
            </a:r>
            <a:endParaRPr lang="en-US" dirty="0"/>
          </a:p>
        </p:txBody>
      </p:sp>
      <p:sp>
        <p:nvSpPr>
          <p:cNvPr id="3" name="Content Placeholder 2"/>
          <p:cNvSpPr>
            <a:spLocks noGrp="1"/>
          </p:cNvSpPr>
          <p:nvPr>
            <p:ph idx="1"/>
          </p:nvPr>
        </p:nvSpPr>
        <p:spPr/>
        <p:txBody>
          <a:bodyPr/>
          <a:lstStyle/>
          <a:p>
            <a:r>
              <a:rPr lang="en-US" dirty="0"/>
              <a:t>High Availability</a:t>
            </a:r>
          </a:p>
          <a:p>
            <a:pPr lvl="1"/>
            <a:r>
              <a:rPr lang="en-US" dirty="0"/>
              <a:t>“Zero Downtime” administration &amp; maintenance</a:t>
            </a:r>
          </a:p>
          <a:p>
            <a:pPr lvl="1"/>
            <a:r>
              <a:rPr lang="en-US" dirty="0"/>
              <a:t>Data redundancy</a:t>
            </a:r>
          </a:p>
          <a:p>
            <a:pPr lvl="1"/>
            <a:r>
              <a:rPr lang="en-US" dirty="0"/>
              <a:t>Automatic failover</a:t>
            </a:r>
          </a:p>
          <a:p>
            <a:r>
              <a:rPr lang="en-US" dirty="0"/>
              <a:t>Disaster Recovery</a:t>
            </a:r>
          </a:p>
          <a:p>
            <a:pPr lvl="1"/>
            <a:r>
              <a:rPr lang="en-US" dirty="0"/>
              <a:t>A plan for Business Continuity for “mission-critical” applications</a:t>
            </a:r>
          </a:p>
          <a:p>
            <a:pPr lvl="1"/>
            <a:r>
              <a:rPr lang="en-US" dirty="0"/>
              <a:t>Multi-state redundancy and failover</a:t>
            </a:r>
          </a:p>
          <a:p>
            <a:pPr lvl="1"/>
            <a:r>
              <a:rPr lang="en-US" dirty="0"/>
              <a:t>Backup-Restore for worst case </a:t>
            </a:r>
            <a:r>
              <a:rPr lang="en-US" dirty="0" smtClean="0"/>
              <a:t>scenario</a:t>
            </a:r>
            <a:endParaRPr lang="en-US" dirty="0"/>
          </a:p>
        </p:txBody>
      </p:sp>
    </p:spTree>
    <p:extLst>
      <p:ext uri="{BB962C8B-B14F-4D97-AF65-F5344CB8AC3E}">
        <p14:creationId xmlns:p14="http://schemas.microsoft.com/office/powerpoint/2010/main" val="3349929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 of HA and DR</a:t>
            </a:r>
            <a:endParaRPr lang="en-US" dirty="0"/>
          </a:p>
        </p:txBody>
      </p:sp>
      <p:sp>
        <p:nvSpPr>
          <p:cNvPr id="3" name="Content Placeholder 2"/>
          <p:cNvSpPr>
            <a:spLocks noGrp="1"/>
          </p:cNvSpPr>
          <p:nvPr>
            <p:ph idx="1"/>
          </p:nvPr>
        </p:nvSpPr>
        <p:spPr/>
        <p:txBody>
          <a:bodyPr/>
          <a:lstStyle/>
          <a:p>
            <a:r>
              <a:rPr lang="en-US" dirty="0"/>
              <a:t>You need to understand and be able to explain that “Can never go down or lose data” has serious monetary consequences and what it really means.</a:t>
            </a:r>
          </a:p>
          <a:p>
            <a:r>
              <a:rPr lang="en-US" dirty="0"/>
              <a:t>Define </a:t>
            </a:r>
            <a:r>
              <a:rPr lang="en-US" b="1" dirty="0"/>
              <a:t>in writing </a:t>
            </a:r>
            <a:r>
              <a:rPr lang="en-US" dirty="0"/>
              <a:t>your Recovery Time Objective (RTO) and Recovery Point Objective (RPO) in seconds/minutes/hours</a:t>
            </a:r>
          </a:p>
          <a:p>
            <a:pPr lvl="1"/>
            <a:r>
              <a:rPr lang="en-US" sz="1800" dirty="0"/>
              <a:t>These numbers will guide your entire </a:t>
            </a:r>
            <a:r>
              <a:rPr lang="en-US" sz="1800" dirty="0" err="1"/>
              <a:t>Couchbase</a:t>
            </a:r>
            <a:r>
              <a:rPr lang="en-US" sz="1800" dirty="0"/>
              <a:t> architecture and </a:t>
            </a:r>
            <a:r>
              <a:rPr lang="en-US" sz="1800" dirty="0" smtClean="0"/>
              <a:t/>
            </a:r>
            <a:br>
              <a:rPr lang="en-US" sz="1800" dirty="0" smtClean="0"/>
            </a:br>
            <a:r>
              <a:rPr lang="en-US" sz="1800" dirty="0" smtClean="0"/>
              <a:t>HA</a:t>
            </a:r>
            <a:r>
              <a:rPr lang="en-US" sz="1800" dirty="0"/>
              <a:t>/DR solution.</a:t>
            </a:r>
          </a:p>
          <a:p>
            <a:r>
              <a:rPr lang="en-US" dirty="0"/>
              <a:t>Get management to sign off on these two numbers and plan</a:t>
            </a:r>
          </a:p>
          <a:p>
            <a:pPr lvl="1"/>
            <a:r>
              <a:rPr lang="en-US" sz="1800" dirty="0"/>
              <a:t>With this, you have a target to hit and justification for your architecture </a:t>
            </a:r>
            <a:r>
              <a:rPr lang="en-US" sz="1800" dirty="0" smtClean="0"/>
              <a:t/>
            </a:r>
            <a:br>
              <a:rPr lang="en-US" sz="1800" dirty="0" smtClean="0"/>
            </a:br>
            <a:r>
              <a:rPr lang="en-US" sz="1800" dirty="0" smtClean="0"/>
              <a:t>and </a:t>
            </a:r>
            <a:r>
              <a:rPr lang="en-US" sz="1800" dirty="0"/>
              <a:t>spending</a:t>
            </a:r>
          </a:p>
          <a:p>
            <a:pPr lvl="1"/>
            <a:r>
              <a:rPr lang="en-US" sz="1800" dirty="0"/>
              <a:t>Without this, you have reduced leverage in management conversations and may not get what you </a:t>
            </a:r>
            <a:r>
              <a:rPr lang="en-US" sz="1800" dirty="0" smtClean="0"/>
              <a:t>need</a:t>
            </a:r>
            <a:endParaRPr lang="en-US" sz="1800" dirty="0"/>
          </a:p>
        </p:txBody>
      </p:sp>
    </p:spTree>
    <p:extLst>
      <p:ext uri="{BB962C8B-B14F-4D97-AF65-F5344CB8AC3E}">
        <p14:creationId xmlns:p14="http://schemas.microsoft.com/office/powerpoint/2010/main" val="3944885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 of HA and DR</a:t>
            </a:r>
            <a:endParaRPr lang="en-US" dirty="0"/>
          </a:p>
        </p:txBody>
      </p:sp>
      <p:sp>
        <p:nvSpPr>
          <p:cNvPr id="3" name="Content Placeholder 2"/>
          <p:cNvSpPr>
            <a:spLocks noGrp="1"/>
          </p:cNvSpPr>
          <p:nvPr>
            <p:ph idx="1"/>
          </p:nvPr>
        </p:nvSpPr>
        <p:spPr/>
        <p:txBody>
          <a:bodyPr/>
          <a:lstStyle/>
          <a:p>
            <a:r>
              <a:rPr lang="en-US" dirty="0" err="1"/>
              <a:t>Couchbase</a:t>
            </a:r>
            <a:r>
              <a:rPr lang="en-US" dirty="0"/>
              <a:t> XDCR is not Disaster Recovery</a:t>
            </a:r>
          </a:p>
          <a:p>
            <a:r>
              <a:rPr lang="en-US" dirty="0"/>
              <a:t>Disaster Recovery requires a layered approach and overall plan, including </a:t>
            </a:r>
            <a:r>
              <a:rPr lang="en-US" dirty="0" smtClean="0"/>
              <a:t>testing of that plan.</a:t>
            </a:r>
            <a:endParaRPr lang="en-US" dirty="0"/>
          </a:p>
          <a:p>
            <a:r>
              <a:rPr lang="en-US" dirty="0"/>
              <a:t>Each feature of Couchbase we use as part of that plan</a:t>
            </a:r>
          </a:p>
          <a:p>
            <a:r>
              <a:rPr lang="en-US" dirty="0"/>
              <a:t>If the plan is not in writing, it does not exist</a:t>
            </a:r>
            <a:r>
              <a:rPr lang="en-US" dirty="0" smtClean="0"/>
              <a:t>.</a:t>
            </a:r>
            <a:endParaRPr lang="en-US" dirty="0"/>
          </a:p>
        </p:txBody>
      </p:sp>
    </p:spTree>
    <p:extLst>
      <p:ext uri="{BB962C8B-B14F-4D97-AF65-F5344CB8AC3E}">
        <p14:creationId xmlns:p14="http://schemas.microsoft.com/office/powerpoint/2010/main" val="983487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Intra-Cluster High Availability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0863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Intra-Cluster Replication</a:t>
            </a:r>
            <a:endParaRPr lang="en-US" dirty="0"/>
          </a:p>
        </p:txBody>
      </p:sp>
      <p:pic>
        <p:nvPicPr>
          <p:cNvPr id="4" name="Picture 3"/>
          <p:cNvPicPr>
            <a:picLocks noChangeAspect="1"/>
          </p:cNvPicPr>
          <p:nvPr/>
        </p:nvPicPr>
        <p:blipFill>
          <a:blip r:embed="rId2"/>
          <a:stretch>
            <a:fillRect/>
          </a:stretch>
        </p:blipFill>
        <p:spPr>
          <a:xfrm>
            <a:off x="368813" y="1982291"/>
            <a:ext cx="5037081" cy="2754801"/>
          </a:xfrm>
          <a:prstGeom prst="rect">
            <a:avLst/>
          </a:prstGeom>
        </p:spPr>
      </p:pic>
      <p:sp>
        <p:nvSpPr>
          <p:cNvPr id="5" name="Content Placeholder 2"/>
          <p:cNvSpPr txBox="1">
            <a:spLocks/>
          </p:cNvSpPr>
          <p:nvPr/>
        </p:nvSpPr>
        <p:spPr>
          <a:xfrm>
            <a:off x="5498616" y="1926189"/>
            <a:ext cx="2957873" cy="2639267"/>
          </a:xfrm>
          <a:prstGeom prst="rect">
            <a:avLst/>
          </a:prstGeom>
        </p:spPr>
        <p:txBody>
          <a:bodyPr/>
          <a:lst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685800" indent="-231775" algn="l" defTabSz="457200" rtl="0" eaLnBrk="1" latinLnBrk="0" hangingPunct="1">
              <a:spcBef>
                <a:spcPts val="0"/>
              </a:spcBef>
              <a:buClr>
                <a:srgbClr val="262626"/>
              </a:buClr>
              <a:buFont typeface="Lucida Grande"/>
              <a:buChar char="–"/>
              <a:defRPr sz="2000" kern="1200">
                <a:solidFill>
                  <a:schemeClr val="tx1"/>
                </a:solidFill>
                <a:latin typeface="+mn-lt"/>
                <a:ea typeface="+mn-ea"/>
                <a:cs typeface="+mn-cs"/>
              </a:defRPr>
            </a:lvl3pPr>
            <a:lvl4pPr marL="854075" indent="-168275" algn="l" defTabSz="457200" rtl="0" eaLnBrk="1" latinLnBrk="0" hangingPunct="1">
              <a:spcBef>
                <a:spcPts val="0"/>
              </a:spcBef>
              <a:buClr>
                <a:srgbClr val="262626"/>
              </a:buClr>
              <a:buFont typeface="Lucida Grande"/>
              <a:buChar char="–"/>
              <a:defRPr sz="1600" kern="1200">
                <a:solidFill>
                  <a:schemeClr val="tx1"/>
                </a:solidFill>
                <a:latin typeface="+mn-lt"/>
                <a:ea typeface="+mn-ea"/>
                <a:cs typeface="+mn-cs"/>
              </a:defRPr>
            </a:lvl4pPr>
            <a:lvl5pPr marL="854075" indent="-168275" algn="l" defTabSz="457200" rtl="0" eaLnBrk="1" latinLnBrk="0" hangingPunct="1">
              <a:spcBef>
                <a:spcPts val="200"/>
              </a:spcBef>
              <a:buClr>
                <a:srgbClr val="262626"/>
              </a:buClr>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lvl="1" indent="-231775">
              <a:spcAft>
                <a:spcPts val="600"/>
              </a:spcAft>
              <a:buClr>
                <a:schemeClr val="accent2"/>
              </a:buClr>
            </a:pPr>
            <a:r>
              <a:rPr lang="en-US" dirty="0" smtClean="0"/>
              <a:t>RAM to RAM replication</a:t>
            </a:r>
          </a:p>
          <a:p>
            <a:pPr marL="231775" lvl="1" indent="-231775">
              <a:spcAft>
                <a:spcPts val="600"/>
              </a:spcAft>
              <a:buClr>
                <a:schemeClr val="accent2"/>
              </a:buClr>
            </a:pPr>
            <a:r>
              <a:rPr lang="en-US" dirty="0" smtClean="0"/>
              <a:t>Have at least 3 nodes in your cluster and at least 1 replica</a:t>
            </a:r>
          </a:p>
        </p:txBody>
      </p:sp>
      <p:sp>
        <p:nvSpPr>
          <p:cNvPr id="6" name="Content Placeholder 2"/>
          <p:cNvSpPr txBox="1">
            <a:spLocks/>
          </p:cNvSpPr>
          <p:nvPr/>
        </p:nvSpPr>
        <p:spPr>
          <a:xfrm>
            <a:off x="457200" y="685800"/>
            <a:ext cx="7999289" cy="731227"/>
          </a:xfrm>
          <a:prstGeom prst="rect">
            <a:avLst/>
          </a:prstGeom>
        </p:spPr>
        <p:txBody>
          <a:bodyPr/>
          <a:lst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685800" indent="-231775" algn="l" defTabSz="457200" rtl="0" eaLnBrk="1" latinLnBrk="0" hangingPunct="1">
              <a:spcBef>
                <a:spcPts val="0"/>
              </a:spcBef>
              <a:buClr>
                <a:srgbClr val="262626"/>
              </a:buClr>
              <a:buFont typeface="Lucida Grande"/>
              <a:buChar char="–"/>
              <a:defRPr sz="2000" kern="1200">
                <a:solidFill>
                  <a:schemeClr val="tx1"/>
                </a:solidFill>
                <a:latin typeface="+mn-lt"/>
                <a:ea typeface="+mn-ea"/>
                <a:cs typeface="+mn-cs"/>
              </a:defRPr>
            </a:lvl3pPr>
            <a:lvl4pPr marL="854075" indent="-168275" algn="l" defTabSz="457200" rtl="0" eaLnBrk="1" latinLnBrk="0" hangingPunct="1">
              <a:spcBef>
                <a:spcPts val="0"/>
              </a:spcBef>
              <a:buClr>
                <a:srgbClr val="262626"/>
              </a:buClr>
              <a:buFont typeface="Lucida Grande"/>
              <a:buChar char="–"/>
              <a:defRPr sz="1600" kern="1200">
                <a:solidFill>
                  <a:schemeClr val="tx1"/>
                </a:solidFill>
                <a:latin typeface="+mn-lt"/>
                <a:ea typeface="+mn-ea"/>
                <a:cs typeface="+mn-cs"/>
              </a:defRPr>
            </a:lvl4pPr>
            <a:lvl5pPr marL="854075" indent="-168275" algn="l" defTabSz="457200" rtl="0" eaLnBrk="1" latinLnBrk="0" hangingPunct="1">
              <a:spcBef>
                <a:spcPts val="200"/>
              </a:spcBef>
              <a:buClr>
                <a:srgbClr val="262626"/>
              </a:buClr>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Intra-cluster replication is the process of replicating data on multiple servers within a cluster in order to provide data redundancy.</a:t>
            </a:r>
          </a:p>
        </p:txBody>
      </p:sp>
    </p:spTree>
    <p:extLst>
      <p:ext uri="{BB962C8B-B14F-4D97-AF65-F5344CB8AC3E}">
        <p14:creationId xmlns:p14="http://schemas.microsoft.com/office/powerpoint/2010/main" val="2101704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WS RZ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13" y="1800343"/>
            <a:ext cx="4725143" cy="2944654"/>
          </a:xfrm>
          <a:prstGeom prst="rect">
            <a:avLst/>
          </a:prstGeom>
        </p:spPr>
      </p:pic>
      <p:sp>
        <p:nvSpPr>
          <p:cNvPr id="2" name="Title 1"/>
          <p:cNvSpPr>
            <a:spLocks noGrp="1"/>
          </p:cNvSpPr>
          <p:nvPr>
            <p:ph type="title"/>
          </p:nvPr>
        </p:nvSpPr>
        <p:spPr/>
        <p:txBody>
          <a:bodyPr/>
          <a:lstStyle/>
          <a:p>
            <a:r>
              <a:rPr lang="en-US" dirty="0" smtClean="0"/>
              <a:t>Rack/Zone Awareness</a:t>
            </a:r>
            <a:endParaRPr lang="en-US" dirty="0"/>
          </a:p>
        </p:txBody>
      </p:sp>
      <p:sp>
        <p:nvSpPr>
          <p:cNvPr id="3" name="Content Placeholder 2"/>
          <p:cNvSpPr>
            <a:spLocks noGrp="1"/>
          </p:cNvSpPr>
          <p:nvPr>
            <p:ph idx="1"/>
          </p:nvPr>
        </p:nvSpPr>
        <p:spPr>
          <a:xfrm>
            <a:off x="457200" y="685800"/>
            <a:ext cx="8007739" cy="1173094"/>
          </a:xfrm>
        </p:spPr>
        <p:txBody>
          <a:bodyPr/>
          <a:lstStyle/>
          <a:p>
            <a:r>
              <a:rPr lang="en-US" sz="1600" dirty="0" smtClean="0"/>
              <a:t>Grouping of servers into Server Groups so that each group represents a physically separate rack/zone</a:t>
            </a:r>
          </a:p>
          <a:p>
            <a:r>
              <a:rPr lang="en-US" sz="1600" dirty="0" smtClean="0"/>
              <a:t>RZA ensures that replica </a:t>
            </a:r>
            <a:r>
              <a:rPr lang="en-US" sz="1600" dirty="0" err="1" smtClean="0"/>
              <a:t>vBuckets</a:t>
            </a:r>
            <a:r>
              <a:rPr lang="en-US" sz="1600" dirty="0" smtClean="0"/>
              <a:t> are not on the same rack/zone as the active </a:t>
            </a:r>
            <a:r>
              <a:rPr lang="en-US" sz="1600" dirty="0" err="1" smtClean="0"/>
              <a:t>vBuckets</a:t>
            </a:r>
            <a:endParaRPr lang="en-US" sz="1600" dirty="0" smtClean="0"/>
          </a:p>
          <a:p>
            <a:r>
              <a:rPr lang="en-US" sz="1600" dirty="0" smtClean="0"/>
              <a:t>If configured correct, it can withstand entire rack/zone/</a:t>
            </a:r>
            <a:r>
              <a:rPr lang="en-US" sz="1600" dirty="0" err="1" smtClean="0"/>
              <a:t>VMHost</a:t>
            </a:r>
            <a:r>
              <a:rPr lang="en-US" sz="1600" dirty="0" smtClean="0"/>
              <a:t> going down</a:t>
            </a:r>
            <a:endParaRPr lang="en-US" sz="1600" dirty="0"/>
          </a:p>
        </p:txBody>
      </p:sp>
      <p:sp>
        <p:nvSpPr>
          <p:cNvPr id="9" name="Content Placeholder 2"/>
          <p:cNvSpPr txBox="1">
            <a:spLocks/>
          </p:cNvSpPr>
          <p:nvPr/>
        </p:nvSpPr>
        <p:spPr>
          <a:xfrm>
            <a:off x="5507025" y="1943011"/>
            <a:ext cx="3281643" cy="2639267"/>
          </a:xfrm>
          <a:prstGeom prst="rect">
            <a:avLst/>
          </a:prstGeom>
        </p:spPr>
        <p:txBody>
          <a:bodyPr/>
          <a:lst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685800" indent="-231775" algn="l" defTabSz="457200" rtl="0" eaLnBrk="1" latinLnBrk="0" hangingPunct="1">
              <a:spcBef>
                <a:spcPts val="0"/>
              </a:spcBef>
              <a:buClr>
                <a:srgbClr val="262626"/>
              </a:buClr>
              <a:buFont typeface="Lucida Grande"/>
              <a:buChar char="–"/>
              <a:defRPr sz="2000" kern="1200">
                <a:solidFill>
                  <a:schemeClr val="tx1"/>
                </a:solidFill>
                <a:latin typeface="+mn-lt"/>
                <a:ea typeface="+mn-ea"/>
                <a:cs typeface="+mn-cs"/>
              </a:defRPr>
            </a:lvl3pPr>
            <a:lvl4pPr marL="854075" indent="-168275" algn="l" defTabSz="457200" rtl="0" eaLnBrk="1" latinLnBrk="0" hangingPunct="1">
              <a:spcBef>
                <a:spcPts val="0"/>
              </a:spcBef>
              <a:buClr>
                <a:srgbClr val="262626"/>
              </a:buClr>
              <a:buFont typeface="Lucida Grande"/>
              <a:buChar char="–"/>
              <a:defRPr sz="1600" kern="1200">
                <a:solidFill>
                  <a:schemeClr val="tx1"/>
                </a:solidFill>
                <a:latin typeface="+mn-lt"/>
                <a:ea typeface="+mn-ea"/>
                <a:cs typeface="+mn-cs"/>
              </a:defRPr>
            </a:lvl4pPr>
            <a:lvl5pPr marL="854075" indent="-168275" algn="l" defTabSz="457200" rtl="0" eaLnBrk="1" latinLnBrk="0" hangingPunct="1">
              <a:spcBef>
                <a:spcPts val="200"/>
              </a:spcBef>
              <a:buClr>
                <a:srgbClr val="262626"/>
              </a:buClr>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lvl="1" indent="-231775">
              <a:spcAft>
                <a:spcPts val="600"/>
              </a:spcAft>
              <a:buClr>
                <a:schemeClr val="accent2"/>
              </a:buClr>
            </a:pPr>
            <a:r>
              <a:rPr lang="en-US" sz="1800" dirty="0" smtClean="0"/>
              <a:t>Nodes 1, 2, 3 in Zone 1</a:t>
            </a:r>
          </a:p>
          <a:p>
            <a:pPr marL="231775" lvl="1" indent="-231775">
              <a:spcAft>
                <a:spcPts val="600"/>
              </a:spcAft>
              <a:buClr>
                <a:schemeClr val="accent2"/>
              </a:buClr>
            </a:pPr>
            <a:r>
              <a:rPr lang="en-US" sz="1800" dirty="0" smtClean="0"/>
              <a:t>Nodes 4, 5, 6 in Zone 2</a:t>
            </a:r>
          </a:p>
          <a:p>
            <a:pPr marL="231775" lvl="1" indent="-231775">
              <a:spcAft>
                <a:spcPts val="600"/>
              </a:spcAft>
              <a:buClr>
                <a:schemeClr val="accent2"/>
              </a:buClr>
            </a:pPr>
            <a:r>
              <a:rPr lang="en-US" sz="1800" dirty="0" smtClean="0"/>
              <a:t>Nodes 7, 8, 9 in Zone 3</a:t>
            </a:r>
          </a:p>
          <a:p>
            <a:pPr marL="231775" lvl="1" indent="-231775">
              <a:spcAft>
                <a:spcPts val="600"/>
              </a:spcAft>
              <a:buClr>
                <a:schemeClr val="accent2"/>
              </a:buClr>
            </a:pPr>
            <a:r>
              <a:rPr lang="en-US" sz="1800" dirty="0" smtClean="0"/>
              <a:t>Cluster has 2 replicas (3 copies of data). You need a copy of the data per rack/zone</a:t>
            </a:r>
          </a:p>
          <a:p>
            <a:pPr marL="231775" lvl="1" indent="-231775">
              <a:spcAft>
                <a:spcPts val="600"/>
              </a:spcAft>
              <a:buClr>
                <a:schemeClr val="accent2"/>
              </a:buClr>
            </a:pPr>
            <a:r>
              <a:rPr lang="en-US" sz="1800" dirty="0" smtClean="0"/>
              <a:t>This is a balanced configuration</a:t>
            </a:r>
          </a:p>
        </p:txBody>
      </p:sp>
    </p:spTree>
    <p:extLst>
      <p:ext uri="{BB962C8B-B14F-4D97-AF65-F5344CB8AC3E}">
        <p14:creationId xmlns:p14="http://schemas.microsoft.com/office/powerpoint/2010/main" val="700595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774</TotalTime>
  <Words>965</Words>
  <Application>Microsoft Office PowerPoint</Application>
  <PresentationFormat>On-screen Show (16:9)</PresentationFormat>
  <Paragraphs>113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Corbel</vt:lpstr>
      <vt:lpstr>Lucida Grande</vt:lpstr>
      <vt:lpstr>Wingdings</vt:lpstr>
      <vt:lpstr>Office Theme</vt:lpstr>
      <vt:lpstr>Enabling HA – DR for Mission Critical Production Systems</vt:lpstr>
      <vt:lpstr>Agenda</vt:lpstr>
      <vt:lpstr>Foundations of High Availability  and Disaster Recovery</vt:lpstr>
      <vt:lpstr>High Availability &amp; Disaster Recovery</vt:lpstr>
      <vt:lpstr>Foundations of HA and DR</vt:lpstr>
      <vt:lpstr>Foundations of HA and DR</vt:lpstr>
      <vt:lpstr>Intra-Cluster High Availability</vt:lpstr>
      <vt:lpstr>Intra-Cluster Replication</vt:lpstr>
      <vt:lpstr>Rack/Zone Awareness</vt:lpstr>
      <vt:lpstr>Application Considerations</vt:lpstr>
      <vt:lpstr>How Many Replicas?</vt:lpstr>
      <vt:lpstr>Inter-Cluster High Availability</vt:lpstr>
      <vt:lpstr>XDCR for HA and DR</vt:lpstr>
      <vt:lpstr>Recover a Cluster Using XDCR and cbrecovery</vt:lpstr>
      <vt:lpstr>Application Logic + XDCR</vt:lpstr>
      <vt:lpstr>Other HA and DR Considerations</vt:lpstr>
      <vt:lpstr>HA During Upgrades and Patches</vt:lpstr>
      <vt:lpstr>Multi-data center consistency</vt:lpstr>
      <vt:lpstr>Backups and Restore</vt:lpstr>
      <vt:lpstr>Database Backups</vt:lpstr>
      <vt:lpstr>Backup Strategy</vt:lpstr>
      <vt:lpstr>cbbackup Strategies</vt:lpstr>
      <vt:lpstr>Remember to test your DR plan!  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mehdi.lamrani@gmail.com</cp:lastModifiedBy>
  <cp:revision>75</cp:revision>
  <dcterms:created xsi:type="dcterms:W3CDTF">2014-10-22T15:36:28Z</dcterms:created>
  <dcterms:modified xsi:type="dcterms:W3CDTF">2017-06-06T22:04:38Z</dcterms:modified>
</cp:coreProperties>
</file>