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handoutMasterIdLst>
    <p:handoutMasterId r:id="rId39"/>
  </p:handoutMasterIdLst>
  <p:sldIdLst>
    <p:sldId id="284" r:id="rId2"/>
    <p:sldId id="285" r:id="rId3"/>
    <p:sldId id="286" r:id="rId4"/>
    <p:sldId id="323" r:id="rId5"/>
    <p:sldId id="287" r:id="rId6"/>
    <p:sldId id="324" r:id="rId7"/>
    <p:sldId id="325"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313" r:id="rId33"/>
    <p:sldId id="314" r:id="rId34"/>
    <p:sldId id="315" r:id="rId35"/>
    <p:sldId id="328" r:id="rId36"/>
    <p:sldId id="317" r:id="rId3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1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7505"/>
    <a:srgbClr val="16AEB0"/>
    <a:srgbClr val="609E0E"/>
    <a:srgbClr val="FEB91D"/>
    <a:srgbClr val="E1001F"/>
    <a:srgbClr val="129DD8"/>
    <a:srgbClr val="262626"/>
    <a:srgbClr val="E40121"/>
    <a:srgbClr val="EFEFEF"/>
    <a:srgbClr val="1BB2E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62" autoAdjust="0"/>
    <p:restoredTop sz="98680" autoAdjust="0"/>
  </p:normalViewPr>
  <p:slideViewPr>
    <p:cSldViewPr snapToGrid="0" snapToObjects="1" showGuides="1">
      <p:cViewPr varScale="1">
        <p:scale>
          <a:sx n="113" d="100"/>
          <a:sy n="113" d="100"/>
        </p:scale>
        <p:origin x="610" y="106"/>
      </p:cViewPr>
      <p:guideLst>
        <p:guide orient="horz"/>
        <p:guide pos="159"/>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389E1E-C654-E943-9883-792E99AD7287}" type="datetimeFigureOut">
              <a:rPr lang="en-US" smtClean="0"/>
              <a:t>5/31/2017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550E822-5F4D-874B-B26E-81691243670C}" type="slidenum">
              <a:rPr lang="en-US" smtClean="0"/>
              <a:t>‹#›</a:t>
            </a:fld>
            <a:endParaRPr lang="en-US"/>
          </a:p>
        </p:txBody>
      </p:sp>
    </p:spTree>
    <p:extLst>
      <p:ext uri="{BB962C8B-B14F-4D97-AF65-F5344CB8AC3E}">
        <p14:creationId xmlns:p14="http://schemas.microsoft.com/office/powerpoint/2010/main" val="36464561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20D99B-2862-464A-984E-65BFC5FC0BBC}" type="datetimeFigureOut">
              <a:rPr lang="en-US" smtClean="0"/>
              <a:t>5/31/2017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9351FC-18D6-4741-8EEB-9FDB1F020AAC}" type="slidenum">
              <a:rPr lang="en-US" smtClean="0"/>
              <a:t>‹#›</a:t>
            </a:fld>
            <a:endParaRPr lang="en-US"/>
          </a:p>
        </p:txBody>
      </p:sp>
    </p:spTree>
    <p:extLst>
      <p:ext uri="{BB962C8B-B14F-4D97-AF65-F5344CB8AC3E}">
        <p14:creationId xmlns:p14="http://schemas.microsoft.com/office/powerpoint/2010/main" val="10761705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t>4</a:t>
            </a:fld>
            <a:endParaRPr lang="en-US"/>
          </a:p>
        </p:txBody>
      </p:sp>
    </p:spTree>
    <p:extLst>
      <p:ext uri="{BB962C8B-B14F-4D97-AF65-F5344CB8AC3E}">
        <p14:creationId xmlns:p14="http://schemas.microsoft.com/office/powerpoint/2010/main" val="3302078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Should a read now come in for one of those</a:t>
            </a:r>
            <a:r>
              <a:rPr lang="en-US" baseline="0" dirty="0" smtClean="0"/>
              <a:t> documents that has been ejected (click), it is copied back from disk into RAM and sent back to the application.  The document then remains in RAM as long as there is space and it is being accessed.</a:t>
            </a:r>
            <a:endParaRPr lang="en-US" dirty="0" smtClean="0"/>
          </a:p>
          <a:p>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t>25</a:t>
            </a:fld>
            <a:endParaRPr lang="en-US"/>
          </a:p>
        </p:txBody>
      </p:sp>
    </p:spTree>
    <p:extLst>
      <p:ext uri="{BB962C8B-B14F-4D97-AF65-F5344CB8AC3E}">
        <p14:creationId xmlns:p14="http://schemas.microsoft.com/office/powerpoint/2010/main" val="4108543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5C908D-C35B-B346-A739-79C621D2BD36}" type="slidenum">
              <a:rPr lang="en-US" smtClean="0"/>
              <a:t>31</a:t>
            </a:fld>
            <a:endParaRPr lang="en-US"/>
          </a:p>
        </p:txBody>
      </p:sp>
    </p:spTree>
    <p:extLst>
      <p:ext uri="{BB962C8B-B14F-4D97-AF65-F5344CB8AC3E}">
        <p14:creationId xmlns:p14="http://schemas.microsoft.com/office/powerpoint/2010/main" val="4259238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DF0DF9-45ED-1944-B750-86A392C3354F}" type="slidenum">
              <a:rPr lang="en-US" smtClean="0"/>
              <a:t>6</a:t>
            </a:fld>
            <a:endParaRPr lang="en-US"/>
          </a:p>
        </p:txBody>
      </p:sp>
    </p:spTree>
    <p:extLst>
      <p:ext uri="{BB962C8B-B14F-4D97-AF65-F5344CB8AC3E}">
        <p14:creationId xmlns:p14="http://schemas.microsoft.com/office/powerpoint/2010/main" val="1377276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DF0DF9-45ED-1944-B750-86A392C3354F}" type="slidenum">
              <a:rPr lang="en-US" smtClean="0"/>
              <a:t>7</a:t>
            </a:fld>
            <a:endParaRPr lang="en-US"/>
          </a:p>
        </p:txBody>
      </p:sp>
    </p:spTree>
    <p:extLst>
      <p:ext uri="{BB962C8B-B14F-4D97-AF65-F5344CB8AC3E}">
        <p14:creationId xmlns:p14="http://schemas.microsoft.com/office/powerpoint/2010/main" val="1377276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a:t>
            </a:r>
            <a:r>
              <a:rPr lang="en-US" baseline="0" dirty="0" smtClean="0"/>
              <a:t> application makes a call for a key called NYC MQ1</a:t>
            </a:r>
          </a:p>
          <a:p>
            <a:r>
              <a:rPr lang="en-US" baseline="0" dirty="0" smtClean="0"/>
              <a:t>We run the key through the </a:t>
            </a:r>
            <a:r>
              <a:rPr lang="en-US" baseline="0" dirty="0" err="1" smtClean="0"/>
              <a:t>crc</a:t>
            </a:r>
            <a:r>
              <a:rPr lang="en-US" baseline="0" dirty="0" smtClean="0"/>
              <a:t> 32 function and the result of that hash function is that it points to vbucket3</a:t>
            </a:r>
          </a:p>
          <a:p>
            <a:r>
              <a:rPr lang="en-US" baseline="0" dirty="0" smtClean="0"/>
              <a:t>Which in turn points to </a:t>
            </a:r>
            <a:r>
              <a:rPr lang="en-US" baseline="0" dirty="0" err="1" smtClean="0"/>
              <a:t>couchbase</a:t>
            </a:r>
            <a:r>
              <a:rPr lang="en-US" baseline="0" dirty="0" smtClean="0"/>
              <a:t> server number 1</a:t>
            </a:r>
            <a:endParaRPr lang="en-US" dirty="0"/>
          </a:p>
        </p:txBody>
      </p:sp>
      <p:sp>
        <p:nvSpPr>
          <p:cNvPr id="4" name="Slide Number Placeholder 3"/>
          <p:cNvSpPr>
            <a:spLocks noGrp="1"/>
          </p:cNvSpPr>
          <p:nvPr>
            <p:ph type="sldNum" sz="quarter" idx="10"/>
          </p:nvPr>
        </p:nvSpPr>
        <p:spPr/>
        <p:txBody>
          <a:bodyPr/>
          <a:lstStyle/>
          <a:p>
            <a:fld id="{ACFFFC1B-6122-1846-B3FD-330D4CA6780E}" type="slidenum">
              <a:rPr lang="en-US" smtClean="0">
                <a:solidFill>
                  <a:prstClr val="black"/>
                </a:solidFill>
                <a:latin typeface="Calibri"/>
              </a:rPr>
              <a:pPr/>
              <a:t>11</a:t>
            </a:fld>
            <a:endParaRPr lang="en-US">
              <a:solidFill>
                <a:prstClr val="black"/>
              </a:solidFill>
              <a:latin typeface="Calibri"/>
            </a:endParaRPr>
          </a:p>
        </p:txBody>
      </p:sp>
    </p:spTree>
    <p:extLst>
      <p:ext uri="{BB962C8B-B14F-4D97-AF65-F5344CB8AC3E}">
        <p14:creationId xmlns:p14="http://schemas.microsoft.com/office/powerpoint/2010/main" val="928677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We now run a different key through through</a:t>
            </a:r>
            <a:r>
              <a:rPr lang="en-US" baseline="0" dirty="0" smtClean="0"/>
              <a:t> the has and we now come up with </a:t>
            </a:r>
            <a:r>
              <a:rPr lang="en-US" baseline="0" dirty="0" err="1" smtClean="0"/>
              <a:t>differnet</a:t>
            </a:r>
            <a:r>
              <a:rPr lang="en-US" baseline="0" dirty="0" smtClean="0"/>
              <a:t> </a:t>
            </a:r>
            <a:r>
              <a:rPr lang="en-US" baseline="0" dirty="0" err="1" smtClean="0"/>
              <a:t>vbucket</a:t>
            </a:r>
            <a:r>
              <a:rPr lang="en-US" baseline="0" dirty="0" smtClean="0"/>
              <a:t>, </a:t>
            </a:r>
            <a:r>
              <a:rPr lang="en-US" baseline="0" dirty="0" err="1" smtClean="0"/>
              <a:t>vbucket</a:t>
            </a:r>
            <a:r>
              <a:rPr lang="en-US" baseline="0" dirty="0" smtClean="0"/>
              <a:t> 4 and that points to server 3</a:t>
            </a:r>
            <a:endParaRPr lang="en-US" dirty="0"/>
          </a:p>
        </p:txBody>
      </p:sp>
      <p:sp>
        <p:nvSpPr>
          <p:cNvPr id="4" name="Slide Number Placeholder 3"/>
          <p:cNvSpPr>
            <a:spLocks noGrp="1"/>
          </p:cNvSpPr>
          <p:nvPr>
            <p:ph type="sldNum" sz="quarter" idx="10"/>
          </p:nvPr>
        </p:nvSpPr>
        <p:spPr/>
        <p:txBody>
          <a:bodyPr/>
          <a:lstStyle/>
          <a:p>
            <a:fld id="{ACFFFC1B-6122-1846-B3FD-330D4CA6780E}" type="slidenum">
              <a:rPr lang="en-US" smtClean="0">
                <a:solidFill>
                  <a:prstClr val="black"/>
                </a:solidFill>
                <a:latin typeface="Calibri"/>
              </a:rPr>
              <a:pPr/>
              <a:t>12</a:t>
            </a:fld>
            <a:endParaRPr lang="en-US">
              <a:solidFill>
                <a:prstClr val="black"/>
              </a:solidFill>
              <a:latin typeface="Calibri"/>
            </a:endParaRPr>
          </a:p>
        </p:txBody>
      </p:sp>
    </p:spTree>
    <p:extLst>
      <p:ext uri="{BB962C8B-B14F-4D97-AF65-F5344CB8AC3E}">
        <p14:creationId xmlns:p14="http://schemas.microsoft.com/office/powerpoint/2010/main" val="1778263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We now run a different key through through</a:t>
            </a:r>
            <a:r>
              <a:rPr lang="en-US" baseline="0" dirty="0" smtClean="0"/>
              <a:t> the has and we now come up with </a:t>
            </a:r>
            <a:r>
              <a:rPr lang="en-US" baseline="0" dirty="0" err="1" smtClean="0"/>
              <a:t>differnet</a:t>
            </a:r>
            <a:r>
              <a:rPr lang="en-US" baseline="0" dirty="0" smtClean="0"/>
              <a:t> </a:t>
            </a:r>
            <a:r>
              <a:rPr lang="en-US" baseline="0" dirty="0" err="1" smtClean="0"/>
              <a:t>vbucket</a:t>
            </a:r>
            <a:r>
              <a:rPr lang="en-US" baseline="0" dirty="0" smtClean="0"/>
              <a:t>, </a:t>
            </a:r>
            <a:r>
              <a:rPr lang="en-US" baseline="0" dirty="0" err="1" smtClean="0"/>
              <a:t>vbucket</a:t>
            </a:r>
            <a:r>
              <a:rPr lang="en-US" baseline="0" dirty="0" smtClean="0"/>
              <a:t> 4 and that points to server 3</a:t>
            </a:r>
            <a:endParaRPr lang="en-US" dirty="0"/>
          </a:p>
        </p:txBody>
      </p:sp>
      <p:sp>
        <p:nvSpPr>
          <p:cNvPr id="4" name="Slide Number Placeholder 3"/>
          <p:cNvSpPr>
            <a:spLocks noGrp="1"/>
          </p:cNvSpPr>
          <p:nvPr>
            <p:ph type="sldNum" sz="quarter" idx="10"/>
          </p:nvPr>
        </p:nvSpPr>
        <p:spPr/>
        <p:txBody>
          <a:bodyPr/>
          <a:lstStyle/>
          <a:p>
            <a:fld id="{ACFFFC1B-6122-1846-B3FD-330D4CA6780E}" type="slidenum">
              <a:rPr lang="en-US" smtClean="0">
                <a:solidFill>
                  <a:prstClr val="black"/>
                </a:solidFill>
                <a:latin typeface="Calibri"/>
              </a:rPr>
              <a:pPr/>
              <a:t>13</a:t>
            </a:fld>
            <a:endParaRPr lang="en-US">
              <a:solidFill>
                <a:prstClr val="black"/>
              </a:solidFill>
              <a:latin typeface="Calibri"/>
            </a:endParaRPr>
          </a:p>
        </p:txBody>
      </p:sp>
    </p:spTree>
    <p:extLst>
      <p:ext uri="{BB962C8B-B14F-4D97-AF65-F5344CB8AC3E}">
        <p14:creationId xmlns:p14="http://schemas.microsoft.com/office/powerpoint/2010/main" val="1778263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Protocol</a:t>
            </a:r>
            <a:r>
              <a:rPr lang="en-US" baseline="0" dirty="0" smtClean="0"/>
              <a:t> </a:t>
            </a:r>
            <a:r>
              <a:rPr lang="en-US" baseline="0" dirty="0" err="1" smtClean="0"/>
              <a:t>s</a:t>
            </a:r>
            <a:r>
              <a:rPr lang="en-US" dirty="0" err="1" smtClean="0"/>
              <a:t>eemlessly</a:t>
            </a:r>
            <a:r>
              <a:rPr lang="en-US" baseline="0" dirty="0" smtClean="0"/>
              <a:t> consolidate/encapsulate working set management and storage cache</a:t>
            </a:r>
          </a:p>
          <a:p>
            <a:pPr marL="228600" indent="-228600">
              <a:buFont typeface="+mj-lt"/>
              <a:buAutoNum type="arabicPeriod"/>
            </a:pPr>
            <a:r>
              <a:rPr lang="en-US" baseline="0" dirty="0" err="1" smtClean="0"/>
              <a:t>Restartable</a:t>
            </a:r>
            <a:r>
              <a:rPr lang="en-US" baseline="0" dirty="0" smtClean="0"/>
              <a:t> – enable client to stop and resume work</a:t>
            </a:r>
          </a:p>
          <a:p>
            <a:pPr marL="228600" indent="-228600">
              <a:buFont typeface="+mj-lt"/>
              <a:buAutoNum type="arabicPeriod"/>
            </a:pPr>
            <a:r>
              <a:rPr lang="en-US" baseline="0" dirty="0" smtClean="0"/>
              <a:t>Universal – stream “Database change record”, not just data – enable disparate clients to have common agreement on a consistent state</a:t>
            </a:r>
          </a:p>
          <a:p>
            <a:pPr marL="228600" indent="-228600">
              <a:buFont typeface="+mj-lt"/>
              <a:buAutoNum type="arabicPeriod"/>
            </a:pPr>
            <a:r>
              <a:rPr lang="en-US" baseline="0" dirty="0" err="1" smtClean="0"/>
              <a:t>Effiicient</a:t>
            </a:r>
            <a:r>
              <a:rPr lang="en-US" baseline="0" dirty="0" smtClean="0"/>
              <a:t> – Multi-</a:t>
            </a:r>
            <a:r>
              <a:rPr lang="en-US" baseline="0" dirty="0" err="1" smtClean="0"/>
              <a:t>plex</a:t>
            </a:r>
            <a:r>
              <a:rPr lang="en-US" baseline="0" dirty="0" smtClean="0"/>
              <a:t> connection, de-duplication, memory-to-memory, </a:t>
            </a:r>
            <a:r>
              <a:rPr lang="en-US" baseline="0" smtClean="0"/>
              <a:t>flow control</a:t>
            </a:r>
            <a:endParaRPr lang="en-US" dirty="0" smtClean="0"/>
          </a:p>
        </p:txBody>
      </p:sp>
      <p:sp>
        <p:nvSpPr>
          <p:cNvPr id="4" name="Slide Number Placeholder 3"/>
          <p:cNvSpPr>
            <a:spLocks noGrp="1"/>
          </p:cNvSpPr>
          <p:nvPr>
            <p:ph type="sldNum" sz="quarter" idx="10"/>
          </p:nvPr>
        </p:nvSpPr>
        <p:spPr/>
        <p:txBody>
          <a:bodyPr/>
          <a:lstStyle/>
          <a:p>
            <a:fld id="{F39351FC-18D6-4741-8EEB-9FDB1F020AAC}" type="slidenum">
              <a:rPr lang="en-US" smtClean="0"/>
              <a:t>15</a:t>
            </a:fld>
            <a:endParaRPr lang="en-US"/>
          </a:p>
        </p:txBody>
      </p:sp>
    </p:spTree>
    <p:extLst>
      <p:ext uri="{BB962C8B-B14F-4D97-AF65-F5344CB8AC3E}">
        <p14:creationId xmlns:p14="http://schemas.microsoft.com/office/powerpoint/2010/main" val="3006728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Large scale structure of </a:t>
            </a:r>
            <a:r>
              <a:rPr lang="en-US" dirty="0" err="1" smtClean="0"/>
              <a:t>ns_server</a:t>
            </a:r>
            <a:r>
              <a:rPr lang="en-US" dirty="0" smtClean="0"/>
              <a:t>. </a:t>
            </a:r>
          </a:p>
          <a:p>
            <a:r>
              <a:rPr lang="en-US" dirty="0" smtClean="0"/>
              <a:t>Similar</a:t>
            </a:r>
            <a:r>
              <a:rPr lang="en-US" baseline="0" dirty="0" smtClean="0"/>
              <a:t> / identical to Steve’s slide.</a:t>
            </a:r>
          </a:p>
          <a:p>
            <a:r>
              <a:rPr lang="en-US" baseline="0" dirty="0" smtClean="0"/>
              <a:t>Composed of different subsystems:</a:t>
            </a:r>
          </a:p>
          <a:p>
            <a:pPr marL="228600" indent="-228600">
              <a:buFont typeface="+mj-lt"/>
              <a:buAutoNum type="arabicPeriod"/>
            </a:pPr>
            <a:r>
              <a:rPr lang="en-US" baseline="0" dirty="0" smtClean="0"/>
              <a:t>libraries</a:t>
            </a:r>
          </a:p>
          <a:p>
            <a:pPr marL="228600" indent="-228600">
              <a:buFont typeface="+mj-lt"/>
              <a:buAutoNum type="arabicPeriod"/>
            </a:pPr>
            <a:r>
              <a:rPr lang="en-US" baseline="0" dirty="0" smtClean="0"/>
              <a:t>master services</a:t>
            </a:r>
          </a:p>
          <a:p>
            <a:pPr marL="228600" indent="-228600">
              <a:buFont typeface="+mj-lt"/>
              <a:buAutoNum type="arabicPeriod"/>
            </a:pPr>
            <a:r>
              <a:rPr lang="en-US" baseline="0" dirty="0" smtClean="0"/>
              <a:t>per node services</a:t>
            </a:r>
          </a:p>
          <a:p>
            <a:pPr marL="228600" indent="-228600">
              <a:buFont typeface="+mj-lt"/>
              <a:buAutoNum type="arabicPeriod"/>
            </a:pPr>
            <a:r>
              <a:rPr lang="en-US" baseline="0" dirty="0" smtClean="0"/>
              <a:t>per node – per bucket services</a:t>
            </a:r>
          </a:p>
          <a:p>
            <a:pPr marL="228600" indent="-228600">
              <a:buFont typeface="+mj-lt"/>
              <a:buAutoNum type="arabicPeriod"/>
            </a:pPr>
            <a:r>
              <a:rPr lang="en-US" baseline="0" dirty="0" smtClean="0"/>
              <a:t>generic services</a:t>
            </a:r>
          </a:p>
          <a:p>
            <a:pPr marL="228600" indent="-228600">
              <a:buFont typeface="+mj-lt"/>
              <a:buAutoNum type="arabicPeriod"/>
            </a:pPr>
            <a:r>
              <a:rPr lang="en-US" baseline="0" dirty="0" smtClean="0"/>
              <a:t>events</a:t>
            </a:r>
          </a:p>
          <a:p>
            <a:pPr marL="0" indent="0">
              <a:buFont typeface="+mj-lt"/>
              <a:buNone/>
            </a:pPr>
            <a:endParaRPr lang="en-US" baseline="0" dirty="0" smtClean="0"/>
          </a:p>
          <a:p>
            <a:pPr marL="0" indent="0">
              <a:buFont typeface="+mj-lt"/>
              <a:buNone/>
            </a:pPr>
            <a:r>
              <a:rPr lang="en-US" baseline="0" dirty="0" smtClean="0"/>
              <a:t>To zoom in further, we need to talk a little about the language. </a:t>
            </a:r>
            <a:r>
              <a:rPr lang="en-US" baseline="0" dirty="0" err="1" smtClean="0"/>
              <a:t>Erlang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t>18</a:t>
            </a:fld>
            <a:endParaRPr lang="en-US"/>
          </a:p>
        </p:txBody>
      </p:sp>
    </p:spTree>
    <p:extLst>
      <p:ext uri="{BB962C8B-B14F-4D97-AF65-F5344CB8AC3E}">
        <p14:creationId xmlns:p14="http://schemas.microsoft.com/office/powerpoint/2010/main" val="4022361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as you fill up memory (click), some data that has </a:t>
            </a:r>
            <a:r>
              <a:rPr lang="en-US" b="1" dirty="0" smtClean="0"/>
              <a:t>already been written to disk</a:t>
            </a:r>
            <a:r>
              <a:rPr lang="en-US" b="1" baseline="0" dirty="0" smtClean="0"/>
              <a:t> </a:t>
            </a:r>
            <a:r>
              <a:rPr lang="en-US" b="0" baseline="0" dirty="0" smtClean="0"/>
              <a:t>will be ejected from RAM to make room for new data.  (click)</a:t>
            </a:r>
          </a:p>
          <a:p>
            <a:endParaRPr lang="en-US" b="0" baseline="0" dirty="0" smtClean="0"/>
          </a:p>
          <a:p>
            <a:r>
              <a:rPr lang="en-US" b="0" dirty="0" smtClean="0"/>
              <a:t>Couchbase</a:t>
            </a:r>
            <a:r>
              <a:rPr lang="en-US" b="0" baseline="0" dirty="0" smtClean="0"/>
              <a:t> supports holding much more data than you have RAM available.  It’s important to size the RAM capacity appropriately for your working set: the portion of data your application is working with at any given point in time and needs very low latency, high throughput access to.  In some applications this is the entire data set, in others it is much smaller.  As RAM fills up, we use a “not recently used” algorithm to determine the best data to be ejected from cache.</a:t>
            </a:r>
            <a:endParaRPr lang="en-US" b="0" dirty="0" smtClean="0"/>
          </a:p>
          <a:p>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t>24</a:t>
            </a:fld>
            <a:endParaRPr lang="en-US"/>
          </a:p>
        </p:txBody>
      </p:sp>
    </p:spTree>
    <p:extLst>
      <p:ext uri="{BB962C8B-B14F-4D97-AF65-F5344CB8AC3E}">
        <p14:creationId xmlns:p14="http://schemas.microsoft.com/office/powerpoint/2010/main" val="4448585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Dark)">
    <p:bg>
      <p:bgRef idx="1001">
        <a:schemeClr val="bg1"/>
      </p:bgRef>
    </p:bg>
    <p:spTree>
      <p:nvGrpSpPr>
        <p:cNvPr id="1" name=""/>
        <p:cNvGrpSpPr/>
        <p:nvPr/>
      </p:nvGrpSpPr>
      <p:grpSpPr>
        <a:xfrm>
          <a:off x="0" y="0"/>
          <a:ext cx="0" cy="0"/>
          <a:chOff x="0" y="0"/>
          <a:chExt cx="0" cy="0"/>
        </a:xfrm>
      </p:grpSpPr>
      <p:pic>
        <p:nvPicPr>
          <p:cNvPr id="6" name="Picture 5" descr="events.CBC_15.pptTemplate.BG.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408707" y="1698478"/>
            <a:ext cx="8342747" cy="1102519"/>
          </a:xfrm>
          <a:effectLst>
            <a:outerShdw blurRad="127000" dir="2700000" algn="tl" rotWithShape="0">
              <a:srgbClr val="000000">
                <a:alpha val="20000"/>
              </a:srgbClr>
            </a:outerShdw>
          </a:effectLst>
        </p:spPr>
        <p:txBody>
          <a:bodyPr lIns="0" tIns="0" rIns="0" bIns="0" anchor="t" anchorCtr="0"/>
          <a:lstStyle>
            <a:lvl1pPr algn="l">
              <a:defRPr sz="3200" b="0" i="0" cap="all" baseline="0">
                <a:solidFill>
                  <a:schemeClr val="accent2"/>
                </a:solidFill>
                <a:latin typeface="Calibri Light"/>
              </a:defRPr>
            </a:lvl1pPr>
          </a:lstStyle>
          <a:p>
            <a:r>
              <a:rPr lang="en-US" dirty="0" smtClean="0"/>
              <a:t>Introducing SQL for Documents:</a:t>
            </a:r>
            <a:br>
              <a:rPr lang="en-US" dirty="0" smtClean="0"/>
            </a:br>
            <a:r>
              <a:rPr lang="en-US" dirty="0" smtClean="0"/>
              <a:t>Query Without Compromise</a:t>
            </a:r>
            <a:endParaRPr lang="en-US" dirty="0"/>
          </a:p>
        </p:txBody>
      </p:sp>
      <p:sp>
        <p:nvSpPr>
          <p:cNvPr id="3" name="Subtitle 2"/>
          <p:cNvSpPr>
            <a:spLocks noGrp="1"/>
          </p:cNvSpPr>
          <p:nvPr>
            <p:ph type="subTitle" idx="1" hasCustomPrompt="1"/>
          </p:nvPr>
        </p:nvSpPr>
        <p:spPr>
          <a:xfrm>
            <a:off x="408707" y="2896338"/>
            <a:ext cx="8342747" cy="1088136"/>
          </a:xfrm>
        </p:spPr>
        <p:txBody>
          <a:bodyPr lIns="0" tIns="0" rIns="0" bIns="0"/>
          <a:lstStyle>
            <a:lvl1pPr marL="0" indent="0" algn="l">
              <a:buNone/>
              <a:defRPr sz="3000" b="0" i="0" baseline="0">
                <a:solidFill>
                  <a:schemeClr val="tx1"/>
                </a:solidFill>
                <a:latin typeface="Calibri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Gerald </a:t>
            </a:r>
            <a:r>
              <a:rPr lang="en-US" dirty="0" err="1" smtClean="0"/>
              <a:t>Sangudi</a:t>
            </a:r>
            <a:r>
              <a:rPr lang="en-US" dirty="0" smtClean="0"/>
              <a:t>, Couchbase</a:t>
            </a:r>
            <a:endParaRPr lang="en-US" dirty="0"/>
          </a:p>
        </p:txBody>
      </p:sp>
    </p:spTree>
    <p:extLst>
      <p:ext uri="{BB962C8B-B14F-4D97-AF65-F5344CB8AC3E}">
        <p14:creationId xmlns:p14="http://schemas.microsoft.com/office/powerpoint/2010/main" val="27361293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Bullets (Dark)">
    <p:spTree>
      <p:nvGrpSpPr>
        <p:cNvPr id="1" name=""/>
        <p:cNvGrpSpPr/>
        <p:nvPr/>
      </p:nvGrpSpPr>
      <p:grpSpPr>
        <a:xfrm>
          <a:off x="0" y="0"/>
          <a:ext cx="0" cy="0"/>
          <a:chOff x="0" y="0"/>
          <a:chExt cx="0" cy="0"/>
        </a:xfrm>
      </p:grpSpPr>
      <p:sp>
        <p:nvSpPr>
          <p:cNvPr id="4" name="Rectangle 3"/>
          <p:cNvSpPr/>
          <p:nvPr userDrawn="1"/>
        </p:nvSpPr>
        <p:spPr>
          <a:xfrm>
            <a:off x="0" y="4"/>
            <a:ext cx="9144000" cy="583057"/>
          </a:xfrm>
          <a:prstGeom prst="rect">
            <a:avLst/>
          </a:prstGeom>
          <a:solidFill>
            <a:srgbClr val="E1001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accent2"/>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86800" y="149664"/>
            <a:ext cx="278504" cy="278506"/>
          </a:xfrm>
          <a:prstGeom prst="rect">
            <a:avLst/>
          </a:prstGeom>
          <a:effectLst>
            <a:outerShdw blurRad="127000" dir="5400000" algn="ctr" rotWithShape="0">
              <a:schemeClr val="tx1">
                <a:alpha val="20000"/>
              </a:schemeClr>
            </a:outerShdw>
          </a:effectLst>
        </p:spPr>
      </p:pic>
      <p:sp>
        <p:nvSpPr>
          <p:cNvPr id="2" name="Title 1"/>
          <p:cNvSpPr>
            <a:spLocks noGrp="1"/>
          </p:cNvSpPr>
          <p:nvPr>
            <p:ph type="title"/>
          </p:nvPr>
        </p:nvSpPr>
        <p:spPr>
          <a:xfrm>
            <a:off x="466352" y="18292"/>
            <a:ext cx="7998595" cy="537337"/>
          </a:xfrm>
          <a:effectLst>
            <a:outerShdw blurRad="127000" dir="2700000" algn="tl" rotWithShape="0">
              <a:srgbClr val="000000">
                <a:alpha val="20000"/>
              </a:srgbClr>
            </a:outerShdw>
          </a:effectLst>
        </p:spPr>
        <p:txBody>
          <a:bodyPr/>
          <a:lstStyle>
            <a:lvl1pPr>
              <a:lnSpc>
                <a:spcPct val="80000"/>
              </a:lnSpc>
              <a:defRPr>
                <a:solidFill>
                  <a:schemeClr val="bg1"/>
                </a:solidFill>
              </a:defRPr>
            </a:lvl1pPr>
          </a:lstStyle>
          <a:p>
            <a:endParaRPr lang="en-US" dirty="0"/>
          </a:p>
        </p:txBody>
      </p:sp>
      <p:sp>
        <p:nvSpPr>
          <p:cNvPr id="3" name="Content Placeholder 2"/>
          <p:cNvSpPr>
            <a:spLocks noGrp="1"/>
          </p:cNvSpPr>
          <p:nvPr>
            <p:ph idx="1" hasCustomPrompt="1"/>
          </p:nvPr>
        </p:nvSpPr>
        <p:spPr>
          <a:xfrm>
            <a:off x="457208" y="685801"/>
            <a:ext cx="8007739" cy="3394472"/>
          </a:xfrm>
        </p:spPr>
        <p:txBody>
          <a:bodyPr/>
          <a:lstStyle>
            <a:lvl1pPr marL="228600" indent="-228600">
              <a:lnSpc>
                <a:spcPct val="100000"/>
              </a:lnSpc>
              <a:spcBef>
                <a:spcPts val="0"/>
              </a:spcBef>
              <a:spcAft>
                <a:spcPts val="300"/>
              </a:spcAft>
              <a:buSzPct val="110000"/>
              <a:defRPr/>
            </a:lvl1pPr>
            <a:lvl2pPr marL="455613" indent="-225425">
              <a:lnSpc>
                <a:spcPct val="100000"/>
              </a:lnSpc>
              <a:spcBef>
                <a:spcPts val="0"/>
              </a:spcBef>
              <a:spcAft>
                <a:spcPts val="300"/>
              </a:spcAft>
              <a:defRPr/>
            </a:lvl2pPr>
            <a:lvl3pPr marL="455613" indent="-225425">
              <a:lnSpc>
                <a:spcPct val="100000"/>
              </a:lnSpc>
              <a:spcBef>
                <a:spcPts val="0"/>
              </a:spcBef>
              <a:spcAft>
                <a:spcPts val="300"/>
              </a:spcAft>
              <a:defRPr/>
            </a:lvl3pPr>
            <a:lvl4pPr marL="455613" indent="-225425">
              <a:lnSpc>
                <a:spcPct val="100000"/>
              </a:lnSpc>
              <a:spcBef>
                <a:spcPts val="0"/>
              </a:spcBef>
              <a:spcAft>
                <a:spcPts val="300"/>
              </a:spcAft>
              <a:defRPr/>
            </a:lvl4pPr>
            <a:lvl5pPr marL="455613" indent="-225425">
              <a:lnSpc>
                <a:spcPct val="100000"/>
              </a:lnSpc>
              <a:spcBef>
                <a:spcPts val="0"/>
              </a:spcBef>
              <a:spcAft>
                <a:spcPts val="300"/>
              </a:spcAft>
              <a:defRPr/>
            </a:lvl5pPr>
          </a:lstStyle>
          <a:p>
            <a:r>
              <a:rPr lang="en-US" dirty="0" smtClean="0"/>
              <a:t>First Level Bullet</a:t>
            </a:r>
          </a:p>
          <a:p>
            <a:pPr lvl="1"/>
            <a:r>
              <a:rPr lang="en-US" dirty="0" smtClean="0"/>
              <a:t>Second Level Bullet</a:t>
            </a:r>
          </a:p>
          <a:p>
            <a:pPr marL="635000" lvl="3" indent="-177800">
              <a:buSzPct val="100000"/>
              <a:buFont typeface="Lucida Grande"/>
              <a:buChar char="-"/>
            </a:pPr>
            <a:r>
              <a:rPr lang="en-US" sz="1800" dirty="0" smtClean="0"/>
              <a:t>Third Level Bullet</a:t>
            </a:r>
          </a:p>
          <a:p>
            <a:pPr marL="800100" lvl="3" indent="-177800">
              <a:buSzPct val="100000"/>
              <a:buFont typeface="Lucida Grande"/>
              <a:buChar char="-"/>
            </a:pPr>
            <a:r>
              <a:rPr lang="en-US" sz="1600" dirty="0" smtClean="0"/>
              <a:t>Fourth Level Bullet</a:t>
            </a:r>
          </a:p>
          <a:p>
            <a:pPr marL="965200" lvl="3" indent="-177800">
              <a:buSzPct val="100000"/>
              <a:buFont typeface="Lucida Grande"/>
              <a:buChar char="-"/>
            </a:pPr>
            <a:r>
              <a:rPr lang="en-US" sz="1400" dirty="0" smtClean="0"/>
              <a:t>Fifth Level Bullet</a:t>
            </a:r>
          </a:p>
        </p:txBody>
      </p:sp>
      <p:sp>
        <p:nvSpPr>
          <p:cNvPr id="5" name="Footer Placeholder 4"/>
          <p:cNvSpPr>
            <a:spLocks noGrp="1"/>
          </p:cNvSpPr>
          <p:nvPr>
            <p:ph type="ftr" sz="quarter" idx="11"/>
          </p:nvPr>
        </p:nvSpPr>
        <p:spPr/>
        <p:txBody>
          <a:bodyPr/>
          <a:lstStyle/>
          <a:p>
            <a:endParaRPr lang="en-US"/>
          </a:p>
        </p:txBody>
      </p:sp>
      <p:sp>
        <p:nvSpPr>
          <p:cNvPr id="7" name="TextBox 6"/>
          <p:cNvSpPr txBox="1"/>
          <p:nvPr userDrawn="1"/>
        </p:nvSpPr>
        <p:spPr>
          <a:xfrm>
            <a:off x="164600" y="4767263"/>
            <a:ext cx="1180021" cy="223138"/>
          </a:xfrm>
          <a:prstGeom prst="rect">
            <a:avLst/>
          </a:prstGeom>
          <a:noFill/>
        </p:spPr>
        <p:txBody>
          <a:bodyPr wrap="none" rtlCol="0">
            <a:spAutoFit/>
          </a:bodyPr>
          <a:lstStyle/>
          <a:p>
            <a:r>
              <a:rPr lang="en-US" sz="850" dirty="0" smtClean="0">
                <a:solidFill>
                  <a:srgbClr val="CCCCCC"/>
                </a:solidFill>
              </a:rPr>
              <a:t>©2015 Couchbase</a:t>
            </a:r>
            <a:r>
              <a:rPr lang="en-US" sz="850" baseline="0" dirty="0" smtClean="0">
                <a:solidFill>
                  <a:srgbClr val="CCCCCC"/>
                </a:solidFill>
              </a:rPr>
              <a:t> Inc.</a:t>
            </a:r>
            <a:endParaRPr lang="en-US" sz="850" dirty="0">
              <a:solidFill>
                <a:srgbClr val="CCCCCC"/>
              </a:solidFill>
            </a:endParaRPr>
          </a:p>
        </p:txBody>
      </p:sp>
      <p:sp>
        <p:nvSpPr>
          <p:cNvPr id="10" name="Slide Number Placeholder 5"/>
          <p:cNvSpPr txBox="1">
            <a:spLocks/>
          </p:cNvSpPr>
          <p:nvPr userDrawn="1"/>
        </p:nvSpPr>
        <p:spPr>
          <a:xfrm>
            <a:off x="8224640" y="4767264"/>
            <a:ext cx="740664" cy="273844"/>
          </a:xfrm>
          <a:prstGeom prst="rect">
            <a:avLst/>
          </a:prstGeom>
        </p:spPr>
        <p:txBody>
          <a:bodyPr vert="horz" lIns="91440" tIns="45720" rIns="91440" bIns="45720" rtlCol="0" anchor="ctr"/>
          <a:lstStyle>
            <a:defPPr>
              <a:defRPr lang="en-US"/>
            </a:defPPr>
            <a:lvl1pPr marL="0" algn="r" defTabSz="457200" rtl="0" eaLnBrk="1" latinLnBrk="0" hangingPunct="1">
              <a:defRPr sz="850" kern="1200">
                <a:solidFill>
                  <a:srgbClr val="CCCCC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5E7766-B4D4-B545-BC12-CA0EFEB1F16F}" type="slidenum">
              <a:rPr lang="en-US" smtClean="0"/>
              <a:t>‹#›</a:t>
            </a:fld>
            <a:endParaRPr lang="en-US" dirty="0"/>
          </a:p>
        </p:txBody>
      </p:sp>
    </p:spTree>
    <p:extLst>
      <p:ext uri="{BB962C8B-B14F-4D97-AF65-F5344CB8AC3E}">
        <p14:creationId xmlns:p14="http://schemas.microsoft.com/office/powerpoint/2010/main" val="19436312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Text (Dark)">
    <p:spTree>
      <p:nvGrpSpPr>
        <p:cNvPr id="1" name=""/>
        <p:cNvGrpSpPr/>
        <p:nvPr/>
      </p:nvGrpSpPr>
      <p:grpSpPr>
        <a:xfrm>
          <a:off x="0" y="0"/>
          <a:ext cx="0" cy="0"/>
          <a:chOff x="0" y="0"/>
          <a:chExt cx="0" cy="0"/>
        </a:xfrm>
      </p:grpSpPr>
      <p:sp>
        <p:nvSpPr>
          <p:cNvPr id="11" name="Rectangle 10"/>
          <p:cNvSpPr/>
          <p:nvPr userDrawn="1"/>
        </p:nvSpPr>
        <p:spPr>
          <a:xfrm>
            <a:off x="0" y="4"/>
            <a:ext cx="9144000" cy="583057"/>
          </a:xfrm>
          <a:prstGeom prst="rect">
            <a:avLst/>
          </a:prstGeom>
          <a:solidFill>
            <a:srgbClr val="E1001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accent2"/>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86800" y="149664"/>
            <a:ext cx="278504" cy="278506"/>
          </a:xfrm>
          <a:prstGeom prst="rect">
            <a:avLst/>
          </a:prstGeom>
          <a:effectLst>
            <a:outerShdw blurRad="127000" dir="5400000" algn="ctr" rotWithShape="0">
              <a:schemeClr val="tx1">
                <a:alpha val="20000"/>
              </a:schemeClr>
            </a:outerShdw>
          </a:effectLst>
        </p:spPr>
      </p:pic>
      <p:sp>
        <p:nvSpPr>
          <p:cNvPr id="2" name="Title 1"/>
          <p:cNvSpPr>
            <a:spLocks noGrp="1"/>
          </p:cNvSpPr>
          <p:nvPr>
            <p:ph type="title"/>
          </p:nvPr>
        </p:nvSpPr>
        <p:spPr>
          <a:xfrm>
            <a:off x="466352" y="12996"/>
            <a:ext cx="7998595" cy="539496"/>
          </a:xfrm>
          <a:effectLst>
            <a:outerShdw blurRad="127000" dir="2700000" algn="tl" rotWithShape="0">
              <a:srgbClr val="000000">
                <a:alpha val="20000"/>
              </a:srgbClr>
            </a:outerShdw>
          </a:effectLst>
        </p:spPr>
        <p:txBody>
          <a:bodyPr vert="horz" lIns="91440" tIns="45720" rIns="91440" bIns="45720" rtlCol="0" anchor="b">
            <a:noAutofit/>
          </a:bodyPr>
          <a:lstStyle>
            <a:lvl1pPr>
              <a:defRPr lang="en-US" dirty="0">
                <a:solidFill>
                  <a:schemeClr val="bg1"/>
                </a:solidFill>
              </a:defRPr>
            </a:lvl1pPr>
          </a:lstStyle>
          <a:p>
            <a:pPr lvl="0">
              <a:lnSpc>
                <a:spcPct val="80000"/>
              </a:lnSpc>
            </a:pPr>
            <a:endParaRPr lang="en-US" dirty="0"/>
          </a:p>
        </p:txBody>
      </p:sp>
      <p:sp>
        <p:nvSpPr>
          <p:cNvPr id="3" name="Content Placeholder 2"/>
          <p:cNvSpPr>
            <a:spLocks noGrp="1"/>
          </p:cNvSpPr>
          <p:nvPr>
            <p:ph idx="1"/>
          </p:nvPr>
        </p:nvSpPr>
        <p:spPr>
          <a:xfrm>
            <a:off x="457208" y="685801"/>
            <a:ext cx="8007739" cy="3394472"/>
          </a:xfrm>
        </p:spPr>
        <p:txBody>
          <a:bodyPr/>
          <a:lstStyle>
            <a:lvl1pPr marL="0" indent="0">
              <a:lnSpc>
                <a:spcPct val="100000"/>
              </a:lnSpc>
              <a:spcBef>
                <a:spcPts val="0"/>
              </a:spcBef>
              <a:spcAft>
                <a:spcPts val="300"/>
              </a:spcAft>
              <a:buNone/>
              <a:defRPr/>
            </a:lvl1pPr>
            <a:lvl2pPr marL="228600" indent="0">
              <a:lnSpc>
                <a:spcPct val="100000"/>
              </a:lnSpc>
              <a:spcBef>
                <a:spcPts val="0"/>
              </a:spcBef>
              <a:spcAft>
                <a:spcPts val="300"/>
              </a:spcAft>
              <a:buNone/>
              <a:defRPr/>
            </a:lvl2pPr>
            <a:lvl3pPr marL="455613" indent="0">
              <a:lnSpc>
                <a:spcPct val="100000"/>
              </a:lnSpc>
              <a:spcBef>
                <a:spcPts val="0"/>
              </a:spcBef>
              <a:spcAft>
                <a:spcPts val="300"/>
              </a:spcAft>
              <a:buNone/>
              <a:defRPr/>
            </a:lvl3pPr>
            <a:lvl4pPr marL="627063" indent="0">
              <a:lnSpc>
                <a:spcPct val="100000"/>
              </a:lnSpc>
              <a:spcBef>
                <a:spcPts val="0"/>
              </a:spcBef>
              <a:spcAft>
                <a:spcPts val="300"/>
              </a:spcAft>
              <a:buNone/>
              <a:defRPr/>
            </a:lvl4pPr>
            <a:lvl5pPr marL="798513" indent="0">
              <a:lnSpc>
                <a:spcPct val="100000"/>
              </a:lnSpc>
              <a:spcBef>
                <a:spcPts val="0"/>
              </a:spcBef>
              <a:spcAft>
                <a:spcPts val="300"/>
              </a:spcAft>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TextBox 6"/>
          <p:cNvSpPr txBox="1"/>
          <p:nvPr userDrawn="1"/>
        </p:nvSpPr>
        <p:spPr>
          <a:xfrm>
            <a:off x="164600" y="4767263"/>
            <a:ext cx="1180021" cy="223138"/>
          </a:xfrm>
          <a:prstGeom prst="rect">
            <a:avLst/>
          </a:prstGeom>
          <a:noFill/>
        </p:spPr>
        <p:txBody>
          <a:bodyPr wrap="none" rtlCol="0">
            <a:spAutoFit/>
          </a:bodyPr>
          <a:lstStyle/>
          <a:p>
            <a:r>
              <a:rPr lang="en-US" sz="850" dirty="0" smtClean="0">
                <a:solidFill>
                  <a:srgbClr val="CCCCCC"/>
                </a:solidFill>
              </a:rPr>
              <a:t>©2015 Couchbase</a:t>
            </a:r>
            <a:r>
              <a:rPr lang="en-US" sz="850" baseline="0" dirty="0" smtClean="0">
                <a:solidFill>
                  <a:srgbClr val="CCCCCC"/>
                </a:solidFill>
              </a:rPr>
              <a:t> Inc.</a:t>
            </a:r>
            <a:endParaRPr lang="en-US" sz="850" dirty="0">
              <a:solidFill>
                <a:srgbClr val="CCCCCC"/>
              </a:solidFill>
            </a:endParaRPr>
          </a:p>
        </p:txBody>
      </p:sp>
      <p:sp>
        <p:nvSpPr>
          <p:cNvPr id="10" name="Slide Number Placeholder 5"/>
          <p:cNvSpPr txBox="1">
            <a:spLocks/>
          </p:cNvSpPr>
          <p:nvPr userDrawn="1"/>
        </p:nvSpPr>
        <p:spPr>
          <a:xfrm>
            <a:off x="8224640" y="4767264"/>
            <a:ext cx="740664" cy="273844"/>
          </a:xfrm>
          <a:prstGeom prst="rect">
            <a:avLst/>
          </a:prstGeom>
        </p:spPr>
        <p:txBody>
          <a:bodyPr vert="horz" lIns="91440" tIns="45720" rIns="91440" bIns="45720" rtlCol="0" anchor="ctr"/>
          <a:lstStyle>
            <a:defPPr>
              <a:defRPr lang="en-US"/>
            </a:defPPr>
            <a:lvl1pPr marL="0" algn="r" defTabSz="457200" rtl="0" eaLnBrk="1" latinLnBrk="0" hangingPunct="1">
              <a:defRPr sz="850" kern="1200">
                <a:solidFill>
                  <a:srgbClr val="CCCCC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5E7766-B4D4-B545-BC12-CA0EFEB1F16F}" type="slidenum">
              <a:rPr lang="en-US" smtClean="0"/>
              <a:t>‹#›</a:t>
            </a:fld>
            <a:endParaRPr lang="en-US" dirty="0"/>
          </a:p>
        </p:txBody>
      </p:sp>
    </p:spTree>
    <p:extLst>
      <p:ext uri="{BB962C8B-B14F-4D97-AF65-F5344CB8AC3E}">
        <p14:creationId xmlns:p14="http://schemas.microsoft.com/office/powerpoint/2010/main" val="199929440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 (Dark)">
    <p:spTree>
      <p:nvGrpSpPr>
        <p:cNvPr id="1" name=""/>
        <p:cNvGrpSpPr/>
        <p:nvPr/>
      </p:nvGrpSpPr>
      <p:grpSpPr>
        <a:xfrm>
          <a:off x="0" y="0"/>
          <a:ext cx="0" cy="0"/>
          <a:chOff x="0" y="0"/>
          <a:chExt cx="0" cy="0"/>
        </a:xfrm>
      </p:grpSpPr>
      <p:sp>
        <p:nvSpPr>
          <p:cNvPr id="8" name="Rectangle 7"/>
          <p:cNvSpPr/>
          <p:nvPr userDrawn="1"/>
        </p:nvSpPr>
        <p:spPr>
          <a:xfrm>
            <a:off x="0" y="4"/>
            <a:ext cx="9144000" cy="583057"/>
          </a:xfrm>
          <a:prstGeom prst="rect">
            <a:avLst/>
          </a:prstGeom>
          <a:solidFill>
            <a:srgbClr val="E1001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accent2"/>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86800" y="149664"/>
            <a:ext cx="278504" cy="278506"/>
          </a:xfrm>
          <a:prstGeom prst="rect">
            <a:avLst/>
          </a:prstGeom>
          <a:effectLst>
            <a:outerShdw blurRad="127000" dir="5400000" algn="ctr" rotWithShape="0">
              <a:schemeClr val="tx1">
                <a:alpha val="20000"/>
              </a:schemeClr>
            </a:outerShdw>
          </a:effectLst>
        </p:spPr>
      </p:pic>
      <p:sp>
        <p:nvSpPr>
          <p:cNvPr id="2" name="Title 1"/>
          <p:cNvSpPr>
            <a:spLocks noGrp="1"/>
          </p:cNvSpPr>
          <p:nvPr>
            <p:ph type="title"/>
          </p:nvPr>
        </p:nvSpPr>
        <p:spPr>
          <a:xfrm>
            <a:off x="466352" y="12996"/>
            <a:ext cx="7998595" cy="539496"/>
          </a:xfrm>
          <a:effectLst>
            <a:outerShdw blurRad="127000" dir="2700000" algn="tl" rotWithShape="0">
              <a:srgbClr val="000000">
                <a:alpha val="20000"/>
              </a:srgbClr>
            </a:outerShdw>
          </a:effectLst>
        </p:spPr>
        <p:txBody>
          <a:bodyPr/>
          <a:lstStyle>
            <a:lvl1pPr>
              <a:lnSpc>
                <a:spcPct val="80000"/>
              </a:lnSpc>
              <a:defRPr>
                <a:solidFill>
                  <a:schemeClr val="bg1"/>
                </a:solidFill>
              </a:defRPr>
            </a:lvl1p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7" name="TextBox 6"/>
          <p:cNvSpPr txBox="1"/>
          <p:nvPr userDrawn="1"/>
        </p:nvSpPr>
        <p:spPr>
          <a:xfrm>
            <a:off x="164600" y="4767263"/>
            <a:ext cx="1180021" cy="223138"/>
          </a:xfrm>
          <a:prstGeom prst="rect">
            <a:avLst/>
          </a:prstGeom>
          <a:noFill/>
        </p:spPr>
        <p:txBody>
          <a:bodyPr wrap="none" rtlCol="0">
            <a:spAutoFit/>
          </a:bodyPr>
          <a:lstStyle/>
          <a:p>
            <a:r>
              <a:rPr lang="en-US" sz="850" dirty="0" smtClean="0">
                <a:solidFill>
                  <a:srgbClr val="CCCCCC"/>
                </a:solidFill>
              </a:rPr>
              <a:t>©2015 Couchbase</a:t>
            </a:r>
            <a:r>
              <a:rPr lang="en-US" sz="850" baseline="0" dirty="0" smtClean="0">
                <a:solidFill>
                  <a:srgbClr val="CCCCCC"/>
                </a:solidFill>
              </a:rPr>
              <a:t> Inc.</a:t>
            </a:r>
            <a:endParaRPr lang="en-US" sz="850" dirty="0">
              <a:solidFill>
                <a:srgbClr val="CCCCCC"/>
              </a:solidFill>
            </a:endParaRPr>
          </a:p>
        </p:txBody>
      </p:sp>
      <p:sp>
        <p:nvSpPr>
          <p:cNvPr id="11" name="Slide Number Placeholder 5"/>
          <p:cNvSpPr txBox="1">
            <a:spLocks/>
          </p:cNvSpPr>
          <p:nvPr userDrawn="1"/>
        </p:nvSpPr>
        <p:spPr>
          <a:xfrm>
            <a:off x="8224640" y="4767264"/>
            <a:ext cx="740664" cy="273844"/>
          </a:xfrm>
          <a:prstGeom prst="rect">
            <a:avLst/>
          </a:prstGeom>
        </p:spPr>
        <p:txBody>
          <a:bodyPr vert="horz" lIns="91440" tIns="45720" rIns="91440" bIns="45720" rtlCol="0" anchor="ctr"/>
          <a:lstStyle>
            <a:defPPr>
              <a:defRPr lang="en-US"/>
            </a:defPPr>
            <a:lvl1pPr marL="0" algn="r" defTabSz="457200" rtl="0" eaLnBrk="1" latinLnBrk="0" hangingPunct="1">
              <a:defRPr sz="850" kern="1200">
                <a:solidFill>
                  <a:srgbClr val="CCCCC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5E7766-B4D4-B545-BC12-CA0EFEB1F16F}" type="slidenum">
              <a:rPr lang="en-US" smtClean="0"/>
              <a:t>‹#›</a:t>
            </a:fld>
            <a:endParaRPr lang="en-US" dirty="0"/>
          </a:p>
        </p:txBody>
      </p:sp>
    </p:spTree>
    <p:extLst>
      <p:ext uri="{BB962C8B-B14F-4D97-AF65-F5344CB8AC3E}">
        <p14:creationId xmlns:p14="http://schemas.microsoft.com/office/powerpoint/2010/main" val="427903958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Break (Blue)">
    <p:bg>
      <p:bgPr>
        <a:solidFill>
          <a:srgbClr val="129DD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83668"/>
            <a:ext cx="7772400" cy="1102519"/>
          </a:xfrm>
          <a:effectLst>
            <a:outerShdw blurRad="127000" dir="2700000" algn="tl" rotWithShape="0">
              <a:srgbClr val="000000">
                <a:alpha val="20000"/>
              </a:srgbClr>
            </a:outerShdw>
          </a:effectLst>
        </p:spPr>
        <p:txBody>
          <a:bodyPr/>
          <a:lstStyle>
            <a:lvl1pPr algn="ctr">
              <a:defRPr sz="29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063240"/>
            <a:ext cx="6400800" cy="1152144"/>
          </a:xfrm>
        </p:spPr>
        <p:txBody>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descr="bug test-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24370" y="351898"/>
            <a:ext cx="495260" cy="495260"/>
          </a:xfrm>
          <a:prstGeom prst="rect">
            <a:avLst/>
          </a:prstGeom>
          <a:effectLst/>
        </p:spPr>
      </p:pic>
    </p:spTree>
    <p:extLst>
      <p:ext uri="{BB962C8B-B14F-4D97-AF65-F5344CB8AC3E}">
        <p14:creationId xmlns:p14="http://schemas.microsoft.com/office/powerpoint/2010/main" val="42692240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Break (Red)">
    <p:bg>
      <p:bgPr>
        <a:solidFill>
          <a:srgbClr val="E1001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83668"/>
            <a:ext cx="7772400" cy="1102519"/>
          </a:xfrm>
          <a:effectLst>
            <a:outerShdw blurRad="127000" dir="2700000" algn="tl" rotWithShape="0">
              <a:srgbClr val="000000">
                <a:alpha val="20000"/>
              </a:srgbClr>
            </a:outerShdw>
          </a:effectLst>
        </p:spPr>
        <p:txBody>
          <a:bodyPr/>
          <a:lstStyle>
            <a:lvl1pPr algn="ctr">
              <a:defRPr sz="29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063240"/>
            <a:ext cx="6400800" cy="1152144"/>
          </a:xfrm>
        </p:spPr>
        <p:txBody>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descr="bug test-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24370" y="351898"/>
            <a:ext cx="495260" cy="495260"/>
          </a:xfrm>
          <a:prstGeom prst="rect">
            <a:avLst/>
          </a:prstGeom>
          <a:effectLst/>
        </p:spPr>
      </p:pic>
    </p:spTree>
    <p:extLst>
      <p:ext uri="{BB962C8B-B14F-4D97-AF65-F5344CB8AC3E}">
        <p14:creationId xmlns:p14="http://schemas.microsoft.com/office/powerpoint/2010/main" val="123105305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5" name="TextBox 4"/>
          <p:cNvSpPr txBox="1"/>
          <p:nvPr userDrawn="1"/>
        </p:nvSpPr>
        <p:spPr>
          <a:xfrm>
            <a:off x="164600" y="4767263"/>
            <a:ext cx="1180021" cy="223138"/>
          </a:xfrm>
          <a:prstGeom prst="rect">
            <a:avLst/>
          </a:prstGeom>
          <a:noFill/>
        </p:spPr>
        <p:txBody>
          <a:bodyPr wrap="none" rtlCol="0">
            <a:spAutoFit/>
          </a:bodyPr>
          <a:lstStyle/>
          <a:p>
            <a:r>
              <a:rPr lang="en-US" sz="850" dirty="0" smtClean="0">
                <a:solidFill>
                  <a:srgbClr val="CCCCCC"/>
                </a:solidFill>
              </a:rPr>
              <a:t>©2015 Couchbase</a:t>
            </a:r>
            <a:r>
              <a:rPr lang="en-US" sz="850" baseline="0" dirty="0" smtClean="0">
                <a:solidFill>
                  <a:srgbClr val="CCCCCC"/>
                </a:solidFill>
              </a:rPr>
              <a:t> Inc.</a:t>
            </a:r>
            <a:endParaRPr lang="en-US" sz="850" dirty="0">
              <a:solidFill>
                <a:srgbClr val="CCCCCC"/>
              </a:solidFill>
            </a:endParaRPr>
          </a:p>
        </p:txBody>
      </p:sp>
      <p:sp>
        <p:nvSpPr>
          <p:cNvPr id="6" name="Slide Number Placeholder 5"/>
          <p:cNvSpPr txBox="1">
            <a:spLocks/>
          </p:cNvSpPr>
          <p:nvPr userDrawn="1"/>
        </p:nvSpPr>
        <p:spPr>
          <a:xfrm>
            <a:off x="8224640" y="4767264"/>
            <a:ext cx="740664" cy="273844"/>
          </a:xfrm>
          <a:prstGeom prst="rect">
            <a:avLst/>
          </a:prstGeom>
        </p:spPr>
        <p:txBody>
          <a:bodyPr vert="horz" lIns="91440" tIns="45720" rIns="91440" bIns="45720" rtlCol="0" anchor="ctr"/>
          <a:lstStyle>
            <a:defPPr>
              <a:defRPr lang="en-US"/>
            </a:defPPr>
            <a:lvl1pPr marL="0" algn="r" defTabSz="457200" rtl="0" eaLnBrk="1" latinLnBrk="0" hangingPunct="1">
              <a:defRPr sz="850" kern="1200">
                <a:solidFill>
                  <a:srgbClr val="CCCCC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5E7766-B4D4-B545-BC12-CA0EFEB1F16F}" type="slidenum">
              <a:rPr lang="en-US" smtClean="0"/>
              <a:t>‹#›</a:t>
            </a:fld>
            <a:endParaRPr lang="en-US" dirty="0"/>
          </a:p>
        </p:txBody>
      </p:sp>
    </p:spTree>
    <p:extLst>
      <p:ext uri="{BB962C8B-B14F-4D97-AF65-F5344CB8AC3E}">
        <p14:creationId xmlns:p14="http://schemas.microsoft.com/office/powerpoint/2010/main" val="420217511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Dark)">
    <p:spTree>
      <p:nvGrpSpPr>
        <p:cNvPr id="1" name=""/>
        <p:cNvGrpSpPr/>
        <p:nvPr/>
      </p:nvGrpSpPr>
      <p:grpSpPr>
        <a:xfrm>
          <a:off x="0" y="0"/>
          <a:ext cx="0" cy="0"/>
          <a:chOff x="0" y="0"/>
          <a:chExt cx="0" cy="0"/>
        </a:xfrm>
      </p:grpSpPr>
      <p:sp>
        <p:nvSpPr>
          <p:cNvPr id="10" name="Rectangle 9"/>
          <p:cNvSpPr/>
          <p:nvPr userDrawn="1"/>
        </p:nvSpPr>
        <p:spPr>
          <a:xfrm>
            <a:off x="0" y="0"/>
            <a:ext cx="9144000" cy="583057"/>
          </a:xfrm>
          <a:prstGeom prst="rect">
            <a:avLst/>
          </a:prstGeom>
          <a:solidFill>
            <a:srgbClr val="E1001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E10021"/>
              </a:solidFill>
              <a:latin typeface="Corbe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86800" y="149664"/>
            <a:ext cx="278504" cy="278506"/>
          </a:xfrm>
          <a:prstGeom prst="rect">
            <a:avLst/>
          </a:prstGeom>
          <a:effectLst>
            <a:outerShdw blurRad="127000" dir="5400000" algn="ctr" rotWithShape="0">
              <a:schemeClr val="tx1">
                <a:alpha val="20000"/>
              </a:schemeClr>
            </a:outerShdw>
          </a:effectLst>
        </p:spPr>
      </p:pic>
      <p:sp>
        <p:nvSpPr>
          <p:cNvPr id="2" name="Title 1"/>
          <p:cNvSpPr>
            <a:spLocks noGrp="1"/>
          </p:cNvSpPr>
          <p:nvPr>
            <p:ph type="title"/>
          </p:nvPr>
        </p:nvSpPr>
        <p:spPr>
          <a:xfrm>
            <a:off x="466344" y="18288"/>
            <a:ext cx="7998595" cy="539496"/>
          </a:xfrm>
          <a:effectLst>
            <a:outerShdw blurRad="127000" dir="2700000" algn="tl" rotWithShape="0">
              <a:srgbClr val="000000">
                <a:alpha val="20000"/>
              </a:srgbClr>
            </a:outerShdw>
          </a:effectLst>
        </p:spPr>
        <p:txBody>
          <a:bodyPr vert="horz" lIns="91440" tIns="45720" rIns="91440" bIns="45720" rtlCol="0" anchor="b">
            <a:noAutofit/>
          </a:bodyPr>
          <a:lstStyle>
            <a:lvl1pPr>
              <a:lnSpc>
                <a:spcPct val="90000"/>
              </a:lnSpc>
              <a:defRPr lang="en-US" dirty="0">
                <a:solidFill>
                  <a:schemeClr val="bg1"/>
                </a:solidFill>
              </a:defRPr>
            </a:lvl1pPr>
          </a:lstStyle>
          <a:p>
            <a:pPr lvl="0">
              <a:lnSpc>
                <a:spcPct val="80000"/>
              </a:lnSpc>
            </a:pPr>
            <a:endParaRPr lang="en-US" dirty="0"/>
          </a:p>
        </p:txBody>
      </p:sp>
      <p:sp>
        <p:nvSpPr>
          <p:cNvPr id="5" name="Footer Placeholder 4"/>
          <p:cNvSpPr>
            <a:spLocks noGrp="1"/>
          </p:cNvSpPr>
          <p:nvPr>
            <p:ph type="ftr" sz="quarter" idx="11"/>
          </p:nvPr>
        </p:nvSpPr>
        <p:spPr/>
        <p:txBody>
          <a:bodyPr/>
          <a:lstStyle/>
          <a:p>
            <a:endParaRPr lang="en-US">
              <a:latin typeface="Corbel"/>
            </a:endParaRPr>
          </a:p>
        </p:txBody>
      </p:sp>
      <p:sp>
        <p:nvSpPr>
          <p:cNvPr id="6" name="Slide Number Placeholder 5"/>
          <p:cNvSpPr>
            <a:spLocks noGrp="1"/>
          </p:cNvSpPr>
          <p:nvPr>
            <p:ph type="sldNum" sz="quarter" idx="12"/>
          </p:nvPr>
        </p:nvSpPr>
        <p:spPr/>
        <p:txBody>
          <a:bodyPr/>
          <a:lstStyle/>
          <a:p>
            <a:fld id="{E728A94C-44F1-DF43-8BD8-694E750DEF33}" type="slidenum">
              <a:rPr lang="en-US" smtClean="0">
                <a:latin typeface="Corbel"/>
              </a:rPr>
              <a:pPr/>
              <a:t>‹#›</a:t>
            </a:fld>
            <a:endParaRPr lang="en-US">
              <a:latin typeface="Corbel"/>
            </a:endParaRPr>
          </a:p>
        </p:txBody>
      </p:sp>
      <p:sp>
        <p:nvSpPr>
          <p:cNvPr id="7" name="TextBox 6"/>
          <p:cNvSpPr txBox="1"/>
          <p:nvPr userDrawn="1"/>
        </p:nvSpPr>
        <p:spPr>
          <a:xfrm>
            <a:off x="164592" y="4767263"/>
            <a:ext cx="1184940" cy="223138"/>
          </a:xfrm>
          <a:prstGeom prst="rect">
            <a:avLst/>
          </a:prstGeom>
          <a:noFill/>
        </p:spPr>
        <p:txBody>
          <a:bodyPr wrap="none" rtlCol="0">
            <a:spAutoFit/>
          </a:bodyPr>
          <a:lstStyle/>
          <a:p>
            <a:r>
              <a:rPr lang="en-US" sz="850" dirty="0">
                <a:solidFill>
                  <a:srgbClr val="CCCCCC"/>
                </a:solidFill>
                <a:latin typeface="Corbel"/>
              </a:rPr>
              <a:t>©2014 Couchbase Inc.</a:t>
            </a:r>
          </a:p>
        </p:txBody>
      </p:sp>
    </p:spTree>
    <p:extLst>
      <p:ext uri="{BB962C8B-B14F-4D97-AF65-F5344CB8AC3E}">
        <p14:creationId xmlns:p14="http://schemas.microsoft.com/office/powerpoint/2010/main" val="4817670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48311"/>
            <a:ext cx="8229600" cy="3394472"/>
          </a:xfrm>
          <a:prstGeom prst="rect">
            <a:avLst/>
          </a:prstGeom>
        </p:spPr>
        <p:txBody>
          <a:bodyPr vert="horz" lIns="91440" tIns="45720" rIns="91440" bIns="45720" rtlCol="0">
            <a:noAutofit/>
          </a:bodyPr>
          <a:lstStyle/>
          <a:p>
            <a:r>
              <a:rPr lang="en-US" dirty="0" smtClean="0"/>
              <a:t>First Level Bullet</a:t>
            </a:r>
          </a:p>
          <a:p>
            <a:pPr lvl="1"/>
            <a:r>
              <a:rPr lang="en-US" dirty="0" smtClean="0"/>
              <a:t>Second Level Bullet</a:t>
            </a:r>
          </a:p>
          <a:p>
            <a:pPr marL="635000" lvl="3" indent="-177800">
              <a:buSzPct val="100000"/>
              <a:buFont typeface="Lucida Grande"/>
              <a:buChar char="-"/>
            </a:pPr>
            <a:r>
              <a:rPr lang="en-US" sz="1800" dirty="0" smtClean="0"/>
              <a:t>Third Level Bullet</a:t>
            </a:r>
          </a:p>
          <a:p>
            <a:pPr marL="800100" lvl="3" indent="-177800">
              <a:buSzPct val="100000"/>
              <a:buFont typeface="Lucida Grande"/>
              <a:buChar char="-"/>
            </a:pPr>
            <a:r>
              <a:rPr lang="en-US" sz="1600" dirty="0" smtClean="0"/>
              <a:t>Fourth Level Bullet</a:t>
            </a:r>
          </a:p>
          <a:p>
            <a:pPr marL="965200" lvl="3" indent="-177800">
              <a:buSzPct val="100000"/>
              <a:buFont typeface="Lucida Grande"/>
              <a:buChar char="-"/>
            </a:pPr>
            <a:r>
              <a:rPr lang="en-US" sz="1400" dirty="0" smtClean="0"/>
              <a:t>Fifth Level Bullet</a:t>
            </a: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850">
                <a:solidFill>
                  <a:srgbClr val="CCCCCC"/>
                </a:solidFill>
              </a:defRPr>
            </a:lvl1pPr>
          </a:lstStyle>
          <a:p>
            <a:endParaRPr lang="en-US" dirty="0"/>
          </a:p>
        </p:txBody>
      </p:sp>
      <p:sp>
        <p:nvSpPr>
          <p:cNvPr id="6" name="Slide Number Placeholder 5"/>
          <p:cNvSpPr>
            <a:spLocks noGrp="1"/>
          </p:cNvSpPr>
          <p:nvPr>
            <p:ph type="sldNum" sz="quarter" idx="4"/>
          </p:nvPr>
        </p:nvSpPr>
        <p:spPr>
          <a:xfrm>
            <a:off x="8229600" y="4767264"/>
            <a:ext cx="740664" cy="273844"/>
          </a:xfrm>
          <a:prstGeom prst="rect">
            <a:avLst/>
          </a:prstGeom>
        </p:spPr>
        <p:txBody>
          <a:bodyPr vert="horz" lIns="91440" tIns="45720" rIns="91440" bIns="45720" rtlCol="0" anchor="ctr"/>
          <a:lstStyle>
            <a:lvl1pPr algn="r">
              <a:defRPr sz="850">
                <a:solidFill>
                  <a:srgbClr val="CCCCCC"/>
                </a:solidFill>
              </a:defRPr>
            </a:lvl1pPr>
          </a:lstStyle>
          <a:p>
            <a:fld id="{E728A94C-44F1-DF43-8BD8-694E750DEF33}" type="slidenum">
              <a:rPr lang="en-US" smtClean="0"/>
              <a:pPr/>
              <a:t>‹#›</a:t>
            </a:fld>
            <a:endParaRPr lang="en-US"/>
          </a:p>
        </p:txBody>
      </p:sp>
    </p:spTree>
    <p:extLst>
      <p:ext uri="{BB962C8B-B14F-4D97-AF65-F5344CB8AC3E}">
        <p14:creationId xmlns:p14="http://schemas.microsoft.com/office/powerpoint/2010/main" val="456623133"/>
      </p:ext>
    </p:extLst>
  </p:cSld>
  <p:clrMap bg1="lt1" tx1="dk1" bg2="lt2" tx2="dk2" accent1="accent1" accent2="accent2" accent3="accent3" accent4="accent4" accent5="accent5" accent6="accent6" hlink="hlink" folHlink="folHlink"/>
  <p:sldLayoutIdLst>
    <p:sldLayoutId id="2147483649" r:id="rId1"/>
    <p:sldLayoutId id="2147483675" r:id="rId2"/>
    <p:sldLayoutId id="2147483676" r:id="rId3"/>
    <p:sldLayoutId id="2147483677" r:id="rId4"/>
    <p:sldLayoutId id="2147483663" r:id="rId5"/>
    <p:sldLayoutId id="2147483666" r:id="rId6"/>
    <p:sldLayoutId id="2147483674" r:id="rId7"/>
    <p:sldLayoutId id="2147483678" r:id="rId8"/>
  </p:sldLayoutIdLst>
  <p:timing>
    <p:tnLst>
      <p:par>
        <p:cTn id="1" dur="indefinite" restart="never" nodeType="tmRoot"/>
      </p:par>
    </p:tnLst>
  </p:timing>
  <p:hf hdr="0" ftr="0" dt="0"/>
  <p:txStyles>
    <p:titleStyle>
      <a:lvl1pPr algn="l" defTabSz="457200" rtl="0" eaLnBrk="1" latinLnBrk="0" hangingPunct="1">
        <a:spcBef>
          <a:spcPct val="0"/>
        </a:spcBef>
        <a:buNone/>
        <a:defRPr sz="2800" b="1" kern="1200">
          <a:solidFill>
            <a:schemeClr val="tx1"/>
          </a:solidFill>
          <a:latin typeface="+mj-lt"/>
          <a:ea typeface="+mj-ea"/>
          <a:cs typeface="+mj-cs"/>
        </a:defRPr>
      </a:lvl1pPr>
    </p:titleStyle>
    <p:bodyStyle>
      <a:lvl1pPr marL="228600" indent="-228600" algn="l" defTabSz="457200" rtl="0" eaLnBrk="1" latinLnBrk="0" hangingPunct="1">
        <a:spcBef>
          <a:spcPts val="0"/>
        </a:spcBef>
        <a:buClr>
          <a:schemeClr val="accent1"/>
        </a:buClr>
        <a:buFont typeface="Wingdings" charset="2"/>
        <a:buChar char="§"/>
        <a:defRPr sz="2400" kern="1200">
          <a:solidFill>
            <a:schemeClr val="tx1"/>
          </a:solidFill>
          <a:latin typeface="+mn-lt"/>
          <a:ea typeface="+mn-ea"/>
          <a:cs typeface="+mn-cs"/>
        </a:defRPr>
      </a:lvl1pPr>
      <a:lvl2pPr marL="455613" indent="-227013" algn="l" defTabSz="457200" rtl="0" eaLnBrk="1" latinLnBrk="0" hangingPunct="1">
        <a:spcBef>
          <a:spcPts val="0"/>
        </a:spcBef>
        <a:buClr>
          <a:srgbClr val="262626"/>
        </a:buClr>
        <a:buFont typeface="Wingdings" charset="2"/>
        <a:buChar char="§"/>
        <a:defRPr sz="2000" kern="1200">
          <a:solidFill>
            <a:schemeClr val="tx1"/>
          </a:solidFill>
          <a:latin typeface="+mn-lt"/>
          <a:ea typeface="+mn-ea"/>
          <a:cs typeface="+mn-cs"/>
        </a:defRPr>
      </a:lvl2pPr>
      <a:lvl3pPr marL="455613" indent="-228600" algn="l" defTabSz="457200" rtl="0" eaLnBrk="1" latinLnBrk="0" hangingPunct="1">
        <a:spcBef>
          <a:spcPts val="0"/>
        </a:spcBef>
        <a:buClr>
          <a:srgbClr val="262626"/>
        </a:buClr>
        <a:buFont typeface="Wingdings" charset="2"/>
        <a:buChar char="§"/>
        <a:defRPr sz="2000" kern="1200">
          <a:solidFill>
            <a:schemeClr val="tx1"/>
          </a:solidFill>
          <a:latin typeface="+mn-lt"/>
          <a:ea typeface="+mn-ea"/>
          <a:cs typeface="+mn-cs"/>
        </a:defRPr>
      </a:lvl3pPr>
      <a:lvl4pPr marL="455613" indent="-228600" algn="l" defTabSz="457200" rtl="0" eaLnBrk="1" latinLnBrk="0" hangingPunct="1">
        <a:spcBef>
          <a:spcPts val="0"/>
        </a:spcBef>
        <a:buClr>
          <a:srgbClr val="262626"/>
        </a:buClr>
        <a:buFont typeface="Wingdings" charset="2"/>
        <a:buChar char="§"/>
        <a:defRPr sz="2000" kern="1200">
          <a:solidFill>
            <a:schemeClr val="tx1"/>
          </a:solidFill>
          <a:latin typeface="+mn-lt"/>
          <a:ea typeface="+mn-ea"/>
          <a:cs typeface="+mn-cs"/>
        </a:defRPr>
      </a:lvl4pPr>
      <a:lvl5pPr marL="455613" indent="-228600" algn="l" defTabSz="457200" rtl="0" eaLnBrk="1" latinLnBrk="0" hangingPunct="1">
        <a:spcBef>
          <a:spcPts val="200"/>
        </a:spcBef>
        <a:buClr>
          <a:srgbClr val="262626"/>
        </a:buClr>
        <a:buFont typeface="Wingdings" charset="2"/>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13.emf"/><Relationship Id="rId2" Type="http://schemas.openxmlformats.org/officeDocument/2006/relationships/image" Target="../media/image5.emf"/><Relationship Id="rId1" Type="http://schemas.openxmlformats.org/officeDocument/2006/relationships/slideLayout" Target="../slideLayouts/slideLayout8.xml"/><Relationship Id="rId6" Type="http://schemas.openxmlformats.org/officeDocument/2006/relationships/image" Target="../media/image12.emf"/><Relationship Id="rId5" Type="http://schemas.openxmlformats.org/officeDocument/2006/relationships/image" Target="../media/image6.emf"/><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4.emf"/><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1.emf"/></Relationships>
</file>

<file path=ppt/slides/_rels/slide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1.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Under the Hood</a:t>
            </a:r>
            <a:br>
              <a:rPr lang="en-US" dirty="0" smtClean="0"/>
            </a:br>
            <a:r>
              <a:rPr lang="en-US" dirty="0" smtClean="0"/>
              <a:t>Couchbase Server 4.0 Architecture</a:t>
            </a:r>
            <a:endParaRPr lang="en-US" dirty="0"/>
          </a:p>
        </p:txBody>
      </p:sp>
    </p:spTree>
    <p:extLst>
      <p:ext uri="{BB962C8B-B14F-4D97-AF65-F5344CB8AC3E}">
        <p14:creationId xmlns:p14="http://schemas.microsoft.com/office/powerpoint/2010/main" val="14347498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Connectivity and Client Libraries</a:t>
            </a:r>
            <a:endParaRPr lang="en-US" dirty="0"/>
          </a:p>
        </p:txBody>
      </p:sp>
      <p:sp>
        <p:nvSpPr>
          <p:cNvPr id="52" name="Content Placeholder 51"/>
          <p:cNvSpPr>
            <a:spLocks noGrp="1"/>
          </p:cNvSpPr>
          <p:nvPr>
            <p:ph idx="1"/>
          </p:nvPr>
        </p:nvSpPr>
        <p:spPr>
          <a:xfrm>
            <a:off x="4449791" y="685801"/>
            <a:ext cx="4015156" cy="3394472"/>
          </a:xfrm>
        </p:spPr>
        <p:txBody>
          <a:bodyPr/>
          <a:lstStyle/>
          <a:p>
            <a:r>
              <a:rPr lang="en-US" b="1" dirty="0" smtClean="0"/>
              <a:t>Connectivity Phases</a:t>
            </a:r>
          </a:p>
          <a:p>
            <a:pPr marL="457200" indent="-457200">
              <a:buFont typeface="+mj-lt"/>
              <a:buAutoNum type="arabicPeriod"/>
            </a:pPr>
            <a:r>
              <a:rPr lang="en-US" dirty="0" err="1" smtClean="0"/>
              <a:t>Auth</a:t>
            </a:r>
            <a:endParaRPr lang="en-US" dirty="0" smtClean="0"/>
          </a:p>
          <a:p>
            <a:pPr marL="457200" indent="-457200">
              <a:buFont typeface="+mj-lt"/>
              <a:buAutoNum type="arabicPeriod"/>
            </a:pPr>
            <a:r>
              <a:rPr lang="en-US" dirty="0" smtClean="0"/>
              <a:t>Discovery</a:t>
            </a:r>
          </a:p>
          <a:p>
            <a:pPr lvl="1"/>
            <a:r>
              <a:rPr lang="en-US" dirty="0" smtClean="0"/>
              <a:t>		Get cluster map </a:t>
            </a:r>
          </a:p>
          <a:p>
            <a:pPr marL="457200" indent="-457200">
              <a:buFont typeface="+mj-lt"/>
              <a:buAutoNum type="arabicPeriod"/>
            </a:pPr>
            <a:r>
              <a:rPr lang="en-US" dirty="0" smtClean="0"/>
              <a:t> Service Connection</a:t>
            </a:r>
          </a:p>
          <a:p>
            <a:pPr lvl="1"/>
            <a:r>
              <a:rPr lang="en-US" dirty="0" smtClean="0"/>
              <a:t>		</a:t>
            </a:r>
            <a:r>
              <a:rPr lang="en-US" dirty="0" err="1" smtClean="0"/>
              <a:t>Auth</a:t>
            </a:r>
            <a:r>
              <a:rPr lang="en-US" dirty="0" smtClean="0"/>
              <a:t> to Service</a:t>
            </a:r>
          </a:p>
          <a:p>
            <a:pPr lvl="1"/>
            <a:r>
              <a:rPr lang="en-US" dirty="0" smtClean="0"/>
              <a:t>		Run operation</a:t>
            </a:r>
          </a:p>
          <a:p>
            <a:pPr lvl="1"/>
            <a:r>
              <a:rPr lang="en-US" dirty="0" smtClean="0"/>
              <a:t>		If (</a:t>
            </a:r>
            <a:r>
              <a:rPr lang="en-US" dirty="0" err="1" smtClean="0"/>
              <a:t>topology_change</a:t>
            </a:r>
            <a:r>
              <a:rPr lang="en-US" dirty="0" smtClean="0"/>
              <a:t>) </a:t>
            </a:r>
          </a:p>
          <a:p>
            <a:pPr lvl="1"/>
            <a:r>
              <a:rPr lang="en-US" dirty="0" smtClean="0"/>
              <a:t>			Rerun #2</a:t>
            </a:r>
          </a:p>
          <a:p>
            <a:pPr lvl="2"/>
            <a:endParaRPr lang="en-US" dirty="0"/>
          </a:p>
        </p:txBody>
      </p:sp>
      <p:sp>
        <p:nvSpPr>
          <p:cNvPr id="3" name="Slide Number Placeholder 2"/>
          <p:cNvSpPr>
            <a:spLocks noGrp="1"/>
          </p:cNvSpPr>
          <p:nvPr>
            <p:ph type="sldNum" sz="quarter" idx="4294967295"/>
          </p:nvPr>
        </p:nvSpPr>
        <p:spPr>
          <a:xfrm>
            <a:off x="8402638" y="4767263"/>
            <a:ext cx="741362" cy="274637"/>
          </a:xfrm>
        </p:spPr>
        <p:txBody>
          <a:bodyPr/>
          <a:lstStyle/>
          <a:p>
            <a:fld id="{E728A94C-44F1-DF43-8BD8-694E750DEF33}" type="slidenum">
              <a:rPr lang="en-US" smtClean="0">
                <a:latin typeface="Corbel"/>
              </a:rPr>
              <a:pPr/>
              <a:t>10</a:t>
            </a:fld>
            <a:endParaRPr lang="en-US">
              <a:latin typeface="Corbel"/>
            </a:endParaRPr>
          </a:p>
        </p:txBody>
      </p:sp>
      <p:pic>
        <p:nvPicPr>
          <p:cNvPr id="39" name="Content Placeholder 37"/>
          <p:cNvPicPr>
            <a:picLocks noChangeAspect="1"/>
          </p:cNvPicPr>
          <p:nvPr/>
        </p:nvPicPr>
        <p:blipFill rotWithShape="1">
          <a:blip r:embed="rId2"/>
          <a:srcRect l="-9181" r="-17344"/>
          <a:stretch/>
        </p:blipFill>
        <p:spPr>
          <a:xfrm>
            <a:off x="315605" y="3003147"/>
            <a:ext cx="566503" cy="979714"/>
          </a:xfrm>
          <a:prstGeom prst="rect">
            <a:avLst/>
          </a:prstGeom>
        </p:spPr>
      </p:pic>
      <p:pic>
        <p:nvPicPr>
          <p:cNvPr id="40" name="Content Placeholder 37"/>
          <p:cNvPicPr>
            <a:picLocks noChangeAspect="1"/>
          </p:cNvPicPr>
          <p:nvPr/>
        </p:nvPicPr>
        <p:blipFill rotWithShape="1">
          <a:blip r:embed="rId2"/>
          <a:srcRect l="-9181" r="-17344"/>
          <a:stretch/>
        </p:blipFill>
        <p:spPr>
          <a:xfrm>
            <a:off x="754189" y="3003147"/>
            <a:ext cx="566503" cy="979714"/>
          </a:xfrm>
          <a:prstGeom prst="rect">
            <a:avLst/>
          </a:prstGeom>
        </p:spPr>
      </p:pic>
      <p:pic>
        <p:nvPicPr>
          <p:cNvPr id="41" name="Content Placeholder 37"/>
          <p:cNvPicPr>
            <a:picLocks noChangeAspect="1"/>
          </p:cNvPicPr>
          <p:nvPr/>
        </p:nvPicPr>
        <p:blipFill rotWithShape="1">
          <a:blip r:embed="rId2"/>
          <a:srcRect l="-9181" r="-17344"/>
          <a:stretch/>
        </p:blipFill>
        <p:spPr>
          <a:xfrm>
            <a:off x="3138984" y="3003147"/>
            <a:ext cx="566503" cy="979714"/>
          </a:xfrm>
          <a:prstGeom prst="rect">
            <a:avLst/>
          </a:prstGeom>
        </p:spPr>
      </p:pic>
      <p:pic>
        <p:nvPicPr>
          <p:cNvPr id="42" name="Content Placeholder 37"/>
          <p:cNvPicPr>
            <a:picLocks noChangeAspect="1"/>
          </p:cNvPicPr>
          <p:nvPr/>
        </p:nvPicPr>
        <p:blipFill rotWithShape="1">
          <a:blip r:embed="rId2"/>
          <a:srcRect l="-9181" r="-17344"/>
          <a:stretch/>
        </p:blipFill>
        <p:spPr>
          <a:xfrm>
            <a:off x="2039595" y="3003147"/>
            <a:ext cx="566503" cy="979714"/>
          </a:xfrm>
          <a:prstGeom prst="rect">
            <a:avLst/>
          </a:prstGeom>
        </p:spPr>
      </p:pic>
      <p:pic>
        <p:nvPicPr>
          <p:cNvPr id="43" name="Content Placeholder 37"/>
          <p:cNvPicPr>
            <a:picLocks noChangeAspect="1"/>
          </p:cNvPicPr>
          <p:nvPr/>
        </p:nvPicPr>
        <p:blipFill rotWithShape="1">
          <a:blip r:embed="rId2"/>
          <a:srcRect l="-9181" r="-17344"/>
          <a:stretch/>
        </p:blipFill>
        <p:spPr>
          <a:xfrm>
            <a:off x="1606876" y="3003147"/>
            <a:ext cx="566503" cy="979714"/>
          </a:xfrm>
          <a:prstGeom prst="rect">
            <a:avLst/>
          </a:prstGeom>
        </p:spPr>
      </p:pic>
      <p:pic>
        <p:nvPicPr>
          <p:cNvPr id="44" name="Content Placeholder 37"/>
          <p:cNvPicPr>
            <a:picLocks noChangeAspect="1"/>
          </p:cNvPicPr>
          <p:nvPr/>
        </p:nvPicPr>
        <p:blipFill rotWithShape="1">
          <a:blip r:embed="rId2"/>
          <a:srcRect l="-9181" r="-17344"/>
          <a:stretch/>
        </p:blipFill>
        <p:spPr>
          <a:xfrm>
            <a:off x="1168292" y="3003147"/>
            <a:ext cx="566503" cy="979714"/>
          </a:xfrm>
          <a:prstGeom prst="rect">
            <a:avLst/>
          </a:prstGeom>
        </p:spPr>
      </p:pic>
      <p:cxnSp>
        <p:nvCxnSpPr>
          <p:cNvPr id="46" name="Straight Arrow Connector 45"/>
          <p:cNvCxnSpPr/>
          <p:nvPr/>
        </p:nvCxnSpPr>
        <p:spPr>
          <a:xfrm flipH="1">
            <a:off x="918741" y="2040781"/>
            <a:ext cx="620956" cy="962366"/>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40" idx="0"/>
          </p:cNvCxnSpPr>
          <p:nvPr/>
        </p:nvCxnSpPr>
        <p:spPr>
          <a:xfrm flipV="1">
            <a:off x="1037441" y="2045351"/>
            <a:ext cx="620956" cy="957796"/>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7" name="Oval 46"/>
          <p:cNvSpPr/>
          <p:nvPr/>
        </p:nvSpPr>
        <p:spPr>
          <a:xfrm>
            <a:off x="949000" y="2415351"/>
            <a:ext cx="438584" cy="33802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rial"/>
                <a:cs typeface="Arial"/>
              </a:rPr>
              <a:t>1</a:t>
            </a:r>
            <a:endParaRPr lang="en-US" dirty="0">
              <a:latin typeface="Arial"/>
              <a:cs typeface="Arial"/>
            </a:endParaRPr>
          </a:p>
        </p:txBody>
      </p:sp>
      <p:cxnSp>
        <p:nvCxnSpPr>
          <p:cNvPr id="53" name="Straight Arrow Connector 52"/>
          <p:cNvCxnSpPr>
            <a:endCxn id="41" idx="0"/>
          </p:cNvCxnSpPr>
          <p:nvPr/>
        </p:nvCxnSpPr>
        <p:spPr>
          <a:xfrm>
            <a:off x="2141026" y="2045350"/>
            <a:ext cx="1281210" cy="957797"/>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56" name="Oval 55"/>
          <p:cNvSpPr/>
          <p:nvPr/>
        </p:nvSpPr>
        <p:spPr>
          <a:xfrm>
            <a:off x="2728647" y="2415351"/>
            <a:ext cx="438584" cy="33802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a:cs typeface="Arial"/>
              </a:rPr>
              <a:t>2</a:t>
            </a:r>
          </a:p>
        </p:txBody>
      </p:sp>
      <p:sp>
        <p:nvSpPr>
          <p:cNvPr id="70" name="TextBox 69"/>
          <p:cNvSpPr txBox="1"/>
          <p:nvPr/>
        </p:nvSpPr>
        <p:spPr>
          <a:xfrm>
            <a:off x="2709538" y="3301533"/>
            <a:ext cx="367596" cy="369332"/>
          </a:xfrm>
          <a:prstGeom prst="rect">
            <a:avLst/>
          </a:prstGeom>
          <a:noFill/>
        </p:spPr>
        <p:txBody>
          <a:bodyPr wrap="none" rtlCol="0">
            <a:spAutoFit/>
          </a:bodyPr>
          <a:lstStyle/>
          <a:p>
            <a:r>
              <a:rPr lang="en-US" dirty="0" smtClean="0"/>
              <a:t>…</a:t>
            </a:r>
            <a:endParaRPr lang="en-US" dirty="0"/>
          </a:p>
        </p:txBody>
      </p:sp>
      <p:pic>
        <p:nvPicPr>
          <p:cNvPr id="19" name="Content Placeholder 37"/>
          <p:cNvPicPr>
            <a:picLocks noChangeAspect="1"/>
          </p:cNvPicPr>
          <p:nvPr/>
        </p:nvPicPr>
        <p:blipFill rotWithShape="1">
          <a:blip r:embed="rId2"/>
          <a:srcRect l="-9181" r="-17344"/>
          <a:stretch/>
        </p:blipFill>
        <p:spPr>
          <a:xfrm>
            <a:off x="3574635" y="3003147"/>
            <a:ext cx="566503" cy="979714"/>
          </a:xfrm>
          <a:prstGeom prst="rect">
            <a:avLst/>
          </a:prstGeom>
        </p:spPr>
      </p:pic>
      <p:pic>
        <p:nvPicPr>
          <p:cNvPr id="20" name="Picture 19"/>
          <p:cNvPicPr>
            <a:picLocks noChangeAspect="1"/>
          </p:cNvPicPr>
          <p:nvPr/>
        </p:nvPicPr>
        <p:blipFill>
          <a:blip r:embed="rId3"/>
          <a:stretch>
            <a:fillRect/>
          </a:stretch>
        </p:blipFill>
        <p:spPr>
          <a:xfrm>
            <a:off x="949000" y="1235238"/>
            <a:ext cx="1955594" cy="805543"/>
          </a:xfrm>
          <a:prstGeom prst="rect">
            <a:avLst/>
          </a:prstGeom>
        </p:spPr>
      </p:pic>
    </p:spTree>
    <p:extLst>
      <p:ext uri="{BB962C8B-B14F-4D97-AF65-F5344CB8AC3E}">
        <p14:creationId xmlns:p14="http://schemas.microsoft.com/office/powerpoint/2010/main" val="40569635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Discovery and Cluster Map</a:t>
            </a:r>
            <a:endParaRPr lang="en-US" dirty="0"/>
          </a:p>
        </p:txBody>
      </p:sp>
      <p:pic>
        <p:nvPicPr>
          <p:cNvPr id="4" name="Picture 3" descr="corp.perrySlideRedux.sdkZoom.01.eps"/>
          <p:cNvPicPr>
            <a:picLocks noChangeAspect="1"/>
          </p:cNvPicPr>
          <p:nvPr/>
        </p:nvPicPr>
        <p:blipFill rotWithShape="1">
          <a:blip r:embed="rId3">
            <a:extLst>
              <a:ext uri="{28A0092B-C50C-407E-A947-70E740481C1C}">
                <a14:useLocalDpi xmlns:a14="http://schemas.microsoft.com/office/drawing/2010/main" val="0"/>
              </a:ext>
            </a:extLst>
          </a:blip>
          <a:srcRect l="35879" t="8002" r="35573" b="8317"/>
          <a:stretch/>
        </p:blipFill>
        <p:spPr>
          <a:xfrm>
            <a:off x="3186657" y="576237"/>
            <a:ext cx="2786855" cy="4594955"/>
          </a:xfrm>
          <a:prstGeom prst="rect">
            <a:avLst/>
          </a:prstGeom>
        </p:spPr>
      </p:pic>
    </p:spTree>
    <p:extLst>
      <p:ext uri="{BB962C8B-B14F-4D97-AF65-F5344CB8AC3E}">
        <p14:creationId xmlns:p14="http://schemas.microsoft.com/office/powerpoint/2010/main" val="19762571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p:nvPr>
        </p:nvSpPr>
        <p:spPr/>
        <p:txBody>
          <a:bodyPr/>
          <a:lstStyle/>
          <a:p>
            <a:r>
              <a:rPr lang="en-US" dirty="0"/>
              <a:t>Discovery and Cluster Map</a:t>
            </a:r>
          </a:p>
        </p:txBody>
      </p:sp>
      <p:pic>
        <p:nvPicPr>
          <p:cNvPr id="4" name="Picture 3" descr="corp.perrySlideRedux.sdkZoom.02.eps"/>
          <p:cNvPicPr>
            <a:picLocks noChangeAspect="1"/>
          </p:cNvPicPr>
          <p:nvPr/>
        </p:nvPicPr>
        <p:blipFill rotWithShape="1">
          <a:blip r:embed="rId3">
            <a:extLst>
              <a:ext uri="{28A0092B-C50C-407E-A947-70E740481C1C}">
                <a14:useLocalDpi xmlns:a14="http://schemas.microsoft.com/office/drawing/2010/main" val="0"/>
              </a:ext>
            </a:extLst>
          </a:blip>
          <a:srcRect l="35750" t="7545" r="35959" b="7860"/>
          <a:stretch/>
        </p:blipFill>
        <p:spPr>
          <a:xfrm>
            <a:off x="3177417" y="574390"/>
            <a:ext cx="2749171" cy="4624016"/>
          </a:xfrm>
          <a:prstGeom prst="rect">
            <a:avLst/>
          </a:prstGeom>
        </p:spPr>
      </p:pic>
    </p:spTree>
    <p:extLst>
      <p:ext uri="{BB962C8B-B14F-4D97-AF65-F5344CB8AC3E}">
        <p14:creationId xmlns:p14="http://schemas.microsoft.com/office/powerpoint/2010/main" val="2955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p:nvPr>
        </p:nvSpPr>
        <p:spPr/>
        <p:txBody>
          <a:bodyPr/>
          <a:lstStyle/>
          <a:p>
            <a:r>
              <a:rPr lang="en-US" dirty="0"/>
              <a:t>Discovery and Cluster </a:t>
            </a:r>
            <a:r>
              <a:rPr lang="en-US" dirty="0" smtClean="0"/>
              <a:t>Map – 2 New Nodes</a:t>
            </a:r>
            <a:endParaRPr lang="en-US" dirty="0"/>
          </a:p>
        </p:txBody>
      </p:sp>
      <p:pic>
        <p:nvPicPr>
          <p:cNvPr id="4" name="Picture 3" descr="corp.perrySlideRedux.sdkZoom.03.eps"/>
          <p:cNvPicPr>
            <a:picLocks noChangeAspect="1"/>
          </p:cNvPicPr>
          <p:nvPr/>
        </p:nvPicPr>
        <p:blipFill rotWithShape="1">
          <a:blip r:embed="rId3">
            <a:extLst>
              <a:ext uri="{28A0092B-C50C-407E-A947-70E740481C1C}">
                <a14:useLocalDpi xmlns:a14="http://schemas.microsoft.com/office/drawing/2010/main" val="0"/>
              </a:ext>
            </a:extLst>
          </a:blip>
          <a:srcRect l="35750" t="7772" r="31329" b="8546"/>
          <a:stretch/>
        </p:blipFill>
        <p:spPr>
          <a:xfrm>
            <a:off x="3162917" y="555521"/>
            <a:ext cx="3233694" cy="4623583"/>
          </a:xfrm>
          <a:prstGeom prst="rect">
            <a:avLst/>
          </a:prstGeom>
        </p:spPr>
      </p:pic>
    </p:spTree>
    <p:extLst>
      <p:ext uri="{BB962C8B-B14F-4D97-AF65-F5344CB8AC3E}">
        <p14:creationId xmlns:p14="http://schemas.microsoft.com/office/powerpoint/2010/main" val="6488334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991" y="2928961"/>
            <a:ext cx="9430491" cy="35645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p:ph type="ctrTitle"/>
          </p:nvPr>
        </p:nvSpPr>
        <p:spPr/>
        <p:txBody>
          <a:bodyPr/>
          <a:lstStyle/>
          <a:p>
            <a:r>
              <a:rPr lang="en-US" smtClean="0"/>
              <a:t>Deep Dive</a:t>
            </a:r>
            <a:br>
              <a:rPr lang="en-US" smtClean="0"/>
            </a:br>
            <a:endParaRPr lang="en-US" dirty="0"/>
          </a:p>
        </p:txBody>
      </p:sp>
      <p:sp>
        <p:nvSpPr>
          <p:cNvPr id="5" name="Subtitle 4"/>
          <p:cNvSpPr>
            <a:spLocks noGrp="1"/>
          </p:cNvSpPr>
          <p:nvPr>
            <p:ph type="subTitle" idx="1"/>
          </p:nvPr>
        </p:nvSpPr>
        <p:spPr>
          <a:xfrm>
            <a:off x="1371600" y="2569105"/>
            <a:ext cx="6400800" cy="1152144"/>
          </a:xfrm>
        </p:spPr>
        <p:txBody>
          <a:bodyPr/>
          <a:lstStyle/>
          <a:p>
            <a:r>
              <a:rPr lang="en-US" dirty="0" smtClean="0"/>
              <a:t>Connectivity</a:t>
            </a:r>
          </a:p>
          <a:p>
            <a:r>
              <a:rPr lang="en-US" dirty="0" smtClean="0"/>
              <a:t>Replication</a:t>
            </a:r>
          </a:p>
          <a:p>
            <a:r>
              <a:rPr lang="en-US" dirty="0" smtClean="0"/>
              <a:t>Cluster Manager</a:t>
            </a:r>
          </a:p>
          <a:p>
            <a:r>
              <a:rPr lang="en-US" dirty="0" smtClean="0"/>
              <a:t>Data Service</a:t>
            </a:r>
          </a:p>
          <a:p>
            <a:r>
              <a:rPr lang="en-US" dirty="0"/>
              <a:t>Indexing &amp; Index Service</a:t>
            </a:r>
          </a:p>
          <a:p>
            <a:r>
              <a:rPr lang="en-US" dirty="0" smtClean="0"/>
              <a:t>Query Service</a:t>
            </a:r>
            <a:endParaRPr lang="en-US" dirty="0"/>
          </a:p>
        </p:txBody>
      </p:sp>
    </p:spTree>
    <p:extLst>
      <p:ext uri="{BB962C8B-B14F-4D97-AF65-F5344CB8AC3E}">
        <p14:creationId xmlns:p14="http://schemas.microsoft.com/office/powerpoint/2010/main" val="19831090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p:cNvSpPr/>
          <p:nvPr/>
        </p:nvSpPr>
        <p:spPr>
          <a:xfrm>
            <a:off x="6922049" y="1943749"/>
            <a:ext cx="1985779" cy="1948063"/>
          </a:xfrm>
          <a:prstGeom prst="roundRect">
            <a:avLst/>
          </a:prstGeom>
          <a:solidFill>
            <a:srgbClr val="1168A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5" name="Rounded Rectangle 4"/>
          <p:cNvSpPr/>
          <p:nvPr/>
        </p:nvSpPr>
        <p:spPr>
          <a:xfrm>
            <a:off x="4131955" y="2081016"/>
            <a:ext cx="1921166" cy="2915619"/>
          </a:xfrm>
          <a:prstGeom prst="roundRect">
            <a:avLst/>
          </a:prstGeom>
          <a:solidFill>
            <a:srgbClr val="1168A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4" name="Title 3"/>
          <p:cNvSpPr>
            <a:spLocks noGrp="1"/>
          </p:cNvSpPr>
          <p:nvPr>
            <p:ph type="title"/>
          </p:nvPr>
        </p:nvSpPr>
        <p:spPr/>
        <p:txBody>
          <a:bodyPr/>
          <a:lstStyle/>
          <a:p>
            <a:r>
              <a:rPr lang="en-US" smtClean="0"/>
              <a:t>Database Change Protocol (DCP)</a:t>
            </a:r>
            <a:endParaRPr lang="en-US" dirty="0"/>
          </a:p>
        </p:txBody>
      </p:sp>
      <p:sp>
        <p:nvSpPr>
          <p:cNvPr id="2" name="Content Placeholder 1"/>
          <p:cNvSpPr>
            <a:spLocks noGrp="1"/>
          </p:cNvSpPr>
          <p:nvPr>
            <p:ph idx="1"/>
          </p:nvPr>
        </p:nvSpPr>
        <p:spPr/>
        <p:txBody>
          <a:bodyPr/>
          <a:lstStyle/>
          <a:p>
            <a:pPr marL="0" indent="0">
              <a:buNone/>
            </a:pPr>
            <a:r>
              <a:rPr lang="en-US" b="1" dirty="0" smtClean="0"/>
              <a:t>Fast Streaming Replication</a:t>
            </a:r>
          </a:p>
          <a:p>
            <a:r>
              <a:rPr lang="en-US" sz="1400" dirty="0" smtClean="0"/>
              <a:t>DCP - An open streaming protocol that conveys the consistent database state to all consumers</a:t>
            </a:r>
          </a:p>
          <a:p>
            <a:pPr lvl="1"/>
            <a:r>
              <a:rPr lang="en-US" sz="1200" dirty="0" smtClean="0"/>
              <a:t>Ordering (</a:t>
            </a:r>
            <a:r>
              <a:rPr lang="en-US" sz="1200" dirty="0" err="1" smtClean="0"/>
              <a:t>vbucket</a:t>
            </a:r>
            <a:r>
              <a:rPr lang="en-US" sz="1200" dirty="0" smtClean="0"/>
              <a:t> based </a:t>
            </a:r>
            <a:r>
              <a:rPr lang="en-US" sz="1200" dirty="0" err="1" smtClean="0"/>
              <a:t>seq.number</a:t>
            </a:r>
            <a:r>
              <a:rPr lang="en-US" sz="1200" dirty="0" smtClean="0"/>
              <a:t>)</a:t>
            </a:r>
          </a:p>
          <a:p>
            <a:pPr lvl="1"/>
            <a:r>
              <a:rPr lang="en-US" sz="1200" dirty="0" smtClean="0"/>
              <a:t>Re-</a:t>
            </a:r>
            <a:r>
              <a:rPr lang="en-US" sz="1200" dirty="0" err="1" smtClean="0"/>
              <a:t>startable</a:t>
            </a:r>
            <a:r>
              <a:rPr lang="en-US" sz="1200" dirty="0" smtClean="0"/>
              <a:t>, </a:t>
            </a:r>
            <a:r>
              <a:rPr lang="en-US" sz="1200" dirty="0" err="1" smtClean="0"/>
              <a:t>Resumable</a:t>
            </a:r>
            <a:r>
              <a:rPr lang="en-US" sz="1200" dirty="0" smtClean="0"/>
              <a:t> (version histories and rollbacks)</a:t>
            </a:r>
          </a:p>
          <a:p>
            <a:pPr lvl="1"/>
            <a:r>
              <a:rPr lang="en-US" sz="1200" dirty="0" smtClean="0"/>
              <a:t>Consistent (snapshots)</a:t>
            </a:r>
          </a:p>
          <a:p>
            <a:pPr lvl="1"/>
            <a:r>
              <a:rPr lang="en-US" sz="1200" dirty="0" smtClean="0"/>
              <a:t>High Performance (memory based with </a:t>
            </a:r>
            <a:r>
              <a:rPr lang="en-US" sz="1200" dirty="0" err="1" smtClean="0"/>
              <a:t>dedup</a:t>
            </a:r>
            <a:r>
              <a:rPr lang="en-US" sz="1200" dirty="0" smtClean="0"/>
              <a:t>)</a:t>
            </a:r>
            <a:endParaRPr lang="en-US" sz="1200" dirty="0"/>
          </a:p>
        </p:txBody>
      </p:sp>
      <p:sp>
        <p:nvSpPr>
          <p:cNvPr id="3" name="Oval 2"/>
          <p:cNvSpPr/>
          <p:nvPr/>
        </p:nvSpPr>
        <p:spPr>
          <a:xfrm>
            <a:off x="4704642" y="3085114"/>
            <a:ext cx="704314" cy="67666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Master</a:t>
            </a:r>
            <a:endParaRPr lang="en-US" sz="800" dirty="0"/>
          </a:p>
        </p:txBody>
      </p:sp>
      <p:sp>
        <p:nvSpPr>
          <p:cNvPr id="25" name="Oval 24"/>
          <p:cNvSpPr/>
          <p:nvPr/>
        </p:nvSpPr>
        <p:spPr>
          <a:xfrm>
            <a:off x="5258894" y="2297502"/>
            <a:ext cx="704314" cy="67666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Local Replica</a:t>
            </a:r>
            <a:endParaRPr lang="en-US" sz="800" dirty="0"/>
          </a:p>
        </p:txBody>
      </p:sp>
      <p:sp>
        <p:nvSpPr>
          <p:cNvPr id="26" name="Oval 25"/>
          <p:cNvSpPr/>
          <p:nvPr/>
        </p:nvSpPr>
        <p:spPr>
          <a:xfrm>
            <a:off x="4712812" y="3999983"/>
            <a:ext cx="704314" cy="67666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Index</a:t>
            </a:r>
            <a:endParaRPr lang="en-US" sz="800" dirty="0"/>
          </a:p>
        </p:txBody>
      </p:sp>
      <p:sp>
        <p:nvSpPr>
          <p:cNvPr id="27" name="Oval 26"/>
          <p:cNvSpPr/>
          <p:nvPr/>
        </p:nvSpPr>
        <p:spPr>
          <a:xfrm>
            <a:off x="4217538" y="2300802"/>
            <a:ext cx="704314" cy="67666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Map/Reduce</a:t>
            </a:r>
            <a:endParaRPr lang="en-US" sz="800" dirty="0"/>
          </a:p>
        </p:txBody>
      </p:sp>
      <p:cxnSp>
        <p:nvCxnSpPr>
          <p:cNvPr id="8" name="Straight Arrow Connector 7"/>
          <p:cNvCxnSpPr>
            <a:stCxn id="3" idx="1"/>
            <a:endCxn id="27" idx="4"/>
          </p:cNvCxnSpPr>
          <p:nvPr/>
        </p:nvCxnSpPr>
        <p:spPr>
          <a:xfrm flipH="1" flipV="1">
            <a:off x="4569695" y="2977469"/>
            <a:ext cx="238091" cy="206741"/>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3" idx="7"/>
            <a:endCxn id="25" idx="4"/>
          </p:cNvCxnSpPr>
          <p:nvPr/>
        </p:nvCxnSpPr>
        <p:spPr>
          <a:xfrm flipV="1">
            <a:off x="5305812" y="2974169"/>
            <a:ext cx="305239" cy="210041"/>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3" idx="4"/>
            <a:endCxn id="26" idx="0"/>
          </p:cNvCxnSpPr>
          <p:nvPr/>
        </p:nvCxnSpPr>
        <p:spPr>
          <a:xfrm>
            <a:off x="5056799" y="3761781"/>
            <a:ext cx="8170" cy="238202"/>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37" name="Group 36"/>
          <p:cNvGrpSpPr/>
          <p:nvPr/>
        </p:nvGrpSpPr>
        <p:grpSpPr>
          <a:xfrm>
            <a:off x="7066744" y="1970837"/>
            <a:ext cx="1739933" cy="1553253"/>
            <a:chOff x="466343" y="2527531"/>
            <a:chExt cx="1674962" cy="1417804"/>
          </a:xfrm>
        </p:grpSpPr>
        <p:sp>
          <p:nvSpPr>
            <p:cNvPr id="38" name="Oval 37"/>
            <p:cNvSpPr/>
            <p:nvPr/>
          </p:nvSpPr>
          <p:spPr>
            <a:xfrm>
              <a:off x="953447" y="3268668"/>
              <a:ext cx="704314" cy="67666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Remote</a:t>
              </a:r>
            </a:p>
            <a:p>
              <a:pPr algn="ctr"/>
              <a:r>
                <a:rPr lang="en-US" sz="800" dirty="0" smtClean="0"/>
                <a:t>Replica</a:t>
              </a:r>
              <a:endParaRPr lang="en-US" sz="800" dirty="0"/>
            </a:p>
          </p:txBody>
        </p:sp>
        <p:sp>
          <p:nvSpPr>
            <p:cNvPr id="40" name="Oval 39"/>
            <p:cNvSpPr/>
            <p:nvPr/>
          </p:nvSpPr>
          <p:spPr>
            <a:xfrm>
              <a:off x="1436991" y="2527531"/>
              <a:ext cx="704314" cy="67666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Index</a:t>
              </a:r>
              <a:endParaRPr lang="en-US" sz="800" dirty="0"/>
            </a:p>
          </p:txBody>
        </p:sp>
        <p:sp>
          <p:nvSpPr>
            <p:cNvPr id="41" name="Oval 40"/>
            <p:cNvSpPr/>
            <p:nvPr/>
          </p:nvSpPr>
          <p:spPr>
            <a:xfrm>
              <a:off x="466343" y="2563558"/>
              <a:ext cx="704314" cy="67666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Map/Reduce</a:t>
              </a:r>
              <a:endParaRPr lang="en-US" sz="800" dirty="0"/>
            </a:p>
          </p:txBody>
        </p:sp>
        <p:cxnSp>
          <p:nvCxnSpPr>
            <p:cNvPr id="42" name="Straight Arrow Connector 41"/>
            <p:cNvCxnSpPr>
              <a:stCxn id="38" idx="1"/>
              <a:endCxn id="41" idx="4"/>
            </p:cNvCxnSpPr>
            <p:nvPr/>
          </p:nvCxnSpPr>
          <p:spPr>
            <a:xfrm flipH="1" flipV="1">
              <a:off x="818501" y="3240225"/>
              <a:ext cx="238090" cy="12754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38" idx="7"/>
              <a:endCxn id="40" idx="4"/>
            </p:cNvCxnSpPr>
            <p:nvPr/>
          </p:nvCxnSpPr>
          <p:spPr>
            <a:xfrm flipV="1">
              <a:off x="1554617" y="3204198"/>
              <a:ext cx="234531" cy="163566"/>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45" name="TextBox 44"/>
          <p:cNvSpPr txBox="1"/>
          <p:nvPr/>
        </p:nvSpPr>
        <p:spPr>
          <a:xfrm>
            <a:off x="4538540" y="4658081"/>
            <a:ext cx="1107996" cy="276999"/>
          </a:xfrm>
          <a:prstGeom prst="rect">
            <a:avLst/>
          </a:prstGeom>
          <a:noFill/>
        </p:spPr>
        <p:txBody>
          <a:bodyPr wrap="none" rtlCol="0">
            <a:spAutoFit/>
          </a:bodyPr>
          <a:lstStyle/>
          <a:p>
            <a:r>
              <a:rPr lang="en-US" sz="1200" dirty="0" smtClean="0">
                <a:solidFill>
                  <a:srgbClr val="FFFFFF"/>
                </a:solidFill>
              </a:rPr>
              <a:t>Source Cluster</a:t>
            </a:r>
            <a:endParaRPr lang="en-US" sz="1200" dirty="0">
              <a:solidFill>
                <a:srgbClr val="FFFFFF"/>
              </a:solidFill>
            </a:endParaRPr>
          </a:p>
        </p:txBody>
      </p:sp>
      <p:sp>
        <p:nvSpPr>
          <p:cNvPr id="46" name="TextBox 45"/>
          <p:cNvSpPr txBox="1"/>
          <p:nvPr/>
        </p:nvSpPr>
        <p:spPr>
          <a:xfrm>
            <a:off x="6957143" y="3490371"/>
            <a:ext cx="1915591" cy="276999"/>
          </a:xfrm>
          <a:prstGeom prst="rect">
            <a:avLst/>
          </a:prstGeom>
          <a:noFill/>
        </p:spPr>
        <p:txBody>
          <a:bodyPr wrap="square" rtlCol="0">
            <a:spAutoFit/>
          </a:bodyPr>
          <a:lstStyle/>
          <a:p>
            <a:pPr algn="ctr"/>
            <a:r>
              <a:rPr lang="en-US" sz="1200" dirty="0" smtClean="0">
                <a:solidFill>
                  <a:srgbClr val="FFFFFF"/>
                </a:solidFill>
              </a:rPr>
              <a:t>Cross Data Center Cluster</a:t>
            </a:r>
            <a:endParaRPr lang="en-US" sz="1200" dirty="0">
              <a:solidFill>
                <a:srgbClr val="FFFFFF"/>
              </a:solidFill>
            </a:endParaRPr>
          </a:p>
        </p:txBody>
      </p:sp>
      <p:sp>
        <p:nvSpPr>
          <p:cNvPr id="48" name="Oval 47"/>
          <p:cNvSpPr/>
          <p:nvPr/>
        </p:nvSpPr>
        <p:spPr>
          <a:xfrm>
            <a:off x="2870993" y="2346699"/>
            <a:ext cx="907181" cy="87215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err="1" smtClean="0"/>
              <a:t>Hadoop</a:t>
            </a:r>
            <a:endParaRPr lang="en-US" sz="800" dirty="0"/>
          </a:p>
        </p:txBody>
      </p:sp>
      <p:sp>
        <p:nvSpPr>
          <p:cNvPr id="49" name="Oval 48"/>
          <p:cNvSpPr/>
          <p:nvPr/>
        </p:nvSpPr>
        <p:spPr>
          <a:xfrm>
            <a:off x="2732944" y="3603369"/>
            <a:ext cx="935981" cy="95783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Client/Application</a:t>
            </a:r>
            <a:endParaRPr lang="en-US" sz="800" dirty="0"/>
          </a:p>
        </p:txBody>
      </p:sp>
      <p:cxnSp>
        <p:nvCxnSpPr>
          <p:cNvPr id="47" name="Straight Arrow Connector 46"/>
          <p:cNvCxnSpPr>
            <a:stCxn id="3" idx="2"/>
            <a:endCxn id="48" idx="6"/>
          </p:cNvCxnSpPr>
          <p:nvPr/>
        </p:nvCxnSpPr>
        <p:spPr>
          <a:xfrm flipH="1" flipV="1">
            <a:off x="3778174" y="2782778"/>
            <a:ext cx="926468" cy="64067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3" idx="3"/>
            <a:endCxn id="49" idx="6"/>
          </p:cNvCxnSpPr>
          <p:nvPr/>
        </p:nvCxnSpPr>
        <p:spPr>
          <a:xfrm flipH="1">
            <a:off x="3668925" y="3662685"/>
            <a:ext cx="1138861" cy="419603"/>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3" idx="6"/>
            <a:endCxn id="38" idx="2"/>
          </p:cNvCxnSpPr>
          <p:nvPr/>
        </p:nvCxnSpPr>
        <p:spPr>
          <a:xfrm flipV="1">
            <a:off x="5408956" y="3153435"/>
            <a:ext cx="2163787" cy="270013"/>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2771971" y="4597557"/>
            <a:ext cx="940657" cy="461665"/>
          </a:xfrm>
          <a:prstGeom prst="rect">
            <a:avLst/>
          </a:prstGeom>
          <a:noFill/>
        </p:spPr>
        <p:txBody>
          <a:bodyPr wrap="none" rtlCol="0">
            <a:spAutoFit/>
          </a:bodyPr>
          <a:lstStyle/>
          <a:p>
            <a:pPr algn="ctr"/>
            <a:r>
              <a:rPr lang="en-US" sz="1200" dirty="0" smtClean="0"/>
              <a:t>Notification</a:t>
            </a:r>
          </a:p>
          <a:p>
            <a:pPr algn="ctr"/>
            <a:r>
              <a:rPr lang="en-US" sz="1200" dirty="0" smtClean="0"/>
              <a:t>In future</a:t>
            </a:r>
            <a:endParaRPr lang="en-US" sz="1200" dirty="0"/>
          </a:p>
        </p:txBody>
      </p:sp>
      <p:sp>
        <p:nvSpPr>
          <p:cNvPr id="66" name="TextBox 65"/>
          <p:cNvSpPr txBox="1"/>
          <p:nvPr/>
        </p:nvSpPr>
        <p:spPr>
          <a:xfrm>
            <a:off x="2877323" y="3218856"/>
            <a:ext cx="894521" cy="276999"/>
          </a:xfrm>
          <a:prstGeom prst="rect">
            <a:avLst/>
          </a:prstGeom>
          <a:noFill/>
        </p:spPr>
        <p:txBody>
          <a:bodyPr wrap="none" rtlCol="0">
            <a:spAutoFit/>
          </a:bodyPr>
          <a:lstStyle/>
          <a:p>
            <a:r>
              <a:rPr lang="en-US" sz="1200" dirty="0" smtClean="0"/>
              <a:t>Integration</a:t>
            </a:r>
            <a:endParaRPr lang="en-US" sz="1200" dirty="0"/>
          </a:p>
        </p:txBody>
      </p:sp>
      <p:sp>
        <p:nvSpPr>
          <p:cNvPr id="71" name="Oval 70"/>
          <p:cNvSpPr/>
          <p:nvPr/>
        </p:nvSpPr>
        <p:spPr>
          <a:xfrm>
            <a:off x="6698578" y="4017929"/>
            <a:ext cx="907181" cy="87215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Backup/Export</a:t>
            </a:r>
          </a:p>
        </p:txBody>
      </p:sp>
      <p:sp>
        <p:nvSpPr>
          <p:cNvPr id="73" name="TextBox 72"/>
          <p:cNvSpPr txBox="1"/>
          <p:nvPr/>
        </p:nvSpPr>
        <p:spPr>
          <a:xfrm>
            <a:off x="6822591" y="4873647"/>
            <a:ext cx="659155" cy="276999"/>
          </a:xfrm>
          <a:prstGeom prst="rect">
            <a:avLst/>
          </a:prstGeom>
          <a:noFill/>
        </p:spPr>
        <p:txBody>
          <a:bodyPr wrap="none" rtlCol="0">
            <a:spAutoFit/>
          </a:bodyPr>
          <a:lstStyle/>
          <a:p>
            <a:r>
              <a:rPr lang="en-US" sz="1200" dirty="0" smtClean="0"/>
              <a:t>Tooling</a:t>
            </a:r>
            <a:endParaRPr lang="en-US" sz="1200" dirty="0"/>
          </a:p>
        </p:txBody>
      </p:sp>
      <p:cxnSp>
        <p:nvCxnSpPr>
          <p:cNvPr id="75" name="Straight Arrow Connector 74"/>
          <p:cNvCxnSpPr>
            <a:stCxn id="3" idx="5"/>
            <a:endCxn id="71" idx="2"/>
          </p:cNvCxnSpPr>
          <p:nvPr/>
        </p:nvCxnSpPr>
        <p:spPr>
          <a:xfrm>
            <a:off x="5305812" y="3662685"/>
            <a:ext cx="1392766" cy="791323"/>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3207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991" y="3220896"/>
            <a:ext cx="9430491" cy="35645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p:ph type="ctrTitle"/>
          </p:nvPr>
        </p:nvSpPr>
        <p:spPr/>
        <p:txBody>
          <a:bodyPr/>
          <a:lstStyle/>
          <a:p>
            <a:r>
              <a:rPr lang="en-US" dirty="0" smtClean="0"/>
              <a:t>Deep Dive</a:t>
            </a:r>
            <a:br>
              <a:rPr lang="en-US" dirty="0" smtClean="0"/>
            </a:br>
            <a:endParaRPr lang="en-US" dirty="0"/>
          </a:p>
        </p:txBody>
      </p:sp>
      <p:sp>
        <p:nvSpPr>
          <p:cNvPr id="5" name="Subtitle 4"/>
          <p:cNvSpPr>
            <a:spLocks noGrp="1"/>
          </p:cNvSpPr>
          <p:nvPr>
            <p:ph type="subTitle" idx="1"/>
          </p:nvPr>
        </p:nvSpPr>
        <p:spPr>
          <a:xfrm>
            <a:off x="1371600" y="2569105"/>
            <a:ext cx="6400800" cy="1152144"/>
          </a:xfrm>
        </p:spPr>
        <p:txBody>
          <a:bodyPr/>
          <a:lstStyle/>
          <a:p>
            <a:r>
              <a:rPr lang="en-US" dirty="0" smtClean="0"/>
              <a:t>Connectivity</a:t>
            </a:r>
          </a:p>
          <a:p>
            <a:r>
              <a:rPr lang="en-US" dirty="0" smtClean="0"/>
              <a:t>Replication</a:t>
            </a:r>
          </a:p>
          <a:p>
            <a:r>
              <a:rPr lang="en-US" dirty="0" smtClean="0"/>
              <a:t>Cluster Manager</a:t>
            </a:r>
          </a:p>
          <a:p>
            <a:r>
              <a:rPr lang="en-US" dirty="0" smtClean="0"/>
              <a:t>Data Service</a:t>
            </a:r>
          </a:p>
          <a:p>
            <a:r>
              <a:rPr lang="en-US" dirty="0"/>
              <a:t>Indexing &amp; Index Service</a:t>
            </a:r>
          </a:p>
          <a:p>
            <a:r>
              <a:rPr lang="en-US" dirty="0" smtClean="0"/>
              <a:t>Query Service</a:t>
            </a:r>
            <a:endParaRPr lang="en-US" dirty="0"/>
          </a:p>
        </p:txBody>
      </p:sp>
    </p:spTree>
    <p:extLst>
      <p:ext uri="{BB962C8B-B14F-4D97-AF65-F5344CB8AC3E}">
        <p14:creationId xmlns:p14="http://schemas.microsoft.com/office/powerpoint/2010/main" val="13024697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Cluster Manager</a:t>
            </a:r>
            <a:endParaRPr lang="en-US" dirty="0"/>
          </a:p>
        </p:txBody>
      </p:sp>
      <p:sp>
        <p:nvSpPr>
          <p:cNvPr id="4" name="Content Placeholder 3"/>
          <p:cNvSpPr>
            <a:spLocks noGrp="1"/>
          </p:cNvSpPr>
          <p:nvPr>
            <p:ph idx="1"/>
          </p:nvPr>
        </p:nvSpPr>
        <p:spPr/>
        <p:txBody>
          <a:bodyPr/>
          <a:lstStyle/>
          <a:p>
            <a:pPr marL="0" indent="0">
              <a:buNone/>
            </a:pPr>
            <a:r>
              <a:rPr lang="en-US" b="1" dirty="0" smtClean="0"/>
              <a:t>Cluster Manager = Governor of the Cluster</a:t>
            </a:r>
          </a:p>
          <a:p>
            <a:pPr marL="0" indent="0">
              <a:buNone/>
            </a:pPr>
            <a:r>
              <a:rPr lang="en-US" i="1" dirty="0" smtClean="0"/>
              <a:t>Manages cluster level operations and coordination among nodes</a:t>
            </a:r>
          </a:p>
          <a:p>
            <a:pPr lvl="1"/>
            <a:endParaRPr lang="en-US" dirty="0" smtClean="0"/>
          </a:p>
          <a:p>
            <a:pPr lvl="1"/>
            <a:r>
              <a:rPr lang="en-US" dirty="0" smtClean="0"/>
              <a:t>Cluster Membership &amp; Service Layout</a:t>
            </a:r>
          </a:p>
          <a:p>
            <a:pPr lvl="1"/>
            <a:r>
              <a:rPr lang="en-US" dirty="0" smtClean="0"/>
              <a:t>Node Status &amp; Failover</a:t>
            </a:r>
          </a:p>
          <a:p>
            <a:pPr lvl="1"/>
            <a:r>
              <a:rPr lang="en-US" dirty="0" smtClean="0"/>
              <a:t>Data Placement &amp; Rebalance</a:t>
            </a:r>
          </a:p>
          <a:p>
            <a:pPr lvl="1"/>
            <a:r>
              <a:rPr lang="en-US" dirty="0" err="1"/>
              <a:t>Auth</a:t>
            </a:r>
            <a:endParaRPr lang="en-US" dirty="0"/>
          </a:p>
          <a:p>
            <a:pPr lvl="1"/>
            <a:endParaRPr lang="en-US" dirty="0" smtClean="0"/>
          </a:p>
        </p:txBody>
      </p:sp>
      <p:sp>
        <p:nvSpPr>
          <p:cNvPr id="3" name="Slide Number Placeholder 2"/>
          <p:cNvSpPr>
            <a:spLocks noGrp="1"/>
          </p:cNvSpPr>
          <p:nvPr>
            <p:ph type="sldNum" sz="quarter" idx="4294967295"/>
          </p:nvPr>
        </p:nvSpPr>
        <p:spPr>
          <a:xfrm>
            <a:off x="8402638" y="4767263"/>
            <a:ext cx="741362" cy="274637"/>
          </a:xfrm>
        </p:spPr>
        <p:txBody>
          <a:bodyPr/>
          <a:lstStyle/>
          <a:p>
            <a:fld id="{E728A94C-44F1-DF43-8BD8-694E750DEF33}" type="slidenum">
              <a:rPr lang="en-US" smtClean="0">
                <a:latin typeface="Corbel"/>
              </a:rPr>
              <a:pPr/>
              <a:t>17</a:t>
            </a:fld>
            <a:endParaRPr lang="en-US">
              <a:latin typeface="Corbel"/>
            </a:endParaRPr>
          </a:p>
        </p:txBody>
      </p:sp>
    </p:spTree>
    <p:extLst>
      <p:ext uri="{BB962C8B-B14F-4D97-AF65-F5344CB8AC3E}">
        <p14:creationId xmlns:p14="http://schemas.microsoft.com/office/powerpoint/2010/main" val="25448662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79071" y="743857"/>
            <a:ext cx="7021286" cy="4181929"/>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Cluster Manager</a:t>
            </a:r>
          </a:p>
          <a:p>
            <a:pPr algn="ctr"/>
            <a:endParaRPr lang="en-US" sz="2800" dirty="0" smtClean="0"/>
          </a:p>
          <a:p>
            <a:pPr algn="ctr"/>
            <a:endParaRPr lang="en-US" sz="2800" dirty="0"/>
          </a:p>
          <a:p>
            <a:pPr algn="ctr"/>
            <a:endParaRPr lang="en-US" sz="2800" dirty="0" smtClean="0"/>
          </a:p>
          <a:p>
            <a:pPr algn="ctr"/>
            <a:endParaRPr lang="en-US" sz="2800" dirty="0"/>
          </a:p>
          <a:p>
            <a:pPr algn="ctr"/>
            <a:endParaRPr lang="en-US" sz="2800" dirty="0" smtClean="0"/>
          </a:p>
          <a:p>
            <a:pPr algn="ctr"/>
            <a:endParaRPr lang="en-US" sz="2800" dirty="0"/>
          </a:p>
          <a:p>
            <a:pPr algn="ctr"/>
            <a:endParaRPr lang="en-US" sz="2800" dirty="0" smtClean="0"/>
          </a:p>
          <a:p>
            <a:pPr algn="ctr"/>
            <a:endParaRPr lang="en-US" sz="2800" dirty="0"/>
          </a:p>
          <a:p>
            <a:pPr algn="ctr"/>
            <a:endParaRPr lang="en-US" sz="2800" dirty="0"/>
          </a:p>
        </p:txBody>
      </p:sp>
      <p:sp>
        <p:nvSpPr>
          <p:cNvPr id="2" name="Title 1"/>
          <p:cNvSpPr>
            <a:spLocks noGrp="1"/>
          </p:cNvSpPr>
          <p:nvPr>
            <p:ph type="title"/>
          </p:nvPr>
        </p:nvSpPr>
        <p:spPr/>
        <p:txBody>
          <a:bodyPr/>
          <a:lstStyle/>
          <a:p>
            <a:r>
              <a:rPr lang="en-US" dirty="0" smtClean="0"/>
              <a:t>Inside Cluster Manager</a:t>
            </a:r>
            <a:endParaRPr lang="en-US" dirty="0"/>
          </a:p>
        </p:txBody>
      </p:sp>
      <p:sp>
        <p:nvSpPr>
          <p:cNvPr id="11" name="Rectangle 10"/>
          <p:cNvSpPr/>
          <p:nvPr/>
        </p:nvSpPr>
        <p:spPr>
          <a:xfrm>
            <a:off x="3459888" y="1669249"/>
            <a:ext cx="4370960" cy="601132"/>
          </a:xfrm>
          <a:prstGeom prst="rect">
            <a:avLst/>
          </a:prstGeom>
          <a:solidFill>
            <a:schemeClr val="accent4"/>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en-US" sz="1400" dirty="0" smtClean="0">
                <a:solidFill>
                  <a:srgbClr val="333333"/>
                </a:solidFill>
                <a:cs typeface="Arial"/>
              </a:rPr>
              <a:t>per-node-&amp;-bucket services</a:t>
            </a:r>
          </a:p>
        </p:txBody>
      </p:sp>
      <p:sp>
        <p:nvSpPr>
          <p:cNvPr id="12" name="Rectangle 11"/>
          <p:cNvSpPr/>
          <p:nvPr/>
        </p:nvSpPr>
        <p:spPr>
          <a:xfrm>
            <a:off x="1792439" y="2996070"/>
            <a:ext cx="6037620" cy="892148"/>
          </a:xfrm>
          <a:prstGeom prst="rect">
            <a:avLst/>
          </a:prstGeom>
          <a:solidFill>
            <a:schemeClr val="accent1">
              <a:lumMod val="7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en-US" sz="1400" dirty="0" smtClean="0">
                <a:solidFill>
                  <a:srgbClr val="FFFFFF"/>
                </a:solidFill>
                <a:cs typeface="Arial"/>
              </a:rPr>
              <a:t>generic distributed facilities</a:t>
            </a:r>
          </a:p>
        </p:txBody>
      </p:sp>
      <p:sp>
        <p:nvSpPr>
          <p:cNvPr id="13" name="Rectangle 12"/>
          <p:cNvSpPr/>
          <p:nvPr/>
        </p:nvSpPr>
        <p:spPr>
          <a:xfrm>
            <a:off x="1792439" y="3944331"/>
            <a:ext cx="6038404" cy="892148"/>
          </a:xfrm>
          <a:prstGeom prst="rect">
            <a:avLst/>
          </a:prstGeom>
          <a:solidFill>
            <a:schemeClr val="accent1">
              <a:lumMod val="7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en-US" sz="1400" dirty="0" smtClean="0">
                <a:solidFill>
                  <a:srgbClr val="FFFFFF"/>
                </a:solidFill>
                <a:cs typeface="Arial"/>
              </a:rPr>
              <a:t>generic local facilities</a:t>
            </a:r>
          </a:p>
        </p:txBody>
      </p:sp>
      <p:sp>
        <p:nvSpPr>
          <p:cNvPr id="14" name="Rectangle 13"/>
          <p:cNvSpPr/>
          <p:nvPr/>
        </p:nvSpPr>
        <p:spPr>
          <a:xfrm>
            <a:off x="4502486" y="4419706"/>
            <a:ext cx="3035541" cy="264773"/>
          </a:xfrm>
          <a:prstGeom prst="rect">
            <a:avLst/>
          </a:prstGeom>
          <a:solidFill>
            <a:schemeClr val="accent2"/>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en-US" sz="1050" dirty="0" smtClean="0">
                <a:solidFill>
                  <a:srgbClr val="FFFFFF"/>
                </a:solidFill>
                <a:cs typeface="Arial"/>
              </a:rPr>
              <a:t>Logging and Other Services</a:t>
            </a:r>
          </a:p>
        </p:txBody>
      </p:sp>
      <p:sp>
        <p:nvSpPr>
          <p:cNvPr id="16" name="Rectangle 15"/>
          <p:cNvSpPr/>
          <p:nvPr/>
        </p:nvSpPr>
        <p:spPr>
          <a:xfrm>
            <a:off x="4502486" y="3491974"/>
            <a:ext cx="3035541" cy="279361"/>
          </a:xfrm>
          <a:prstGeom prst="rect">
            <a:avLst/>
          </a:prstGeom>
          <a:solidFill>
            <a:schemeClr val="accent2"/>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en-US" sz="1050" dirty="0" smtClean="0">
                <a:solidFill>
                  <a:srgbClr val="FFFFFF"/>
                </a:solidFill>
                <a:cs typeface="Arial"/>
              </a:rPr>
              <a:t>distributed node discovery</a:t>
            </a:r>
          </a:p>
        </p:txBody>
      </p:sp>
      <p:sp>
        <p:nvSpPr>
          <p:cNvPr id="17" name="Rectangle 16"/>
          <p:cNvSpPr/>
          <p:nvPr/>
        </p:nvSpPr>
        <p:spPr>
          <a:xfrm>
            <a:off x="1787725" y="1622671"/>
            <a:ext cx="1500120" cy="1321828"/>
          </a:xfrm>
          <a:prstGeom prst="rect">
            <a:avLst/>
          </a:prstGeom>
          <a:solidFill>
            <a:schemeClr val="accent3"/>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en-US" sz="1000" b="1" dirty="0" smtClean="0">
                <a:solidFill>
                  <a:srgbClr val="333333"/>
                </a:solidFill>
                <a:cs typeface="Arial"/>
              </a:rPr>
              <a:t>Master Services</a:t>
            </a:r>
          </a:p>
          <a:p>
            <a:pPr marL="171450" indent="-171450">
              <a:buFontTx/>
              <a:buChar char="-"/>
            </a:pPr>
            <a:r>
              <a:rPr lang="en-US" sz="1000" dirty="0" smtClean="0">
                <a:solidFill>
                  <a:srgbClr val="333333"/>
                </a:solidFill>
                <a:cs typeface="Arial"/>
              </a:rPr>
              <a:t>cluster level operations </a:t>
            </a:r>
          </a:p>
          <a:p>
            <a:pPr marL="171450" indent="-171450">
              <a:buFontTx/>
              <a:buChar char="-"/>
            </a:pPr>
            <a:r>
              <a:rPr lang="en-US" sz="1000" dirty="0" smtClean="0">
                <a:solidFill>
                  <a:srgbClr val="333333"/>
                </a:solidFill>
                <a:cs typeface="Arial"/>
              </a:rPr>
              <a:t>data placement </a:t>
            </a:r>
          </a:p>
          <a:p>
            <a:pPr marL="171450" indent="-171450">
              <a:buFontTx/>
              <a:buChar char="-"/>
            </a:pPr>
            <a:r>
              <a:rPr lang="en-US" sz="1000" dirty="0" err="1" smtClean="0">
                <a:solidFill>
                  <a:srgbClr val="333333"/>
                </a:solidFill>
                <a:cs typeface="Arial"/>
              </a:rPr>
              <a:t>rebalancer</a:t>
            </a:r>
            <a:endParaRPr lang="en-US" sz="1000" dirty="0" smtClean="0">
              <a:solidFill>
                <a:srgbClr val="333333"/>
              </a:solidFill>
              <a:cs typeface="Arial"/>
            </a:endParaRPr>
          </a:p>
          <a:p>
            <a:pPr marL="171450" indent="-171450">
              <a:buFontTx/>
              <a:buChar char="-"/>
            </a:pPr>
            <a:r>
              <a:rPr lang="en-US" sz="1000" dirty="0">
                <a:solidFill>
                  <a:srgbClr val="333333"/>
                </a:solidFill>
                <a:cs typeface="Arial"/>
              </a:rPr>
              <a:t>a</a:t>
            </a:r>
            <a:r>
              <a:rPr lang="en-US" sz="1000" dirty="0" smtClean="0">
                <a:solidFill>
                  <a:srgbClr val="333333"/>
                </a:solidFill>
                <a:cs typeface="Arial"/>
              </a:rPr>
              <a:t>uto-failover</a:t>
            </a:r>
          </a:p>
          <a:p>
            <a:pPr marL="171450" indent="-171450">
              <a:buFontTx/>
              <a:buChar char="-"/>
            </a:pPr>
            <a:endParaRPr lang="en-US" sz="1000" dirty="0" smtClean="0">
              <a:solidFill>
                <a:srgbClr val="333333"/>
              </a:solidFill>
              <a:cs typeface="Arial"/>
            </a:endParaRPr>
          </a:p>
        </p:txBody>
      </p:sp>
      <p:sp>
        <p:nvSpPr>
          <p:cNvPr id="18" name="Rectangle 17"/>
          <p:cNvSpPr/>
          <p:nvPr/>
        </p:nvSpPr>
        <p:spPr>
          <a:xfrm>
            <a:off x="1792439" y="1248156"/>
            <a:ext cx="2977840" cy="326948"/>
          </a:xfrm>
          <a:prstGeom prst="rect">
            <a:avLst/>
          </a:prstGeom>
          <a:solidFill>
            <a:schemeClr val="accent1">
              <a:lumMod val="60000"/>
              <a:lumOff val="40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en-US" sz="1400" dirty="0" smtClean="0">
                <a:solidFill>
                  <a:srgbClr val="333333"/>
                </a:solidFill>
                <a:cs typeface="Arial"/>
              </a:rPr>
              <a:t>Admin Portal – REST API</a:t>
            </a:r>
          </a:p>
        </p:txBody>
      </p:sp>
      <p:sp>
        <p:nvSpPr>
          <p:cNvPr id="19" name="Rectangle 18"/>
          <p:cNvSpPr/>
          <p:nvPr/>
        </p:nvSpPr>
        <p:spPr>
          <a:xfrm>
            <a:off x="4502486" y="3128858"/>
            <a:ext cx="3035541" cy="279761"/>
          </a:xfrm>
          <a:prstGeom prst="rect">
            <a:avLst/>
          </a:prstGeom>
          <a:solidFill>
            <a:schemeClr val="accent2"/>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en-US" sz="1050" dirty="0" smtClean="0">
                <a:solidFill>
                  <a:srgbClr val="FFFFFF"/>
                </a:solidFill>
                <a:cs typeface="Arial"/>
              </a:rPr>
              <a:t>Global </a:t>
            </a:r>
            <a:r>
              <a:rPr lang="en-US" sz="1050" dirty="0" err="1">
                <a:solidFill>
                  <a:srgbClr val="FFFFFF"/>
                </a:solidFill>
                <a:cs typeface="Arial"/>
              </a:rPr>
              <a:t>C</a:t>
            </a:r>
            <a:r>
              <a:rPr lang="en-US" sz="1050" dirty="0" err="1" smtClean="0">
                <a:solidFill>
                  <a:srgbClr val="FFFFFF"/>
                </a:solidFill>
                <a:cs typeface="Arial"/>
              </a:rPr>
              <a:t>onfig</a:t>
            </a:r>
            <a:r>
              <a:rPr lang="en-US" sz="1050" dirty="0" smtClean="0">
                <a:solidFill>
                  <a:srgbClr val="FFFFFF"/>
                </a:solidFill>
                <a:cs typeface="Arial"/>
              </a:rPr>
              <a:t> (gossip replication)</a:t>
            </a:r>
          </a:p>
        </p:txBody>
      </p:sp>
      <p:sp>
        <p:nvSpPr>
          <p:cNvPr id="20" name="Rectangle 19"/>
          <p:cNvSpPr/>
          <p:nvPr/>
        </p:nvSpPr>
        <p:spPr>
          <a:xfrm>
            <a:off x="4502486" y="4030509"/>
            <a:ext cx="3035541" cy="268347"/>
          </a:xfrm>
          <a:prstGeom prst="rect">
            <a:avLst/>
          </a:prstGeom>
          <a:solidFill>
            <a:schemeClr val="accent2"/>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en-US" sz="1050" dirty="0">
                <a:solidFill>
                  <a:srgbClr val="FFFFFF"/>
                </a:solidFill>
                <a:cs typeface="Arial"/>
              </a:rPr>
              <a:t>L</a:t>
            </a:r>
            <a:r>
              <a:rPr lang="en-US" sz="1050" dirty="0" smtClean="0">
                <a:solidFill>
                  <a:srgbClr val="FFFFFF"/>
                </a:solidFill>
                <a:cs typeface="Arial"/>
              </a:rPr>
              <a:t>ocal </a:t>
            </a:r>
            <a:r>
              <a:rPr lang="en-US" sz="1050" dirty="0" err="1">
                <a:solidFill>
                  <a:srgbClr val="FFFFFF"/>
                </a:solidFill>
                <a:cs typeface="Arial"/>
              </a:rPr>
              <a:t>C</a:t>
            </a:r>
            <a:r>
              <a:rPr lang="en-US" sz="1050" dirty="0" err="1" smtClean="0">
                <a:solidFill>
                  <a:srgbClr val="FFFFFF"/>
                </a:solidFill>
                <a:cs typeface="Arial"/>
              </a:rPr>
              <a:t>onfig</a:t>
            </a:r>
            <a:r>
              <a:rPr lang="en-US" sz="1050" dirty="0" smtClean="0">
                <a:solidFill>
                  <a:srgbClr val="FFFFFF"/>
                </a:solidFill>
                <a:cs typeface="Arial"/>
              </a:rPr>
              <a:t> </a:t>
            </a:r>
            <a:r>
              <a:rPr lang="en-US" sz="1050" dirty="0">
                <a:solidFill>
                  <a:srgbClr val="FFFFFF"/>
                </a:solidFill>
                <a:cs typeface="Arial"/>
              </a:rPr>
              <a:t>S</a:t>
            </a:r>
            <a:r>
              <a:rPr lang="en-US" sz="1050" dirty="0" smtClean="0">
                <a:solidFill>
                  <a:srgbClr val="FFFFFF"/>
                </a:solidFill>
                <a:cs typeface="Arial"/>
              </a:rPr>
              <a:t>tore</a:t>
            </a:r>
          </a:p>
        </p:txBody>
      </p:sp>
      <p:sp>
        <p:nvSpPr>
          <p:cNvPr id="21" name="Rectangle 20"/>
          <p:cNvSpPr/>
          <p:nvPr/>
        </p:nvSpPr>
        <p:spPr>
          <a:xfrm>
            <a:off x="3359543" y="2346303"/>
            <a:ext cx="4471305" cy="598195"/>
          </a:xfrm>
          <a:prstGeom prst="rect">
            <a:avLst/>
          </a:prstGeom>
          <a:solidFill>
            <a:schemeClr val="accent4">
              <a:lumMod val="60000"/>
              <a:lumOff val="40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en-US" sz="1000" b="1" dirty="0" smtClean="0">
                <a:solidFill>
                  <a:srgbClr val="333333"/>
                </a:solidFill>
                <a:cs typeface="Arial"/>
              </a:rPr>
              <a:t>Per</a:t>
            </a:r>
            <a:r>
              <a:rPr lang="en-US" sz="1000" b="1" dirty="0">
                <a:solidFill>
                  <a:srgbClr val="333333"/>
                </a:solidFill>
                <a:cs typeface="Arial"/>
              </a:rPr>
              <a:t>-node </a:t>
            </a:r>
            <a:r>
              <a:rPr lang="en-US" sz="1000" b="1" dirty="0" smtClean="0">
                <a:solidFill>
                  <a:srgbClr val="333333"/>
                </a:solidFill>
                <a:cs typeface="Arial"/>
              </a:rPr>
              <a:t>Services</a:t>
            </a:r>
            <a:r>
              <a:rPr lang="en-US" sz="1000" dirty="0" smtClean="0">
                <a:solidFill>
                  <a:srgbClr val="333333"/>
                </a:solidFill>
                <a:cs typeface="Arial"/>
              </a:rPr>
              <a:t> </a:t>
            </a:r>
          </a:p>
          <a:p>
            <a:pPr marL="285750" indent="-285750">
              <a:buFontTx/>
              <a:buChar char="-"/>
            </a:pPr>
            <a:r>
              <a:rPr lang="en-US" sz="1000" dirty="0">
                <a:solidFill>
                  <a:srgbClr val="333333"/>
                </a:solidFill>
                <a:cs typeface="Arial"/>
              </a:rPr>
              <a:t>H</a:t>
            </a:r>
            <a:r>
              <a:rPr lang="en-US" sz="1000" dirty="0" smtClean="0">
                <a:solidFill>
                  <a:srgbClr val="333333"/>
                </a:solidFill>
                <a:cs typeface="Arial"/>
              </a:rPr>
              <a:t>eartbeats</a:t>
            </a:r>
            <a:r>
              <a:rPr lang="en-US" sz="1000" dirty="0">
                <a:solidFill>
                  <a:srgbClr val="333333"/>
                </a:solidFill>
                <a:cs typeface="Arial"/>
              </a:rPr>
              <a:t>, </a:t>
            </a:r>
            <a:endParaRPr lang="en-US" sz="1000" dirty="0" smtClean="0">
              <a:solidFill>
                <a:srgbClr val="333333"/>
              </a:solidFill>
              <a:cs typeface="Arial"/>
            </a:endParaRPr>
          </a:p>
          <a:p>
            <a:pPr marL="285750" indent="-285750">
              <a:buFontTx/>
              <a:buChar char="-"/>
            </a:pPr>
            <a:r>
              <a:rPr lang="en-US" sz="1000" dirty="0" smtClean="0">
                <a:solidFill>
                  <a:srgbClr val="333333"/>
                </a:solidFill>
                <a:cs typeface="Arial"/>
              </a:rPr>
              <a:t>Babysitter</a:t>
            </a:r>
            <a:endParaRPr lang="en-US" sz="1000" dirty="0">
              <a:solidFill>
                <a:srgbClr val="333333"/>
              </a:solidFill>
              <a:cs typeface="Arial"/>
            </a:endParaRPr>
          </a:p>
        </p:txBody>
      </p:sp>
      <p:sp>
        <p:nvSpPr>
          <p:cNvPr id="22" name="Rectangle 21"/>
          <p:cNvSpPr/>
          <p:nvPr/>
        </p:nvSpPr>
        <p:spPr>
          <a:xfrm>
            <a:off x="3359543" y="1622671"/>
            <a:ext cx="4362296" cy="601132"/>
          </a:xfrm>
          <a:prstGeom prst="rect">
            <a:avLst/>
          </a:prstGeom>
          <a:solidFill>
            <a:schemeClr val="accent4"/>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en-US" sz="1000" b="1" dirty="0" smtClean="0">
                <a:solidFill>
                  <a:srgbClr val="333333"/>
                </a:solidFill>
                <a:cs typeface="Arial"/>
              </a:rPr>
              <a:t>Bucket services </a:t>
            </a:r>
          </a:p>
          <a:p>
            <a:pPr marL="285750" indent="-285750">
              <a:buFontTx/>
              <a:buChar char="-"/>
            </a:pPr>
            <a:r>
              <a:rPr lang="en-US" sz="1000" dirty="0" err="1" smtClean="0">
                <a:solidFill>
                  <a:srgbClr val="333333"/>
                </a:solidFill>
                <a:cs typeface="Arial"/>
              </a:rPr>
              <a:t>dcp</a:t>
            </a:r>
            <a:r>
              <a:rPr lang="en-US" sz="1000" dirty="0" smtClean="0">
                <a:solidFill>
                  <a:srgbClr val="333333"/>
                </a:solidFill>
                <a:cs typeface="Arial"/>
              </a:rPr>
              <a:t> </a:t>
            </a:r>
            <a:r>
              <a:rPr lang="en-US" sz="1000" dirty="0" err="1" smtClean="0">
                <a:solidFill>
                  <a:srgbClr val="333333"/>
                </a:solidFill>
                <a:cs typeface="Arial"/>
              </a:rPr>
              <a:t>init</a:t>
            </a:r>
            <a:r>
              <a:rPr lang="en-US" sz="1000" dirty="0">
                <a:solidFill>
                  <a:srgbClr val="333333"/>
                </a:solidFill>
                <a:cs typeface="Arial"/>
              </a:rPr>
              <a:t> </a:t>
            </a:r>
            <a:r>
              <a:rPr lang="en-US" sz="1000" dirty="0" smtClean="0">
                <a:solidFill>
                  <a:srgbClr val="333333"/>
                </a:solidFill>
                <a:cs typeface="Arial"/>
              </a:rPr>
              <a:t>and teardown</a:t>
            </a:r>
          </a:p>
          <a:p>
            <a:pPr marL="285750" indent="-285750">
              <a:buFontTx/>
              <a:buChar char="-"/>
            </a:pPr>
            <a:r>
              <a:rPr lang="en-US" sz="1000" dirty="0">
                <a:solidFill>
                  <a:srgbClr val="333333"/>
                </a:solidFill>
                <a:cs typeface="Arial"/>
              </a:rPr>
              <a:t>stats collectors, </a:t>
            </a:r>
            <a:endParaRPr lang="en-US" sz="1000" dirty="0" smtClean="0">
              <a:solidFill>
                <a:srgbClr val="333333"/>
              </a:solidFill>
              <a:cs typeface="Arial"/>
            </a:endParaRPr>
          </a:p>
        </p:txBody>
      </p:sp>
      <p:sp>
        <p:nvSpPr>
          <p:cNvPr id="24" name="Rectangle 23"/>
          <p:cNvSpPr/>
          <p:nvPr/>
        </p:nvSpPr>
        <p:spPr>
          <a:xfrm>
            <a:off x="4877568" y="1248156"/>
            <a:ext cx="2977840" cy="326948"/>
          </a:xfrm>
          <a:prstGeom prst="rect">
            <a:avLst/>
          </a:prstGeom>
          <a:solidFill>
            <a:schemeClr val="accent1">
              <a:lumMod val="60000"/>
              <a:lumOff val="40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en-US" sz="1400" dirty="0" err="1" smtClean="0">
                <a:solidFill>
                  <a:srgbClr val="333333"/>
                </a:solidFill>
                <a:cs typeface="Arial"/>
              </a:rPr>
              <a:t>Auth</a:t>
            </a:r>
            <a:endParaRPr lang="en-US" sz="1400" dirty="0" smtClean="0">
              <a:solidFill>
                <a:srgbClr val="333333"/>
              </a:solidFill>
              <a:cs typeface="Arial"/>
            </a:endParaRPr>
          </a:p>
        </p:txBody>
      </p:sp>
    </p:spTree>
    <p:extLst>
      <p:ext uri="{BB962C8B-B14F-4D97-AF65-F5344CB8AC3E}">
        <p14:creationId xmlns:p14="http://schemas.microsoft.com/office/powerpoint/2010/main" val="3075716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200"/>
                                  </p:stCondLst>
                                  <p:childTnLst>
                                    <p:set>
                                      <p:cBhvr>
                                        <p:cTn id="9" dur="1" fill="hold">
                                          <p:stCondLst>
                                            <p:cond delay="0"/>
                                          </p:stCondLst>
                                        </p:cTn>
                                        <p:tgtEl>
                                          <p:spTgt spid="14"/>
                                        </p:tgtEl>
                                        <p:attrNameLst>
                                          <p:attrName>style.visibility</p:attrName>
                                        </p:attrNameLst>
                                      </p:cBhvr>
                                      <p:to>
                                        <p:strVal val="visible"/>
                                      </p:to>
                                    </p:set>
                                  </p:childTnLst>
                                </p:cTn>
                              </p:par>
                            </p:childTnLst>
                          </p:cTn>
                        </p:par>
                        <p:par>
                          <p:cTn id="10" fill="hold">
                            <p:stCondLst>
                              <p:cond delay="200"/>
                            </p:stCondLst>
                            <p:childTnLst>
                              <p:par>
                                <p:cTn id="11" presetID="1" presetClass="entr" presetSubtype="0" fill="hold" grpId="0" nodeType="afterEffect">
                                  <p:stCondLst>
                                    <p:cond delay="200"/>
                                  </p:stCondLst>
                                  <p:childTnLst>
                                    <p:set>
                                      <p:cBhvr>
                                        <p:cTn id="12" dur="1" fill="hold">
                                          <p:stCondLst>
                                            <p:cond delay="0"/>
                                          </p:stCondLst>
                                        </p:cTn>
                                        <p:tgtEl>
                                          <p:spTgt spid="20"/>
                                        </p:tgtEl>
                                        <p:attrNameLst>
                                          <p:attrName>style.visibility</p:attrName>
                                        </p:attrNameLst>
                                      </p:cBhvr>
                                      <p:to>
                                        <p:strVal val="visible"/>
                                      </p:to>
                                    </p:set>
                                  </p:childTnLst>
                                </p:cTn>
                              </p:par>
                            </p:childTnLst>
                          </p:cTn>
                        </p:par>
                        <p:par>
                          <p:cTn id="13" fill="hold">
                            <p:stCondLst>
                              <p:cond delay="400"/>
                            </p:stCondLst>
                            <p:childTnLst>
                              <p:par>
                                <p:cTn id="14" presetID="1" presetClass="entr" presetSubtype="0" fill="hold" grpId="0" nodeType="afterEffect">
                                  <p:stCondLst>
                                    <p:cond delay="200"/>
                                  </p:stCondLst>
                                  <p:childTnLst>
                                    <p:set>
                                      <p:cBhvr>
                                        <p:cTn id="15" dur="1" fill="hold">
                                          <p:stCondLst>
                                            <p:cond delay="0"/>
                                          </p:stCondLst>
                                        </p:cTn>
                                        <p:tgtEl>
                                          <p:spTgt spid="12"/>
                                        </p:tgtEl>
                                        <p:attrNameLst>
                                          <p:attrName>style.visibility</p:attrName>
                                        </p:attrNameLst>
                                      </p:cBhvr>
                                      <p:to>
                                        <p:strVal val="visible"/>
                                      </p:to>
                                    </p:set>
                                  </p:childTnLst>
                                </p:cTn>
                              </p:par>
                            </p:childTnLst>
                          </p:cTn>
                        </p:par>
                        <p:par>
                          <p:cTn id="16" fill="hold">
                            <p:stCondLst>
                              <p:cond delay="600"/>
                            </p:stCondLst>
                            <p:childTnLst>
                              <p:par>
                                <p:cTn id="17" presetID="1" presetClass="entr" presetSubtype="0" fill="hold" grpId="0" nodeType="afterEffect">
                                  <p:stCondLst>
                                    <p:cond delay="200"/>
                                  </p:stCondLst>
                                  <p:childTnLst>
                                    <p:set>
                                      <p:cBhvr>
                                        <p:cTn id="18" dur="1" fill="hold">
                                          <p:stCondLst>
                                            <p:cond delay="0"/>
                                          </p:stCondLst>
                                        </p:cTn>
                                        <p:tgtEl>
                                          <p:spTgt spid="16"/>
                                        </p:tgtEl>
                                        <p:attrNameLst>
                                          <p:attrName>style.visibility</p:attrName>
                                        </p:attrNameLst>
                                      </p:cBhvr>
                                      <p:to>
                                        <p:strVal val="visible"/>
                                      </p:to>
                                    </p:set>
                                  </p:childTnLst>
                                </p:cTn>
                              </p:par>
                            </p:childTnLst>
                          </p:cTn>
                        </p:par>
                        <p:par>
                          <p:cTn id="19" fill="hold">
                            <p:stCondLst>
                              <p:cond delay="800"/>
                            </p:stCondLst>
                            <p:childTnLst>
                              <p:par>
                                <p:cTn id="20" presetID="1" presetClass="entr" presetSubtype="0" fill="hold" grpId="0" nodeType="afterEffect">
                                  <p:stCondLst>
                                    <p:cond delay="20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grpId="0" nodeType="afterEffect">
                                  <p:stCondLst>
                                    <p:cond delay="200"/>
                                  </p:stCondLst>
                                  <p:childTnLst>
                                    <p:set>
                                      <p:cBhvr>
                                        <p:cTn id="24" dur="1" fill="hold">
                                          <p:stCondLst>
                                            <p:cond delay="0"/>
                                          </p:stCondLst>
                                        </p:cTn>
                                        <p:tgtEl>
                                          <p:spTgt spid="21"/>
                                        </p:tgtEl>
                                        <p:attrNameLst>
                                          <p:attrName>style.visibility</p:attrName>
                                        </p:attrNameLst>
                                      </p:cBhvr>
                                      <p:to>
                                        <p:strVal val="visible"/>
                                      </p:to>
                                    </p:set>
                                  </p:childTnLst>
                                </p:cTn>
                              </p:par>
                            </p:childTnLst>
                          </p:cTn>
                        </p:par>
                        <p:par>
                          <p:cTn id="25" fill="hold">
                            <p:stCondLst>
                              <p:cond delay="1200"/>
                            </p:stCondLst>
                            <p:childTnLst>
                              <p:par>
                                <p:cTn id="26" presetID="1" presetClass="entr" presetSubtype="0" fill="hold" grpId="0" nodeType="afterEffect">
                                  <p:stCondLst>
                                    <p:cond delay="200"/>
                                  </p:stCondLst>
                                  <p:childTnLst>
                                    <p:set>
                                      <p:cBhvr>
                                        <p:cTn id="27" dur="1" fill="hold">
                                          <p:stCondLst>
                                            <p:cond delay="0"/>
                                          </p:stCondLst>
                                        </p:cTn>
                                        <p:tgtEl>
                                          <p:spTgt spid="11"/>
                                        </p:tgtEl>
                                        <p:attrNameLst>
                                          <p:attrName>style.visibility</p:attrName>
                                        </p:attrNameLst>
                                      </p:cBhvr>
                                      <p:to>
                                        <p:strVal val="visible"/>
                                      </p:to>
                                    </p:set>
                                  </p:childTnLst>
                                </p:cTn>
                              </p:par>
                            </p:childTnLst>
                          </p:cTn>
                        </p:par>
                        <p:par>
                          <p:cTn id="28" fill="hold">
                            <p:stCondLst>
                              <p:cond delay="1400"/>
                            </p:stCondLst>
                            <p:childTnLst>
                              <p:par>
                                <p:cTn id="29" presetID="1" presetClass="entr" presetSubtype="0" fill="hold" grpId="0" nodeType="afterEffect">
                                  <p:stCondLst>
                                    <p:cond delay="200"/>
                                  </p:stCondLst>
                                  <p:childTnLst>
                                    <p:set>
                                      <p:cBhvr>
                                        <p:cTn id="30" dur="1" fill="hold">
                                          <p:stCondLst>
                                            <p:cond delay="0"/>
                                          </p:stCondLst>
                                        </p:cTn>
                                        <p:tgtEl>
                                          <p:spTgt spid="22"/>
                                        </p:tgtEl>
                                        <p:attrNameLst>
                                          <p:attrName>style.visibility</p:attrName>
                                        </p:attrNameLst>
                                      </p:cBhvr>
                                      <p:to>
                                        <p:strVal val="visible"/>
                                      </p:to>
                                    </p:set>
                                  </p:childTnLst>
                                </p:cTn>
                              </p:par>
                            </p:childTnLst>
                          </p:cTn>
                        </p:par>
                        <p:par>
                          <p:cTn id="31" fill="hold">
                            <p:stCondLst>
                              <p:cond delay="1600"/>
                            </p:stCondLst>
                            <p:childTnLst>
                              <p:par>
                                <p:cTn id="32" presetID="1" presetClass="entr" presetSubtype="0" fill="hold" grpId="0" nodeType="afterEffect">
                                  <p:stCondLst>
                                    <p:cond delay="200"/>
                                  </p:stCondLst>
                                  <p:childTnLst>
                                    <p:set>
                                      <p:cBhvr>
                                        <p:cTn id="33" dur="1" fill="hold">
                                          <p:stCondLst>
                                            <p:cond delay="0"/>
                                          </p:stCondLst>
                                        </p:cTn>
                                        <p:tgtEl>
                                          <p:spTgt spid="17"/>
                                        </p:tgtEl>
                                        <p:attrNameLst>
                                          <p:attrName>style.visibility</p:attrName>
                                        </p:attrNameLst>
                                      </p:cBhvr>
                                      <p:to>
                                        <p:strVal val="visible"/>
                                      </p:to>
                                    </p:set>
                                  </p:childTnLst>
                                </p:cTn>
                              </p:par>
                            </p:childTnLst>
                          </p:cTn>
                        </p:par>
                        <p:par>
                          <p:cTn id="34" fill="hold">
                            <p:stCondLst>
                              <p:cond delay="1800"/>
                            </p:stCondLst>
                            <p:childTnLst>
                              <p:par>
                                <p:cTn id="35" presetID="1" presetClass="entr" presetSubtype="0" fill="hold" grpId="0" nodeType="afterEffect">
                                  <p:stCondLst>
                                    <p:cond delay="200"/>
                                  </p:stCondLst>
                                  <p:childTnLst>
                                    <p:set>
                                      <p:cBhvr>
                                        <p:cTn id="36" dur="1" fill="hold">
                                          <p:stCondLst>
                                            <p:cond delay="0"/>
                                          </p:stCondLst>
                                        </p:cTn>
                                        <p:tgtEl>
                                          <p:spTgt spid="18"/>
                                        </p:tgtEl>
                                        <p:attrNameLst>
                                          <p:attrName>style.visibility</p:attrName>
                                        </p:attrNameLst>
                                      </p:cBhvr>
                                      <p:to>
                                        <p:strVal val="visible"/>
                                      </p:to>
                                    </p:set>
                                  </p:childTnLst>
                                </p:cTn>
                              </p:par>
                            </p:childTnLst>
                          </p:cTn>
                        </p:par>
                        <p:par>
                          <p:cTn id="37" fill="hold">
                            <p:stCondLst>
                              <p:cond delay="2000"/>
                            </p:stCondLst>
                            <p:childTnLst>
                              <p:par>
                                <p:cTn id="38" presetID="1" presetClass="entr" presetSubtype="0" fill="hold" grpId="0" nodeType="afterEffect">
                                  <p:stCondLst>
                                    <p:cond delay="200"/>
                                  </p:stCondLst>
                                  <p:childTnLst>
                                    <p:set>
                                      <p:cBhvr>
                                        <p:cTn id="39"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6" grpId="0" animBg="1"/>
      <p:bldP spid="17" grpId="0" animBg="1"/>
      <p:bldP spid="18" grpId="0" animBg="1"/>
      <p:bldP spid="19" grpId="0" animBg="1"/>
      <p:bldP spid="20" grpId="0" animBg="1"/>
      <p:bldP spid="21" grpId="0" animBg="1"/>
      <p:bldP spid="22" grpId="0" animBg="1"/>
      <p:bldP spid="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Adding Nodes to Cluster Online</a:t>
            </a:r>
            <a:endParaRPr lang="en-US" dirty="0"/>
          </a:p>
        </p:txBody>
      </p:sp>
      <p:sp>
        <p:nvSpPr>
          <p:cNvPr id="3" name="Slide Number Placeholder 2"/>
          <p:cNvSpPr>
            <a:spLocks noGrp="1"/>
          </p:cNvSpPr>
          <p:nvPr>
            <p:ph type="sldNum" sz="quarter" idx="12"/>
          </p:nvPr>
        </p:nvSpPr>
        <p:spPr/>
        <p:txBody>
          <a:bodyPr/>
          <a:lstStyle/>
          <a:p>
            <a:fld id="{E728A94C-44F1-DF43-8BD8-694E750DEF33}" type="slidenum">
              <a:rPr lang="en-US" smtClean="0"/>
              <a:pPr/>
              <a:t>19</a:t>
            </a:fld>
            <a:endParaRPr lang="en-US"/>
          </a:p>
        </p:txBody>
      </p:sp>
      <p:pic>
        <p:nvPicPr>
          <p:cNvPr id="5" name="Picture 4"/>
          <p:cNvPicPr>
            <a:picLocks noChangeAspect="1"/>
          </p:cNvPicPr>
          <p:nvPr/>
        </p:nvPicPr>
        <p:blipFill>
          <a:blip r:embed="rId2"/>
          <a:stretch>
            <a:fillRect/>
          </a:stretch>
        </p:blipFill>
        <p:spPr>
          <a:xfrm>
            <a:off x="121566" y="1787063"/>
            <a:ext cx="1273196" cy="2782766"/>
          </a:xfrm>
          <a:prstGeom prst="rect">
            <a:avLst/>
          </a:prstGeom>
        </p:spPr>
      </p:pic>
      <p:pic>
        <p:nvPicPr>
          <p:cNvPr id="6" name="Picture 5"/>
          <p:cNvPicPr>
            <a:picLocks noChangeAspect="1"/>
          </p:cNvPicPr>
          <p:nvPr/>
        </p:nvPicPr>
        <p:blipFill>
          <a:blip r:embed="rId2"/>
          <a:stretch>
            <a:fillRect/>
          </a:stretch>
        </p:blipFill>
        <p:spPr>
          <a:xfrm>
            <a:off x="1445028" y="1787063"/>
            <a:ext cx="1273196" cy="2782766"/>
          </a:xfrm>
          <a:prstGeom prst="rect">
            <a:avLst/>
          </a:prstGeom>
        </p:spPr>
      </p:pic>
      <p:pic>
        <p:nvPicPr>
          <p:cNvPr id="7" name="Picture 6"/>
          <p:cNvPicPr>
            <a:picLocks noChangeAspect="1"/>
          </p:cNvPicPr>
          <p:nvPr/>
        </p:nvPicPr>
        <p:blipFill>
          <a:blip r:embed="rId2"/>
          <a:stretch>
            <a:fillRect/>
          </a:stretch>
        </p:blipFill>
        <p:spPr>
          <a:xfrm>
            <a:off x="2768491" y="1787063"/>
            <a:ext cx="1273196" cy="2782766"/>
          </a:xfrm>
          <a:prstGeom prst="rect">
            <a:avLst/>
          </a:prstGeom>
        </p:spPr>
      </p:pic>
      <p:sp>
        <p:nvSpPr>
          <p:cNvPr id="9" name="TextBox 8"/>
          <p:cNvSpPr txBox="1"/>
          <p:nvPr/>
        </p:nvSpPr>
        <p:spPr>
          <a:xfrm>
            <a:off x="462658" y="1914073"/>
            <a:ext cx="576481" cy="230832"/>
          </a:xfrm>
          <a:prstGeom prst="rect">
            <a:avLst/>
          </a:prstGeom>
          <a:noFill/>
        </p:spPr>
        <p:txBody>
          <a:bodyPr wrap="none" rtlCol="0">
            <a:spAutoFit/>
          </a:bodyPr>
          <a:lstStyle/>
          <a:p>
            <a:r>
              <a:rPr lang="en-US" sz="900" b="1" dirty="0" smtClean="0">
                <a:solidFill>
                  <a:srgbClr val="1E1C1C"/>
                </a:solidFill>
                <a:latin typeface="Corbel"/>
              </a:rPr>
              <a:t>ACTIVE</a:t>
            </a:r>
            <a:endParaRPr lang="en-US" sz="900" b="1" dirty="0">
              <a:solidFill>
                <a:srgbClr val="1E1C1C"/>
              </a:solidFill>
              <a:latin typeface="Corbel"/>
            </a:endParaRPr>
          </a:p>
        </p:txBody>
      </p:sp>
      <p:sp>
        <p:nvSpPr>
          <p:cNvPr id="10" name="TextBox 9"/>
          <p:cNvSpPr txBox="1"/>
          <p:nvPr/>
        </p:nvSpPr>
        <p:spPr>
          <a:xfrm>
            <a:off x="1802664" y="1914073"/>
            <a:ext cx="576481" cy="230832"/>
          </a:xfrm>
          <a:prstGeom prst="rect">
            <a:avLst/>
          </a:prstGeom>
          <a:noFill/>
        </p:spPr>
        <p:txBody>
          <a:bodyPr wrap="none" rtlCol="0">
            <a:spAutoFit/>
          </a:bodyPr>
          <a:lstStyle/>
          <a:p>
            <a:r>
              <a:rPr lang="en-US" sz="900" b="1" dirty="0" smtClean="0">
                <a:solidFill>
                  <a:srgbClr val="1E1C1C"/>
                </a:solidFill>
                <a:latin typeface="Corbel"/>
              </a:rPr>
              <a:t>ACTIVE</a:t>
            </a:r>
            <a:endParaRPr lang="en-US" sz="900" b="1" dirty="0">
              <a:solidFill>
                <a:srgbClr val="1E1C1C"/>
              </a:solidFill>
              <a:latin typeface="Corbel"/>
            </a:endParaRPr>
          </a:p>
        </p:txBody>
      </p:sp>
      <p:sp>
        <p:nvSpPr>
          <p:cNvPr id="11" name="TextBox 10"/>
          <p:cNvSpPr txBox="1"/>
          <p:nvPr/>
        </p:nvSpPr>
        <p:spPr>
          <a:xfrm>
            <a:off x="3122284" y="1914073"/>
            <a:ext cx="576481" cy="230832"/>
          </a:xfrm>
          <a:prstGeom prst="rect">
            <a:avLst/>
          </a:prstGeom>
          <a:noFill/>
        </p:spPr>
        <p:txBody>
          <a:bodyPr wrap="none" rtlCol="0">
            <a:spAutoFit/>
          </a:bodyPr>
          <a:lstStyle/>
          <a:p>
            <a:r>
              <a:rPr lang="en-US" sz="900" b="1" dirty="0" smtClean="0">
                <a:solidFill>
                  <a:srgbClr val="1E1C1C"/>
                </a:solidFill>
                <a:latin typeface="Corbel"/>
              </a:rPr>
              <a:t>ACTIVE</a:t>
            </a:r>
            <a:endParaRPr lang="en-US" sz="900" b="1" dirty="0">
              <a:solidFill>
                <a:srgbClr val="1E1C1C"/>
              </a:solidFill>
              <a:latin typeface="Corbel"/>
            </a:endParaRPr>
          </a:p>
        </p:txBody>
      </p:sp>
      <p:sp>
        <p:nvSpPr>
          <p:cNvPr id="12" name="TextBox 11"/>
          <p:cNvSpPr txBox="1"/>
          <p:nvPr/>
        </p:nvSpPr>
        <p:spPr>
          <a:xfrm>
            <a:off x="462658" y="3133274"/>
            <a:ext cx="646331" cy="230832"/>
          </a:xfrm>
          <a:prstGeom prst="rect">
            <a:avLst/>
          </a:prstGeom>
          <a:noFill/>
        </p:spPr>
        <p:txBody>
          <a:bodyPr wrap="none" rtlCol="0">
            <a:spAutoFit/>
          </a:bodyPr>
          <a:lstStyle/>
          <a:p>
            <a:r>
              <a:rPr lang="en-US" sz="900" b="1" dirty="0" smtClean="0">
                <a:solidFill>
                  <a:srgbClr val="1E1C1C"/>
                </a:solidFill>
                <a:latin typeface="Corbel"/>
              </a:rPr>
              <a:t>REPLICA</a:t>
            </a:r>
            <a:endParaRPr lang="en-US" sz="900" b="1" dirty="0">
              <a:solidFill>
                <a:srgbClr val="1E1C1C"/>
              </a:solidFill>
              <a:latin typeface="Corbel"/>
            </a:endParaRPr>
          </a:p>
        </p:txBody>
      </p:sp>
      <p:sp>
        <p:nvSpPr>
          <p:cNvPr id="13" name="TextBox 12"/>
          <p:cNvSpPr txBox="1"/>
          <p:nvPr/>
        </p:nvSpPr>
        <p:spPr>
          <a:xfrm>
            <a:off x="1802664" y="3133274"/>
            <a:ext cx="646331" cy="230832"/>
          </a:xfrm>
          <a:prstGeom prst="rect">
            <a:avLst/>
          </a:prstGeom>
          <a:noFill/>
        </p:spPr>
        <p:txBody>
          <a:bodyPr wrap="none" rtlCol="0">
            <a:spAutoFit/>
          </a:bodyPr>
          <a:lstStyle/>
          <a:p>
            <a:r>
              <a:rPr lang="en-US" sz="900" b="1" dirty="0" smtClean="0">
                <a:solidFill>
                  <a:srgbClr val="1E1C1C"/>
                </a:solidFill>
                <a:latin typeface="Corbel"/>
              </a:rPr>
              <a:t>REPLICA</a:t>
            </a:r>
            <a:endParaRPr lang="en-US" sz="900" b="1" dirty="0">
              <a:solidFill>
                <a:srgbClr val="1E1C1C"/>
              </a:solidFill>
              <a:latin typeface="Corbel"/>
            </a:endParaRPr>
          </a:p>
        </p:txBody>
      </p:sp>
      <p:sp>
        <p:nvSpPr>
          <p:cNvPr id="14" name="TextBox 13"/>
          <p:cNvSpPr txBox="1"/>
          <p:nvPr/>
        </p:nvSpPr>
        <p:spPr>
          <a:xfrm>
            <a:off x="3122284" y="3133274"/>
            <a:ext cx="646331" cy="230832"/>
          </a:xfrm>
          <a:prstGeom prst="rect">
            <a:avLst/>
          </a:prstGeom>
          <a:noFill/>
        </p:spPr>
        <p:txBody>
          <a:bodyPr wrap="none" rtlCol="0">
            <a:spAutoFit/>
          </a:bodyPr>
          <a:lstStyle/>
          <a:p>
            <a:r>
              <a:rPr lang="en-US" sz="900" b="1" dirty="0" smtClean="0">
                <a:solidFill>
                  <a:srgbClr val="1E1C1C"/>
                </a:solidFill>
                <a:latin typeface="Corbel"/>
              </a:rPr>
              <a:t>REPLICA</a:t>
            </a:r>
            <a:endParaRPr lang="en-US" sz="900" b="1" dirty="0">
              <a:solidFill>
                <a:srgbClr val="1E1C1C"/>
              </a:solidFill>
              <a:latin typeface="Corbel"/>
            </a:endParaRPr>
          </a:p>
        </p:txBody>
      </p:sp>
      <p:sp>
        <p:nvSpPr>
          <p:cNvPr id="15" name="TextBox 14"/>
          <p:cNvSpPr txBox="1"/>
          <p:nvPr/>
        </p:nvSpPr>
        <p:spPr>
          <a:xfrm>
            <a:off x="275801" y="4276275"/>
            <a:ext cx="1049937" cy="215444"/>
          </a:xfrm>
          <a:prstGeom prst="rect">
            <a:avLst/>
          </a:prstGeom>
          <a:noFill/>
        </p:spPr>
        <p:txBody>
          <a:bodyPr wrap="none" rtlCol="0">
            <a:spAutoFit/>
          </a:bodyPr>
          <a:lstStyle/>
          <a:p>
            <a:pPr algn="ctr"/>
            <a:r>
              <a:rPr lang="en-US" sz="800" b="1" i="1" dirty="0" smtClean="0">
                <a:solidFill>
                  <a:srgbClr val="E10021"/>
                </a:solidFill>
                <a:latin typeface="Corbel"/>
              </a:rPr>
              <a:t>Couchbase Server 1</a:t>
            </a:r>
            <a:endParaRPr lang="en-US" sz="800" b="1" i="1" dirty="0">
              <a:solidFill>
                <a:srgbClr val="E10021"/>
              </a:solidFill>
              <a:latin typeface="Corbel"/>
            </a:endParaRPr>
          </a:p>
        </p:txBody>
      </p:sp>
      <p:sp>
        <p:nvSpPr>
          <p:cNvPr id="16" name="TextBox 15"/>
          <p:cNvSpPr txBox="1"/>
          <p:nvPr/>
        </p:nvSpPr>
        <p:spPr>
          <a:xfrm>
            <a:off x="1599960" y="4276275"/>
            <a:ext cx="1051740" cy="215444"/>
          </a:xfrm>
          <a:prstGeom prst="rect">
            <a:avLst/>
          </a:prstGeom>
          <a:noFill/>
        </p:spPr>
        <p:txBody>
          <a:bodyPr wrap="none" rtlCol="0">
            <a:spAutoFit/>
          </a:bodyPr>
          <a:lstStyle/>
          <a:p>
            <a:pPr algn="ctr"/>
            <a:r>
              <a:rPr lang="en-US" sz="800" b="1" i="1" dirty="0">
                <a:solidFill>
                  <a:srgbClr val="E10021"/>
                </a:solidFill>
                <a:latin typeface="Corbel"/>
              </a:rPr>
              <a:t>Couchbase Server 2</a:t>
            </a:r>
          </a:p>
        </p:txBody>
      </p:sp>
      <p:sp>
        <p:nvSpPr>
          <p:cNvPr id="17" name="TextBox 16"/>
          <p:cNvSpPr txBox="1"/>
          <p:nvPr/>
        </p:nvSpPr>
        <p:spPr>
          <a:xfrm>
            <a:off x="2921633" y="4276275"/>
            <a:ext cx="1047633" cy="215444"/>
          </a:xfrm>
          <a:prstGeom prst="rect">
            <a:avLst/>
          </a:prstGeom>
          <a:noFill/>
        </p:spPr>
        <p:txBody>
          <a:bodyPr wrap="none" rtlCol="0">
            <a:spAutoFit/>
          </a:bodyPr>
          <a:lstStyle/>
          <a:p>
            <a:pPr algn="ctr"/>
            <a:r>
              <a:rPr lang="en-US" sz="800" b="1" i="1" dirty="0">
                <a:solidFill>
                  <a:srgbClr val="E10021"/>
                </a:solidFill>
                <a:latin typeface="Corbel"/>
              </a:rPr>
              <a:t>Couchbase Server 3</a:t>
            </a:r>
          </a:p>
        </p:txBody>
      </p:sp>
      <p:grpSp>
        <p:nvGrpSpPr>
          <p:cNvPr id="166" name="Group 165"/>
          <p:cNvGrpSpPr/>
          <p:nvPr/>
        </p:nvGrpSpPr>
        <p:grpSpPr>
          <a:xfrm>
            <a:off x="4089615" y="1787063"/>
            <a:ext cx="2596659" cy="2782766"/>
            <a:chOff x="4227371" y="1787063"/>
            <a:chExt cx="2596659" cy="2782766"/>
          </a:xfrm>
        </p:grpSpPr>
        <p:pic>
          <p:nvPicPr>
            <p:cNvPr id="18" name="Picture 17"/>
            <p:cNvPicPr>
              <a:picLocks noChangeAspect="1"/>
            </p:cNvPicPr>
            <p:nvPr/>
          </p:nvPicPr>
          <p:blipFill>
            <a:blip r:embed="rId2"/>
            <a:stretch>
              <a:fillRect/>
            </a:stretch>
          </p:blipFill>
          <p:spPr>
            <a:xfrm>
              <a:off x="4227371" y="1787063"/>
              <a:ext cx="1273196" cy="2782766"/>
            </a:xfrm>
            <a:prstGeom prst="rect">
              <a:avLst/>
            </a:prstGeom>
          </p:spPr>
        </p:pic>
        <p:pic>
          <p:nvPicPr>
            <p:cNvPr id="19" name="Picture 18"/>
            <p:cNvPicPr>
              <a:picLocks noChangeAspect="1"/>
            </p:cNvPicPr>
            <p:nvPr/>
          </p:nvPicPr>
          <p:blipFill>
            <a:blip r:embed="rId2"/>
            <a:stretch>
              <a:fillRect/>
            </a:stretch>
          </p:blipFill>
          <p:spPr>
            <a:xfrm>
              <a:off x="5550834" y="1787063"/>
              <a:ext cx="1273196" cy="2782766"/>
            </a:xfrm>
            <a:prstGeom prst="rect">
              <a:avLst/>
            </a:prstGeom>
          </p:spPr>
        </p:pic>
        <p:sp>
          <p:nvSpPr>
            <p:cNvPr id="20" name="TextBox 19"/>
            <p:cNvSpPr txBox="1"/>
            <p:nvPr/>
          </p:nvSpPr>
          <p:spPr>
            <a:xfrm>
              <a:off x="4585007" y="1914073"/>
              <a:ext cx="576481" cy="230832"/>
            </a:xfrm>
            <a:prstGeom prst="rect">
              <a:avLst/>
            </a:prstGeom>
            <a:noFill/>
          </p:spPr>
          <p:txBody>
            <a:bodyPr wrap="none" rtlCol="0">
              <a:spAutoFit/>
            </a:bodyPr>
            <a:lstStyle/>
            <a:p>
              <a:r>
                <a:rPr lang="en-US" sz="900" b="1" dirty="0" smtClean="0">
                  <a:solidFill>
                    <a:srgbClr val="1E1C1C"/>
                  </a:solidFill>
                  <a:latin typeface="Corbel"/>
                </a:rPr>
                <a:t>ACTIVE</a:t>
              </a:r>
              <a:endParaRPr lang="en-US" sz="900" b="1" dirty="0">
                <a:solidFill>
                  <a:srgbClr val="1E1C1C"/>
                </a:solidFill>
                <a:latin typeface="Corbel"/>
              </a:endParaRPr>
            </a:p>
          </p:txBody>
        </p:sp>
        <p:sp>
          <p:nvSpPr>
            <p:cNvPr id="21" name="TextBox 20"/>
            <p:cNvSpPr txBox="1"/>
            <p:nvPr/>
          </p:nvSpPr>
          <p:spPr>
            <a:xfrm>
              <a:off x="5904627" y="1914073"/>
              <a:ext cx="576481" cy="230832"/>
            </a:xfrm>
            <a:prstGeom prst="rect">
              <a:avLst/>
            </a:prstGeom>
            <a:noFill/>
          </p:spPr>
          <p:txBody>
            <a:bodyPr wrap="none" rtlCol="0">
              <a:spAutoFit/>
            </a:bodyPr>
            <a:lstStyle/>
            <a:p>
              <a:r>
                <a:rPr lang="en-US" sz="900" b="1" dirty="0" smtClean="0">
                  <a:solidFill>
                    <a:srgbClr val="1E1C1C"/>
                  </a:solidFill>
                  <a:latin typeface="Corbel"/>
                </a:rPr>
                <a:t>ACTIVE</a:t>
              </a:r>
              <a:endParaRPr lang="en-US" sz="900" b="1" dirty="0">
                <a:solidFill>
                  <a:srgbClr val="1E1C1C"/>
                </a:solidFill>
                <a:latin typeface="Corbel"/>
              </a:endParaRPr>
            </a:p>
          </p:txBody>
        </p:sp>
        <p:sp>
          <p:nvSpPr>
            <p:cNvPr id="22" name="TextBox 21"/>
            <p:cNvSpPr txBox="1"/>
            <p:nvPr/>
          </p:nvSpPr>
          <p:spPr>
            <a:xfrm>
              <a:off x="4585007" y="3133274"/>
              <a:ext cx="646331" cy="230832"/>
            </a:xfrm>
            <a:prstGeom prst="rect">
              <a:avLst/>
            </a:prstGeom>
            <a:noFill/>
          </p:spPr>
          <p:txBody>
            <a:bodyPr wrap="none" rtlCol="0">
              <a:spAutoFit/>
            </a:bodyPr>
            <a:lstStyle/>
            <a:p>
              <a:r>
                <a:rPr lang="en-US" sz="900" b="1" dirty="0" smtClean="0">
                  <a:solidFill>
                    <a:srgbClr val="1E1C1C"/>
                  </a:solidFill>
                  <a:latin typeface="Corbel"/>
                </a:rPr>
                <a:t>REPLICA</a:t>
              </a:r>
              <a:endParaRPr lang="en-US" sz="900" b="1" dirty="0">
                <a:solidFill>
                  <a:srgbClr val="1E1C1C"/>
                </a:solidFill>
                <a:latin typeface="Corbel"/>
              </a:endParaRPr>
            </a:p>
          </p:txBody>
        </p:sp>
        <p:sp>
          <p:nvSpPr>
            <p:cNvPr id="23" name="TextBox 22"/>
            <p:cNvSpPr txBox="1"/>
            <p:nvPr/>
          </p:nvSpPr>
          <p:spPr>
            <a:xfrm>
              <a:off x="5904627" y="3133274"/>
              <a:ext cx="646331" cy="230832"/>
            </a:xfrm>
            <a:prstGeom prst="rect">
              <a:avLst/>
            </a:prstGeom>
            <a:noFill/>
          </p:spPr>
          <p:txBody>
            <a:bodyPr wrap="none" rtlCol="0">
              <a:spAutoFit/>
            </a:bodyPr>
            <a:lstStyle/>
            <a:p>
              <a:r>
                <a:rPr lang="en-US" sz="900" b="1" dirty="0" smtClean="0">
                  <a:solidFill>
                    <a:srgbClr val="1E1C1C"/>
                  </a:solidFill>
                  <a:latin typeface="Corbel"/>
                </a:rPr>
                <a:t>REPLICA</a:t>
              </a:r>
              <a:endParaRPr lang="en-US" sz="900" b="1" dirty="0">
                <a:solidFill>
                  <a:srgbClr val="1E1C1C"/>
                </a:solidFill>
                <a:latin typeface="Corbel"/>
              </a:endParaRPr>
            </a:p>
          </p:txBody>
        </p:sp>
        <p:sp>
          <p:nvSpPr>
            <p:cNvPr id="24" name="TextBox 23"/>
            <p:cNvSpPr txBox="1"/>
            <p:nvPr/>
          </p:nvSpPr>
          <p:spPr>
            <a:xfrm>
              <a:off x="4382303" y="4276275"/>
              <a:ext cx="1051740" cy="215444"/>
            </a:xfrm>
            <a:prstGeom prst="rect">
              <a:avLst/>
            </a:prstGeom>
            <a:noFill/>
          </p:spPr>
          <p:txBody>
            <a:bodyPr wrap="none" rtlCol="0">
              <a:spAutoFit/>
            </a:bodyPr>
            <a:lstStyle/>
            <a:p>
              <a:pPr algn="ctr"/>
              <a:r>
                <a:rPr lang="en-US" sz="800" b="1" i="1" dirty="0">
                  <a:solidFill>
                    <a:srgbClr val="E10021"/>
                  </a:solidFill>
                  <a:latin typeface="Corbel"/>
                </a:rPr>
                <a:t>Couchbase Server </a:t>
              </a:r>
              <a:r>
                <a:rPr lang="en-US" sz="800" b="1" i="1" dirty="0" smtClean="0">
                  <a:solidFill>
                    <a:srgbClr val="E10021"/>
                  </a:solidFill>
                  <a:latin typeface="Corbel"/>
                </a:rPr>
                <a:t>4</a:t>
              </a:r>
              <a:endParaRPr lang="en-US" sz="800" b="1" i="1" dirty="0">
                <a:solidFill>
                  <a:srgbClr val="E10021"/>
                </a:solidFill>
                <a:latin typeface="Corbel"/>
              </a:endParaRPr>
            </a:p>
          </p:txBody>
        </p:sp>
        <p:sp>
          <p:nvSpPr>
            <p:cNvPr id="25" name="TextBox 24"/>
            <p:cNvSpPr txBox="1"/>
            <p:nvPr/>
          </p:nvSpPr>
          <p:spPr>
            <a:xfrm>
              <a:off x="5703976" y="4276275"/>
              <a:ext cx="1047633" cy="215444"/>
            </a:xfrm>
            <a:prstGeom prst="rect">
              <a:avLst/>
            </a:prstGeom>
            <a:noFill/>
          </p:spPr>
          <p:txBody>
            <a:bodyPr wrap="none" rtlCol="0">
              <a:spAutoFit/>
            </a:bodyPr>
            <a:lstStyle/>
            <a:p>
              <a:pPr algn="ctr"/>
              <a:r>
                <a:rPr lang="en-US" sz="800" b="1" i="1" dirty="0">
                  <a:solidFill>
                    <a:srgbClr val="E10021"/>
                  </a:solidFill>
                  <a:latin typeface="Corbel"/>
                </a:rPr>
                <a:t>Couchbase Server </a:t>
              </a:r>
              <a:r>
                <a:rPr lang="en-US" sz="800" b="1" i="1" dirty="0" smtClean="0">
                  <a:solidFill>
                    <a:srgbClr val="E10021"/>
                  </a:solidFill>
                  <a:latin typeface="Corbel"/>
                </a:rPr>
                <a:t>5</a:t>
              </a:r>
              <a:endParaRPr lang="en-US" sz="800" b="1" i="1" dirty="0">
                <a:solidFill>
                  <a:srgbClr val="E10021"/>
                </a:solidFill>
                <a:latin typeface="Corbel"/>
              </a:endParaRPr>
            </a:p>
          </p:txBody>
        </p:sp>
      </p:grpSp>
      <p:grpSp>
        <p:nvGrpSpPr>
          <p:cNvPr id="52" name="Group 51"/>
          <p:cNvGrpSpPr/>
          <p:nvPr/>
        </p:nvGrpSpPr>
        <p:grpSpPr>
          <a:xfrm>
            <a:off x="223504" y="4614558"/>
            <a:ext cx="3818183" cy="200437"/>
            <a:chOff x="361260" y="4614558"/>
            <a:chExt cx="3818183" cy="200437"/>
          </a:xfrm>
        </p:grpSpPr>
        <p:pic>
          <p:nvPicPr>
            <p:cNvPr id="8" name="Picture 7"/>
            <p:cNvPicPr>
              <a:picLocks noChangeAspect="1"/>
            </p:cNvPicPr>
            <p:nvPr/>
          </p:nvPicPr>
          <p:blipFill rotWithShape="1">
            <a:blip r:embed="rId3"/>
            <a:srcRect l="39121" r="39121"/>
            <a:stretch/>
          </p:blipFill>
          <p:spPr>
            <a:xfrm>
              <a:off x="1832864" y="4636971"/>
              <a:ext cx="878718" cy="178024"/>
            </a:xfrm>
            <a:prstGeom prst="rect">
              <a:avLst/>
            </a:prstGeom>
          </p:spPr>
        </p:pic>
        <p:cxnSp>
          <p:nvCxnSpPr>
            <p:cNvPr id="33" name="Straight Connector 32"/>
            <p:cNvCxnSpPr/>
            <p:nvPr/>
          </p:nvCxnSpPr>
          <p:spPr>
            <a:xfrm>
              <a:off x="361260" y="4614558"/>
              <a:ext cx="0" cy="13447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4179443" y="4614558"/>
              <a:ext cx="0" cy="13447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2789456" y="4749028"/>
              <a:ext cx="1389987" cy="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361260" y="4749028"/>
              <a:ext cx="1376456" cy="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grpSp>
      <p:grpSp>
        <p:nvGrpSpPr>
          <p:cNvPr id="51" name="Group 50"/>
          <p:cNvGrpSpPr/>
          <p:nvPr/>
        </p:nvGrpSpPr>
        <p:grpSpPr>
          <a:xfrm>
            <a:off x="223504" y="4614558"/>
            <a:ext cx="6462770" cy="200437"/>
            <a:chOff x="361260" y="4849168"/>
            <a:chExt cx="6462770" cy="200437"/>
          </a:xfrm>
        </p:grpSpPr>
        <p:pic>
          <p:nvPicPr>
            <p:cNvPr id="43" name="Picture 42"/>
            <p:cNvPicPr>
              <a:picLocks noChangeAspect="1"/>
            </p:cNvPicPr>
            <p:nvPr/>
          </p:nvPicPr>
          <p:blipFill rotWithShape="1">
            <a:blip r:embed="rId3"/>
            <a:srcRect l="39121" r="39121"/>
            <a:stretch/>
          </p:blipFill>
          <p:spPr>
            <a:xfrm>
              <a:off x="3125275" y="4871581"/>
              <a:ext cx="878718" cy="178024"/>
            </a:xfrm>
            <a:prstGeom prst="rect">
              <a:avLst/>
            </a:prstGeom>
          </p:spPr>
        </p:pic>
        <p:cxnSp>
          <p:nvCxnSpPr>
            <p:cNvPr id="44" name="Straight Connector 43"/>
            <p:cNvCxnSpPr/>
            <p:nvPr/>
          </p:nvCxnSpPr>
          <p:spPr>
            <a:xfrm>
              <a:off x="361260" y="4849168"/>
              <a:ext cx="0" cy="13447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6824030" y="4849168"/>
              <a:ext cx="0" cy="13447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a:off x="4069667" y="4983638"/>
              <a:ext cx="2754363" cy="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361260" y="4983638"/>
              <a:ext cx="2698129" cy="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grpSp>
      <p:grpSp>
        <p:nvGrpSpPr>
          <p:cNvPr id="53" name="Group 52"/>
          <p:cNvGrpSpPr/>
          <p:nvPr/>
        </p:nvGrpSpPr>
        <p:grpSpPr>
          <a:xfrm>
            <a:off x="307830" y="2228405"/>
            <a:ext cx="354485" cy="338109"/>
            <a:chOff x="4583724" y="1364723"/>
            <a:chExt cx="354485" cy="338109"/>
          </a:xfrm>
        </p:grpSpPr>
        <p:pic>
          <p:nvPicPr>
            <p:cNvPr id="54" name="Picture 53"/>
            <p:cNvPicPr>
              <a:picLocks noChangeAspect="1"/>
            </p:cNvPicPr>
            <p:nvPr/>
          </p:nvPicPr>
          <p:blipFill>
            <a:blip r:embed="rId4"/>
            <a:stretch>
              <a:fillRect/>
            </a:stretch>
          </p:blipFill>
          <p:spPr>
            <a:xfrm>
              <a:off x="4634299" y="1364723"/>
              <a:ext cx="267215" cy="338109"/>
            </a:xfrm>
            <a:prstGeom prst="rect">
              <a:avLst/>
            </a:prstGeom>
          </p:spPr>
        </p:pic>
        <p:sp>
          <p:nvSpPr>
            <p:cNvPr id="55" name="TextBox 54"/>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5</a:t>
              </a:r>
              <a:endParaRPr lang="en-US" sz="500" b="1" dirty="0">
                <a:solidFill>
                  <a:srgbClr val="139DD9"/>
                </a:solidFill>
                <a:latin typeface="Corbel"/>
              </a:endParaRPr>
            </a:p>
          </p:txBody>
        </p:sp>
      </p:grpSp>
      <p:grpSp>
        <p:nvGrpSpPr>
          <p:cNvPr id="56" name="Group 55"/>
          <p:cNvGrpSpPr/>
          <p:nvPr/>
        </p:nvGrpSpPr>
        <p:grpSpPr>
          <a:xfrm>
            <a:off x="623523" y="2228405"/>
            <a:ext cx="354485" cy="338109"/>
            <a:chOff x="4583724" y="1364723"/>
            <a:chExt cx="354485" cy="338109"/>
          </a:xfrm>
        </p:grpSpPr>
        <p:pic>
          <p:nvPicPr>
            <p:cNvPr id="57" name="Picture 56"/>
            <p:cNvPicPr>
              <a:picLocks noChangeAspect="1"/>
            </p:cNvPicPr>
            <p:nvPr/>
          </p:nvPicPr>
          <p:blipFill>
            <a:blip r:embed="rId4"/>
            <a:stretch>
              <a:fillRect/>
            </a:stretch>
          </p:blipFill>
          <p:spPr>
            <a:xfrm>
              <a:off x="4634299" y="1364723"/>
              <a:ext cx="267215" cy="338109"/>
            </a:xfrm>
            <a:prstGeom prst="rect">
              <a:avLst/>
            </a:prstGeom>
          </p:spPr>
        </p:pic>
        <p:sp>
          <p:nvSpPr>
            <p:cNvPr id="58" name="TextBox 57"/>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2</a:t>
              </a:r>
              <a:endParaRPr lang="en-US" sz="500" b="1" dirty="0">
                <a:solidFill>
                  <a:srgbClr val="139DD9"/>
                </a:solidFill>
                <a:latin typeface="Corbel"/>
              </a:endParaRPr>
            </a:p>
          </p:txBody>
        </p:sp>
      </p:grpSp>
      <p:grpSp>
        <p:nvGrpSpPr>
          <p:cNvPr id="62" name="Group 61"/>
          <p:cNvGrpSpPr/>
          <p:nvPr/>
        </p:nvGrpSpPr>
        <p:grpSpPr>
          <a:xfrm>
            <a:off x="307830" y="2614142"/>
            <a:ext cx="354485" cy="338109"/>
            <a:chOff x="632361" y="2614142"/>
            <a:chExt cx="354485" cy="338109"/>
          </a:xfrm>
        </p:grpSpPr>
        <p:pic>
          <p:nvPicPr>
            <p:cNvPr id="63" name="Picture 62"/>
            <p:cNvPicPr>
              <a:picLocks noChangeAspect="1"/>
            </p:cNvPicPr>
            <p:nvPr/>
          </p:nvPicPr>
          <p:blipFill>
            <a:blip r:embed="rId4"/>
            <a:stretch>
              <a:fillRect/>
            </a:stretch>
          </p:blipFill>
          <p:spPr>
            <a:xfrm>
              <a:off x="682936" y="2614142"/>
              <a:ext cx="267215" cy="338109"/>
            </a:xfrm>
            <a:prstGeom prst="rect">
              <a:avLst/>
            </a:prstGeom>
          </p:spPr>
        </p:pic>
        <p:sp>
          <p:nvSpPr>
            <p:cNvPr id="64" name="TextBox 63"/>
            <p:cNvSpPr txBox="1"/>
            <p:nvPr/>
          </p:nvSpPr>
          <p:spPr>
            <a:xfrm>
              <a:off x="632361" y="2732001"/>
              <a:ext cx="354485"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grpSp>
      <p:grpSp>
        <p:nvGrpSpPr>
          <p:cNvPr id="65" name="Group 64"/>
          <p:cNvGrpSpPr/>
          <p:nvPr/>
        </p:nvGrpSpPr>
        <p:grpSpPr>
          <a:xfrm>
            <a:off x="623523" y="2614142"/>
            <a:ext cx="354485" cy="338109"/>
            <a:chOff x="4583724" y="1364723"/>
            <a:chExt cx="354485" cy="338109"/>
          </a:xfrm>
        </p:grpSpPr>
        <p:pic>
          <p:nvPicPr>
            <p:cNvPr id="66" name="Picture 65"/>
            <p:cNvPicPr>
              <a:picLocks noChangeAspect="1"/>
            </p:cNvPicPr>
            <p:nvPr/>
          </p:nvPicPr>
          <p:blipFill>
            <a:blip r:embed="rId4"/>
            <a:stretch>
              <a:fillRect/>
            </a:stretch>
          </p:blipFill>
          <p:spPr>
            <a:xfrm>
              <a:off x="4634299" y="1364723"/>
              <a:ext cx="267215" cy="338109"/>
            </a:xfrm>
            <a:prstGeom prst="rect">
              <a:avLst/>
            </a:prstGeom>
          </p:spPr>
        </p:pic>
        <p:sp>
          <p:nvSpPr>
            <p:cNvPr id="67" name="TextBox 66"/>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71" name="Group 70"/>
          <p:cNvGrpSpPr/>
          <p:nvPr/>
        </p:nvGrpSpPr>
        <p:grpSpPr>
          <a:xfrm>
            <a:off x="1625746" y="2228405"/>
            <a:ext cx="354485" cy="338109"/>
            <a:chOff x="4583724" y="1364723"/>
            <a:chExt cx="354485" cy="338109"/>
          </a:xfrm>
        </p:grpSpPr>
        <p:pic>
          <p:nvPicPr>
            <p:cNvPr id="72" name="Picture 71"/>
            <p:cNvPicPr>
              <a:picLocks noChangeAspect="1"/>
            </p:cNvPicPr>
            <p:nvPr/>
          </p:nvPicPr>
          <p:blipFill>
            <a:blip r:embed="rId4"/>
            <a:stretch>
              <a:fillRect/>
            </a:stretch>
          </p:blipFill>
          <p:spPr>
            <a:xfrm>
              <a:off x="4634299" y="1364723"/>
              <a:ext cx="267215" cy="338109"/>
            </a:xfrm>
            <a:prstGeom prst="rect">
              <a:avLst/>
            </a:prstGeom>
          </p:spPr>
        </p:pic>
        <p:sp>
          <p:nvSpPr>
            <p:cNvPr id="73" name="TextBox 72"/>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4</a:t>
              </a:r>
              <a:endParaRPr lang="en-US" sz="500" b="1" dirty="0">
                <a:solidFill>
                  <a:srgbClr val="139DD9"/>
                </a:solidFill>
                <a:latin typeface="Corbel"/>
              </a:endParaRPr>
            </a:p>
          </p:txBody>
        </p:sp>
      </p:grpSp>
      <p:grpSp>
        <p:nvGrpSpPr>
          <p:cNvPr id="80" name="Group 79"/>
          <p:cNvGrpSpPr/>
          <p:nvPr/>
        </p:nvGrpSpPr>
        <p:grpSpPr>
          <a:xfrm>
            <a:off x="1625746" y="2614142"/>
            <a:ext cx="354485" cy="338109"/>
            <a:chOff x="632361" y="2614142"/>
            <a:chExt cx="354485" cy="338109"/>
          </a:xfrm>
        </p:grpSpPr>
        <p:pic>
          <p:nvPicPr>
            <p:cNvPr id="81" name="Picture 80"/>
            <p:cNvPicPr>
              <a:picLocks noChangeAspect="1"/>
            </p:cNvPicPr>
            <p:nvPr/>
          </p:nvPicPr>
          <p:blipFill>
            <a:blip r:embed="rId4"/>
            <a:stretch>
              <a:fillRect/>
            </a:stretch>
          </p:blipFill>
          <p:spPr>
            <a:xfrm>
              <a:off x="682936" y="2614142"/>
              <a:ext cx="267215" cy="338109"/>
            </a:xfrm>
            <a:prstGeom prst="rect">
              <a:avLst/>
            </a:prstGeom>
          </p:spPr>
        </p:pic>
        <p:sp>
          <p:nvSpPr>
            <p:cNvPr id="82" name="TextBox 81"/>
            <p:cNvSpPr txBox="1"/>
            <p:nvPr/>
          </p:nvSpPr>
          <p:spPr>
            <a:xfrm>
              <a:off x="632361" y="2732001"/>
              <a:ext cx="354485"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grpSp>
      <p:grpSp>
        <p:nvGrpSpPr>
          <p:cNvPr id="83" name="Group 82"/>
          <p:cNvGrpSpPr/>
          <p:nvPr/>
        </p:nvGrpSpPr>
        <p:grpSpPr>
          <a:xfrm>
            <a:off x="1941439" y="2614142"/>
            <a:ext cx="354485" cy="338109"/>
            <a:chOff x="4583724" y="1364723"/>
            <a:chExt cx="354485" cy="338109"/>
          </a:xfrm>
        </p:grpSpPr>
        <p:pic>
          <p:nvPicPr>
            <p:cNvPr id="84" name="Picture 83"/>
            <p:cNvPicPr>
              <a:picLocks noChangeAspect="1"/>
            </p:cNvPicPr>
            <p:nvPr/>
          </p:nvPicPr>
          <p:blipFill>
            <a:blip r:embed="rId4"/>
            <a:stretch>
              <a:fillRect/>
            </a:stretch>
          </p:blipFill>
          <p:spPr>
            <a:xfrm>
              <a:off x="4634299" y="1364723"/>
              <a:ext cx="267215" cy="338109"/>
            </a:xfrm>
            <a:prstGeom prst="rect">
              <a:avLst/>
            </a:prstGeom>
          </p:spPr>
        </p:pic>
        <p:sp>
          <p:nvSpPr>
            <p:cNvPr id="85" name="TextBox 84"/>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89" name="Group 88"/>
          <p:cNvGrpSpPr/>
          <p:nvPr/>
        </p:nvGrpSpPr>
        <p:grpSpPr>
          <a:xfrm>
            <a:off x="2948651" y="2228405"/>
            <a:ext cx="354485" cy="338109"/>
            <a:chOff x="4583724" y="1364723"/>
            <a:chExt cx="354485" cy="338109"/>
          </a:xfrm>
        </p:grpSpPr>
        <p:pic>
          <p:nvPicPr>
            <p:cNvPr id="90" name="Picture 89"/>
            <p:cNvPicPr>
              <a:picLocks noChangeAspect="1"/>
            </p:cNvPicPr>
            <p:nvPr/>
          </p:nvPicPr>
          <p:blipFill>
            <a:blip r:embed="rId4"/>
            <a:stretch>
              <a:fillRect/>
            </a:stretch>
          </p:blipFill>
          <p:spPr>
            <a:xfrm>
              <a:off x="4634299" y="1364723"/>
              <a:ext cx="267215" cy="338109"/>
            </a:xfrm>
            <a:prstGeom prst="rect">
              <a:avLst/>
            </a:prstGeom>
          </p:spPr>
        </p:pic>
        <p:sp>
          <p:nvSpPr>
            <p:cNvPr id="91" name="TextBox 90"/>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1</a:t>
              </a:r>
              <a:endParaRPr lang="en-US" sz="500" b="1" dirty="0">
                <a:solidFill>
                  <a:srgbClr val="139DD9"/>
                </a:solidFill>
                <a:latin typeface="Corbel"/>
              </a:endParaRPr>
            </a:p>
          </p:txBody>
        </p:sp>
      </p:grpSp>
      <p:grpSp>
        <p:nvGrpSpPr>
          <p:cNvPr id="92" name="Group 91"/>
          <p:cNvGrpSpPr/>
          <p:nvPr/>
        </p:nvGrpSpPr>
        <p:grpSpPr>
          <a:xfrm>
            <a:off x="3264344" y="2228405"/>
            <a:ext cx="354485" cy="338109"/>
            <a:chOff x="4583724" y="1364723"/>
            <a:chExt cx="354485" cy="338109"/>
          </a:xfrm>
        </p:grpSpPr>
        <p:pic>
          <p:nvPicPr>
            <p:cNvPr id="93" name="Picture 92"/>
            <p:cNvPicPr>
              <a:picLocks noChangeAspect="1"/>
            </p:cNvPicPr>
            <p:nvPr/>
          </p:nvPicPr>
          <p:blipFill>
            <a:blip r:embed="rId4"/>
            <a:stretch>
              <a:fillRect/>
            </a:stretch>
          </p:blipFill>
          <p:spPr>
            <a:xfrm>
              <a:off x="4634299" y="1364723"/>
              <a:ext cx="267215" cy="338109"/>
            </a:xfrm>
            <a:prstGeom prst="rect">
              <a:avLst/>
            </a:prstGeom>
          </p:spPr>
        </p:pic>
        <p:sp>
          <p:nvSpPr>
            <p:cNvPr id="94" name="TextBox 93"/>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3</a:t>
              </a:r>
              <a:endParaRPr lang="en-US" sz="500" b="1" dirty="0">
                <a:solidFill>
                  <a:srgbClr val="139DD9"/>
                </a:solidFill>
                <a:latin typeface="Corbel"/>
              </a:endParaRPr>
            </a:p>
          </p:txBody>
        </p:sp>
      </p:grpSp>
      <p:grpSp>
        <p:nvGrpSpPr>
          <p:cNvPr id="98" name="Group 97"/>
          <p:cNvGrpSpPr/>
          <p:nvPr/>
        </p:nvGrpSpPr>
        <p:grpSpPr>
          <a:xfrm>
            <a:off x="2948651" y="2614142"/>
            <a:ext cx="354485" cy="338109"/>
            <a:chOff x="632361" y="2614142"/>
            <a:chExt cx="354485" cy="338109"/>
          </a:xfrm>
        </p:grpSpPr>
        <p:pic>
          <p:nvPicPr>
            <p:cNvPr id="99" name="Picture 98"/>
            <p:cNvPicPr>
              <a:picLocks noChangeAspect="1"/>
            </p:cNvPicPr>
            <p:nvPr/>
          </p:nvPicPr>
          <p:blipFill>
            <a:blip r:embed="rId4"/>
            <a:stretch>
              <a:fillRect/>
            </a:stretch>
          </p:blipFill>
          <p:spPr>
            <a:xfrm>
              <a:off x="682936" y="2614142"/>
              <a:ext cx="267215" cy="338109"/>
            </a:xfrm>
            <a:prstGeom prst="rect">
              <a:avLst/>
            </a:prstGeom>
          </p:spPr>
        </p:pic>
        <p:sp>
          <p:nvSpPr>
            <p:cNvPr id="100" name="TextBox 99"/>
            <p:cNvSpPr txBox="1"/>
            <p:nvPr/>
          </p:nvSpPr>
          <p:spPr>
            <a:xfrm>
              <a:off x="632361" y="2732001"/>
              <a:ext cx="354485"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grpSp>
      <p:grpSp>
        <p:nvGrpSpPr>
          <p:cNvPr id="101" name="Group 100"/>
          <p:cNvGrpSpPr/>
          <p:nvPr/>
        </p:nvGrpSpPr>
        <p:grpSpPr>
          <a:xfrm>
            <a:off x="3264344" y="2614142"/>
            <a:ext cx="354485" cy="338109"/>
            <a:chOff x="4583724" y="1364723"/>
            <a:chExt cx="354485" cy="338109"/>
          </a:xfrm>
        </p:grpSpPr>
        <p:pic>
          <p:nvPicPr>
            <p:cNvPr id="102" name="Picture 101"/>
            <p:cNvPicPr>
              <a:picLocks noChangeAspect="1"/>
            </p:cNvPicPr>
            <p:nvPr/>
          </p:nvPicPr>
          <p:blipFill>
            <a:blip r:embed="rId4"/>
            <a:stretch>
              <a:fillRect/>
            </a:stretch>
          </p:blipFill>
          <p:spPr>
            <a:xfrm>
              <a:off x="4634299" y="1364723"/>
              <a:ext cx="267215" cy="338109"/>
            </a:xfrm>
            <a:prstGeom prst="rect">
              <a:avLst/>
            </a:prstGeom>
          </p:spPr>
        </p:pic>
        <p:sp>
          <p:nvSpPr>
            <p:cNvPr id="103" name="TextBox 102"/>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108" name="Group 107"/>
          <p:cNvGrpSpPr/>
          <p:nvPr/>
        </p:nvGrpSpPr>
        <p:grpSpPr>
          <a:xfrm>
            <a:off x="344525" y="3454961"/>
            <a:ext cx="281096" cy="335455"/>
            <a:chOff x="669056" y="3433793"/>
            <a:chExt cx="281096" cy="335455"/>
          </a:xfrm>
        </p:grpSpPr>
        <p:pic>
          <p:nvPicPr>
            <p:cNvPr id="160" name="Picture 159"/>
            <p:cNvPicPr>
              <a:picLocks noChangeAspect="1"/>
            </p:cNvPicPr>
            <p:nvPr/>
          </p:nvPicPr>
          <p:blipFill>
            <a:blip r:embed="rId5"/>
            <a:stretch>
              <a:fillRect/>
            </a:stretch>
          </p:blipFill>
          <p:spPr>
            <a:xfrm>
              <a:off x="682936" y="3433793"/>
              <a:ext cx="265118" cy="335455"/>
            </a:xfrm>
            <a:prstGeom prst="rect">
              <a:avLst/>
            </a:prstGeom>
          </p:spPr>
        </p:pic>
        <p:sp>
          <p:nvSpPr>
            <p:cNvPr id="161" name="TextBox 160"/>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4</a:t>
              </a:r>
              <a:endParaRPr lang="en-US" sz="500" b="1" dirty="0">
                <a:solidFill>
                  <a:srgbClr val="139DD9"/>
                </a:solidFill>
                <a:latin typeface="Corbel"/>
              </a:endParaRPr>
            </a:p>
          </p:txBody>
        </p:sp>
      </p:grpSp>
      <p:grpSp>
        <p:nvGrpSpPr>
          <p:cNvPr id="109" name="Group 108"/>
          <p:cNvGrpSpPr/>
          <p:nvPr/>
        </p:nvGrpSpPr>
        <p:grpSpPr>
          <a:xfrm>
            <a:off x="658121" y="3454961"/>
            <a:ext cx="281096" cy="335455"/>
            <a:chOff x="669056" y="3433793"/>
            <a:chExt cx="281096" cy="335455"/>
          </a:xfrm>
        </p:grpSpPr>
        <p:pic>
          <p:nvPicPr>
            <p:cNvPr id="158" name="Picture 157"/>
            <p:cNvPicPr>
              <a:picLocks noChangeAspect="1"/>
            </p:cNvPicPr>
            <p:nvPr/>
          </p:nvPicPr>
          <p:blipFill>
            <a:blip r:embed="rId5"/>
            <a:stretch>
              <a:fillRect/>
            </a:stretch>
          </p:blipFill>
          <p:spPr>
            <a:xfrm>
              <a:off x="682936" y="3433793"/>
              <a:ext cx="265118" cy="335455"/>
            </a:xfrm>
            <a:prstGeom prst="rect">
              <a:avLst/>
            </a:prstGeom>
          </p:spPr>
        </p:pic>
        <p:sp>
          <p:nvSpPr>
            <p:cNvPr id="159" name="TextBox 158"/>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a:solidFill>
                    <a:srgbClr val="139DD9"/>
                  </a:solidFill>
                  <a:latin typeface="Corbel"/>
                </a:rPr>
                <a:t>1</a:t>
              </a:r>
            </a:p>
          </p:txBody>
        </p:sp>
      </p:grpSp>
      <p:grpSp>
        <p:nvGrpSpPr>
          <p:cNvPr id="110" name="Group 109"/>
          <p:cNvGrpSpPr/>
          <p:nvPr/>
        </p:nvGrpSpPr>
        <p:grpSpPr>
          <a:xfrm>
            <a:off x="978008" y="3454961"/>
            <a:ext cx="281096" cy="335455"/>
            <a:chOff x="669056" y="3433793"/>
            <a:chExt cx="281096" cy="335455"/>
          </a:xfrm>
        </p:grpSpPr>
        <p:pic>
          <p:nvPicPr>
            <p:cNvPr id="156" name="Picture 155"/>
            <p:cNvPicPr>
              <a:picLocks noChangeAspect="1"/>
            </p:cNvPicPr>
            <p:nvPr/>
          </p:nvPicPr>
          <p:blipFill>
            <a:blip r:embed="rId5"/>
            <a:stretch>
              <a:fillRect/>
            </a:stretch>
          </p:blipFill>
          <p:spPr>
            <a:xfrm>
              <a:off x="682936" y="3433793"/>
              <a:ext cx="265118" cy="335455"/>
            </a:xfrm>
            <a:prstGeom prst="rect">
              <a:avLst/>
            </a:prstGeom>
          </p:spPr>
        </p:pic>
        <p:sp>
          <p:nvSpPr>
            <p:cNvPr id="157" name="TextBox 156"/>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8</a:t>
              </a:r>
              <a:endParaRPr lang="en-US" sz="500" b="1" dirty="0">
                <a:solidFill>
                  <a:srgbClr val="139DD9"/>
                </a:solidFill>
                <a:latin typeface="Corbel"/>
              </a:endParaRPr>
            </a:p>
          </p:txBody>
        </p:sp>
      </p:grpSp>
      <p:grpSp>
        <p:nvGrpSpPr>
          <p:cNvPr id="111" name="Group 110"/>
          <p:cNvGrpSpPr/>
          <p:nvPr/>
        </p:nvGrpSpPr>
        <p:grpSpPr>
          <a:xfrm>
            <a:off x="344525" y="3835961"/>
            <a:ext cx="281096" cy="335455"/>
            <a:chOff x="669056" y="3433793"/>
            <a:chExt cx="281096" cy="335455"/>
          </a:xfrm>
        </p:grpSpPr>
        <p:pic>
          <p:nvPicPr>
            <p:cNvPr id="154" name="Picture 153"/>
            <p:cNvPicPr>
              <a:picLocks noChangeAspect="1"/>
            </p:cNvPicPr>
            <p:nvPr/>
          </p:nvPicPr>
          <p:blipFill>
            <a:blip r:embed="rId5"/>
            <a:stretch>
              <a:fillRect/>
            </a:stretch>
          </p:blipFill>
          <p:spPr>
            <a:xfrm>
              <a:off x="682936" y="3433793"/>
              <a:ext cx="265118" cy="335455"/>
            </a:xfrm>
            <a:prstGeom prst="rect">
              <a:avLst/>
            </a:prstGeom>
          </p:spPr>
        </p:pic>
        <p:sp>
          <p:nvSpPr>
            <p:cNvPr id="155" name="TextBox 154"/>
            <p:cNvSpPr txBox="1"/>
            <p:nvPr/>
          </p:nvSpPr>
          <p:spPr>
            <a:xfrm>
              <a:off x="669056" y="3546919"/>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grpSp>
      <p:grpSp>
        <p:nvGrpSpPr>
          <p:cNvPr id="112" name="Group 111"/>
          <p:cNvGrpSpPr/>
          <p:nvPr/>
        </p:nvGrpSpPr>
        <p:grpSpPr>
          <a:xfrm>
            <a:off x="658121" y="3835961"/>
            <a:ext cx="281096" cy="335455"/>
            <a:chOff x="669056" y="3433793"/>
            <a:chExt cx="281096" cy="335455"/>
          </a:xfrm>
        </p:grpSpPr>
        <p:pic>
          <p:nvPicPr>
            <p:cNvPr id="152" name="Picture 151"/>
            <p:cNvPicPr>
              <a:picLocks noChangeAspect="1"/>
            </p:cNvPicPr>
            <p:nvPr/>
          </p:nvPicPr>
          <p:blipFill>
            <a:blip r:embed="rId5"/>
            <a:stretch>
              <a:fillRect/>
            </a:stretch>
          </p:blipFill>
          <p:spPr>
            <a:xfrm>
              <a:off x="682936" y="3433793"/>
              <a:ext cx="265118" cy="335455"/>
            </a:xfrm>
            <a:prstGeom prst="rect">
              <a:avLst/>
            </a:prstGeom>
          </p:spPr>
        </p:pic>
        <p:sp>
          <p:nvSpPr>
            <p:cNvPr id="153" name="TextBox 152"/>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113" name="Group 112"/>
          <p:cNvGrpSpPr/>
          <p:nvPr/>
        </p:nvGrpSpPr>
        <p:grpSpPr>
          <a:xfrm>
            <a:off x="978008" y="3835961"/>
            <a:ext cx="281096" cy="335455"/>
            <a:chOff x="669056" y="3433793"/>
            <a:chExt cx="281096" cy="335455"/>
          </a:xfrm>
        </p:grpSpPr>
        <p:pic>
          <p:nvPicPr>
            <p:cNvPr id="150" name="Picture 149"/>
            <p:cNvPicPr>
              <a:picLocks noChangeAspect="1"/>
            </p:cNvPicPr>
            <p:nvPr/>
          </p:nvPicPr>
          <p:blipFill>
            <a:blip r:embed="rId5"/>
            <a:stretch>
              <a:fillRect/>
            </a:stretch>
          </p:blipFill>
          <p:spPr>
            <a:xfrm>
              <a:off x="682936" y="3433793"/>
              <a:ext cx="265118" cy="335455"/>
            </a:xfrm>
            <a:prstGeom prst="rect">
              <a:avLst/>
            </a:prstGeom>
          </p:spPr>
        </p:pic>
        <p:sp>
          <p:nvSpPr>
            <p:cNvPr id="151" name="TextBox 150"/>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114" name="Group 113"/>
          <p:cNvGrpSpPr/>
          <p:nvPr/>
        </p:nvGrpSpPr>
        <p:grpSpPr>
          <a:xfrm>
            <a:off x="1662441" y="3454961"/>
            <a:ext cx="281096" cy="335455"/>
            <a:chOff x="669056" y="3433793"/>
            <a:chExt cx="281096" cy="335455"/>
          </a:xfrm>
        </p:grpSpPr>
        <p:pic>
          <p:nvPicPr>
            <p:cNvPr id="148" name="Picture 147"/>
            <p:cNvPicPr>
              <a:picLocks noChangeAspect="1"/>
            </p:cNvPicPr>
            <p:nvPr/>
          </p:nvPicPr>
          <p:blipFill>
            <a:blip r:embed="rId5"/>
            <a:stretch>
              <a:fillRect/>
            </a:stretch>
          </p:blipFill>
          <p:spPr>
            <a:xfrm>
              <a:off x="682936" y="3433793"/>
              <a:ext cx="265118" cy="335455"/>
            </a:xfrm>
            <a:prstGeom prst="rect">
              <a:avLst/>
            </a:prstGeom>
          </p:spPr>
        </p:pic>
        <p:sp>
          <p:nvSpPr>
            <p:cNvPr id="149" name="TextBox 148"/>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6</a:t>
              </a:r>
              <a:endParaRPr lang="en-US" sz="500" b="1" dirty="0">
                <a:solidFill>
                  <a:srgbClr val="139DD9"/>
                </a:solidFill>
                <a:latin typeface="Corbel"/>
              </a:endParaRPr>
            </a:p>
          </p:txBody>
        </p:sp>
      </p:grpSp>
      <p:grpSp>
        <p:nvGrpSpPr>
          <p:cNvPr id="115" name="Group 114"/>
          <p:cNvGrpSpPr/>
          <p:nvPr/>
        </p:nvGrpSpPr>
        <p:grpSpPr>
          <a:xfrm>
            <a:off x="1976037" y="3454961"/>
            <a:ext cx="281096" cy="335455"/>
            <a:chOff x="669056" y="3433793"/>
            <a:chExt cx="281096" cy="335455"/>
          </a:xfrm>
        </p:grpSpPr>
        <p:pic>
          <p:nvPicPr>
            <p:cNvPr id="146" name="Picture 145"/>
            <p:cNvPicPr>
              <a:picLocks noChangeAspect="1"/>
            </p:cNvPicPr>
            <p:nvPr/>
          </p:nvPicPr>
          <p:blipFill>
            <a:blip r:embed="rId5"/>
            <a:stretch>
              <a:fillRect/>
            </a:stretch>
          </p:blipFill>
          <p:spPr>
            <a:xfrm>
              <a:off x="682936" y="3433793"/>
              <a:ext cx="265118" cy="335455"/>
            </a:xfrm>
            <a:prstGeom prst="rect">
              <a:avLst/>
            </a:prstGeom>
          </p:spPr>
        </p:pic>
        <p:sp>
          <p:nvSpPr>
            <p:cNvPr id="147" name="TextBox 146"/>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3</a:t>
              </a:r>
              <a:endParaRPr lang="en-US" sz="500" b="1" dirty="0">
                <a:solidFill>
                  <a:srgbClr val="139DD9"/>
                </a:solidFill>
                <a:latin typeface="Corbel"/>
              </a:endParaRPr>
            </a:p>
          </p:txBody>
        </p:sp>
      </p:grpSp>
      <p:grpSp>
        <p:nvGrpSpPr>
          <p:cNvPr id="116" name="Group 115"/>
          <p:cNvGrpSpPr/>
          <p:nvPr/>
        </p:nvGrpSpPr>
        <p:grpSpPr>
          <a:xfrm>
            <a:off x="2295924" y="3454961"/>
            <a:ext cx="281096" cy="335455"/>
            <a:chOff x="669056" y="3433793"/>
            <a:chExt cx="281096" cy="335455"/>
          </a:xfrm>
        </p:grpSpPr>
        <p:pic>
          <p:nvPicPr>
            <p:cNvPr id="144" name="Picture 143"/>
            <p:cNvPicPr>
              <a:picLocks noChangeAspect="1"/>
            </p:cNvPicPr>
            <p:nvPr/>
          </p:nvPicPr>
          <p:blipFill>
            <a:blip r:embed="rId5"/>
            <a:stretch>
              <a:fillRect/>
            </a:stretch>
          </p:blipFill>
          <p:spPr>
            <a:xfrm>
              <a:off x="682936" y="3433793"/>
              <a:ext cx="265118" cy="335455"/>
            </a:xfrm>
            <a:prstGeom prst="rect">
              <a:avLst/>
            </a:prstGeom>
          </p:spPr>
        </p:pic>
        <p:sp>
          <p:nvSpPr>
            <p:cNvPr id="145" name="TextBox 144"/>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2</a:t>
              </a:r>
              <a:endParaRPr lang="en-US" sz="500" b="1" dirty="0">
                <a:solidFill>
                  <a:srgbClr val="139DD9"/>
                </a:solidFill>
                <a:latin typeface="Corbel"/>
              </a:endParaRPr>
            </a:p>
          </p:txBody>
        </p:sp>
      </p:grpSp>
      <p:grpSp>
        <p:nvGrpSpPr>
          <p:cNvPr id="117" name="Group 116"/>
          <p:cNvGrpSpPr/>
          <p:nvPr/>
        </p:nvGrpSpPr>
        <p:grpSpPr>
          <a:xfrm>
            <a:off x="1662441" y="3835961"/>
            <a:ext cx="281096" cy="335455"/>
            <a:chOff x="669056" y="3433793"/>
            <a:chExt cx="281096" cy="335455"/>
          </a:xfrm>
        </p:grpSpPr>
        <p:pic>
          <p:nvPicPr>
            <p:cNvPr id="142" name="Picture 141"/>
            <p:cNvPicPr>
              <a:picLocks noChangeAspect="1"/>
            </p:cNvPicPr>
            <p:nvPr/>
          </p:nvPicPr>
          <p:blipFill>
            <a:blip r:embed="rId5"/>
            <a:stretch>
              <a:fillRect/>
            </a:stretch>
          </p:blipFill>
          <p:spPr>
            <a:xfrm>
              <a:off x="682936" y="3433793"/>
              <a:ext cx="265118" cy="335455"/>
            </a:xfrm>
            <a:prstGeom prst="rect">
              <a:avLst/>
            </a:prstGeom>
          </p:spPr>
        </p:pic>
        <p:sp>
          <p:nvSpPr>
            <p:cNvPr id="143" name="TextBox 142"/>
            <p:cNvSpPr txBox="1"/>
            <p:nvPr/>
          </p:nvSpPr>
          <p:spPr>
            <a:xfrm>
              <a:off x="669056" y="3546919"/>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grpSp>
      <p:grpSp>
        <p:nvGrpSpPr>
          <p:cNvPr id="118" name="Group 117"/>
          <p:cNvGrpSpPr/>
          <p:nvPr/>
        </p:nvGrpSpPr>
        <p:grpSpPr>
          <a:xfrm>
            <a:off x="1976037" y="3835961"/>
            <a:ext cx="281096" cy="335455"/>
            <a:chOff x="669056" y="3433793"/>
            <a:chExt cx="281096" cy="335455"/>
          </a:xfrm>
        </p:grpSpPr>
        <p:pic>
          <p:nvPicPr>
            <p:cNvPr id="140" name="Picture 139"/>
            <p:cNvPicPr>
              <a:picLocks noChangeAspect="1"/>
            </p:cNvPicPr>
            <p:nvPr/>
          </p:nvPicPr>
          <p:blipFill>
            <a:blip r:embed="rId5"/>
            <a:stretch>
              <a:fillRect/>
            </a:stretch>
          </p:blipFill>
          <p:spPr>
            <a:xfrm>
              <a:off x="682936" y="3433793"/>
              <a:ext cx="265118" cy="335455"/>
            </a:xfrm>
            <a:prstGeom prst="rect">
              <a:avLst/>
            </a:prstGeom>
          </p:spPr>
        </p:pic>
        <p:sp>
          <p:nvSpPr>
            <p:cNvPr id="141" name="TextBox 140"/>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119" name="Group 118"/>
          <p:cNvGrpSpPr/>
          <p:nvPr/>
        </p:nvGrpSpPr>
        <p:grpSpPr>
          <a:xfrm>
            <a:off x="2295924" y="3835961"/>
            <a:ext cx="281096" cy="335455"/>
            <a:chOff x="669056" y="3433793"/>
            <a:chExt cx="281096" cy="335455"/>
          </a:xfrm>
        </p:grpSpPr>
        <p:pic>
          <p:nvPicPr>
            <p:cNvPr id="138" name="Picture 137"/>
            <p:cNvPicPr>
              <a:picLocks noChangeAspect="1"/>
            </p:cNvPicPr>
            <p:nvPr/>
          </p:nvPicPr>
          <p:blipFill>
            <a:blip r:embed="rId5"/>
            <a:stretch>
              <a:fillRect/>
            </a:stretch>
          </p:blipFill>
          <p:spPr>
            <a:xfrm>
              <a:off x="682936" y="3433793"/>
              <a:ext cx="265118" cy="335455"/>
            </a:xfrm>
            <a:prstGeom prst="rect">
              <a:avLst/>
            </a:prstGeom>
          </p:spPr>
        </p:pic>
        <p:sp>
          <p:nvSpPr>
            <p:cNvPr id="139" name="TextBox 138"/>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120" name="Group 119"/>
          <p:cNvGrpSpPr/>
          <p:nvPr/>
        </p:nvGrpSpPr>
        <p:grpSpPr>
          <a:xfrm>
            <a:off x="2985346" y="3454961"/>
            <a:ext cx="281096" cy="335455"/>
            <a:chOff x="669056" y="3433793"/>
            <a:chExt cx="281096" cy="335455"/>
          </a:xfrm>
        </p:grpSpPr>
        <p:pic>
          <p:nvPicPr>
            <p:cNvPr id="136" name="Picture 135"/>
            <p:cNvPicPr>
              <a:picLocks noChangeAspect="1"/>
            </p:cNvPicPr>
            <p:nvPr/>
          </p:nvPicPr>
          <p:blipFill>
            <a:blip r:embed="rId5"/>
            <a:stretch>
              <a:fillRect/>
            </a:stretch>
          </p:blipFill>
          <p:spPr>
            <a:xfrm>
              <a:off x="682936" y="3433793"/>
              <a:ext cx="265118" cy="335455"/>
            </a:xfrm>
            <a:prstGeom prst="rect">
              <a:avLst/>
            </a:prstGeom>
          </p:spPr>
        </p:pic>
        <p:sp>
          <p:nvSpPr>
            <p:cNvPr id="137" name="TextBox 136"/>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7</a:t>
              </a:r>
              <a:endParaRPr lang="en-US" sz="500" b="1" dirty="0">
                <a:solidFill>
                  <a:srgbClr val="139DD9"/>
                </a:solidFill>
                <a:latin typeface="Corbel"/>
              </a:endParaRPr>
            </a:p>
          </p:txBody>
        </p:sp>
      </p:grpSp>
      <p:grpSp>
        <p:nvGrpSpPr>
          <p:cNvPr id="121" name="Group 120"/>
          <p:cNvGrpSpPr/>
          <p:nvPr/>
        </p:nvGrpSpPr>
        <p:grpSpPr>
          <a:xfrm>
            <a:off x="3298942" y="3454961"/>
            <a:ext cx="281096" cy="335455"/>
            <a:chOff x="669056" y="3433793"/>
            <a:chExt cx="281096" cy="335455"/>
          </a:xfrm>
        </p:grpSpPr>
        <p:pic>
          <p:nvPicPr>
            <p:cNvPr id="134" name="Picture 133"/>
            <p:cNvPicPr>
              <a:picLocks noChangeAspect="1"/>
            </p:cNvPicPr>
            <p:nvPr/>
          </p:nvPicPr>
          <p:blipFill>
            <a:blip r:embed="rId5"/>
            <a:stretch>
              <a:fillRect/>
            </a:stretch>
          </p:blipFill>
          <p:spPr>
            <a:xfrm>
              <a:off x="682936" y="3433793"/>
              <a:ext cx="265118" cy="335455"/>
            </a:xfrm>
            <a:prstGeom prst="rect">
              <a:avLst/>
            </a:prstGeom>
          </p:spPr>
        </p:pic>
        <p:sp>
          <p:nvSpPr>
            <p:cNvPr id="135" name="TextBox 134"/>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9</a:t>
              </a:r>
              <a:endParaRPr lang="en-US" sz="500" b="1" dirty="0">
                <a:solidFill>
                  <a:srgbClr val="139DD9"/>
                </a:solidFill>
                <a:latin typeface="Corbel"/>
              </a:endParaRPr>
            </a:p>
          </p:txBody>
        </p:sp>
      </p:grpSp>
      <p:grpSp>
        <p:nvGrpSpPr>
          <p:cNvPr id="122" name="Group 121"/>
          <p:cNvGrpSpPr/>
          <p:nvPr/>
        </p:nvGrpSpPr>
        <p:grpSpPr>
          <a:xfrm>
            <a:off x="3618829" y="3454961"/>
            <a:ext cx="281096" cy="335455"/>
            <a:chOff x="669056" y="3433793"/>
            <a:chExt cx="281096" cy="335455"/>
          </a:xfrm>
        </p:grpSpPr>
        <p:pic>
          <p:nvPicPr>
            <p:cNvPr id="132" name="Picture 131"/>
            <p:cNvPicPr>
              <a:picLocks noChangeAspect="1"/>
            </p:cNvPicPr>
            <p:nvPr/>
          </p:nvPicPr>
          <p:blipFill>
            <a:blip r:embed="rId5"/>
            <a:stretch>
              <a:fillRect/>
            </a:stretch>
          </p:blipFill>
          <p:spPr>
            <a:xfrm>
              <a:off x="682936" y="3433793"/>
              <a:ext cx="265118" cy="335455"/>
            </a:xfrm>
            <a:prstGeom prst="rect">
              <a:avLst/>
            </a:prstGeom>
          </p:spPr>
        </p:pic>
        <p:sp>
          <p:nvSpPr>
            <p:cNvPr id="133" name="TextBox 132"/>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5</a:t>
              </a:r>
              <a:endParaRPr lang="en-US" sz="500" b="1" dirty="0">
                <a:solidFill>
                  <a:srgbClr val="139DD9"/>
                </a:solidFill>
                <a:latin typeface="Corbel"/>
              </a:endParaRPr>
            </a:p>
          </p:txBody>
        </p:sp>
      </p:grpSp>
      <p:grpSp>
        <p:nvGrpSpPr>
          <p:cNvPr id="123" name="Group 122"/>
          <p:cNvGrpSpPr/>
          <p:nvPr/>
        </p:nvGrpSpPr>
        <p:grpSpPr>
          <a:xfrm>
            <a:off x="2985346" y="3835961"/>
            <a:ext cx="281096" cy="335455"/>
            <a:chOff x="669056" y="3433793"/>
            <a:chExt cx="281096" cy="335455"/>
          </a:xfrm>
        </p:grpSpPr>
        <p:pic>
          <p:nvPicPr>
            <p:cNvPr id="130" name="Picture 129"/>
            <p:cNvPicPr>
              <a:picLocks noChangeAspect="1"/>
            </p:cNvPicPr>
            <p:nvPr/>
          </p:nvPicPr>
          <p:blipFill>
            <a:blip r:embed="rId5"/>
            <a:stretch>
              <a:fillRect/>
            </a:stretch>
          </p:blipFill>
          <p:spPr>
            <a:xfrm>
              <a:off x="682936" y="3433793"/>
              <a:ext cx="265118" cy="335455"/>
            </a:xfrm>
            <a:prstGeom prst="rect">
              <a:avLst/>
            </a:prstGeom>
          </p:spPr>
        </p:pic>
        <p:sp>
          <p:nvSpPr>
            <p:cNvPr id="131" name="TextBox 130"/>
            <p:cNvSpPr txBox="1"/>
            <p:nvPr/>
          </p:nvSpPr>
          <p:spPr>
            <a:xfrm>
              <a:off x="669056" y="3546919"/>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grpSp>
      <p:grpSp>
        <p:nvGrpSpPr>
          <p:cNvPr id="124" name="Group 123"/>
          <p:cNvGrpSpPr/>
          <p:nvPr/>
        </p:nvGrpSpPr>
        <p:grpSpPr>
          <a:xfrm>
            <a:off x="3298942" y="3835961"/>
            <a:ext cx="281096" cy="335455"/>
            <a:chOff x="669056" y="3433793"/>
            <a:chExt cx="281096" cy="335455"/>
          </a:xfrm>
        </p:grpSpPr>
        <p:pic>
          <p:nvPicPr>
            <p:cNvPr id="128" name="Picture 127"/>
            <p:cNvPicPr>
              <a:picLocks noChangeAspect="1"/>
            </p:cNvPicPr>
            <p:nvPr/>
          </p:nvPicPr>
          <p:blipFill>
            <a:blip r:embed="rId5"/>
            <a:stretch>
              <a:fillRect/>
            </a:stretch>
          </p:blipFill>
          <p:spPr>
            <a:xfrm>
              <a:off x="682936" y="3433793"/>
              <a:ext cx="265118" cy="335455"/>
            </a:xfrm>
            <a:prstGeom prst="rect">
              <a:avLst/>
            </a:prstGeom>
          </p:spPr>
        </p:pic>
        <p:sp>
          <p:nvSpPr>
            <p:cNvPr id="129" name="TextBox 128"/>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125" name="Group 124"/>
          <p:cNvGrpSpPr/>
          <p:nvPr/>
        </p:nvGrpSpPr>
        <p:grpSpPr>
          <a:xfrm>
            <a:off x="3618829" y="3835961"/>
            <a:ext cx="281096" cy="335455"/>
            <a:chOff x="669056" y="3433793"/>
            <a:chExt cx="281096" cy="335455"/>
          </a:xfrm>
        </p:grpSpPr>
        <p:pic>
          <p:nvPicPr>
            <p:cNvPr id="126" name="Picture 125"/>
            <p:cNvPicPr>
              <a:picLocks noChangeAspect="1"/>
            </p:cNvPicPr>
            <p:nvPr/>
          </p:nvPicPr>
          <p:blipFill>
            <a:blip r:embed="rId5"/>
            <a:stretch>
              <a:fillRect/>
            </a:stretch>
          </p:blipFill>
          <p:spPr>
            <a:xfrm>
              <a:off x="682936" y="3433793"/>
              <a:ext cx="265118" cy="335455"/>
            </a:xfrm>
            <a:prstGeom prst="rect">
              <a:avLst/>
            </a:prstGeom>
          </p:spPr>
        </p:pic>
        <p:sp>
          <p:nvSpPr>
            <p:cNvPr id="127" name="TextBox 126"/>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74" name="Group 73"/>
          <p:cNvGrpSpPr/>
          <p:nvPr/>
        </p:nvGrpSpPr>
        <p:grpSpPr>
          <a:xfrm>
            <a:off x="1941439" y="2228405"/>
            <a:ext cx="354485" cy="338109"/>
            <a:chOff x="4583724" y="1364723"/>
            <a:chExt cx="354485" cy="338109"/>
          </a:xfrm>
        </p:grpSpPr>
        <p:pic>
          <p:nvPicPr>
            <p:cNvPr id="75" name="Picture 74"/>
            <p:cNvPicPr>
              <a:picLocks noChangeAspect="1"/>
            </p:cNvPicPr>
            <p:nvPr/>
          </p:nvPicPr>
          <p:blipFill>
            <a:blip r:embed="rId4"/>
            <a:stretch>
              <a:fillRect/>
            </a:stretch>
          </p:blipFill>
          <p:spPr>
            <a:xfrm>
              <a:off x="4634299" y="1364723"/>
              <a:ext cx="267215" cy="338109"/>
            </a:xfrm>
            <a:prstGeom prst="rect">
              <a:avLst/>
            </a:prstGeom>
          </p:spPr>
        </p:pic>
        <p:sp>
          <p:nvSpPr>
            <p:cNvPr id="76" name="TextBox 75"/>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7</a:t>
              </a:r>
              <a:endParaRPr lang="en-US" sz="500" b="1" dirty="0">
                <a:solidFill>
                  <a:srgbClr val="139DD9"/>
                </a:solidFill>
                <a:latin typeface="Corbel"/>
              </a:endParaRPr>
            </a:p>
          </p:txBody>
        </p:sp>
      </p:grpSp>
      <p:grpSp>
        <p:nvGrpSpPr>
          <p:cNvPr id="86" name="Group 85"/>
          <p:cNvGrpSpPr/>
          <p:nvPr/>
        </p:nvGrpSpPr>
        <p:grpSpPr>
          <a:xfrm>
            <a:off x="2257133" y="2614142"/>
            <a:ext cx="354485" cy="338109"/>
            <a:chOff x="4583724" y="1364723"/>
            <a:chExt cx="354485" cy="338109"/>
          </a:xfrm>
        </p:grpSpPr>
        <p:pic>
          <p:nvPicPr>
            <p:cNvPr id="87" name="Picture 86"/>
            <p:cNvPicPr>
              <a:picLocks noChangeAspect="1"/>
            </p:cNvPicPr>
            <p:nvPr/>
          </p:nvPicPr>
          <p:blipFill>
            <a:blip r:embed="rId4"/>
            <a:stretch>
              <a:fillRect/>
            </a:stretch>
          </p:blipFill>
          <p:spPr>
            <a:xfrm>
              <a:off x="4634299" y="1364723"/>
              <a:ext cx="267215" cy="338109"/>
            </a:xfrm>
            <a:prstGeom prst="rect">
              <a:avLst/>
            </a:prstGeom>
          </p:spPr>
        </p:pic>
        <p:sp>
          <p:nvSpPr>
            <p:cNvPr id="88" name="TextBox 87"/>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95" name="Group 94"/>
          <p:cNvGrpSpPr/>
          <p:nvPr/>
        </p:nvGrpSpPr>
        <p:grpSpPr>
          <a:xfrm>
            <a:off x="3580038" y="2228405"/>
            <a:ext cx="354485" cy="338109"/>
            <a:chOff x="4583724" y="1364723"/>
            <a:chExt cx="354485" cy="338109"/>
          </a:xfrm>
        </p:grpSpPr>
        <p:pic>
          <p:nvPicPr>
            <p:cNvPr id="96" name="Picture 95"/>
            <p:cNvPicPr>
              <a:picLocks noChangeAspect="1"/>
            </p:cNvPicPr>
            <p:nvPr/>
          </p:nvPicPr>
          <p:blipFill>
            <a:blip r:embed="rId4"/>
            <a:stretch>
              <a:fillRect/>
            </a:stretch>
          </p:blipFill>
          <p:spPr>
            <a:xfrm>
              <a:off x="4634299" y="1364723"/>
              <a:ext cx="267215" cy="338109"/>
            </a:xfrm>
            <a:prstGeom prst="rect">
              <a:avLst/>
            </a:prstGeom>
          </p:spPr>
        </p:pic>
        <p:sp>
          <p:nvSpPr>
            <p:cNvPr id="97" name="TextBox 96"/>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6</a:t>
              </a:r>
              <a:endParaRPr lang="en-US" sz="500" b="1" dirty="0">
                <a:solidFill>
                  <a:srgbClr val="139DD9"/>
                </a:solidFill>
                <a:latin typeface="Corbel"/>
              </a:endParaRPr>
            </a:p>
          </p:txBody>
        </p:sp>
      </p:grpSp>
      <p:grpSp>
        <p:nvGrpSpPr>
          <p:cNvPr id="104" name="Group 103"/>
          <p:cNvGrpSpPr/>
          <p:nvPr/>
        </p:nvGrpSpPr>
        <p:grpSpPr>
          <a:xfrm>
            <a:off x="3580038" y="2614142"/>
            <a:ext cx="354485" cy="338109"/>
            <a:chOff x="4583724" y="1364723"/>
            <a:chExt cx="354485" cy="338109"/>
          </a:xfrm>
        </p:grpSpPr>
        <p:pic>
          <p:nvPicPr>
            <p:cNvPr id="105" name="Picture 104"/>
            <p:cNvPicPr>
              <a:picLocks noChangeAspect="1"/>
            </p:cNvPicPr>
            <p:nvPr/>
          </p:nvPicPr>
          <p:blipFill>
            <a:blip r:embed="rId4"/>
            <a:stretch>
              <a:fillRect/>
            </a:stretch>
          </p:blipFill>
          <p:spPr>
            <a:xfrm>
              <a:off x="4634299" y="1364723"/>
              <a:ext cx="267215" cy="338109"/>
            </a:xfrm>
            <a:prstGeom prst="rect">
              <a:avLst/>
            </a:prstGeom>
          </p:spPr>
        </p:pic>
        <p:sp>
          <p:nvSpPr>
            <p:cNvPr id="106" name="TextBox 105"/>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77" name="Group 76"/>
          <p:cNvGrpSpPr/>
          <p:nvPr/>
        </p:nvGrpSpPr>
        <p:grpSpPr>
          <a:xfrm>
            <a:off x="2257133" y="2228405"/>
            <a:ext cx="354485" cy="338109"/>
            <a:chOff x="4583724" y="1364723"/>
            <a:chExt cx="354485" cy="338109"/>
          </a:xfrm>
        </p:grpSpPr>
        <p:pic>
          <p:nvPicPr>
            <p:cNvPr id="78" name="Picture 77"/>
            <p:cNvPicPr>
              <a:picLocks noChangeAspect="1"/>
            </p:cNvPicPr>
            <p:nvPr/>
          </p:nvPicPr>
          <p:blipFill>
            <a:blip r:embed="rId4"/>
            <a:stretch>
              <a:fillRect/>
            </a:stretch>
          </p:blipFill>
          <p:spPr>
            <a:xfrm>
              <a:off x="4634299" y="1364723"/>
              <a:ext cx="267215" cy="338109"/>
            </a:xfrm>
            <a:prstGeom prst="rect">
              <a:avLst/>
            </a:prstGeom>
          </p:spPr>
        </p:pic>
        <p:sp>
          <p:nvSpPr>
            <p:cNvPr id="79" name="TextBox 78"/>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8</a:t>
              </a:r>
              <a:endParaRPr lang="en-US" sz="500" b="1" dirty="0">
                <a:solidFill>
                  <a:srgbClr val="139DD9"/>
                </a:solidFill>
                <a:latin typeface="Corbel"/>
              </a:endParaRPr>
            </a:p>
          </p:txBody>
        </p:sp>
      </p:grpSp>
      <p:grpSp>
        <p:nvGrpSpPr>
          <p:cNvPr id="59" name="Group 58"/>
          <p:cNvGrpSpPr/>
          <p:nvPr/>
        </p:nvGrpSpPr>
        <p:grpSpPr>
          <a:xfrm>
            <a:off x="939217" y="2228405"/>
            <a:ext cx="354485" cy="338109"/>
            <a:chOff x="4583724" y="1364723"/>
            <a:chExt cx="354485" cy="338109"/>
          </a:xfrm>
        </p:grpSpPr>
        <p:pic>
          <p:nvPicPr>
            <p:cNvPr id="60" name="Picture 59"/>
            <p:cNvPicPr>
              <a:picLocks noChangeAspect="1"/>
            </p:cNvPicPr>
            <p:nvPr/>
          </p:nvPicPr>
          <p:blipFill>
            <a:blip r:embed="rId4"/>
            <a:stretch>
              <a:fillRect/>
            </a:stretch>
          </p:blipFill>
          <p:spPr>
            <a:xfrm>
              <a:off x="4634299" y="1364723"/>
              <a:ext cx="267215" cy="338109"/>
            </a:xfrm>
            <a:prstGeom prst="rect">
              <a:avLst/>
            </a:prstGeom>
          </p:spPr>
        </p:pic>
        <p:sp>
          <p:nvSpPr>
            <p:cNvPr id="61" name="TextBox 60"/>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9</a:t>
              </a:r>
              <a:endParaRPr lang="en-US" sz="500" b="1" dirty="0">
                <a:solidFill>
                  <a:srgbClr val="139DD9"/>
                </a:solidFill>
                <a:latin typeface="Corbel"/>
              </a:endParaRPr>
            </a:p>
          </p:txBody>
        </p:sp>
      </p:grpSp>
      <p:grpSp>
        <p:nvGrpSpPr>
          <p:cNvPr id="68" name="Group 67"/>
          <p:cNvGrpSpPr/>
          <p:nvPr/>
        </p:nvGrpSpPr>
        <p:grpSpPr>
          <a:xfrm>
            <a:off x="939217" y="2614142"/>
            <a:ext cx="354485" cy="338109"/>
            <a:chOff x="4583724" y="1364723"/>
            <a:chExt cx="354485" cy="338109"/>
          </a:xfrm>
        </p:grpSpPr>
        <p:pic>
          <p:nvPicPr>
            <p:cNvPr id="69" name="Picture 68"/>
            <p:cNvPicPr>
              <a:picLocks noChangeAspect="1"/>
            </p:cNvPicPr>
            <p:nvPr/>
          </p:nvPicPr>
          <p:blipFill>
            <a:blip r:embed="rId4"/>
            <a:stretch>
              <a:fillRect/>
            </a:stretch>
          </p:blipFill>
          <p:spPr>
            <a:xfrm>
              <a:off x="4634299" y="1364723"/>
              <a:ext cx="267215" cy="338109"/>
            </a:xfrm>
            <a:prstGeom prst="rect">
              <a:avLst/>
            </a:prstGeom>
          </p:spPr>
        </p:pic>
        <p:sp>
          <p:nvSpPr>
            <p:cNvPr id="70" name="TextBox 69"/>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sp>
        <p:nvSpPr>
          <p:cNvPr id="169" name="TextBox 168"/>
          <p:cNvSpPr txBox="1"/>
          <p:nvPr/>
        </p:nvSpPr>
        <p:spPr>
          <a:xfrm>
            <a:off x="2693824" y="1510163"/>
            <a:ext cx="1505841" cy="261610"/>
          </a:xfrm>
          <a:prstGeom prst="rect">
            <a:avLst/>
          </a:prstGeom>
          <a:noFill/>
        </p:spPr>
        <p:txBody>
          <a:bodyPr wrap="none" rtlCol="0">
            <a:spAutoFit/>
          </a:bodyPr>
          <a:lstStyle/>
          <a:p>
            <a:r>
              <a:rPr lang="en-US" sz="1100" i="1" dirty="0" smtClean="0">
                <a:solidFill>
                  <a:srgbClr val="E10021"/>
                </a:solidFill>
                <a:latin typeface="Corbel"/>
              </a:rPr>
              <a:t>READ/WRITE/UPDATE</a:t>
            </a:r>
            <a:endParaRPr lang="en-US" sz="1100" i="1" dirty="0">
              <a:solidFill>
                <a:srgbClr val="E10021"/>
              </a:solidFill>
              <a:latin typeface="Corbel"/>
            </a:endParaRPr>
          </a:p>
        </p:txBody>
      </p:sp>
      <p:grpSp>
        <p:nvGrpSpPr>
          <p:cNvPr id="177" name="Group 176"/>
          <p:cNvGrpSpPr/>
          <p:nvPr/>
        </p:nvGrpSpPr>
        <p:grpSpPr>
          <a:xfrm>
            <a:off x="397245" y="1489922"/>
            <a:ext cx="5210432" cy="706834"/>
            <a:chOff x="535001" y="1496787"/>
            <a:chExt cx="5210432" cy="706835"/>
          </a:xfrm>
        </p:grpSpPr>
        <p:cxnSp>
          <p:nvCxnSpPr>
            <p:cNvPr id="170" name="Straight Arrow Connector 169"/>
            <p:cNvCxnSpPr>
              <a:stCxn id="28" idx="2"/>
            </p:cNvCxnSpPr>
            <p:nvPr/>
          </p:nvCxnSpPr>
          <p:spPr>
            <a:xfrm flipH="1">
              <a:off x="535001" y="1496787"/>
              <a:ext cx="1862879" cy="706835"/>
            </a:xfrm>
            <a:prstGeom prst="straightConnector1">
              <a:avLst/>
            </a:prstGeom>
            <a:ln w="19050" cmpd="sng">
              <a:solidFill>
                <a:schemeClr val="accent2"/>
              </a:solidFill>
              <a:prstDash val="solid"/>
              <a:headEnd type="none"/>
              <a:tailEnd type="triangle"/>
            </a:ln>
          </p:spPr>
          <p:style>
            <a:lnRef idx="1">
              <a:schemeClr val="dk1"/>
            </a:lnRef>
            <a:fillRef idx="0">
              <a:schemeClr val="dk1"/>
            </a:fillRef>
            <a:effectRef idx="0">
              <a:schemeClr val="dk1"/>
            </a:effectRef>
            <a:fontRef idx="minor">
              <a:schemeClr val="tx1"/>
            </a:fontRef>
          </p:style>
        </p:cxnSp>
        <p:cxnSp>
          <p:nvCxnSpPr>
            <p:cNvPr id="174" name="Straight Arrow Connector 173"/>
            <p:cNvCxnSpPr>
              <a:stCxn id="27" idx="2"/>
            </p:cNvCxnSpPr>
            <p:nvPr/>
          </p:nvCxnSpPr>
          <p:spPr>
            <a:xfrm>
              <a:off x="4483420" y="1496787"/>
              <a:ext cx="1262013" cy="699970"/>
            </a:xfrm>
            <a:prstGeom prst="straightConnector1">
              <a:avLst/>
            </a:prstGeom>
            <a:ln w="19050" cmpd="sng">
              <a:solidFill>
                <a:schemeClr val="accent2"/>
              </a:solidFill>
              <a:prstDash val="solid"/>
              <a:headEnd type="none"/>
              <a:tailEnd type="triangle"/>
            </a:ln>
          </p:spPr>
          <p:style>
            <a:lnRef idx="1">
              <a:schemeClr val="dk1"/>
            </a:lnRef>
            <a:fillRef idx="0">
              <a:schemeClr val="dk1"/>
            </a:fillRef>
            <a:effectRef idx="0">
              <a:schemeClr val="dk1"/>
            </a:effectRef>
            <a:fontRef idx="minor">
              <a:schemeClr val="tx1"/>
            </a:fontRef>
          </p:style>
        </p:cxnSp>
      </p:grpSp>
      <p:grpSp>
        <p:nvGrpSpPr>
          <p:cNvPr id="181" name="Group 180"/>
          <p:cNvGrpSpPr/>
          <p:nvPr/>
        </p:nvGrpSpPr>
        <p:grpSpPr>
          <a:xfrm>
            <a:off x="1422615" y="691244"/>
            <a:ext cx="1950530" cy="805543"/>
            <a:chOff x="1560371" y="691244"/>
            <a:chExt cx="1950530" cy="805543"/>
          </a:xfrm>
        </p:grpSpPr>
        <p:pic>
          <p:nvPicPr>
            <p:cNvPr id="28" name="Picture 27"/>
            <p:cNvPicPr>
              <a:picLocks noChangeAspect="1"/>
            </p:cNvPicPr>
            <p:nvPr/>
          </p:nvPicPr>
          <p:blipFill>
            <a:blip r:embed="rId6"/>
            <a:stretch>
              <a:fillRect/>
            </a:stretch>
          </p:blipFill>
          <p:spPr>
            <a:xfrm>
              <a:off x="1560371" y="691244"/>
              <a:ext cx="1950530" cy="805543"/>
            </a:xfrm>
            <a:prstGeom prst="rect">
              <a:avLst/>
            </a:prstGeom>
          </p:spPr>
        </p:pic>
        <p:sp>
          <p:nvSpPr>
            <p:cNvPr id="179" name="Rectangle 178"/>
            <p:cNvSpPr/>
            <p:nvPr/>
          </p:nvSpPr>
          <p:spPr>
            <a:xfrm>
              <a:off x="2991556" y="839611"/>
              <a:ext cx="119944" cy="127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orbel"/>
              </a:endParaRPr>
            </a:p>
          </p:txBody>
        </p:sp>
      </p:grpSp>
      <p:sp>
        <p:nvSpPr>
          <p:cNvPr id="167" name="Rounded Rectangle 166"/>
          <p:cNvSpPr/>
          <p:nvPr/>
        </p:nvSpPr>
        <p:spPr>
          <a:xfrm>
            <a:off x="1550115" y="1178543"/>
            <a:ext cx="1696064" cy="188451"/>
          </a:xfrm>
          <a:prstGeom prst="roundRect">
            <a:avLst/>
          </a:prstGeom>
          <a:solidFill>
            <a:schemeClr val="accent2">
              <a:alpha val="43000"/>
            </a:schemeClr>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orbel"/>
            </a:endParaRPr>
          </a:p>
        </p:txBody>
      </p:sp>
      <p:grpSp>
        <p:nvGrpSpPr>
          <p:cNvPr id="182" name="Group 181"/>
          <p:cNvGrpSpPr/>
          <p:nvPr/>
        </p:nvGrpSpPr>
        <p:grpSpPr>
          <a:xfrm>
            <a:off x="3505622" y="691244"/>
            <a:ext cx="1955596" cy="805543"/>
            <a:chOff x="3643378" y="691244"/>
            <a:chExt cx="1955596" cy="805543"/>
          </a:xfrm>
        </p:grpSpPr>
        <p:pic>
          <p:nvPicPr>
            <p:cNvPr id="27" name="Picture 26"/>
            <p:cNvPicPr>
              <a:picLocks noChangeAspect="1"/>
            </p:cNvPicPr>
            <p:nvPr/>
          </p:nvPicPr>
          <p:blipFill>
            <a:blip r:embed="rId7"/>
            <a:stretch>
              <a:fillRect/>
            </a:stretch>
          </p:blipFill>
          <p:spPr>
            <a:xfrm>
              <a:off x="3643378" y="691244"/>
              <a:ext cx="1955596" cy="805543"/>
            </a:xfrm>
            <a:prstGeom prst="rect">
              <a:avLst/>
            </a:prstGeom>
          </p:spPr>
        </p:pic>
        <p:sp>
          <p:nvSpPr>
            <p:cNvPr id="180" name="Rectangle 179"/>
            <p:cNvSpPr/>
            <p:nvPr/>
          </p:nvSpPr>
          <p:spPr>
            <a:xfrm>
              <a:off x="5080000" y="839611"/>
              <a:ext cx="119944" cy="127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orbel"/>
              </a:endParaRPr>
            </a:p>
          </p:txBody>
        </p:sp>
      </p:grpSp>
      <p:sp>
        <p:nvSpPr>
          <p:cNvPr id="168" name="Rounded Rectangle 167"/>
          <p:cNvSpPr/>
          <p:nvPr/>
        </p:nvSpPr>
        <p:spPr>
          <a:xfrm>
            <a:off x="3630169" y="1178543"/>
            <a:ext cx="1696064" cy="188451"/>
          </a:xfrm>
          <a:prstGeom prst="roundRect">
            <a:avLst/>
          </a:prstGeom>
          <a:solidFill>
            <a:schemeClr val="accent2">
              <a:alpha val="43000"/>
            </a:schemeClr>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orbel"/>
            </a:endParaRPr>
          </a:p>
        </p:txBody>
      </p:sp>
      <p:sp>
        <p:nvSpPr>
          <p:cNvPr id="171" name="Content Placeholder 48"/>
          <p:cNvSpPr txBox="1">
            <a:spLocks/>
          </p:cNvSpPr>
          <p:nvPr/>
        </p:nvSpPr>
        <p:spPr>
          <a:xfrm>
            <a:off x="6824030" y="586822"/>
            <a:ext cx="2319970" cy="4228173"/>
          </a:xfrm>
          <a:prstGeom prst="rect">
            <a:avLst/>
          </a:prstGeom>
        </p:spPr>
        <p:txBody>
          <a:bodyPr vert="horz" lIns="0" tIns="0" rIns="0" bIns="0" rtlCol="0" anchor="t">
            <a:normAutofit lnSpcReduction="10000"/>
          </a:bodyPr>
          <a:lstStyle>
            <a:lvl1pPr marL="342900" indent="-347472" algn="l" defTabSz="914400" rtl="0" eaLnBrk="1" latinLnBrk="0" hangingPunct="1">
              <a:lnSpc>
                <a:spcPct val="100000"/>
              </a:lnSpc>
              <a:spcBef>
                <a:spcPts val="1200"/>
              </a:spcBef>
              <a:buClr>
                <a:schemeClr val="accent1"/>
              </a:buClr>
              <a:buSzPct val="100000"/>
              <a:buFont typeface="Arial"/>
              <a:buChar char="•"/>
              <a:defRPr lang="en-US" sz="2400" b="1" kern="1200" dirty="0" smtClean="0">
                <a:solidFill>
                  <a:schemeClr val="tx1"/>
                </a:solidFill>
                <a:latin typeface="+mn-lt"/>
                <a:ea typeface="+mn-ea"/>
                <a:cs typeface="+mn-cs"/>
              </a:defRPr>
            </a:lvl1pPr>
            <a:lvl2pPr marL="685800" indent="-347472" algn="l" defTabSz="914400" rtl="0" eaLnBrk="1" latinLnBrk="0" hangingPunct="1">
              <a:lnSpc>
                <a:spcPct val="100000"/>
              </a:lnSpc>
              <a:spcBef>
                <a:spcPts val="600"/>
              </a:spcBef>
              <a:buClr>
                <a:schemeClr val="tx1">
                  <a:lumMod val="60000"/>
                  <a:lumOff val="40000"/>
                </a:schemeClr>
              </a:buClr>
              <a:buSzPct val="100000"/>
              <a:buFont typeface="Lucida Grande"/>
              <a:buChar char="­"/>
              <a:defRPr lang="en-US" sz="2000" kern="1200" baseline="0" dirty="0">
                <a:solidFill>
                  <a:schemeClr val="tx1"/>
                </a:solidFill>
                <a:latin typeface="+mn-lt"/>
                <a:ea typeface="+mn-ea"/>
                <a:cs typeface="+mn-cs"/>
              </a:defRPr>
            </a:lvl2pPr>
            <a:lvl3pPr marL="1200150" indent="-285750" algn="l" defTabSz="914400" rtl="0" eaLnBrk="1" latinLnBrk="0" hangingPunct="1">
              <a:lnSpc>
                <a:spcPct val="100000"/>
              </a:lnSpc>
              <a:spcBef>
                <a:spcPts val="1200"/>
              </a:spcBef>
              <a:buClr>
                <a:schemeClr val="tx1">
                  <a:lumMod val="60000"/>
                  <a:lumOff val="40000"/>
                </a:schemeClr>
              </a:buClr>
              <a:buFont typeface="Arial"/>
              <a:buChar char="•"/>
              <a:defRPr lang="en-US" sz="1800" kern="1200" dirty="0" smtClean="0">
                <a:solidFill>
                  <a:schemeClr val="tx1"/>
                </a:solidFill>
                <a:latin typeface="+mn-lt"/>
                <a:ea typeface="+mn-ea"/>
                <a:cs typeface="+mn-cs"/>
              </a:defRPr>
            </a:lvl3pPr>
            <a:lvl4pPr marL="16573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4pPr>
            <a:lvl5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lnSpc>
                <a:spcPct val="90000"/>
              </a:lnSpc>
              <a:buFontTx/>
              <a:buChar char="-"/>
            </a:pPr>
            <a:endParaRPr lang="en-US" sz="1400" b="0" dirty="0" smtClean="0"/>
          </a:p>
          <a:p>
            <a:pPr marL="0" indent="0">
              <a:lnSpc>
                <a:spcPct val="90000"/>
              </a:lnSpc>
              <a:buNone/>
            </a:pPr>
            <a:r>
              <a:rPr lang="en-US" sz="1400" dirty="0" smtClean="0"/>
              <a:t>Cluster Manager receives the new nodes </a:t>
            </a:r>
          </a:p>
          <a:p>
            <a:pPr marL="285750" indent="-285750">
              <a:lnSpc>
                <a:spcPct val="90000"/>
              </a:lnSpc>
              <a:buFontTx/>
              <a:buChar char="-"/>
            </a:pPr>
            <a:r>
              <a:rPr lang="en-US" sz="1500" b="0" dirty="0"/>
              <a:t>N</a:t>
            </a:r>
            <a:r>
              <a:rPr lang="en-US" sz="1500" b="0" dirty="0" smtClean="0"/>
              <a:t>ode inherit cluster settings</a:t>
            </a:r>
          </a:p>
          <a:p>
            <a:pPr marL="285750" indent="-285750">
              <a:lnSpc>
                <a:spcPct val="90000"/>
              </a:lnSpc>
              <a:buFontTx/>
              <a:buChar char="-"/>
            </a:pPr>
            <a:r>
              <a:rPr lang="en-US" sz="1500" b="0" dirty="0" smtClean="0"/>
              <a:t>Move active and replica </a:t>
            </a:r>
            <a:r>
              <a:rPr lang="en-US" sz="1500" b="0" dirty="0" err="1" smtClean="0"/>
              <a:t>vbuckets</a:t>
            </a:r>
            <a:r>
              <a:rPr lang="en-US" sz="1500" b="0" dirty="0" smtClean="0"/>
              <a:t> using DCP</a:t>
            </a:r>
          </a:p>
          <a:p>
            <a:pPr marL="285750" indent="-285750">
              <a:lnSpc>
                <a:spcPct val="90000"/>
              </a:lnSpc>
              <a:buFontTx/>
              <a:buChar char="-"/>
            </a:pPr>
            <a:r>
              <a:rPr lang="en-US" sz="1500" b="0" dirty="0" smtClean="0"/>
              <a:t>As </a:t>
            </a:r>
            <a:r>
              <a:rPr lang="en-US" sz="1500" b="0" dirty="0" err="1" smtClean="0"/>
              <a:t>vbuckets</a:t>
            </a:r>
            <a:r>
              <a:rPr lang="en-US" sz="1500" b="0" dirty="0" smtClean="0"/>
              <a:t> catch up, Initiate online handoff from “existing node” to “new node”</a:t>
            </a:r>
          </a:p>
          <a:p>
            <a:pPr marL="0" indent="0">
              <a:lnSpc>
                <a:spcPct val="90000"/>
              </a:lnSpc>
              <a:buNone/>
            </a:pPr>
            <a:r>
              <a:rPr lang="en-US" sz="1500" dirty="0" smtClean="0"/>
              <a:t>Clients Receive Topology Change Notification</a:t>
            </a:r>
          </a:p>
          <a:p>
            <a:pPr marL="285750" indent="-285750">
              <a:lnSpc>
                <a:spcPct val="90000"/>
              </a:lnSpc>
              <a:buFontTx/>
              <a:buChar char="-"/>
            </a:pPr>
            <a:r>
              <a:rPr lang="en-US" sz="1500" b="0" dirty="0" smtClean="0"/>
              <a:t>Trap </a:t>
            </a:r>
            <a:r>
              <a:rPr lang="en-US" sz="1500" b="0" i="1" dirty="0" err="1" smtClean="0"/>
              <a:t>not_my_vbucket</a:t>
            </a:r>
            <a:r>
              <a:rPr lang="en-US" sz="1500" b="0" dirty="0" smtClean="0"/>
              <a:t> errors</a:t>
            </a:r>
          </a:p>
          <a:p>
            <a:pPr marL="285750" indent="-285750">
              <a:lnSpc>
                <a:spcPct val="90000"/>
              </a:lnSpc>
              <a:buFontTx/>
              <a:buChar char="-"/>
            </a:pPr>
            <a:r>
              <a:rPr lang="en-US" sz="1500" b="0" dirty="0" smtClean="0"/>
              <a:t>Refresh cluster map and retry operation</a:t>
            </a:r>
          </a:p>
          <a:p>
            <a:pPr marL="285750" indent="-285750">
              <a:lnSpc>
                <a:spcPct val="90000"/>
              </a:lnSpc>
              <a:buFontTx/>
              <a:buChar char="-"/>
            </a:pPr>
            <a:endParaRPr lang="en-US" sz="1500" b="0" dirty="0" smtClean="0"/>
          </a:p>
          <a:p>
            <a:pPr marL="628650" lvl="1" indent="-285750">
              <a:lnSpc>
                <a:spcPct val="90000"/>
              </a:lnSpc>
              <a:buFontTx/>
              <a:buChar char="-"/>
            </a:pPr>
            <a:endParaRPr lang="en-US" sz="1100" b="0" dirty="0" smtClean="0"/>
          </a:p>
          <a:p>
            <a:pPr marL="285750" indent="-285750">
              <a:lnSpc>
                <a:spcPct val="90000"/>
              </a:lnSpc>
              <a:buFontTx/>
              <a:buChar char="-"/>
            </a:pPr>
            <a:endParaRPr lang="en-US" sz="1400" b="0" dirty="0" smtClean="0"/>
          </a:p>
          <a:p>
            <a:pPr marL="285750" indent="-285750">
              <a:lnSpc>
                <a:spcPct val="90000"/>
              </a:lnSpc>
              <a:buFontTx/>
              <a:buChar char="-"/>
            </a:pPr>
            <a:endParaRPr lang="en-US" sz="1400" b="0" dirty="0" smtClean="0"/>
          </a:p>
          <a:p>
            <a:pPr marL="285750" indent="-285750">
              <a:lnSpc>
                <a:spcPct val="90000"/>
              </a:lnSpc>
              <a:buFontTx/>
              <a:buChar char="-"/>
            </a:pPr>
            <a:endParaRPr lang="en-US" sz="1400" b="0" dirty="0" smtClean="0">
              <a:solidFill>
                <a:schemeClr val="accent1"/>
              </a:solidFill>
            </a:endParaRPr>
          </a:p>
          <a:p>
            <a:pPr marL="285750" indent="-285750">
              <a:lnSpc>
                <a:spcPct val="90000"/>
              </a:lnSpc>
              <a:buFontTx/>
              <a:buChar char="-"/>
            </a:pPr>
            <a:endParaRPr lang="en-US" sz="1100" b="0" dirty="0"/>
          </a:p>
        </p:txBody>
      </p:sp>
    </p:spTree>
    <p:extLst>
      <p:ext uri="{BB962C8B-B14F-4D97-AF65-F5344CB8AC3E}">
        <p14:creationId xmlns:p14="http://schemas.microsoft.com/office/powerpoint/2010/main" val="164392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fade">
                                      <p:cBhvr>
                                        <p:cTn id="7" dur="500"/>
                                        <p:tgtEl>
                                          <p:spTgt spid="166"/>
                                        </p:tgtEl>
                                      </p:cBhvr>
                                    </p:animEffect>
                                  </p:childTnLst>
                                </p:cTn>
                              </p:par>
                              <p:par>
                                <p:cTn id="8" presetID="22" presetClass="exit" presetSubtype="8" fill="hold" nodeType="withEffect">
                                  <p:stCondLst>
                                    <p:cond delay="0"/>
                                  </p:stCondLst>
                                  <p:childTnLst>
                                    <p:animEffect transition="out" filter="wipe(left)">
                                      <p:cBhvr>
                                        <p:cTn id="9" dur="900"/>
                                        <p:tgtEl>
                                          <p:spTgt spid="52"/>
                                        </p:tgtEl>
                                      </p:cBhvr>
                                    </p:animEffect>
                                    <p:set>
                                      <p:cBhvr>
                                        <p:cTn id="10" dur="1" fill="hold">
                                          <p:stCondLst>
                                            <p:cond delay="899"/>
                                          </p:stCondLst>
                                        </p:cTn>
                                        <p:tgtEl>
                                          <p:spTgt spid="52"/>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ipe(left)">
                                      <p:cBhvr>
                                        <p:cTn id="13" dur="900"/>
                                        <p:tgtEl>
                                          <p:spTgt spid="51"/>
                                        </p:tgtEl>
                                      </p:cBhvr>
                                    </p:animEffect>
                                  </p:childTnLst>
                                </p:cTn>
                              </p:par>
                            </p:childTnLst>
                          </p:cTn>
                        </p:par>
                        <p:par>
                          <p:cTn id="14" fill="hold">
                            <p:stCondLst>
                              <p:cond delay="900"/>
                            </p:stCondLst>
                            <p:childTnLst>
                              <p:par>
                                <p:cTn id="15" presetID="63" presetClass="path" presetSubtype="0" accel="50000" decel="50000" fill="hold" nodeType="afterEffect">
                                  <p:stCondLst>
                                    <p:cond delay="0"/>
                                  </p:stCondLst>
                                  <p:childTnLst>
                                    <p:animMotion origin="layout" path="M 0.11354 -1.87539E-6 L 0.36354 -1.87539E-6 " pathEditMode="relative" rAng="0" ptsTypes="AA">
                                      <p:cBhvr>
                                        <p:cTn id="16" dur="1500" fill="hold"/>
                                        <p:tgtEl>
                                          <p:spTgt spid="59"/>
                                        </p:tgtEl>
                                        <p:attrNameLst>
                                          <p:attrName>ppt_x</p:attrName>
                                          <p:attrName>ppt_y</p:attrName>
                                        </p:attrNameLst>
                                      </p:cBhvr>
                                      <p:rCtr x="12500" y="0"/>
                                    </p:animMotion>
                                  </p:childTnLst>
                                </p:cTn>
                              </p:par>
                              <p:par>
                                <p:cTn id="17" presetID="63" presetClass="path" presetSubtype="0" accel="50000" decel="50000" fill="hold" nodeType="withEffect">
                                  <p:stCondLst>
                                    <p:cond delay="0"/>
                                  </p:stCondLst>
                                  <p:childTnLst>
                                    <p:animMotion origin="layout" path="M -2.77778E-6 4.39235E-6 L 0.36372 4.39235E-6 " pathEditMode="relative" rAng="0" ptsTypes="AA">
                                      <p:cBhvr>
                                        <p:cTn id="18" dur="1500" fill="hold"/>
                                        <p:tgtEl>
                                          <p:spTgt spid="68"/>
                                        </p:tgtEl>
                                        <p:attrNameLst>
                                          <p:attrName>ppt_x</p:attrName>
                                          <p:attrName>ppt_y</p:attrName>
                                        </p:attrNameLst>
                                      </p:cBhvr>
                                      <p:rCtr x="18177" y="0"/>
                                    </p:animMotion>
                                  </p:childTnLst>
                                </p:cTn>
                              </p:par>
                              <p:par>
                                <p:cTn id="19" presetID="63" presetClass="path" presetSubtype="0" accel="50000" decel="50000" fill="hold" nodeType="withEffect">
                                  <p:stCondLst>
                                    <p:cond delay="0"/>
                                  </p:stCondLst>
                                  <p:childTnLst>
                                    <p:animMotion origin="layout" path="M 0 4.4153E-6 L 0.25399 4.4153E-6 " pathEditMode="relative" rAng="0" ptsTypes="AA">
                                      <p:cBhvr>
                                        <p:cTn id="20" dur="1500" fill="hold"/>
                                        <p:tgtEl>
                                          <p:spTgt spid="77"/>
                                        </p:tgtEl>
                                        <p:attrNameLst>
                                          <p:attrName>ppt_x</p:attrName>
                                          <p:attrName>ppt_y</p:attrName>
                                        </p:attrNameLst>
                                      </p:cBhvr>
                                      <p:rCtr x="12691" y="0"/>
                                    </p:animMotion>
                                  </p:childTnLst>
                                </p:cTn>
                              </p:par>
                              <p:par>
                                <p:cTn id="21" presetID="63" presetClass="path" presetSubtype="0" accel="50000" decel="50000" fill="hold" nodeType="withEffect">
                                  <p:stCondLst>
                                    <p:cond delay="0"/>
                                  </p:stCondLst>
                                  <p:childTnLst>
                                    <p:animMotion origin="layout" path="M 0 -2.44369E-6 L 0.36545 -2.44369E-6 " pathEditMode="relative" rAng="0" ptsTypes="AA">
                                      <p:cBhvr>
                                        <p:cTn id="22" dur="1500" fill="hold"/>
                                        <p:tgtEl>
                                          <p:spTgt spid="86"/>
                                        </p:tgtEl>
                                        <p:attrNameLst>
                                          <p:attrName>ppt_x</p:attrName>
                                          <p:attrName>ppt_y</p:attrName>
                                        </p:attrNameLst>
                                      </p:cBhvr>
                                      <p:rCtr x="18264" y="0"/>
                                    </p:animMotion>
                                  </p:childTnLst>
                                </p:cTn>
                              </p:par>
                              <p:par>
                                <p:cTn id="23" presetID="63" presetClass="path" presetSubtype="0" accel="50000" decel="50000" fill="hold" nodeType="withEffect">
                                  <p:stCondLst>
                                    <p:cond delay="0"/>
                                  </p:stCondLst>
                                  <p:childTnLst>
                                    <p:animMotion origin="layout" path="M 1.94444E-6 4.4153E-6 L 0.22031 4.4153E-6 " pathEditMode="relative" rAng="0" ptsTypes="AA">
                                      <p:cBhvr>
                                        <p:cTn id="24" dur="1500" fill="hold"/>
                                        <p:tgtEl>
                                          <p:spTgt spid="95"/>
                                        </p:tgtEl>
                                        <p:attrNameLst>
                                          <p:attrName>ppt_x</p:attrName>
                                          <p:attrName>ppt_y</p:attrName>
                                        </p:attrNameLst>
                                      </p:cBhvr>
                                      <p:rCtr x="11007" y="0"/>
                                    </p:animMotion>
                                  </p:childTnLst>
                                </p:cTn>
                              </p:par>
                              <p:par>
                                <p:cTn id="25" presetID="63" presetClass="path" presetSubtype="0" accel="50000" decel="50000" fill="hold" nodeType="withEffect">
                                  <p:stCondLst>
                                    <p:cond delay="0"/>
                                  </p:stCondLst>
                                  <p:childTnLst>
                                    <p:animMotion origin="layout" path="M 1.94444E-6 -2.44369E-6 L 0.25364 -0.07497 " pathEditMode="relative" rAng="0" ptsTypes="AA">
                                      <p:cBhvr>
                                        <p:cTn id="26" dur="1500" fill="hold"/>
                                        <p:tgtEl>
                                          <p:spTgt spid="104"/>
                                        </p:tgtEl>
                                        <p:attrNameLst>
                                          <p:attrName>ppt_x</p:attrName>
                                          <p:attrName>ppt_y</p:attrName>
                                        </p:attrNameLst>
                                      </p:cBhvr>
                                      <p:rCtr x="12674" y="-3764"/>
                                    </p:animMotion>
                                  </p:childTnLst>
                                </p:cTn>
                              </p:par>
                              <p:par>
                                <p:cTn id="27" presetID="63" presetClass="path" presetSubtype="0" accel="50000" decel="50000" fill="hold" nodeType="withEffect">
                                  <p:stCondLst>
                                    <p:cond delay="0"/>
                                  </p:stCondLst>
                                  <p:childTnLst>
                                    <p:animMotion origin="layout" path="M 3.61111E-6 -3.67171E-6 L 0.50885 -3.67171E-6 " pathEditMode="relative" rAng="0" ptsTypes="AA">
                                      <p:cBhvr>
                                        <p:cTn id="28" dur="1500" fill="hold"/>
                                        <p:tgtEl>
                                          <p:spTgt spid="110"/>
                                        </p:tgtEl>
                                        <p:attrNameLst>
                                          <p:attrName>ppt_x</p:attrName>
                                          <p:attrName>ppt_y</p:attrName>
                                        </p:attrNameLst>
                                      </p:cBhvr>
                                      <p:rCtr x="25434" y="0"/>
                                    </p:animMotion>
                                  </p:childTnLst>
                                </p:cTn>
                              </p:par>
                              <p:par>
                                <p:cTn id="29" presetID="63" presetClass="path" presetSubtype="0" accel="50000" decel="50000" fill="hold" nodeType="withEffect">
                                  <p:stCondLst>
                                    <p:cond delay="0"/>
                                  </p:stCondLst>
                                  <p:childTnLst>
                                    <p:animMotion origin="layout" path="M 3.61111E-6 -4.89047E-6 L 0.39739 -0.07405 " pathEditMode="relative" rAng="0" ptsTypes="AA">
                                      <p:cBhvr>
                                        <p:cTn id="30" dur="1500" fill="hold"/>
                                        <p:tgtEl>
                                          <p:spTgt spid="113"/>
                                        </p:tgtEl>
                                        <p:attrNameLst>
                                          <p:attrName>ppt_x</p:attrName>
                                          <p:attrName>ppt_y</p:attrName>
                                        </p:attrNameLst>
                                      </p:cBhvr>
                                      <p:rCtr x="19861" y="-3703"/>
                                    </p:animMotion>
                                  </p:childTnLst>
                                </p:cTn>
                              </p:par>
                              <p:par>
                                <p:cTn id="31" presetID="63" presetClass="path" presetSubtype="0" accel="50000" decel="50000" fill="hold" nodeType="withEffect">
                                  <p:stCondLst>
                                    <p:cond delay="0"/>
                                  </p:stCondLst>
                                  <p:childTnLst>
                                    <p:animMotion origin="layout" path="M -3.61111E-6 -9.87654E-7 L 0.21945 0.07438 " pathEditMode="relative" rAng="0" ptsTypes="AA">
                                      <p:cBhvr>
                                        <p:cTn id="32" dur="1500" fill="hold"/>
                                        <p:tgtEl>
                                          <p:spTgt spid="116"/>
                                        </p:tgtEl>
                                        <p:attrNameLst>
                                          <p:attrName>ppt_x</p:attrName>
                                          <p:attrName>ppt_y</p:attrName>
                                        </p:attrNameLst>
                                      </p:cBhvr>
                                      <p:rCtr x="10972" y="3704"/>
                                    </p:animMotion>
                                  </p:childTnLst>
                                </p:cTn>
                              </p:par>
                              <p:par>
                                <p:cTn id="33" presetID="63" presetClass="path" presetSubtype="0" accel="50000" decel="50000" fill="hold" nodeType="withEffect">
                                  <p:stCondLst>
                                    <p:cond delay="0"/>
                                  </p:stCondLst>
                                  <p:childTnLst>
                                    <p:animMotion origin="layout" path="M -3.61111E-6 -4.89047E-6 L 0.36441 0.00062 " pathEditMode="relative" rAng="0" ptsTypes="AA">
                                      <p:cBhvr>
                                        <p:cTn id="34" dur="1500" fill="hold"/>
                                        <p:tgtEl>
                                          <p:spTgt spid="119"/>
                                        </p:tgtEl>
                                        <p:attrNameLst>
                                          <p:attrName>ppt_x</p:attrName>
                                          <p:attrName>ppt_y</p:attrName>
                                        </p:attrNameLst>
                                      </p:cBhvr>
                                      <p:rCtr x="18212" y="31"/>
                                    </p:animMotion>
                                  </p:childTnLst>
                                </p:cTn>
                              </p:par>
                              <p:par>
                                <p:cTn id="35" presetID="63" presetClass="path" presetSubtype="0" accel="50000" decel="50000" fill="hold" nodeType="withEffect">
                                  <p:stCondLst>
                                    <p:cond delay="0"/>
                                  </p:stCondLst>
                                  <p:childTnLst>
                                    <p:animMotion origin="layout" path="M -1.66667E-6 1.56221E-6 L 0.075 0.00031 " pathEditMode="relative" rAng="0" ptsTypes="AA">
                                      <p:cBhvr>
                                        <p:cTn id="36" dur="1500" fill="hold"/>
                                        <p:tgtEl>
                                          <p:spTgt spid="122"/>
                                        </p:tgtEl>
                                        <p:attrNameLst>
                                          <p:attrName>ppt_x</p:attrName>
                                          <p:attrName>ppt_y</p:attrName>
                                        </p:attrNameLst>
                                      </p:cBhvr>
                                      <p:rCtr x="3750" y="0"/>
                                    </p:animMotion>
                                  </p:childTnLst>
                                </p:cTn>
                              </p:par>
                              <p:par>
                                <p:cTn id="37" presetID="63" presetClass="path" presetSubtype="0" accel="50000" decel="50000" fill="hold" nodeType="withEffect">
                                  <p:stCondLst>
                                    <p:cond delay="0"/>
                                  </p:stCondLst>
                                  <p:childTnLst>
                                    <p:animMotion origin="layout" path="M -1.66667E-6 -4.89047E-6 L 0.25278 -0.07405 " pathEditMode="relative" rAng="0" ptsTypes="AA">
                                      <p:cBhvr>
                                        <p:cTn id="38" dur="1500" fill="hold"/>
                                        <p:tgtEl>
                                          <p:spTgt spid="125"/>
                                        </p:tgtEl>
                                        <p:attrNameLst>
                                          <p:attrName>ppt_x</p:attrName>
                                          <p:attrName>ppt_y</p:attrName>
                                        </p:attrNameLst>
                                      </p:cBhvr>
                                      <p:rCtr x="12639" y="-3703"/>
                                    </p:animMotion>
                                  </p:childTnLst>
                                </p:cTn>
                              </p:par>
                            </p:childTnLst>
                          </p:cTn>
                        </p:par>
                        <p:par>
                          <p:cTn id="39" fill="hold">
                            <p:stCondLst>
                              <p:cond delay="2400"/>
                            </p:stCondLst>
                            <p:childTnLst>
                              <p:par>
                                <p:cTn id="40" presetID="10" presetClass="entr" presetSubtype="0" repeatCount="3000" fill="hold" grpId="0" nodeType="afterEffect">
                                  <p:stCondLst>
                                    <p:cond delay="0"/>
                                  </p:stCondLst>
                                  <p:childTnLst>
                                    <p:set>
                                      <p:cBhvr>
                                        <p:cTn id="41" dur="1" fill="hold">
                                          <p:stCondLst>
                                            <p:cond delay="0"/>
                                          </p:stCondLst>
                                        </p:cTn>
                                        <p:tgtEl>
                                          <p:spTgt spid="168"/>
                                        </p:tgtEl>
                                        <p:attrNameLst>
                                          <p:attrName>style.visibility</p:attrName>
                                        </p:attrNameLst>
                                      </p:cBhvr>
                                      <p:to>
                                        <p:strVal val="visible"/>
                                      </p:to>
                                    </p:set>
                                    <p:animEffect transition="in" filter="fade">
                                      <p:cBhvr>
                                        <p:cTn id="42" dur="400"/>
                                        <p:tgtEl>
                                          <p:spTgt spid="168"/>
                                        </p:tgtEl>
                                      </p:cBhvr>
                                    </p:animEffect>
                                  </p:childTnLst>
                                </p:cTn>
                              </p:par>
                              <p:par>
                                <p:cTn id="43" presetID="10" presetClass="entr" presetSubtype="0" repeatCount="3000" fill="hold" grpId="0" nodeType="withEffect">
                                  <p:stCondLst>
                                    <p:cond delay="0"/>
                                  </p:stCondLst>
                                  <p:childTnLst>
                                    <p:set>
                                      <p:cBhvr>
                                        <p:cTn id="44" dur="1" fill="hold">
                                          <p:stCondLst>
                                            <p:cond delay="0"/>
                                          </p:stCondLst>
                                        </p:cTn>
                                        <p:tgtEl>
                                          <p:spTgt spid="167"/>
                                        </p:tgtEl>
                                        <p:attrNameLst>
                                          <p:attrName>style.visibility</p:attrName>
                                        </p:attrNameLst>
                                      </p:cBhvr>
                                      <p:to>
                                        <p:strVal val="visible"/>
                                      </p:to>
                                    </p:set>
                                    <p:animEffect transition="in" filter="fade">
                                      <p:cBhvr>
                                        <p:cTn id="45" dur="400"/>
                                        <p:tgtEl>
                                          <p:spTgt spid="167"/>
                                        </p:tgtEl>
                                      </p:cBhvr>
                                    </p:animEffect>
                                  </p:childTnLst>
                                </p:cTn>
                              </p:par>
                            </p:childTnLst>
                          </p:cTn>
                        </p:par>
                        <p:par>
                          <p:cTn id="46" fill="hold">
                            <p:stCondLst>
                              <p:cond delay="3600"/>
                            </p:stCondLst>
                            <p:childTnLst>
                              <p:par>
                                <p:cTn id="47" presetID="10" presetClass="exit" presetSubtype="0" fill="hold" grpId="1" nodeType="afterEffect">
                                  <p:stCondLst>
                                    <p:cond delay="0"/>
                                  </p:stCondLst>
                                  <p:childTnLst>
                                    <p:animEffect transition="out" filter="fade">
                                      <p:cBhvr>
                                        <p:cTn id="48" dur="500"/>
                                        <p:tgtEl>
                                          <p:spTgt spid="168"/>
                                        </p:tgtEl>
                                      </p:cBhvr>
                                    </p:animEffect>
                                    <p:set>
                                      <p:cBhvr>
                                        <p:cTn id="49" dur="1" fill="hold">
                                          <p:stCondLst>
                                            <p:cond delay="499"/>
                                          </p:stCondLst>
                                        </p:cTn>
                                        <p:tgtEl>
                                          <p:spTgt spid="168"/>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67"/>
                                        </p:tgtEl>
                                      </p:cBhvr>
                                    </p:animEffect>
                                    <p:set>
                                      <p:cBhvr>
                                        <p:cTn id="52" dur="1" fill="hold">
                                          <p:stCondLst>
                                            <p:cond delay="499"/>
                                          </p:stCondLst>
                                        </p:cTn>
                                        <p:tgtEl>
                                          <p:spTgt spid="167"/>
                                        </p:tgtEl>
                                        <p:attrNameLst>
                                          <p:attrName>style.visibility</p:attrName>
                                        </p:attrNameLst>
                                      </p:cBhvr>
                                      <p:to>
                                        <p:strVal val="hidden"/>
                                      </p:to>
                                    </p:set>
                                  </p:childTnLst>
                                </p:cTn>
                              </p:par>
                            </p:childTnLst>
                          </p:cTn>
                        </p:par>
                        <p:par>
                          <p:cTn id="53" fill="hold">
                            <p:stCondLst>
                              <p:cond delay="4100"/>
                            </p:stCondLst>
                            <p:childTnLst>
                              <p:par>
                                <p:cTn id="54" presetID="10" presetClass="entr" presetSubtype="0" fill="hold" grpId="0" nodeType="afterEffect">
                                  <p:stCondLst>
                                    <p:cond delay="0"/>
                                  </p:stCondLst>
                                  <p:childTnLst>
                                    <p:set>
                                      <p:cBhvr>
                                        <p:cTn id="55" dur="1" fill="hold">
                                          <p:stCondLst>
                                            <p:cond delay="0"/>
                                          </p:stCondLst>
                                        </p:cTn>
                                        <p:tgtEl>
                                          <p:spTgt spid="169"/>
                                        </p:tgtEl>
                                        <p:attrNameLst>
                                          <p:attrName>style.visibility</p:attrName>
                                        </p:attrNameLst>
                                      </p:cBhvr>
                                      <p:to>
                                        <p:strVal val="visible"/>
                                      </p:to>
                                    </p:set>
                                    <p:animEffect transition="in" filter="fade">
                                      <p:cBhvr>
                                        <p:cTn id="56" dur="500"/>
                                        <p:tgtEl>
                                          <p:spTgt spid="169"/>
                                        </p:tgtEl>
                                      </p:cBhvr>
                                    </p:animEffect>
                                  </p:childTnLst>
                                </p:cTn>
                              </p:par>
                              <p:par>
                                <p:cTn id="57" presetID="22" presetClass="entr" presetSubtype="1" fill="hold" nodeType="withEffect">
                                  <p:stCondLst>
                                    <p:cond delay="0"/>
                                  </p:stCondLst>
                                  <p:childTnLst>
                                    <p:set>
                                      <p:cBhvr>
                                        <p:cTn id="58" dur="1" fill="hold">
                                          <p:stCondLst>
                                            <p:cond delay="0"/>
                                          </p:stCondLst>
                                        </p:cTn>
                                        <p:tgtEl>
                                          <p:spTgt spid="177"/>
                                        </p:tgtEl>
                                        <p:attrNameLst>
                                          <p:attrName>style.visibility</p:attrName>
                                        </p:attrNameLst>
                                      </p:cBhvr>
                                      <p:to>
                                        <p:strVal val="visible"/>
                                      </p:to>
                                    </p:set>
                                    <p:animEffect transition="in" filter="wipe(up)">
                                      <p:cBhvr>
                                        <p:cTn id="59" dur="5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p:bldP spid="167" grpId="0" animBg="1"/>
      <p:bldP spid="167" grpId="1" animBg="1"/>
      <p:bldP spid="168" grpId="0" animBg="1"/>
      <p:bldP spid="16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sz="3200" b="1" dirty="0" smtClean="0"/>
              <a:t>Goals</a:t>
            </a:r>
            <a:endParaRPr lang="en-US" sz="3200" dirty="0" smtClean="0"/>
          </a:p>
          <a:p>
            <a:pPr lvl="1"/>
            <a:r>
              <a:rPr lang="en-US" sz="2800" dirty="0" smtClean="0"/>
              <a:t>Give you a full tour of the </a:t>
            </a:r>
            <a:r>
              <a:rPr lang="en-US" sz="2800" dirty="0" smtClean="0"/>
              <a:t>mansion</a:t>
            </a:r>
            <a:endParaRPr lang="en-US" sz="2800" dirty="0" smtClean="0"/>
          </a:p>
          <a:p>
            <a:pPr lvl="1"/>
            <a:r>
              <a:rPr lang="en-US" sz="2800" dirty="0" smtClean="0"/>
              <a:t>Zoom into </a:t>
            </a:r>
            <a:r>
              <a:rPr lang="en-US" sz="2800" dirty="0"/>
              <a:t>m</a:t>
            </a:r>
            <a:r>
              <a:rPr lang="en-US" sz="2800" dirty="0" smtClean="0"/>
              <a:t>ajor components and services in Couchbase Server 4.0</a:t>
            </a:r>
          </a:p>
          <a:p>
            <a:pPr lvl="1"/>
            <a:r>
              <a:rPr lang="en-US" sz="2800" dirty="0" smtClean="0"/>
              <a:t>Impress your date…</a:t>
            </a:r>
          </a:p>
          <a:p>
            <a:pPr marL="230188" lvl="1" indent="0">
              <a:buNone/>
            </a:pPr>
            <a:r>
              <a:rPr lang="en-US" sz="2800" b="1" dirty="0" smtClean="0"/>
              <a:t> </a:t>
            </a:r>
          </a:p>
          <a:p>
            <a:pPr lvl="1"/>
            <a:endParaRPr lang="en-US" sz="2800" b="1" dirty="0"/>
          </a:p>
        </p:txBody>
      </p:sp>
    </p:spTree>
    <p:extLst>
      <p:ext uri="{BB962C8B-B14F-4D97-AF65-F5344CB8AC3E}">
        <p14:creationId xmlns:p14="http://schemas.microsoft.com/office/powerpoint/2010/main" val="41158879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991" y="3528426"/>
            <a:ext cx="9430491" cy="35645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p:ph type="ctrTitle"/>
          </p:nvPr>
        </p:nvSpPr>
        <p:spPr/>
        <p:txBody>
          <a:bodyPr/>
          <a:lstStyle/>
          <a:p>
            <a:r>
              <a:rPr lang="en-US" dirty="0" smtClean="0"/>
              <a:t>Deep Dive</a:t>
            </a:r>
            <a:br>
              <a:rPr lang="en-US" dirty="0" smtClean="0"/>
            </a:br>
            <a:endParaRPr lang="en-US" dirty="0"/>
          </a:p>
        </p:txBody>
      </p:sp>
      <p:sp>
        <p:nvSpPr>
          <p:cNvPr id="5" name="Subtitle 4"/>
          <p:cNvSpPr>
            <a:spLocks noGrp="1"/>
          </p:cNvSpPr>
          <p:nvPr>
            <p:ph type="subTitle" idx="1"/>
          </p:nvPr>
        </p:nvSpPr>
        <p:spPr>
          <a:xfrm>
            <a:off x="1371600" y="2569105"/>
            <a:ext cx="6400800" cy="1152144"/>
          </a:xfrm>
        </p:spPr>
        <p:txBody>
          <a:bodyPr/>
          <a:lstStyle/>
          <a:p>
            <a:r>
              <a:rPr lang="en-US" dirty="0" smtClean="0"/>
              <a:t>Connectivity</a:t>
            </a:r>
          </a:p>
          <a:p>
            <a:r>
              <a:rPr lang="en-US" dirty="0" smtClean="0"/>
              <a:t>Replication</a:t>
            </a:r>
          </a:p>
          <a:p>
            <a:r>
              <a:rPr lang="en-US" dirty="0" smtClean="0"/>
              <a:t>Cluster Manager</a:t>
            </a:r>
          </a:p>
          <a:p>
            <a:r>
              <a:rPr lang="en-US" dirty="0" smtClean="0"/>
              <a:t>Data Service</a:t>
            </a:r>
          </a:p>
          <a:p>
            <a:r>
              <a:rPr lang="en-US" dirty="0"/>
              <a:t>Indexing &amp; Index Service</a:t>
            </a:r>
          </a:p>
          <a:p>
            <a:r>
              <a:rPr lang="en-US" dirty="0" smtClean="0"/>
              <a:t>Query Service</a:t>
            </a:r>
            <a:endParaRPr lang="en-US" dirty="0"/>
          </a:p>
        </p:txBody>
      </p:sp>
    </p:spTree>
    <p:extLst>
      <p:ext uri="{BB962C8B-B14F-4D97-AF65-F5344CB8AC3E}">
        <p14:creationId xmlns:p14="http://schemas.microsoft.com/office/powerpoint/2010/main" val="39157613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a:t>
            </a:r>
            <a:endParaRPr lang="en-US" dirty="0"/>
          </a:p>
        </p:txBody>
      </p:sp>
      <p:sp>
        <p:nvSpPr>
          <p:cNvPr id="4" name="Content Placeholder 3"/>
          <p:cNvSpPr>
            <a:spLocks noGrp="1"/>
          </p:cNvSpPr>
          <p:nvPr>
            <p:ph idx="1"/>
          </p:nvPr>
        </p:nvSpPr>
        <p:spPr/>
        <p:txBody>
          <a:bodyPr/>
          <a:lstStyle/>
          <a:p>
            <a:r>
              <a:rPr lang="en-US" sz="2000" b="1" dirty="0" smtClean="0"/>
              <a:t>Data Service = GET/SET + Map-Reduce Views*</a:t>
            </a:r>
          </a:p>
          <a:p>
            <a:pPr marL="0" indent="0">
              <a:buNone/>
            </a:pPr>
            <a:r>
              <a:rPr lang="en-US" sz="2000" i="1" dirty="0" smtClean="0"/>
              <a:t>Tackles fast core data operations with efficient caching and disk persistence</a:t>
            </a:r>
          </a:p>
          <a:p>
            <a:pPr marL="230188" lvl="1" indent="0">
              <a:buNone/>
            </a:pPr>
            <a:endParaRPr lang="en-US" sz="1800" dirty="0" smtClean="0"/>
          </a:p>
          <a:p>
            <a:r>
              <a:rPr lang="en-US" sz="2200" b="1" dirty="0" smtClean="0"/>
              <a:t>Core Database Operations</a:t>
            </a:r>
          </a:p>
          <a:p>
            <a:pPr lvl="1"/>
            <a:r>
              <a:rPr lang="en-US" sz="1800" b="1" dirty="0" smtClean="0"/>
              <a:t>Core GET/SET operations</a:t>
            </a:r>
          </a:p>
          <a:p>
            <a:pPr lvl="1"/>
            <a:r>
              <a:rPr lang="en-US" sz="1800" b="1" dirty="0" err="1" smtClean="0"/>
              <a:t>Couchstore</a:t>
            </a:r>
            <a:r>
              <a:rPr lang="en-US" sz="1800" b="1" dirty="0" smtClean="0"/>
              <a:t> </a:t>
            </a:r>
            <a:r>
              <a:rPr lang="en-US" sz="1800" b="1" dirty="0"/>
              <a:t>Based </a:t>
            </a:r>
            <a:r>
              <a:rPr lang="en-US" sz="1800" b="1" dirty="0" smtClean="0"/>
              <a:t>Storage</a:t>
            </a:r>
          </a:p>
          <a:p>
            <a:pPr marL="230188" lvl="1" indent="0">
              <a:buNone/>
            </a:pPr>
            <a:endParaRPr lang="en-US" sz="1800" b="1" dirty="0"/>
          </a:p>
          <a:p>
            <a:pPr marL="3175" indent="0">
              <a:buNone/>
            </a:pPr>
            <a:endParaRPr lang="en-US" sz="2200" b="1" dirty="0" smtClean="0"/>
          </a:p>
          <a:p>
            <a:pPr marL="3175" indent="0">
              <a:buNone/>
            </a:pPr>
            <a:r>
              <a:rPr lang="en-US" sz="2200" b="1" dirty="0" smtClean="0"/>
              <a:t>Terms:</a:t>
            </a:r>
          </a:p>
          <a:p>
            <a:pPr marL="230188" lvl="1" indent="0">
              <a:buNone/>
            </a:pPr>
            <a:r>
              <a:rPr lang="en-US" sz="1800" b="1" i="1" dirty="0" smtClean="0"/>
              <a:t>Bucket = database reside within a cluster</a:t>
            </a:r>
          </a:p>
          <a:p>
            <a:pPr marL="230188" lvl="1" indent="0">
              <a:buNone/>
            </a:pPr>
            <a:r>
              <a:rPr lang="en-US" sz="1800" b="1" i="1" dirty="0" err="1" smtClean="0"/>
              <a:t>vBucket</a:t>
            </a:r>
            <a:r>
              <a:rPr lang="en-US" sz="1800" b="1" i="1" dirty="0" smtClean="0"/>
              <a:t> = hash partition of the database that reside within a node</a:t>
            </a:r>
          </a:p>
        </p:txBody>
      </p:sp>
      <p:sp>
        <p:nvSpPr>
          <p:cNvPr id="3" name="Slide Number Placeholder 2"/>
          <p:cNvSpPr>
            <a:spLocks noGrp="1"/>
          </p:cNvSpPr>
          <p:nvPr>
            <p:ph type="sldNum" sz="quarter" idx="4294967295"/>
          </p:nvPr>
        </p:nvSpPr>
        <p:spPr>
          <a:xfrm>
            <a:off x="8402638" y="4767263"/>
            <a:ext cx="741362" cy="274637"/>
          </a:xfrm>
        </p:spPr>
        <p:txBody>
          <a:bodyPr/>
          <a:lstStyle/>
          <a:p>
            <a:fld id="{E728A94C-44F1-DF43-8BD8-694E750DEF33}" type="slidenum">
              <a:rPr lang="en-US" smtClean="0">
                <a:latin typeface="Corbel"/>
              </a:rPr>
              <a:pPr/>
              <a:t>21</a:t>
            </a:fld>
            <a:endParaRPr lang="en-US">
              <a:latin typeface="Corbel"/>
            </a:endParaRPr>
          </a:p>
        </p:txBody>
      </p:sp>
    </p:spTree>
    <p:extLst>
      <p:ext uri="{BB962C8B-B14F-4D97-AF65-F5344CB8AC3E}">
        <p14:creationId xmlns:p14="http://schemas.microsoft.com/office/powerpoint/2010/main" val="32743454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109"/>
          <p:cNvSpPr/>
          <p:nvPr/>
        </p:nvSpPr>
        <p:spPr>
          <a:xfrm>
            <a:off x="967521" y="1010645"/>
            <a:ext cx="7557441" cy="3683530"/>
          </a:xfrm>
          <a:prstGeom prst="rect">
            <a:avLst/>
          </a:prstGeom>
          <a:solidFill>
            <a:srgbClr val="0C456D"/>
          </a:solidFill>
          <a:ln>
            <a:noFill/>
          </a:ln>
          <a:effectLst/>
        </p:spPr>
        <p:style>
          <a:lnRef idx="1">
            <a:schemeClr val="accent1"/>
          </a:lnRef>
          <a:fillRef idx="3">
            <a:schemeClr val="accent1"/>
          </a:fillRef>
          <a:effectRef idx="2">
            <a:schemeClr val="accent1"/>
          </a:effectRef>
          <a:fontRef idx="minor">
            <a:schemeClr val="lt1"/>
          </a:fontRef>
        </p:style>
        <p:txBody>
          <a:bodyPr lIns="91331" tIns="45666" rIns="91331" bIns="45666" rtlCol="0" anchor="ctr"/>
          <a:lstStyle/>
          <a:p>
            <a:pPr defTabSz="913321"/>
            <a:endParaRPr lang="en-US" sz="800" dirty="0">
              <a:solidFill>
                <a:prstClr val="white"/>
              </a:solidFill>
              <a:latin typeface="Arial"/>
              <a:cs typeface="Arial"/>
            </a:endParaRPr>
          </a:p>
        </p:txBody>
      </p:sp>
      <p:sp>
        <p:nvSpPr>
          <p:cNvPr id="3" name="Title 2"/>
          <p:cNvSpPr>
            <a:spLocks noGrp="1"/>
          </p:cNvSpPr>
          <p:nvPr>
            <p:ph type="title"/>
          </p:nvPr>
        </p:nvSpPr>
        <p:spPr/>
        <p:txBody>
          <a:bodyPr/>
          <a:lstStyle/>
          <a:p>
            <a:r>
              <a:rPr lang="en-US" dirty="0" smtClean="0"/>
              <a:t>Data Manager Architecture</a:t>
            </a:r>
            <a:endParaRPr lang="en-US" dirty="0"/>
          </a:p>
        </p:txBody>
      </p:sp>
      <p:sp>
        <p:nvSpPr>
          <p:cNvPr id="6" name="TextBox 5"/>
          <p:cNvSpPr txBox="1"/>
          <p:nvPr/>
        </p:nvSpPr>
        <p:spPr>
          <a:xfrm>
            <a:off x="1241632" y="-1364650"/>
            <a:ext cx="184666" cy="369332"/>
          </a:xfrm>
          <a:prstGeom prst="rect">
            <a:avLst/>
          </a:prstGeom>
          <a:noFill/>
        </p:spPr>
        <p:txBody>
          <a:bodyPr wrap="none" rtlCol="0">
            <a:spAutoFit/>
          </a:bodyPr>
          <a:lstStyle/>
          <a:p>
            <a:endParaRPr lang="en-US" dirty="0" err="1">
              <a:solidFill>
                <a:srgbClr val="333333"/>
              </a:solidFill>
              <a:latin typeface="Arial"/>
              <a:cs typeface="Arial"/>
            </a:endParaRPr>
          </a:p>
        </p:txBody>
      </p:sp>
      <p:cxnSp>
        <p:nvCxnSpPr>
          <p:cNvPr id="124" name="Straight Arrow Connector 123"/>
          <p:cNvCxnSpPr/>
          <p:nvPr/>
        </p:nvCxnSpPr>
        <p:spPr>
          <a:xfrm flipH="1">
            <a:off x="1859490" y="812641"/>
            <a:ext cx="1" cy="489540"/>
          </a:xfrm>
          <a:prstGeom prst="straightConnector1">
            <a:avLst/>
          </a:prstGeom>
          <a:ln w="28575">
            <a:solidFill>
              <a:schemeClr val="tx1"/>
            </a:solidFill>
            <a:headEnd type="oval" w="med" len="med"/>
            <a:tailEnd type="none"/>
          </a:ln>
          <a:effectLst/>
        </p:spPr>
        <p:style>
          <a:lnRef idx="2">
            <a:schemeClr val="accent1"/>
          </a:lnRef>
          <a:fillRef idx="0">
            <a:schemeClr val="accent1"/>
          </a:fillRef>
          <a:effectRef idx="1">
            <a:schemeClr val="accent1"/>
          </a:effectRef>
          <a:fontRef idx="minor">
            <a:schemeClr val="tx1"/>
          </a:fontRef>
        </p:style>
      </p:cxnSp>
      <p:sp>
        <p:nvSpPr>
          <p:cNvPr id="153" name="TextBox 152"/>
          <p:cNvSpPr txBox="1"/>
          <p:nvPr/>
        </p:nvSpPr>
        <p:spPr>
          <a:xfrm>
            <a:off x="3804440" y="2230249"/>
            <a:ext cx="643467" cy="369332"/>
          </a:xfrm>
          <a:prstGeom prst="rect">
            <a:avLst/>
          </a:prstGeom>
          <a:noFill/>
          <a:effectLst/>
        </p:spPr>
        <p:txBody>
          <a:bodyPr wrap="square" rtlCol="0">
            <a:spAutoFit/>
          </a:bodyPr>
          <a:lstStyle/>
          <a:p>
            <a:r>
              <a:rPr lang="en-US" dirty="0" smtClean="0">
                <a:solidFill>
                  <a:schemeClr val="bg1"/>
                </a:solidFill>
                <a:latin typeface="Arial"/>
                <a:cs typeface="Arial"/>
              </a:rPr>
              <a:t>…</a:t>
            </a:r>
            <a:endParaRPr lang="en-US" dirty="0">
              <a:solidFill>
                <a:schemeClr val="bg1"/>
              </a:solidFill>
              <a:latin typeface="Arial"/>
              <a:cs typeface="Arial"/>
            </a:endParaRPr>
          </a:p>
        </p:txBody>
      </p:sp>
      <p:sp>
        <p:nvSpPr>
          <p:cNvPr id="57" name="Rectangle 56"/>
          <p:cNvSpPr/>
          <p:nvPr/>
        </p:nvSpPr>
        <p:spPr>
          <a:xfrm>
            <a:off x="1152187" y="1773214"/>
            <a:ext cx="7190031" cy="17897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31" tIns="45666" rIns="91331" bIns="45666" rtlCol="0" anchor="ctr"/>
          <a:lstStyle/>
          <a:p>
            <a:pPr defTabSz="913321"/>
            <a:r>
              <a:rPr lang="en-US" b="1" dirty="0" smtClean="0">
                <a:solidFill>
                  <a:prstClr val="white"/>
                </a:solidFill>
                <a:latin typeface="Arial"/>
                <a:cs typeface="Arial"/>
              </a:rPr>
              <a:t>Database Engine (</a:t>
            </a:r>
            <a:r>
              <a:rPr lang="en-US" b="1" dirty="0" err="1" smtClean="0">
                <a:solidFill>
                  <a:prstClr val="white"/>
                </a:solidFill>
                <a:latin typeface="Arial"/>
                <a:cs typeface="Arial"/>
              </a:rPr>
              <a:t>ep</a:t>
            </a:r>
            <a:r>
              <a:rPr lang="en-US" b="1" dirty="0" smtClean="0">
                <a:solidFill>
                  <a:prstClr val="white"/>
                </a:solidFill>
                <a:latin typeface="Arial"/>
                <a:cs typeface="Arial"/>
              </a:rPr>
              <a:t>-engine)</a:t>
            </a:r>
          </a:p>
          <a:p>
            <a:pPr defTabSz="913321"/>
            <a:endParaRPr lang="en-US" sz="1400" dirty="0">
              <a:solidFill>
                <a:prstClr val="white"/>
              </a:solidFill>
              <a:latin typeface="Arial"/>
              <a:cs typeface="Arial"/>
            </a:endParaRPr>
          </a:p>
          <a:p>
            <a:pPr defTabSz="913321"/>
            <a:endParaRPr lang="en-US" sz="1400" dirty="0" smtClean="0">
              <a:solidFill>
                <a:prstClr val="white"/>
              </a:solidFill>
              <a:latin typeface="Arial"/>
              <a:cs typeface="Arial"/>
            </a:endParaRPr>
          </a:p>
          <a:p>
            <a:pPr defTabSz="913321"/>
            <a:endParaRPr lang="en-US" sz="1400" dirty="0">
              <a:solidFill>
                <a:prstClr val="white"/>
              </a:solidFill>
              <a:latin typeface="Arial"/>
              <a:cs typeface="Arial"/>
            </a:endParaRPr>
          </a:p>
          <a:p>
            <a:pPr defTabSz="913321"/>
            <a:endParaRPr lang="en-US" sz="1400" dirty="0" smtClean="0">
              <a:solidFill>
                <a:prstClr val="white"/>
              </a:solidFill>
              <a:latin typeface="Arial"/>
              <a:cs typeface="Arial"/>
            </a:endParaRPr>
          </a:p>
          <a:p>
            <a:pPr defTabSz="913321"/>
            <a:endParaRPr lang="en-US" sz="1400" dirty="0">
              <a:solidFill>
                <a:prstClr val="white"/>
              </a:solidFill>
              <a:latin typeface="Arial"/>
              <a:cs typeface="Arial"/>
            </a:endParaRPr>
          </a:p>
          <a:p>
            <a:pPr defTabSz="913321"/>
            <a:endParaRPr lang="en-US" sz="1400" dirty="0" smtClean="0">
              <a:solidFill>
                <a:prstClr val="white"/>
              </a:solidFill>
              <a:latin typeface="Arial"/>
              <a:cs typeface="Arial"/>
            </a:endParaRPr>
          </a:p>
          <a:p>
            <a:pPr defTabSz="913321"/>
            <a:endParaRPr lang="en-US" sz="1400" dirty="0">
              <a:solidFill>
                <a:prstClr val="white"/>
              </a:solidFill>
              <a:latin typeface="Arial"/>
              <a:cs typeface="Arial"/>
            </a:endParaRPr>
          </a:p>
        </p:txBody>
      </p:sp>
      <p:sp>
        <p:nvSpPr>
          <p:cNvPr id="43" name="Rectangle 42"/>
          <p:cNvSpPr/>
          <p:nvPr/>
        </p:nvSpPr>
        <p:spPr>
          <a:xfrm>
            <a:off x="1152188" y="1208690"/>
            <a:ext cx="7190032" cy="49014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31" tIns="45666" rIns="91331" bIns="45666" rtlCol="0" anchor="ctr"/>
          <a:lstStyle/>
          <a:p>
            <a:pPr defTabSz="913321"/>
            <a:r>
              <a:rPr lang="en-US" b="1" dirty="0" smtClean="0">
                <a:solidFill>
                  <a:prstClr val="white"/>
                </a:solidFill>
                <a:latin typeface="Arial"/>
                <a:cs typeface="Arial"/>
              </a:rPr>
              <a:t>Listener</a:t>
            </a:r>
            <a:endParaRPr lang="en-US" sz="1400" b="1" dirty="0">
              <a:solidFill>
                <a:prstClr val="white"/>
              </a:solidFill>
              <a:latin typeface="Arial"/>
              <a:cs typeface="Arial"/>
            </a:endParaRPr>
          </a:p>
        </p:txBody>
      </p:sp>
      <p:sp>
        <p:nvSpPr>
          <p:cNvPr id="27" name="Rectangle 26"/>
          <p:cNvSpPr/>
          <p:nvPr/>
        </p:nvSpPr>
        <p:spPr>
          <a:xfrm>
            <a:off x="1242657" y="2223261"/>
            <a:ext cx="5226448" cy="1220961"/>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err="1" smtClean="0"/>
              <a:t>vBucket</a:t>
            </a:r>
            <a:r>
              <a:rPr lang="en-US" sz="1400" b="1" dirty="0" smtClean="0"/>
              <a:t> </a:t>
            </a:r>
          </a:p>
          <a:p>
            <a:r>
              <a:rPr lang="en-US" sz="1400" b="1" dirty="0" smtClean="0"/>
              <a:t>Manager</a:t>
            </a:r>
            <a:endParaRPr lang="en-US" sz="1400" b="1" dirty="0"/>
          </a:p>
        </p:txBody>
      </p:sp>
      <p:sp>
        <p:nvSpPr>
          <p:cNvPr id="32" name="Rectangle 31"/>
          <p:cNvSpPr/>
          <p:nvPr/>
        </p:nvSpPr>
        <p:spPr>
          <a:xfrm>
            <a:off x="3900207" y="2312557"/>
            <a:ext cx="1180060" cy="477652"/>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schemeClr val="bg1"/>
                </a:solidFill>
                <a:latin typeface="Arial"/>
                <a:cs typeface="Arial"/>
              </a:rPr>
              <a:t>Item Pager</a:t>
            </a:r>
            <a:endParaRPr lang="en-US" sz="1100" b="1" dirty="0">
              <a:solidFill>
                <a:schemeClr val="bg1"/>
              </a:solidFill>
              <a:latin typeface="Arial"/>
              <a:cs typeface="Arial"/>
            </a:endParaRPr>
          </a:p>
        </p:txBody>
      </p:sp>
      <p:sp>
        <p:nvSpPr>
          <p:cNvPr id="34" name="Rectangle 33"/>
          <p:cNvSpPr/>
          <p:nvPr/>
        </p:nvSpPr>
        <p:spPr>
          <a:xfrm>
            <a:off x="3902914" y="2859145"/>
            <a:ext cx="1180060" cy="495947"/>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schemeClr val="bg1"/>
                </a:solidFill>
                <a:latin typeface="Arial"/>
                <a:cs typeface="Arial"/>
              </a:rPr>
              <a:t>Expiry Pager</a:t>
            </a:r>
            <a:endParaRPr lang="en-US" sz="1100" b="1" dirty="0">
              <a:solidFill>
                <a:schemeClr val="bg1"/>
              </a:solidFill>
              <a:latin typeface="Arial"/>
              <a:cs typeface="Arial"/>
            </a:endParaRPr>
          </a:p>
        </p:txBody>
      </p:sp>
      <p:sp>
        <p:nvSpPr>
          <p:cNvPr id="35" name="Rectangle 34"/>
          <p:cNvSpPr/>
          <p:nvPr/>
        </p:nvSpPr>
        <p:spPr>
          <a:xfrm>
            <a:off x="2134376" y="2861521"/>
            <a:ext cx="1671289" cy="493571"/>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b="1" dirty="0" smtClean="0">
                <a:solidFill>
                  <a:schemeClr val="bg1"/>
                </a:solidFill>
                <a:latin typeface="Arial"/>
                <a:cs typeface="Arial"/>
              </a:rPr>
              <a:t>Checkpoint Manager</a:t>
            </a:r>
            <a:endParaRPr lang="en-US" sz="1100" b="1" dirty="0">
              <a:solidFill>
                <a:schemeClr val="bg1"/>
              </a:solidFill>
              <a:latin typeface="Arial"/>
              <a:cs typeface="Arial"/>
            </a:endParaRPr>
          </a:p>
        </p:txBody>
      </p:sp>
      <p:sp>
        <p:nvSpPr>
          <p:cNvPr id="7" name="Rectangle 6"/>
          <p:cNvSpPr/>
          <p:nvPr/>
        </p:nvSpPr>
        <p:spPr>
          <a:xfrm>
            <a:off x="2133151" y="2330829"/>
            <a:ext cx="1671289" cy="459380"/>
          </a:xfrm>
          <a:prstGeom prst="rect">
            <a:avLst/>
          </a:prstGeom>
          <a:solidFill>
            <a:srgbClr val="1168A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b="1" dirty="0" smtClean="0">
                <a:latin typeface="Arial"/>
                <a:cs typeface="Arial"/>
              </a:rPr>
              <a:t>Cache</a:t>
            </a:r>
            <a:endParaRPr lang="en-US" sz="1100" b="1" dirty="0"/>
          </a:p>
          <a:p>
            <a:endParaRPr lang="en-US" sz="1100" b="1" dirty="0"/>
          </a:p>
        </p:txBody>
      </p:sp>
      <p:sp>
        <p:nvSpPr>
          <p:cNvPr id="29" name="Rectangle 28"/>
          <p:cNvSpPr/>
          <p:nvPr/>
        </p:nvSpPr>
        <p:spPr>
          <a:xfrm>
            <a:off x="2823098" y="2386699"/>
            <a:ext cx="899627" cy="293205"/>
          </a:xfrm>
          <a:prstGeom prst="rect">
            <a:avLst/>
          </a:prstGeom>
          <a:solidFill>
            <a:schemeClr val="accent1">
              <a:lumMod val="20000"/>
              <a:lumOff val="80000"/>
            </a:schemeClr>
          </a:solidFill>
          <a:ln>
            <a:solidFill>
              <a:srgbClr val="1E1C1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dirty="0" smtClean="0">
                <a:solidFill>
                  <a:schemeClr val="tx1"/>
                </a:solidFill>
              </a:rPr>
              <a:t>Partition Hash Tables </a:t>
            </a:r>
          </a:p>
          <a:p>
            <a:pPr algn="ctr"/>
            <a:r>
              <a:rPr lang="en-US" sz="600" dirty="0" smtClean="0">
                <a:solidFill>
                  <a:schemeClr val="tx1"/>
                </a:solidFill>
              </a:rPr>
              <a:t>(Active and Replica)</a:t>
            </a:r>
            <a:endParaRPr lang="en-US" sz="600" dirty="0">
              <a:solidFill>
                <a:schemeClr val="tx1"/>
              </a:solidFill>
            </a:endParaRPr>
          </a:p>
        </p:txBody>
      </p:sp>
      <p:sp>
        <p:nvSpPr>
          <p:cNvPr id="30" name="Rectangle 29"/>
          <p:cNvSpPr/>
          <p:nvPr/>
        </p:nvSpPr>
        <p:spPr>
          <a:xfrm>
            <a:off x="2764453" y="2416351"/>
            <a:ext cx="899627" cy="293205"/>
          </a:xfrm>
          <a:prstGeom prst="rect">
            <a:avLst/>
          </a:prstGeom>
          <a:solidFill>
            <a:schemeClr val="accent1">
              <a:lumMod val="20000"/>
              <a:lumOff val="80000"/>
            </a:schemeClr>
          </a:solidFill>
          <a:ln>
            <a:solidFill>
              <a:srgbClr val="1E1C1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dirty="0" smtClean="0">
                <a:solidFill>
                  <a:schemeClr val="tx1"/>
                </a:solidFill>
              </a:rPr>
              <a:t>Partition Hash Tables </a:t>
            </a:r>
          </a:p>
          <a:p>
            <a:pPr algn="ctr"/>
            <a:r>
              <a:rPr lang="en-US" sz="600" dirty="0" smtClean="0">
                <a:solidFill>
                  <a:schemeClr val="tx1"/>
                </a:solidFill>
              </a:rPr>
              <a:t>(Active and Replica)</a:t>
            </a:r>
            <a:endParaRPr lang="en-US" sz="600" dirty="0">
              <a:solidFill>
                <a:schemeClr val="tx1"/>
              </a:solidFill>
            </a:endParaRPr>
          </a:p>
        </p:txBody>
      </p:sp>
      <p:sp>
        <p:nvSpPr>
          <p:cNvPr id="31" name="Rectangle 30"/>
          <p:cNvSpPr/>
          <p:nvPr/>
        </p:nvSpPr>
        <p:spPr>
          <a:xfrm>
            <a:off x="2702851" y="2444946"/>
            <a:ext cx="899627" cy="293205"/>
          </a:xfrm>
          <a:prstGeom prst="rect">
            <a:avLst/>
          </a:prstGeom>
          <a:solidFill>
            <a:schemeClr val="accent1">
              <a:lumMod val="20000"/>
              <a:lumOff val="80000"/>
            </a:schemeClr>
          </a:solidFill>
          <a:ln>
            <a:solidFill>
              <a:srgbClr val="1E1C1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dirty="0" smtClean="0">
                <a:solidFill>
                  <a:schemeClr val="tx1"/>
                </a:solidFill>
              </a:rPr>
              <a:t>Partition Hash Tables </a:t>
            </a:r>
          </a:p>
          <a:p>
            <a:pPr algn="ctr"/>
            <a:r>
              <a:rPr lang="en-US" sz="600" dirty="0" smtClean="0">
                <a:solidFill>
                  <a:schemeClr val="tx1"/>
                </a:solidFill>
              </a:rPr>
              <a:t>(Active and Replica)</a:t>
            </a:r>
            <a:endParaRPr lang="en-US" sz="600" dirty="0">
              <a:solidFill>
                <a:schemeClr val="tx1"/>
              </a:solidFill>
            </a:endParaRPr>
          </a:p>
        </p:txBody>
      </p:sp>
      <p:sp>
        <p:nvSpPr>
          <p:cNvPr id="33" name="Rectangle 32"/>
          <p:cNvSpPr/>
          <p:nvPr/>
        </p:nvSpPr>
        <p:spPr>
          <a:xfrm>
            <a:off x="4769595" y="1302181"/>
            <a:ext cx="2025746" cy="303775"/>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91331" tIns="45666" rIns="91331" bIns="45666" rtlCol="0" anchor="ctr"/>
          <a:lstStyle/>
          <a:p>
            <a:pPr algn="ctr" defTabSz="913321"/>
            <a:r>
              <a:rPr lang="en-US" sz="1050" b="1" dirty="0" err="1" smtClean="0">
                <a:solidFill>
                  <a:prstClr val="white"/>
                </a:solidFill>
                <a:latin typeface="Arial"/>
                <a:cs typeface="Arial"/>
              </a:rPr>
              <a:t>Auth</a:t>
            </a:r>
            <a:endParaRPr lang="en-US" sz="1050" b="1" dirty="0">
              <a:solidFill>
                <a:prstClr val="white"/>
              </a:solidFill>
              <a:latin typeface="Arial"/>
              <a:cs typeface="Arial"/>
            </a:endParaRPr>
          </a:p>
        </p:txBody>
      </p:sp>
      <p:sp>
        <p:nvSpPr>
          <p:cNvPr id="37" name="Rectangle 36"/>
          <p:cNvSpPr/>
          <p:nvPr/>
        </p:nvSpPr>
        <p:spPr>
          <a:xfrm>
            <a:off x="2655185" y="1302181"/>
            <a:ext cx="2025746" cy="303775"/>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91331" tIns="45666" rIns="91331" bIns="45666" rtlCol="0" anchor="ctr"/>
          <a:lstStyle/>
          <a:p>
            <a:pPr algn="ctr" defTabSz="913321"/>
            <a:r>
              <a:rPr lang="en-US" sz="1050" b="1" dirty="0" smtClean="0">
                <a:solidFill>
                  <a:prstClr val="white"/>
                </a:solidFill>
                <a:latin typeface="Arial"/>
                <a:cs typeface="Arial"/>
              </a:rPr>
              <a:t>Network IO</a:t>
            </a:r>
            <a:endParaRPr lang="en-US" sz="1050" b="1" dirty="0">
              <a:solidFill>
                <a:prstClr val="white"/>
              </a:solidFill>
              <a:latin typeface="Arial"/>
              <a:cs typeface="Arial"/>
            </a:endParaRPr>
          </a:p>
        </p:txBody>
      </p:sp>
      <p:sp>
        <p:nvSpPr>
          <p:cNvPr id="38" name="Rectangle 37"/>
          <p:cNvSpPr/>
          <p:nvPr/>
        </p:nvSpPr>
        <p:spPr>
          <a:xfrm>
            <a:off x="5135090" y="2312556"/>
            <a:ext cx="1180060" cy="477653"/>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schemeClr val="bg1"/>
                </a:solidFill>
                <a:latin typeface="Arial"/>
                <a:cs typeface="Arial"/>
              </a:rPr>
              <a:t>Flusher</a:t>
            </a:r>
            <a:endParaRPr lang="en-US" sz="1100" b="1" dirty="0">
              <a:solidFill>
                <a:schemeClr val="bg1"/>
              </a:solidFill>
              <a:latin typeface="Arial"/>
              <a:cs typeface="Arial"/>
            </a:endParaRPr>
          </a:p>
        </p:txBody>
      </p:sp>
      <p:sp>
        <p:nvSpPr>
          <p:cNvPr id="9" name="Can 8"/>
          <p:cNvSpPr/>
          <p:nvPr/>
        </p:nvSpPr>
        <p:spPr>
          <a:xfrm>
            <a:off x="6724944" y="3681758"/>
            <a:ext cx="1617275" cy="913588"/>
          </a:xfrm>
          <a:prstGeom prst="ca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6697534" y="1845558"/>
            <a:ext cx="1527478" cy="1658197"/>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1331" tIns="45666" rIns="91331" bIns="45666" rtlCol="0" anchor="ctr"/>
          <a:lstStyle/>
          <a:p>
            <a:pPr algn="ctr" defTabSz="913321"/>
            <a:r>
              <a:rPr lang="en-US" b="1" dirty="0" smtClean="0">
                <a:solidFill>
                  <a:prstClr val="white"/>
                </a:solidFill>
                <a:latin typeface="Arial"/>
                <a:cs typeface="Arial"/>
              </a:rPr>
              <a:t>Scheduler</a:t>
            </a:r>
            <a:endParaRPr lang="en-US" sz="1400" dirty="0">
              <a:solidFill>
                <a:prstClr val="white"/>
              </a:solidFill>
              <a:latin typeface="Arial"/>
              <a:cs typeface="Arial"/>
            </a:endParaRPr>
          </a:p>
          <a:p>
            <a:pPr defTabSz="913321"/>
            <a:endParaRPr lang="en-US" sz="1400" dirty="0" smtClean="0">
              <a:solidFill>
                <a:prstClr val="white"/>
              </a:solidFill>
              <a:latin typeface="Arial"/>
              <a:cs typeface="Arial"/>
            </a:endParaRPr>
          </a:p>
          <a:p>
            <a:pPr defTabSz="913321"/>
            <a:endParaRPr lang="en-US" sz="1400" dirty="0">
              <a:solidFill>
                <a:prstClr val="white"/>
              </a:solidFill>
              <a:latin typeface="Arial"/>
              <a:cs typeface="Arial"/>
            </a:endParaRPr>
          </a:p>
          <a:p>
            <a:pPr defTabSz="913321"/>
            <a:endParaRPr lang="en-US" sz="1400" dirty="0" smtClean="0">
              <a:solidFill>
                <a:prstClr val="white"/>
              </a:solidFill>
              <a:latin typeface="Arial"/>
              <a:cs typeface="Arial"/>
            </a:endParaRPr>
          </a:p>
          <a:p>
            <a:pPr defTabSz="913321"/>
            <a:endParaRPr lang="en-US" sz="1400" dirty="0">
              <a:solidFill>
                <a:prstClr val="white"/>
              </a:solidFill>
              <a:latin typeface="Arial"/>
              <a:cs typeface="Arial"/>
            </a:endParaRPr>
          </a:p>
          <a:p>
            <a:pPr defTabSz="913321"/>
            <a:endParaRPr lang="en-US" sz="1400" dirty="0" smtClean="0">
              <a:solidFill>
                <a:prstClr val="white"/>
              </a:solidFill>
              <a:latin typeface="Arial"/>
              <a:cs typeface="Arial"/>
            </a:endParaRPr>
          </a:p>
          <a:p>
            <a:pPr defTabSz="913321"/>
            <a:endParaRPr lang="en-US" sz="1400" dirty="0">
              <a:solidFill>
                <a:prstClr val="white"/>
              </a:solidFill>
              <a:latin typeface="Arial"/>
              <a:cs typeface="Arial"/>
            </a:endParaRPr>
          </a:p>
        </p:txBody>
      </p:sp>
      <p:sp>
        <p:nvSpPr>
          <p:cNvPr id="40" name="Rectangle 39"/>
          <p:cNvSpPr/>
          <p:nvPr/>
        </p:nvSpPr>
        <p:spPr>
          <a:xfrm>
            <a:off x="6881984" y="2639147"/>
            <a:ext cx="1180060" cy="358537"/>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chemeClr val="bg1"/>
                </a:solidFill>
                <a:latin typeface="Arial"/>
                <a:cs typeface="Arial"/>
              </a:rPr>
              <a:t>Reader IO</a:t>
            </a:r>
            <a:endParaRPr lang="en-US" sz="900" dirty="0">
              <a:solidFill>
                <a:schemeClr val="bg1"/>
              </a:solidFill>
              <a:latin typeface="Arial"/>
              <a:cs typeface="Arial"/>
            </a:endParaRPr>
          </a:p>
        </p:txBody>
      </p:sp>
      <p:sp>
        <p:nvSpPr>
          <p:cNvPr id="41" name="Rectangle 40"/>
          <p:cNvSpPr/>
          <p:nvPr/>
        </p:nvSpPr>
        <p:spPr>
          <a:xfrm>
            <a:off x="6881984" y="3054724"/>
            <a:ext cx="1180060" cy="358537"/>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chemeClr val="bg1"/>
                </a:solidFill>
                <a:latin typeface="Arial"/>
                <a:cs typeface="Arial"/>
              </a:rPr>
              <a:t>Writer IO</a:t>
            </a:r>
            <a:endParaRPr lang="en-US" sz="900" dirty="0">
              <a:solidFill>
                <a:schemeClr val="bg1"/>
              </a:solidFill>
              <a:latin typeface="Arial"/>
              <a:cs typeface="Arial"/>
            </a:endParaRPr>
          </a:p>
        </p:txBody>
      </p:sp>
      <p:sp>
        <p:nvSpPr>
          <p:cNvPr id="42" name="Rectangle 41"/>
          <p:cNvSpPr/>
          <p:nvPr/>
        </p:nvSpPr>
        <p:spPr>
          <a:xfrm>
            <a:off x="6881984" y="2239468"/>
            <a:ext cx="1180060" cy="358537"/>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chemeClr val="bg1"/>
                </a:solidFill>
                <a:latin typeface="Arial"/>
                <a:cs typeface="Arial"/>
              </a:rPr>
              <a:t>Non IO</a:t>
            </a:r>
            <a:endParaRPr lang="en-US" sz="900" dirty="0">
              <a:solidFill>
                <a:schemeClr val="bg1"/>
              </a:solidFill>
              <a:latin typeface="Arial"/>
              <a:cs typeface="Arial"/>
            </a:endParaRPr>
          </a:p>
        </p:txBody>
      </p:sp>
      <p:sp>
        <p:nvSpPr>
          <p:cNvPr id="44" name="Rectangle 43"/>
          <p:cNvSpPr/>
          <p:nvPr/>
        </p:nvSpPr>
        <p:spPr>
          <a:xfrm>
            <a:off x="5135090" y="2879793"/>
            <a:ext cx="1180060" cy="477653"/>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schemeClr val="bg1"/>
                </a:solidFill>
                <a:latin typeface="Arial"/>
                <a:cs typeface="Arial"/>
              </a:rPr>
              <a:t>Batch Reader</a:t>
            </a:r>
            <a:endParaRPr lang="en-US" sz="1100" b="1" dirty="0">
              <a:solidFill>
                <a:schemeClr val="bg1"/>
              </a:solidFill>
              <a:latin typeface="Arial"/>
              <a:cs typeface="Arial"/>
            </a:endParaRPr>
          </a:p>
        </p:txBody>
      </p:sp>
    </p:spTree>
    <p:extLst>
      <p:ext uri="{BB962C8B-B14F-4D97-AF65-F5344CB8AC3E}">
        <p14:creationId xmlns:p14="http://schemas.microsoft.com/office/powerpoint/2010/main" val="306149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0" y="921785"/>
            <a:ext cx="5923429" cy="3787493"/>
            <a:chOff x="1125071" y="922711"/>
            <a:chExt cx="5923429" cy="3787493"/>
          </a:xfrm>
        </p:grpSpPr>
        <p:pic>
          <p:nvPicPr>
            <p:cNvPr id="4" name="Picture 3"/>
            <p:cNvPicPr>
              <a:picLocks noChangeAspect="1"/>
            </p:cNvPicPr>
            <p:nvPr/>
          </p:nvPicPr>
          <p:blipFill>
            <a:blip r:embed="rId2"/>
            <a:stretch>
              <a:fillRect/>
            </a:stretch>
          </p:blipFill>
          <p:spPr>
            <a:xfrm>
              <a:off x="1125071" y="922711"/>
              <a:ext cx="5923429" cy="3787493"/>
            </a:xfrm>
            <a:prstGeom prst="rect">
              <a:avLst/>
            </a:prstGeom>
          </p:spPr>
        </p:pic>
        <p:sp>
          <p:nvSpPr>
            <p:cNvPr id="10" name="TextBox 9"/>
            <p:cNvSpPr txBox="1"/>
            <p:nvPr/>
          </p:nvSpPr>
          <p:spPr>
            <a:xfrm>
              <a:off x="3693296" y="990656"/>
              <a:ext cx="1210588" cy="215444"/>
            </a:xfrm>
            <a:prstGeom prst="rect">
              <a:avLst/>
            </a:prstGeom>
            <a:noFill/>
          </p:spPr>
          <p:txBody>
            <a:bodyPr wrap="none" rtlCol="0">
              <a:spAutoFit/>
            </a:bodyPr>
            <a:lstStyle/>
            <a:p>
              <a:r>
                <a:rPr lang="en-US" sz="800" b="1" dirty="0">
                  <a:solidFill>
                    <a:srgbClr val="1E1C1C"/>
                  </a:solidFill>
                  <a:latin typeface="Corbel"/>
                </a:rPr>
                <a:t>APPLICATION SERVER</a:t>
              </a:r>
            </a:p>
          </p:txBody>
        </p:sp>
        <p:sp>
          <p:nvSpPr>
            <p:cNvPr id="11" name="TextBox 10"/>
            <p:cNvSpPr txBox="1"/>
            <p:nvPr/>
          </p:nvSpPr>
          <p:spPr>
            <a:xfrm>
              <a:off x="3693296" y="2337581"/>
              <a:ext cx="1018227" cy="215444"/>
            </a:xfrm>
            <a:prstGeom prst="rect">
              <a:avLst/>
            </a:prstGeom>
            <a:noFill/>
          </p:spPr>
          <p:txBody>
            <a:bodyPr wrap="none" rtlCol="0">
              <a:spAutoFit/>
            </a:bodyPr>
            <a:lstStyle/>
            <a:p>
              <a:r>
                <a:rPr lang="en-US" sz="800" b="1" dirty="0">
                  <a:solidFill>
                    <a:srgbClr val="1E1C1C"/>
                  </a:solidFill>
                  <a:latin typeface="Corbel"/>
                </a:rPr>
                <a:t>MANAGED CACHE</a:t>
              </a:r>
            </a:p>
          </p:txBody>
        </p:sp>
        <p:sp>
          <p:nvSpPr>
            <p:cNvPr id="12" name="TextBox 11"/>
            <p:cNvSpPr txBox="1"/>
            <p:nvPr/>
          </p:nvSpPr>
          <p:spPr>
            <a:xfrm>
              <a:off x="3693296" y="3381041"/>
              <a:ext cx="407684" cy="215444"/>
            </a:xfrm>
            <a:prstGeom prst="rect">
              <a:avLst/>
            </a:prstGeom>
            <a:noFill/>
          </p:spPr>
          <p:txBody>
            <a:bodyPr wrap="none" rtlCol="0">
              <a:spAutoFit/>
            </a:bodyPr>
            <a:lstStyle/>
            <a:p>
              <a:r>
                <a:rPr lang="en-US" sz="800" b="1" dirty="0">
                  <a:solidFill>
                    <a:srgbClr val="1E1C1C"/>
                  </a:solidFill>
                  <a:latin typeface="Corbel"/>
                </a:rPr>
                <a:t>DISK</a:t>
              </a:r>
            </a:p>
          </p:txBody>
        </p:sp>
        <p:sp>
          <p:nvSpPr>
            <p:cNvPr id="13" name="TextBox 12"/>
            <p:cNvSpPr txBox="1"/>
            <p:nvPr/>
          </p:nvSpPr>
          <p:spPr>
            <a:xfrm>
              <a:off x="6535350" y="3697138"/>
              <a:ext cx="407684" cy="209032"/>
            </a:xfrm>
            <a:prstGeom prst="rect">
              <a:avLst/>
            </a:prstGeom>
            <a:noFill/>
          </p:spPr>
          <p:txBody>
            <a:bodyPr wrap="none" rtlCol="0">
              <a:spAutoFit/>
            </a:bodyPr>
            <a:lstStyle/>
            <a:p>
              <a:pPr algn="ctr">
                <a:lnSpc>
                  <a:spcPts val="900"/>
                </a:lnSpc>
              </a:pPr>
              <a:r>
                <a:rPr lang="en-US" sz="800" b="1" dirty="0" smtClean="0">
                  <a:solidFill>
                    <a:srgbClr val="1E1C1C"/>
                  </a:solidFill>
                  <a:latin typeface="Corbel"/>
                </a:rPr>
                <a:t>DISK</a:t>
              </a:r>
              <a:endParaRPr lang="en-US" sz="800" b="1" dirty="0">
                <a:solidFill>
                  <a:srgbClr val="1E1C1C"/>
                </a:solidFill>
                <a:latin typeface="Corbel"/>
              </a:endParaRPr>
            </a:p>
          </p:txBody>
        </p:sp>
      </p:grpSp>
      <p:sp>
        <p:nvSpPr>
          <p:cNvPr id="2" name="Title 1"/>
          <p:cNvSpPr>
            <a:spLocks noGrp="1"/>
          </p:cNvSpPr>
          <p:nvPr>
            <p:ph type="title"/>
          </p:nvPr>
        </p:nvSpPr>
        <p:spPr/>
        <p:txBody>
          <a:bodyPr/>
          <a:lstStyle/>
          <a:p>
            <a:r>
              <a:rPr lang="en-US" dirty="0" smtClean="0"/>
              <a:t>Data Manager - Update </a:t>
            </a:r>
            <a:r>
              <a:rPr lang="en-US" dirty="0"/>
              <a:t>Operation</a:t>
            </a:r>
          </a:p>
        </p:txBody>
      </p:sp>
      <p:sp>
        <p:nvSpPr>
          <p:cNvPr id="3" name="Slide Number Placeholder 2"/>
          <p:cNvSpPr>
            <a:spLocks noGrp="1"/>
          </p:cNvSpPr>
          <p:nvPr>
            <p:ph type="sldNum" sz="quarter" idx="12"/>
          </p:nvPr>
        </p:nvSpPr>
        <p:spPr/>
        <p:txBody>
          <a:bodyPr/>
          <a:lstStyle/>
          <a:p>
            <a:fld id="{E728A94C-44F1-DF43-8BD8-694E750DEF33}" type="slidenum">
              <a:rPr lang="en-US" smtClean="0">
                <a:latin typeface="Corbel"/>
              </a:rPr>
              <a:pPr/>
              <a:t>23</a:t>
            </a:fld>
            <a:endParaRPr lang="en-US">
              <a:latin typeface="Corbel"/>
            </a:endParaRPr>
          </a:p>
        </p:txBody>
      </p:sp>
      <p:grpSp>
        <p:nvGrpSpPr>
          <p:cNvPr id="18" name="Group 17"/>
          <p:cNvGrpSpPr/>
          <p:nvPr/>
        </p:nvGrpSpPr>
        <p:grpSpPr>
          <a:xfrm>
            <a:off x="3458653" y="2643878"/>
            <a:ext cx="354485" cy="338109"/>
            <a:chOff x="4583724" y="1364723"/>
            <a:chExt cx="354485" cy="338109"/>
          </a:xfrm>
        </p:grpSpPr>
        <p:pic>
          <p:nvPicPr>
            <p:cNvPr id="19" name="Picture 18"/>
            <p:cNvPicPr>
              <a:picLocks noChangeAspect="1"/>
            </p:cNvPicPr>
            <p:nvPr/>
          </p:nvPicPr>
          <p:blipFill>
            <a:blip r:embed="rId3">
              <a:grayscl/>
            </a:blip>
            <a:stretch>
              <a:fillRect/>
            </a:stretch>
          </p:blipFill>
          <p:spPr>
            <a:xfrm>
              <a:off x="4634299" y="1364723"/>
              <a:ext cx="267215" cy="338109"/>
            </a:xfrm>
            <a:prstGeom prst="rect">
              <a:avLst/>
            </a:prstGeom>
          </p:spPr>
        </p:pic>
        <p:sp>
          <p:nvSpPr>
            <p:cNvPr id="20" name="TextBox 19"/>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a:solidFill>
                    <a:prstClr val="white">
                      <a:lumMod val="50000"/>
                    </a:prstClr>
                  </a:solidFill>
                  <a:latin typeface="Corbel"/>
                </a:rPr>
                <a:t>DOC 1</a:t>
              </a:r>
            </a:p>
          </p:txBody>
        </p:sp>
      </p:grpSp>
      <p:grpSp>
        <p:nvGrpSpPr>
          <p:cNvPr id="21" name="Group 20"/>
          <p:cNvGrpSpPr/>
          <p:nvPr/>
        </p:nvGrpSpPr>
        <p:grpSpPr>
          <a:xfrm>
            <a:off x="3456073" y="3809556"/>
            <a:ext cx="354485" cy="338109"/>
            <a:chOff x="4583724" y="1364723"/>
            <a:chExt cx="354485" cy="338109"/>
          </a:xfrm>
        </p:grpSpPr>
        <p:pic>
          <p:nvPicPr>
            <p:cNvPr id="22" name="Picture 21"/>
            <p:cNvPicPr>
              <a:picLocks noChangeAspect="1"/>
            </p:cNvPicPr>
            <p:nvPr/>
          </p:nvPicPr>
          <p:blipFill>
            <a:blip r:embed="rId3">
              <a:grayscl/>
            </a:blip>
            <a:stretch>
              <a:fillRect/>
            </a:stretch>
          </p:blipFill>
          <p:spPr>
            <a:xfrm>
              <a:off x="4634299" y="1364723"/>
              <a:ext cx="267215" cy="338109"/>
            </a:xfrm>
            <a:prstGeom prst="rect">
              <a:avLst/>
            </a:prstGeom>
          </p:spPr>
        </p:pic>
        <p:sp>
          <p:nvSpPr>
            <p:cNvPr id="23" name="TextBox 22"/>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a:solidFill>
                    <a:srgbClr val="7F7F7F"/>
                  </a:solidFill>
                  <a:latin typeface="Corbel"/>
                </a:rPr>
                <a:t>DOC 1</a:t>
              </a:r>
            </a:p>
          </p:txBody>
        </p:sp>
      </p:grpSp>
      <p:grpSp>
        <p:nvGrpSpPr>
          <p:cNvPr id="24" name="Group 23"/>
          <p:cNvGrpSpPr/>
          <p:nvPr/>
        </p:nvGrpSpPr>
        <p:grpSpPr>
          <a:xfrm>
            <a:off x="3458653" y="1322607"/>
            <a:ext cx="354485" cy="338109"/>
            <a:chOff x="4583724" y="1364723"/>
            <a:chExt cx="354485" cy="338109"/>
          </a:xfrm>
        </p:grpSpPr>
        <p:pic>
          <p:nvPicPr>
            <p:cNvPr id="25" name="Picture 24"/>
            <p:cNvPicPr>
              <a:picLocks noChangeAspect="1"/>
            </p:cNvPicPr>
            <p:nvPr/>
          </p:nvPicPr>
          <p:blipFill>
            <a:blip r:embed="rId3"/>
            <a:stretch>
              <a:fillRect/>
            </a:stretch>
          </p:blipFill>
          <p:spPr>
            <a:xfrm>
              <a:off x="4634299" y="1364723"/>
              <a:ext cx="267215" cy="338109"/>
            </a:xfrm>
            <a:prstGeom prst="rect">
              <a:avLst/>
            </a:prstGeom>
          </p:spPr>
        </p:pic>
        <p:sp>
          <p:nvSpPr>
            <p:cNvPr id="26" name="TextBox 25"/>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a:solidFill>
                    <a:srgbClr val="139DD9"/>
                  </a:solidFill>
                  <a:latin typeface="Corbel"/>
                </a:rPr>
                <a:t>DOC 1</a:t>
              </a:r>
            </a:p>
          </p:txBody>
        </p:sp>
      </p:grpSp>
      <p:grpSp>
        <p:nvGrpSpPr>
          <p:cNvPr id="27" name="Group 26"/>
          <p:cNvGrpSpPr/>
          <p:nvPr/>
        </p:nvGrpSpPr>
        <p:grpSpPr>
          <a:xfrm>
            <a:off x="3458653" y="2652345"/>
            <a:ext cx="354485" cy="338109"/>
            <a:chOff x="4583724" y="1364723"/>
            <a:chExt cx="354485" cy="338109"/>
          </a:xfrm>
        </p:grpSpPr>
        <p:pic>
          <p:nvPicPr>
            <p:cNvPr id="28" name="Picture 27"/>
            <p:cNvPicPr>
              <a:picLocks noChangeAspect="1"/>
            </p:cNvPicPr>
            <p:nvPr/>
          </p:nvPicPr>
          <p:blipFill>
            <a:blip r:embed="rId3"/>
            <a:stretch>
              <a:fillRect/>
            </a:stretch>
          </p:blipFill>
          <p:spPr>
            <a:xfrm>
              <a:off x="4634299" y="1364723"/>
              <a:ext cx="267215" cy="338109"/>
            </a:xfrm>
            <a:prstGeom prst="rect">
              <a:avLst/>
            </a:prstGeom>
          </p:spPr>
        </p:pic>
        <p:sp>
          <p:nvSpPr>
            <p:cNvPr id="29" name="TextBox 28"/>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a:solidFill>
                    <a:srgbClr val="139DD9"/>
                  </a:solidFill>
                  <a:latin typeface="Corbel"/>
                </a:rPr>
                <a:t>DOC 1</a:t>
              </a:r>
            </a:p>
          </p:txBody>
        </p:sp>
      </p:grpSp>
      <p:grpSp>
        <p:nvGrpSpPr>
          <p:cNvPr id="30" name="Group 29"/>
          <p:cNvGrpSpPr/>
          <p:nvPr/>
        </p:nvGrpSpPr>
        <p:grpSpPr>
          <a:xfrm>
            <a:off x="3458653" y="2652345"/>
            <a:ext cx="354485" cy="338109"/>
            <a:chOff x="4583724" y="1364723"/>
            <a:chExt cx="354485" cy="338109"/>
          </a:xfrm>
        </p:grpSpPr>
        <p:pic>
          <p:nvPicPr>
            <p:cNvPr id="31" name="Picture 30"/>
            <p:cNvPicPr>
              <a:picLocks noChangeAspect="1"/>
            </p:cNvPicPr>
            <p:nvPr/>
          </p:nvPicPr>
          <p:blipFill>
            <a:blip r:embed="rId3"/>
            <a:stretch>
              <a:fillRect/>
            </a:stretch>
          </p:blipFill>
          <p:spPr>
            <a:xfrm>
              <a:off x="4634299" y="1364723"/>
              <a:ext cx="267215" cy="338109"/>
            </a:xfrm>
            <a:prstGeom prst="rect">
              <a:avLst/>
            </a:prstGeom>
          </p:spPr>
        </p:pic>
        <p:sp>
          <p:nvSpPr>
            <p:cNvPr id="32" name="TextBox 31"/>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a:solidFill>
                    <a:srgbClr val="139DD9"/>
                  </a:solidFill>
                  <a:latin typeface="Corbel"/>
                </a:rPr>
                <a:t>DOC 1</a:t>
              </a:r>
            </a:p>
          </p:txBody>
        </p:sp>
      </p:grpSp>
      <p:pic>
        <p:nvPicPr>
          <p:cNvPr id="6" name="Picture 5" descr="queue---front-part-with-window.png"/>
          <p:cNvPicPr>
            <a:picLocks/>
          </p:cNvPicPr>
          <p:nvPr/>
        </p:nvPicPr>
        <p:blipFill>
          <a:blip r:embed="rId4">
            <a:extLst>
              <a:ext uri="{28A0092B-C50C-407E-A947-70E740481C1C}">
                <a14:useLocalDpi xmlns:a14="http://schemas.microsoft.com/office/drawing/2010/main" val="0"/>
              </a:ext>
            </a:extLst>
          </a:blip>
          <a:stretch>
            <a:fillRect/>
          </a:stretch>
        </p:blipFill>
        <p:spPr>
          <a:xfrm>
            <a:off x="1137451" y="2471837"/>
            <a:ext cx="896112" cy="640080"/>
          </a:xfrm>
          <a:prstGeom prst="rect">
            <a:avLst/>
          </a:prstGeom>
        </p:spPr>
      </p:pic>
      <p:pic>
        <p:nvPicPr>
          <p:cNvPr id="7" name="Picture 6" descr="queue---front-part-with-window.png"/>
          <p:cNvPicPr>
            <a:picLocks/>
          </p:cNvPicPr>
          <p:nvPr/>
        </p:nvPicPr>
        <p:blipFill>
          <a:blip r:embed="rId4">
            <a:extLst>
              <a:ext uri="{28A0092B-C50C-407E-A947-70E740481C1C}">
                <a14:useLocalDpi xmlns:a14="http://schemas.microsoft.com/office/drawing/2010/main" val="0"/>
              </a:ext>
            </a:extLst>
          </a:blip>
          <a:stretch>
            <a:fillRect/>
          </a:stretch>
        </p:blipFill>
        <p:spPr>
          <a:xfrm rot="5400000">
            <a:off x="4933896" y="2990606"/>
            <a:ext cx="896112" cy="640080"/>
          </a:xfrm>
          <a:prstGeom prst="rect">
            <a:avLst/>
          </a:prstGeom>
        </p:spPr>
      </p:pic>
      <p:sp>
        <p:nvSpPr>
          <p:cNvPr id="34" name="Content Placeholder 48"/>
          <p:cNvSpPr txBox="1">
            <a:spLocks/>
          </p:cNvSpPr>
          <p:nvPr/>
        </p:nvSpPr>
        <p:spPr>
          <a:xfrm>
            <a:off x="6084455" y="895577"/>
            <a:ext cx="2885810" cy="3909057"/>
          </a:xfrm>
          <a:prstGeom prst="rect">
            <a:avLst/>
          </a:prstGeom>
        </p:spPr>
        <p:txBody>
          <a:bodyPr vert="horz" lIns="0" tIns="0" rIns="0" bIns="0" rtlCol="0" anchor="t">
            <a:noAutofit/>
          </a:bodyPr>
          <a:lstStyle>
            <a:lvl1pPr marL="342900" indent="-347472" algn="l" defTabSz="914400" rtl="0" eaLnBrk="1" latinLnBrk="0" hangingPunct="1">
              <a:lnSpc>
                <a:spcPct val="100000"/>
              </a:lnSpc>
              <a:spcBef>
                <a:spcPts val="1200"/>
              </a:spcBef>
              <a:buClr>
                <a:schemeClr val="accent1"/>
              </a:buClr>
              <a:buSzPct val="100000"/>
              <a:buFont typeface="Arial"/>
              <a:buChar char="•"/>
              <a:defRPr lang="en-US" sz="2400" b="1" kern="1200" dirty="0" smtClean="0">
                <a:solidFill>
                  <a:schemeClr val="tx1"/>
                </a:solidFill>
                <a:latin typeface="+mn-lt"/>
                <a:ea typeface="+mn-ea"/>
                <a:cs typeface="+mn-cs"/>
              </a:defRPr>
            </a:lvl1pPr>
            <a:lvl2pPr marL="685800" indent="-347472" algn="l" defTabSz="914400" rtl="0" eaLnBrk="1" latinLnBrk="0" hangingPunct="1">
              <a:lnSpc>
                <a:spcPct val="100000"/>
              </a:lnSpc>
              <a:spcBef>
                <a:spcPts val="600"/>
              </a:spcBef>
              <a:buClr>
                <a:schemeClr val="tx1">
                  <a:lumMod val="60000"/>
                  <a:lumOff val="40000"/>
                </a:schemeClr>
              </a:buClr>
              <a:buSzPct val="100000"/>
              <a:buFont typeface="Lucida Grande"/>
              <a:buChar char="­"/>
              <a:defRPr lang="en-US" sz="2000" kern="1200" baseline="0" dirty="0">
                <a:solidFill>
                  <a:schemeClr val="tx1"/>
                </a:solidFill>
                <a:latin typeface="+mn-lt"/>
                <a:ea typeface="+mn-ea"/>
                <a:cs typeface="+mn-cs"/>
              </a:defRPr>
            </a:lvl2pPr>
            <a:lvl3pPr marL="1200150" indent="-285750" algn="l" defTabSz="914400" rtl="0" eaLnBrk="1" latinLnBrk="0" hangingPunct="1">
              <a:lnSpc>
                <a:spcPct val="100000"/>
              </a:lnSpc>
              <a:spcBef>
                <a:spcPts val="1200"/>
              </a:spcBef>
              <a:buClr>
                <a:schemeClr val="tx1">
                  <a:lumMod val="60000"/>
                  <a:lumOff val="40000"/>
                </a:schemeClr>
              </a:buClr>
              <a:buFont typeface="Arial"/>
              <a:buChar char="•"/>
              <a:defRPr lang="en-US" sz="1800" kern="1200" dirty="0" smtClean="0">
                <a:solidFill>
                  <a:schemeClr val="tx1"/>
                </a:solidFill>
                <a:latin typeface="+mn-lt"/>
                <a:ea typeface="+mn-ea"/>
                <a:cs typeface="+mn-cs"/>
              </a:defRPr>
            </a:lvl3pPr>
            <a:lvl4pPr marL="16573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4pPr>
            <a:lvl5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342900">
              <a:lnSpc>
                <a:spcPct val="90000"/>
              </a:lnSpc>
              <a:buFont typeface="Wingdings" charset="2"/>
              <a:buChar char="§"/>
            </a:pPr>
            <a:r>
              <a:rPr lang="en-US" sz="1400" dirty="0"/>
              <a:t>Caching based on </a:t>
            </a:r>
            <a:r>
              <a:rPr lang="en-US" sz="1400" dirty="0" err="1" smtClean="0"/>
              <a:t>Memcached</a:t>
            </a:r>
            <a:r>
              <a:rPr lang="en-US" sz="1400" dirty="0" smtClean="0"/>
              <a:t>: </a:t>
            </a:r>
            <a:r>
              <a:rPr lang="en-US" sz="1400" b="0" dirty="0" smtClean="0"/>
              <a:t>App </a:t>
            </a:r>
            <a:r>
              <a:rPr lang="en-US" sz="1400" b="0" dirty="0"/>
              <a:t>gets </a:t>
            </a:r>
            <a:r>
              <a:rPr lang="en-US" sz="1400" b="0" dirty="0" smtClean="0"/>
              <a:t>an ACK when update is successfully </a:t>
            </a:r>
            <a:r>
              <a:rPr lang="en-US" sz="1400" b="0" dirty="0"/>
              <a:t>in </a:t>
            </a:r>
            <a:r>
              <a:rPr lang="en-US" sz="1400" b="0" dirty="0" smtClean="0"/>
              <a:t>RAM </a:t>
            </a:r>
          </a:p>
          <a:p>
            <a:pPr lvl="1" indent="-342900">
              <a:lnSpc>
                <a:spcPct val="90000"/>
              </a:lnSpc>
              <a:buFont typeface="Wingdings" charset="2"/>
              <a:buChar char="§"/>
            </a:pPr>
            <a:r>
              <a:rPr lang="en-US" sz="1000" dirty="0"/>
              <a:t>O</a:t>
            </a:r>
            <a:r>
              <a:rPr lang="en-US" sz="1000" b="0" dirty="0" smtClean="0"/>
              <a:t>r </a:t>
            </a:r>
            <a:r>
              <a:rPr lang="en-US" sz="1000" b="0" dirty="0" err="1" smtClean="0"/>
              <a:t>RAM+Replicated</a:t>
            </a:r>
            <a:r>
              <a:rPr lang="en-US" sz="1000" b="0" dirty="0" smtClean="0"/>
              <a:t> </a:t>
            </a:r>
          </a:p>
          <a:p>
            <a:pPr lvl="1" indent="-342900">
              <a:lnSpc>
                <a:spcPct val="90000"/>
              </a:lnSpc>
              <a:buFont typeface="Wingdings" charset="2"/>
              <a:buChar char="§"/>
            </a:pPr>
            <a:r>
              <a:rPr lang="en-US" sz="1000" dirty="0"/>
              <a:t>O</a:t>
            </a:r>
            <a:r>
              <a:rPr lang="en-US" sz="1000" b="0" dirty="0" smtClean="0"/>
              <a:t>r </a:t>
            </a:r>
            <a:r>
              <a:rPr lang="en-US" sz="1000" b="0" dirty="0" err="1" smtClean="0"/>
              <a:t>RAM+Persisted</a:t>
            </a:r>
            <a:r>
              <a:rPr lang="en-US" sz="1000" b="0" dirty="0" smtClean="0"/>
              <a:t> </a:t>
            </a:r>
          </a:p>
          <a:p>
            <a:pPr lvl="1" indent="-342900">
              <a:lnSpc>
                <a:spcPct val="90000"/>
              </a:lnSpc>
              <a:buFont typeface="Wingdings" charset="2"/>
              <a:buChar char="§"/>
            </a:pPr>
            <a:r>
              <a:rPr lang="en-US" sz="1000" b="0" dirty="0" smtClean="0"/>
              <a:t>Or </a:t>
            </a:r>
            <a:r>
              <a:rPr lang="en-US" sz="1000" b="0" dirty="0" err="1" smtClean="0"/>
              <a:t>RAM+Replicated+Persisted</a:t>
            </a:r>
            <a:endParaRPr lang="en-US" sz="1000" b="0" dirty="0" smtClean="0"/>
          </a:p>
          <a:p>
            <a:pPr lvl="1" indent="-342900">
              <a:lnSpc>
                <a:spcPct val="90000"/>
              </a:lnSpc>
              <a:buFont typeface="Wingdings" charset="2"/>
              <a:buChar char="§"/>
            </a:pPr>
            <a:r>
              <a:rPr lang="en-US" sz="1000" dirty="0" smtClean="0"/>
              <a:t>Or </a:t>
            </a:r>
            <a:r>
              <a:rPr lang="en-US" sz="1000" b="0" dirty="0" smtClean="0"/>
              <a:t>…</a:t>
            </a:r>
            <a:endParaRPr lang="en-US" sz="600" b="0" dirty="0"/>
          </a:p>
          <a:p>
            <a:pPr indent="-342900">
              <a:lnSpc>
                <a:spcPct val="90000"/>
              </a:lnSpc>
              <a:buFont typeface="Wingdings" charset="2"/>
              <a:buChar char="§"/>
            </a:pPr>
            <a:r>
              <a:rPr lang="en-US" sz="1400" dirty="0" smtClean="0"/>
              <a:t>DCP base Replication:</a:t>
            </a:r>
            <a:r>
              <a:rPr lang="en-US" sz="1400" b="0" dirty="0" smtClean="0"/>
              <a:t> updates queued to other nodes</a:t>
            </a:r>
          </a:p>
          <a:p>
            <a:pPr indent="-342900">
              <a:lnSpc>
                <a:spcPct val="90000"/>
              </a:lnSpc>
              <a:buFont typeface="Wingdings" charset="2"/>
              <a:buChar char="§"/>
            </a:pPr>
            <a:r>
              <a:rPr lang="en-US" sz="1400" dirty="0" err="1" smtClean="0"/>
              <a:t>Couchstore</a:t>
            </a:r>
            <a:r>
              <a:rPr lang="en-US" sz="1400" dirty="0" smtClean="0"/>
              <a:t> based Storage:</a:t>
            </a:r>
            <a:r>
              <a:rPr lang="en-US" sz="1400" b="0" dirty="0" smtClean="0"/>
              <a:t> updates queued for storage</a:t>
            </a:r>
            <a:endParaRPr lang="en-US" sz="1400" b="0" dirty="0"/>
          </a:p>
        </p:txBody>
      </p:sp>
      <p:sp>
        <p:nvSpPr>
          <p:cNvPr id="33" name="TextBox 32"/>
          <p:cNvSpPr txBox="1"/>
          <p:nvPr/>
        </p:nvSpPr>
        <p:spPr>
          <a:xfrm>
            <a:off x="1420233" y="2263731"/>
            <a:ext cx="377026" cy="209032"/>
          </a:xfrm>
          <a:prstGeom prst="rect">
            <a:avLst/>
          </a:prstGeom>
          <a:noFill/>
        </p:spPr>
        <p:txBody>
          <a:bodyPr wrap="none" rtlCol="0">
            <a:spAutoFit/>
          </a:bodyPr>
          <a:lstStyle/>
          <a:p>
            <a:pPr algn="ctr">
              <a:lnSpc>
                <a:spcPts val="900"/>
              </a:lnSpc>
            </a:pPr>
            <a:r>
              <a:rPr lang="en-US" sz="800" b="1" dirty="0" smtClean="0"/>
              <a:t>DCP</a:t>
            </a:r>
          </a:p>
        </p:txBody>
      </p:sp>
    </p:spTree>
    <p:extLst>
      <p:ext uri="{BB962C8B-B14F-4D97-AF65-F5344CB8AC3E}">
        <p14:creationId xmlns:p14="http://schemas.microsoft.com/office/powerpoint/2010/main" val="1728374721"/>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400"/>
                                        <p:tgtEl>
                                          <p:spTgt spid="24"/>
                                        </p:tgtEl>
                                      </p:cBhvr>
                                    </p:animEffect>
                                  </p:childTnLst>
                                </p:cTn>
                              </p:par>
                            </p:childTnLst>
                          </p:cTn>
                        </p:par>
                        <p:par>
                          <p:cTn id="8" fill="hold">
                            <p:stCondLst>
                              <p:cond delay="900"/>
                            </p:stCondLst>
                            <p:childTnLst>
                              <p:par>
                                <p:cTn id="9" presetID="0" presetClass="path" presetSubtype="0" accel="50000" decel="50000" fill="hold" nodeType="afterEffect">
                                  <p:stCondLst>
                                    <p:cond delay="0"/>
                                  </p:stCondLst>
                                  <p:childTnLst>
                                    <p:animMotion origin="layout" path="M 0.00035 -0.00061 L 0.00035 0.25718 " pathEditMode="relative" rAng="0" ptsTypes="AA">
                                      <p:cBhvr>
                                        <p:cTn id="10" dur="1000" fill="hold"/>
                                        <p:tgtEl>
                                          <p:spTgt spid="24"/>
                                        </p:tgtEl>
                                        <p:attrNameLst>
                                          <p:attrName>ppt_x</p:attrName>
                                          <p:attrName>ppt_y</p:attrName>
                                        </p:attrNameLst>
                                      </p:cBhvr>
                                      <p:rCtr x="0" y="12874"/>
                                    </p:animMotion>
                                  </p:childTnLst>
                                </p:cTn>
                              </p:par>
                            </p:childTnLst>
                          </p:cTn>
                        </p:par>
                        <p:par>
                          <p:cTn id="11" fill="hold">
                            <p:stCondLst>
                              <p:cond delay="1900"/>
                            </p:stCondLst>
                            <p:childTnLst>
                              <p:par>
                                <p:cTn id="12" presetID="1"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childTnLst>
                                </p:cTn>
                              </p:par>
                            </p:childTnLst>
                          </p:cTn>
                        </p:par>
                        <p:par>
                          <p:cTn id="16" fill="hold">
                            <p:stCondLst>
                              <p:cond delay="1900"/>
                            </p:stCondLst>
                            <p:childTnLst>
                              <p:par>
                                <p:cTn id="17" presetID="35" presetClass="path" presetSubtype="0" accel="50000" decel="50000" fill="hold" nodeType="afterEffect">
                                  <p:stCondLst>
                                    <p:cond delay="0"/>
                                  </p:stCondLst>
                                  <p:childTnLst>
                                    <p:animMotion origin="layout" path="M 3.05556E-6 -1.17011E-6 L -0.23125 -0.00093 " pathEditMode="relative" rAng="0" ptsTypes="AA">
                                      <p:cBhvr>
                                        <p:cTn id="18" dur="1300" fill="hold"/>
                                        <p:tgtEl>
                                          <p:spTgt spid="27"/>
                                        </p:tgtEl>
                                        <p:attrNameLst>
                                          <p:attrName>ppt_x</p:attrName>
                                          <p:attrName>ppt_y</p:attrName>
                                        </p:attrNameLst>
                                      </p:cBhvr>
                                      <p:rCtr x="-11563" y="-62"/>
                                    </p:animMotion>
                                  </p:childTnLst>
                                </p:cTn>
                              </p:par>
                              <p:par>
                                <p:cTn id="19" presetID="50" presetClass="path" presetSubtype="0" accel="50000" decel="50000" fill="hold" nodeType="withEffect">
                                  <p:stCondLst>
                                    <p:cond delay="0"/>
                                  </p:stCondLst>
                                  <p:childTnLst>
                                    <p:animMotion origin="layout" path="M 0.00035 -0.00123 L 0.15243 -0.03674 C 0.19445 -0.03674 0.18802 0.02347 0.18802 0.04415 L 0.18768 0.07132 L 0.18768 0.08614 " pathEditMode="relative" rAng="0" ptsTypes="FfFAF">
                                      <p:cBhvr>
                                        <p:cTn id="20" dur="1300" fill="hold"/>
                                        <p:tgtEl>
                                          <p:spTgt spid="30"/>
                                        </p:tgtEl>
                                        <p:attrNameLst>
                                          <p:attrName>ppt_x</p:attrName>
                                          <p:attrName>ppt_y</p:attrName>
                                        </p:attrNameLst>
                                      </p:cBhvr>
                                      <p:rCtr x="9705" y="2593"/>
                                    </p:animMotion>
                                  </p:childTnLst>
                                </p:cTn>
                              </p:par>
                            </p:childTnLst>
                          </p:cTn>
                        </p:par>
                        <p:par>
                          <p:cTn id="21" fill="hold">
                            <p:stCondLst>
                              <p:cond delay="3200"/>
                            </p:stCondLst>
                            <p:childTnLst>
                              <p:par>
                                <p:cTn id="22" presetID="35" presetClass="path" presetSubtype="0" accel="50000" decel="50000" fill="hold" nodeType="afterEffect">
                                  <p:stCondLst>
                                    <p:cond delay="0"/>
                                  </p:stCondLst>
                                  <p:childTnLst>
                                    <p:animMotion origin="layout" path="M -0.23125 -0.00093 L -0.57726 -0.00093 " pathEditMode="relative" rAng="0" ptsTypes="AA">
                                      <p:cBhvr>
                                        <p:cTn id="23" dur="1500" fill="hold"/>
                                        <p:tgtEl>
                                          <p:spTgt spid="27"/>
                                        </p:tgtEl>
                                        <p:attrNameLst>
                                          <p:attrName>ppt_x</p:attrName>
                                          <p:attrName>ppt_y</p:attrName>
                                        </p:attrNameLst>
                                      </p:cBhvr>
                                      <p:rCtr x="-17309" y="0"/>
                                    </p:animMotion>
                                  </p:childTnLst>
                                </p:cTn>
                              </p:par>
                              <p:par>
                                <p:cTn id="24" presetID="0" presetClass="path" presetSubtype="0" accel="50000" decel="50000" fill="hold" nodeType="withEffect">
                                  <p:stCondLst>
                                    <p:cond delay="0"/>
                                  </p:stCondLst>
                                  <p:childTnLst>
                                    <p:animMotion origin="layout" path="M 0.18767 0.08603 C 0.18871 0.12951 0.18958 0.1736 0.18906 0.1955 C 0.18871 0.2177 0.18958 0.214 0.18541 0.21893 C 0.18107 0.22387 0.19479 0.22448 0.16371 0.22541 C 0.13281 0.22664 0.02743 0.22541 0.00034 0.22541 " pathEditMode="relative" rAng="0" ptsTypes="aaaaA">
                                      <p:cBhvr>
                                        <p:cTn id="25" dur="1500" fill="hold"/>
                                        <p:tgtEl>
                                          <p:spTgt spid="30"/>
                                        </p:tgtEl>
                                        <p:attrNameLst>
                                          <p:attrName>ppt_x</p:attrName>
                                          <p:attrName>ppt_y</p:attrName>
                                        </p:attrNameLst>
                                      </p:cBhvr>
                                      <p:rCtr x="-9010" y="70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Manager - Cache Ejection</a:t>
            </a:r>
            <a:endParaRPr lang="en-US" dirty="0"/>
          </a:p>
        </p:txBody>
      </p:sp>
      <p:sp>
        <p:nvSpPr>
          <p:cNvPr id="3" name="Slide Number Placeholder 2"/>
          <p:cNvSpPr>
            <a:spLocks noGrp="1"/>
          </p:cNvSpPr>
          <p:nvPr>
            <p:ph type="sldNum" sz="quarter" idx="12"/>
          </p:nvPr>
        </p:nvSpPr>
        <p:spPr/>
        <p:txBody>
          <a:bodyPr/>
          <a:lstStyle/>
          <a:p>
            <a:fld id="{E728A94C-44F1-DF43-8BD8-694E750DEF33}" type="slidenum">
              <a:rPr lang="en-US" smtClean="0"/>
              <a:t>24</a:t>
            </a:fld>
            <a:endParaRPr lang="en-US"/>
          </a:p>
        </p:txBody>
      </p:sp>
      <p:grpSp>
        <p:nvGrpSpPr>
          <p:cNvPr id="4" name="Group 3"/>
          <p:cNvGrpSpPr/>
          <p:nvPr/>
        </p:nvGrpSpPr>
        <p:grpSpPr>
          <a:xfrm>
            <a:off x="5278" y="922711"/>
            <a:ext cx="5923429" cy="3787493"/>
            <a:chOff x="1125071" y="922711"/>
            <a:chExt cx="5923429" cy="3787493"/>
          </a:xfrm>
        </p:grpSpPr>
        <p:pic>
          <p:nvPicPr>
            <p:cNvPr id="5" name="Picture 4"/>
            <p:cNvPicPr>
              <a:picLocks noChangeAspect="1"/>
            </p:cNvPicPr>
            <p:nvPr/>
          </p:nvPicPr>
          <p:blipFill>
            <a:blip r:embed="rId3"/>
            <a:stretch>
              <a:fillRect/>
            </a:stretch>
          </p:blipFill>
          <p:spPr>
            <a:xfrm>
              <a:off x="1125071" y="922711"/>
              <a:ext cx="5923429" cy="3787493"/>
            </a:xfrm>
            <a:prstGeom prst="rect">
              <a:avLst/>
            </a:prstGeom>
          </p:spPr>
        </p:pic>
        <p:sp>
          <p:nvSpPr>
            <p:cNvPr id="6" name="TextBox 5"/>
            <p:cNvSpPr txBox="1"/>
            <p:nvPr/>
          </p:nvSpPr>
          <p:spPr>
            <a:xfrm>
              <a:off x="3693296" y="990656"/>
              <a:ext cx="1210588" cy="215444"/>
            </a:xfrm>
            <a:prstGeom prst="rect">
              <a:avLst/>
            </a:prstGeom>
            <a:noFill/>
          </p:spPr>
          <p:txBody>
            <a:bodyPr wrap="none" rtlCol="0">
              <a:spAutoFit/>
            </a:bodyPr>
            <a:lstStyle/>
            <a:p>
              <a:r>
                <a:rPr lang="en-US" sz="800" b="1" dirty="0" smtClean="0"/>
                <a:t>APPLICATION SERVER</a:t>
              </a:r>
              <a:endParaRPr lang="en-US" sz="800" b="1" dirty="0"/>
            </a:p>
          </p:txBody>
        </p:sp>
        <p:sp>
          <p:nvSpPr>
            <p:cNvPr id="7" name="TextBox 6"/>
            <p:cNvSpPr txBox="1"/>
            <p:nvPr/>
          </p:nvSpPr>
          <p:spPr>
            <a:xfrm>
              <a:off x="3693296" y="2337581"/>
              <a:ext cx="1018227" cy="215444"/>
            </a:xfrm>
            <a:prstGeom prst="rect">
              <a:avLst/>
            </a:prstGeom>
            <a:noFill/>
          </p:spPr>
          <p:txBody>
            <a:bodyPr wrap="none" rtlCol="0">
              <a:spAutoFit/>
            </a:bodyPr>
            <a:lstStyle/>
            <a:p>
              <a:r>
                <a:rPr lang="en-US" sz="800" b="1" dirty="0" smtClean="0"/>
                <a:t>MANAGED CACHE</a:t>
              </a:r>
              <a:endParaRPr lang="en-US" sz="800" b="1" dirty="0"/>
            </a:p>
          </p:txBody>
        </p:sp>
        <p:sp>
          <p:nvSpPr>
            <p:cNvPr id="8" name="TextBox 7"/>
            <p:cNvSpPr txBox="1"/>
            <p:nvPr/>
          </p:nvSpPr>
          <p:spPr>
            <a:xfrm>
              <a:off x="3693296" y="3381041"/>
              <a:ext cx="407684" cy="215444"/>
            </a:xfrm>
            <a:prstGeom prst="rect">
              <a:avLst/>
            </a:prstGeom>
            <a:noFill/>
          </p:spPr>
          <p:txBody>
            <a:bodyPr wrap="none" rtlCol="0">
              <a:spAutoFit/>
            </a:bodyPr>
            <a:lstStyle/>
            <a:p>
              <a:r>
                <a:rPr lang="en-US" sz="800" b="1" dirty="0" smtClean="0"/>
                <a:t>DISK</a:t>
              </a:r>
              <a:endParaRPr lang="en-US" sz="800" b="1" dirty="0"/>
            </a:p>
          </p:txBody>
        </p:sp>
        <p:sp>
          <p:nvSpPr>
            <p:cNvPr id="9" name="TextBox 8"/>
            <p:cNvSpPr txBox="1"/>
            <p:nvPr/>
          </p:nvSpPr>
          <p:spPr>
            <a:xfrm>
              <a:off x="6535350" y="3697138"/>
              <a:ext cx="407684" cy="209032"/>
            </a:xfrm>
            <a:prstGeom prst="rect">
              <a:avLst/>
            </a:prstGeom>
            <a:noFill/>
          </p:spPr>
          <p:txBody>
            <a:bodyPr wrap="none" rtlCol="0">
              <a:spAutoFit/>
            </a:bodyPr>
            <a:lstStyle/>
            <a:p>
              <a:pPr algn="ctr">
                <a:lnSpc>
                  <a:spcPts val="900"/>
                </a:lnSpc>
              </a:pPr>
              <a:r>
                <a:rPr lang="en-US" sz="800" b="1" dirty="0" smtClean="0"/>
                <a:t>DISK</a:t>
              </a:r>
            </a:p>
          </p:txBody>
        </p:sp>
      </p:grpSp>
      <p:grpSp>
        <p:nvGrpSpPr>
          <p:cNvPr id="11" name="Group 10"/>
          <p:cNvGrpSpPr/>
          <p:nvPr/>
        </p:nvGrpSpPr>
        <p:grpSpPr>
          <a:xfrm>
            <a:off x="2573650" y="3810482"/>
            <a:ext cx="354485" cy="338109"/>
            <a:chOff x="4583724" y="1364723"/>
            <a:chExt cx="354485" cy="338109"/>
          </a:xfrm>
        </p:grpSpPr>
        <p:pic>
          <p:nvPicPr>
            <p:cNvPr id="12" name="Picture 11"/>
            <p:cNvPicPr>
              <a:picLocks noChangeAspect="1"/>
            </p:cNvPicPr>
            <p:nvPr/>
          </p:nvPicPr>
          <p:blipFill>
            <a:blip r:embed="rId4"/>
            <a:stretch>
              <a:fillRect/>
            </a:stretch>
          </p:blipFill>
          <p:spPr>
            <a:xfrm>
              <a:off x="4634299" y="1364723"/>
              <a:ext cx="267215" cy="338109"/>
            </a:xfrm>
            <a:prstGeom prst="rect">
              <a:avLst/>
            </a:prstGeom>
          </p:spPr>
        </p:pic>
        <p:sp>
          <p:nvSpPr>
            <p:cNvPr id="13" name="TextBox 12"/>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1</a:t>
              </a:r>
              <a:endParaRPr lang="en-US" sz="600" b="1" dirty="0">
                <a:solidFill>
                  <a:srgbClr val="139DD9"/>
                </a:solidFill>
              </a:endParaRPr>
            </a:p>
          </p:txBody>
        </p:sp>
      </p:grpSp>
      <p:pic>
        <p:nvPicPr>
          <p:cNvPr id="17" name="Picture 16" descr="queue---front-part-with-window.png"/>
          <p:cNvPicPr>
            <a:picLocks/>
          </p:cNvPicPr>
          <p:nvPr/>
        </p:nvPicPr>
        <p:blipFill>
          <a:blip r:embed="rId5">
            <a:extLst>
              <a:ext uri="{28A0092B-C50C-407E-A947-70E740481C1C}">
                <a14:useLocalDpi xmlns:a14="http://schemas.microsoft.com/office/drawing/2010/main" val="0"/>
              </a:ext>
            </a:extLst>
          </a:blip>
          <a:stretch>
            <a:fillRect/>
          </a:stretch>
        </p:blipFill>
        <p:spPr>
          <a:xfrm>
            <a:off x="1142729" y="2472763"/>
            <a:ext cx="896112" cy="640080"/>
          </a:xfrm>
          <a:prstGeom prst="rect">
            <a:avLst/>
          </a:prstGeom>
        </p:spPr>
      </p:pic>
      <p:grpSp>
        <p:nvGrpSpPr>
          <p:cNvPr id="22" name="Group 21"/>
          <p:cNvGrpSpPr/>
          <p:nvPr/>
        </p:nvGrpSpPr>
        <p:grpSpPr>
          <a:xfrm>
            <a:off x="3463930" y="1327482"/>
            <a:ext cx="354485" cy="338109"/>
            <a:chOff x="4583724" y="1364723"/>
            <a:chExt cx="354485" cy="338109"/>
          </a:xfrm>
        </p:grpSpPr>
        <p:pic>
          <p:nvPicPr>
            <p:cNvPr id="23" name="Picture 22"/>
            <p:cNvPicPr>
              <a:picLocks noChangeAspect="1"/>
            </p:cNvPicPr>
            <p:nvPr/>
          </p:nvPicPr>
          <p:blipFill>
            <a:blip r:embed="rId4"/>
            <a:stretch>
              <a:fillRect/>
            </a:stretch>
          </p:blipFill>
          <p:spPr>
            <a:xfrm>
              <a:off x="4634299" y="1364723"/>
              <a:ext cx="267215" cy="338109"/>
            </a:xfrm>
            <a:prstGeom prst="rect">
              <a:avLst/>
            </a:prstGeom>
          </p:spPr>
        </p:pic>
        <p:sp>
          <p:nvSpPr>
            <p:cNvPr id="24" name="TextBox 23"/>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2</a:t>
              </a:r>
              <a:endParaRPr lang="en-US" sz="600" b="1" dirty="0">
                <a:solidFill>
                  <a:srgbClr val="139DD9"/>
                </a:solidFill>
              </a:endParaRPr>
            </a:p>
          </p:txBody>
        </p:sp>
      </p:grpSp>
      <p:grpSp>
        <p:nvGrpSpPr>
          <p:cNvPr id="25" name="Group 24"/>
          <p:cNvGrpSpPr/>
          <p:nvPr/>
        </p:nvGrpSpPr>
        <p:grpSpPr>
          <a:xfrm>
            <a:off x="3463930" y="1327482"/>
            <a:ext cx="354485" cy="338109"/>
            <a:chOff x="4583724" y="1364723"/>
            <a:chExt cx="354485" cy="338109"/>
          </a:xfrm>
        </p:grpSpPr>
        <p:pic>
          <p:nvPicPr>
            <p:cNvPr id="26" name="Picture 25"/>
            <p:cNvPicPr>
              <a:picLocks noChangeAspect="1"/>
            </p:cNvPicPr>
            <p:nvPr/>
          </p:nvPicPr>
          <p:blipFill>
            <a:blip r:embed="rId4"/>
            <a:stretch>
              <a:fillRect/>
            </a:stretch>
          </p:blipFill>
          <p:spPr>
            <a:xfrm>
              <a:off x="4634299" y="1364723"/>
              <a:ext cx="267215" cy="338109"/>
            </a:xfrm>
            <a:prstGeom prst="rect">
              <a:avLst/>
            </a:prstGeom>
          </p:spPr>
        </p:pic>
        <p:sp>
          <p:nvSpPr>
            <p:cNvPr id="27" name="TextBox 26"/>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3</a:t>
              </a:r>
              <a:endParaRPr lang="en-US" sz="600" b="1" dirty="0">
                <a:solidFill>
                  <a:srgbClr val="139DD9"/>
                </a:solidFill>
              </a:endParaRPr>
            </a:p>
          </p:txBody>
        </p:sp>
      </p:grpSp>
      <p:grpSp>
        <p:nvGrpSpPr>
          <p:cNvPr id="28" name="Group 27"/>
          <p:cNvGrpSpPr/>
          <p:nvPr/>
        </p:nvGrpSpPr>
        <p:grpSpPr>
          <a:xfrm>
            <a:off x="3463930" y="1327482"/>
            <a:ext cx="354485" cy="338109"/>
            <a:chOff x="4583724" y="1364723"/>
            <a:chExt cx="354485" cy="338109"/>
          </a:xfrm>
        </p:grpSpPr>
        <p:pic>
          <p:nvPicPr>
            <p:cNvPr id="29" name="Picture 28"/>
            <p:cNvPicPr>
              <a:picLocks noChangeAspect="1"/>
            </p:cNvPicPr>
            <p:nvPr/>
          </p:nvPicPr>
          <p:blipFill>
            <a:blip r:embed="rId4"/>
            <a:stretch>
              <a:fillRect/>
            </a:stretch>
          </p:blipFill>
          <p:spPr>
            <a:xfrm>
              <a:off x="4634299" y="1364723"/>
              <a:ext cx="267215" cy="338109"/>
            </a:xfrm>
            <a:prstGeom prst="rect">
              <a:avLst/>
            </a:prstGeom>
          </p:spPr>
        </p:pic>
        <p:sp>
          <p:nvSpPr>
            <p:cNvPr id="30" name="TextBox 29"/>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4</a:t>
              </a:r>
              <a:endParaRPr lang="en-US" sz="600" b="1" dirty="0">
                <a:solidFill>
                  <a:srgbClr val="139DD9"/>
                </a:solidFill>
              </a:endParaRPr>
            </a:p>
          </p:txBody>
        </p:sp>
      </p:grpSp>
      <p:grpSp>
        <p:nvGrpSpPr>
          <p:cNvPr id="19" name="Group 18"/>
          <p:cNvGrpSpPr/>
          <p:nvPr/>
        </p:nvGrpSpPr>
        <p:grpSpPr>
          <a:xfrm>
            <a:off x="3463930" y="1327482"/>
            <a:ext cx="354485" cy="338109"/>
            <a:chOff x="4583724" y="1364723"/>
            <a:chExt cx="354485" cy="338109"/>
          </a:xfrm>
        </p:grpSpPr>
        <p:pic>
          <p:nvPicPr>
            <p:cNvPr id="20" name="Picture 19"/>
            <p:cNvPicPr>
              <a:picLocks noChangeAspect="1"/>
            </p:cNvPicPr>
            <p:nvPr/>
          </p:nvPicPr>
          <p:blipFill>
            <a:blip r:embed="rId4"/>
            <a:stretch>
              <a:fillRect/>
            </a:stretch>
          </p:blipFill>
          <p:spPr>
            <a:xfrm>
              <a:off x="4634299" y="1364723"/>
              <a:ext cx="267215" cy="338109"/>
            </a:xfrm>
            <a:prstGeom prst="rect">
              <a:avLst/>
            </a:prstGeom>
          </p:spPr>
        </p:pic>
        <p:sp>
          <p:nvSpPr>
            <p:cNvPr id="21" name="TextBox 20"/>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5</a:t>
              </a:r>
              <a:endParaRPr lang="en-US" sz="600" b="1" dirty="0">
                <a:solidFill>
                  <a:srgbClr val="139DD9"/>
                </a:solidFill>
              </a:endParaRPr>
            </a:p>
          </p:txBody>
        </p:sp>
      </p:grpSp>
      <p:grpSp>
        <p:nvGrpSpPr>
          <p:cNvPr id="14" name="Group 13"/>
          <p:cNvGrpSpPr/>
          <p:nvPr/>
        </p:nvGrpSpPr>
        <p:grpSpPr>
          <a:xfrm>
            <a:off x="2573650" y="2653271"/>
            <a:ext cx="354485" cy="338109"/>
            <a:chOff x="4583724" y="1364723"/>
            <a:chExt cx="354485" cy="338109"/>
          </a:xfrm>
        </p:grpSpPr>
        <p:pic>
          <p:nvPicPr>
            <p:cNvPr id="15" name="Picture 14"/>
            <p:cNvPicPr>
              <a:picLocks noChangeAspect="1"/>
            </p:cNvPicPr>
            <p:nvPr/>
          </p:nvPicPr>
          <p:blipFill>
            <a:blip r:embed="rId4"/>
            <a:stretch>
              <a:fillRect/>
            </a:stretch>
          </p:blipFill>
          <p:spPr>
            <a:xfrm>
              <a:off x="4634299" y="1364723"/>
              <a:ext cx="267215" cy="338109"/>
            </a:xfrm>
            <a:prstGeom prst="rect">
              <a:avLst/>
            </a:prstGeom>
          </p:spPr>
        </p:pic>
        <p:sp>
          <p:nvSpPr>
            <p:cNvPr id="16" name="TextBox 15"/>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1</a:t>
              </a:r>
              <a:endParaRPr lang="en-US" sz="600" b="1" dirty="0">
                <a:solidFill>
                  <a:srgbClr val="139DD9"/>
                </a:solidFill>
              </a:endParaRPr>
            </a:p>
          </p:txBody>
        </p:sp>
      </p:grpSp>
      <p:pic>
        <p:nvPicPr>
          <p:cNvPr id="18" name="Picture 17" descr="queue---front-part-with-window.png"/>
          <p:cNvPicPr>
            <a:picLocks/>
          </p:cNvPicPr>
          <p:nvPr/>
        </p:nvPicPr>
        <p:blipFill>
          <a:blip r:embed="rId5">
            <a:extLst>
              <a:ext uri="{28A0092B-C50C-407E-A947-70E740481C1C}">
                <a14:useLocalDpi xmlns:a14="http://schemas.microsoft.com/office/drawing/2010/main" val="0"/>
              </a:ext>
            </a:extLst>
          </a:blip>
          <a:stretch>
            <a:fillRect/>
          </a:stretch>
        </p:blipFill>
        <p:spPr>
          <a:xfrm rot="5400000">
            <a:off x="4939174" y="2991532"/>
            <a:ext cx="896112" cy="640080"/>
          </a:xfrm>
          <a:prstGeom prst="rect">
            <a:avLst/>
          </a:prstGeom>
        </p:spPr>
      </p:pic>
      <p:grpSp>
        <p:nvGrpSpPr>
          <p:cNvPr id="31" name="Group 30"/>
          <p:cNvGrpSpPr/>
          <p:nvPr/>
        </p:nvGrpSpPr>
        <p:grpSpPr>
          <a:xfrm>
            <a:off x="3025537" y="3810482"/>
            <a:ext cx="354485" cy="338109"/>
            <a:chOff x="4583724" y="1364723"/>
            <a:chExt cx="354485" cy="338109"/>
          </a:xfrm>
        </p:grpSpPr>
        <p:pic>
          <p:nvPicPr>
            <p:cNvPr id="32" name="Picture 31"/>
            <p:cNvPicPr>
              <a:picLocks noChangeAspect="1"/>
            </p:cNvPicPr>
            <p:nvPr/>
          </p:nvPicPr>
          <p:blipFill>
            <a:blip r:embed="rId4"/>
            <a:stretch>
              <a:fillRect/>
            </a:stretch>
          </p:blipFill>
          <p:spPr>
            <a:xfrm>
              <a:off x="4634299" y="1364723"/>
              <a:ext cx="267215" cy="338109"/>
            </a:xfrm>
            <a:prstGeom prst="rect">
              <a:avLst/>
            </a:prstGeom>
          </p:spPr>
        </p:pic>
        <p:sp>
          <p:nvSpPr>
            <p:cNvPr id="33" name="TextBox 32"/>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2</a:t>
              </a:r>
              <a:endParaRPr lang="en-US" sz="600" b="1" dirty="0">
                <a:solidFill>
                  <a:srgbClr val="139DD9"/>
                </a:solidFill>
              </a:endParaRPr>
            </a:p>
          </p:txBody>
        </p:sp>
      </p:grpSp>
      <p:grpSp>
        <p:nvGrpSpPr>
          <p:cNvPr id="34" name="Group 33"/>
          <p:cNvGrpSpPr/>
          <p:nvPr/>
        </p:nvGrpSpPr>
        <p:grpSpPr>
          <a:xfrm>
            <a:off x="3477150" y="3810482"/>
            <a:ext cx="354485" cy="338109"/>
            <a:chOff x="4583724" y="1364723"/>
            <a:chExt cx="354485" cy="338109"/>
          </a:xfrm>
        </p:grpSpPr>
        <p:pic>
          <p:nvPicPr>
            <p:cNvPr id="35" name="Picture 34"/>
            <p:cNvPicPr>
              <a:picLocks noChangeAspect="1"/>
            </p:cNvPicPr>
            <p:nvPr/>
          </p:nvPicPr>
          <p:blipFill>
            <a:blip r:embed="rId4"/>
            <a:stretch>
              <a:fillRect/>
            </a:stretch>
          </p:blipFill>
          <p:spPr>
            <a:xfrm>
              <a:off x="4634299" y="1364723"/>
              <a:ext cx="267215" cy="338109"/>
            </a:xfrm>
            <a:prstGeom prst="rect">
              <a:avLst/>
            </a:prstGeom>
          </p:spPr>
        </p:pic>
        <p:sp>
          <p:nvSpPr>
            <p:cNvPr id="36" name="TextBox 35"/>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3</a:t>
              </a:r>
              <a:endParaRPr lang="en-US" sz="600" b="1" dirty="0">
                <a:solidFill>
                  <a:srgbClr val="139DD9"/>
                </a:solidFill>
              </a:endParaRPr>
            </a:p>
          </p:txBody>
        </p:sp>
      </p:grpSp>
      <p:grpSp>
        <p:nvGrpSpPr>
          <p:cNvPr id="37" name="Group 36"/>
          <p:cNvGrpSpPr/>
          <p:nvPr/>
        </p:nvGrpSpPr>
        <p:grpSpPr>
          <a:xfrm>
            <a:off x="3925385" y="3810482"/>
            <a:ext cx="354485" cy="338109"/>
            <a:chOff x="4583724" y="1364723"/>
            <a:chExt cx="354485" cy="338109"/>
          </a:xfrm>
        </p:grpSpPr>
        <p:pic>
          <p:nvPicPr>
            <p:cNvPr id="38" name="Picture 37"/>
            <p:cNvPicPr>
              <a:picLocks noChangeAspect="1"/>
            </p:cNvPicPr>
            <p:nvPr/>
          </p:nvPicPr>
          <p:blipFill>
            <a:blip r:embed="rId4"/>
            <a:stretch>
              <a:fillRect/>
            </a:stretch>
          </p:blipFill>
          <p:spPr>
            <a:xfrm>
              <a:off x="4634299" y="1364723"/>
              <a:ext cx="267215" cy="338109"/>
            </a:xfrm>
            <a:prstGeom prst="rect">
              <a:avLst/>
            </a:prstGeom>
          </p:spPr>
        </p:pic>
        <p:sp>
          <p:nvSpPr>
            <p:cNvPr id="39" name="TextBox 38"/>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4</a:t>
              </a:r>
              <a:endParaRPr lang="en-US" sz="600" b="1" dirty="0">
                <a:solidFill>
                  <a:srgbClr val="139DD9"/>
                </a:solidFill>
              </a:endParaRPr>
            </a:p>
          </p:txBody>
        </p:sp>
      </p:grpSp>
      <p:grpSp>
        <p:nvGrpSpPr>
          <p:cNvPr id="40" name="Group 39"/>
          <p:cNvGrpSpPr/>
          <p:nvPr/>
        </p:nvGrpSpPr>
        <p:grpSpPr>
          <a:xfrm>
            <a:off x="4368608" y="3810482"/>
            <a:ext cx="354485" cy="338109"/>
            <a:chOff x="4583724" y="1364723"/>
            <a:chExt cx="354485" cy="338109"/>
          </a:xfrm>
        </p:grpSpPr>
        <p:pic>
          <p:nvPicPr>
            <p:cNvPr id="41" name="Picture 40"/>
            <p:cNvPicPr>
              <a:picLocks noChangeAspect="1"/>
            </p:cNvPicPr>
            <p:nvPr/>
          </p:nvPicPr>
          <p:blipFill>
            <a:blip r:embed="rId4"/>
            <a:stretch>
              <a:fillRect/>
            </a:stretch>
          </p:blipFill>
          <p:spPr>
            <a:xfrm>
              <a:off x="4634299" y="1364723"/>
              <a:ext cx="267215" cy="338109"/>
            </a:xfrm>
            <a:prstGeom prst="rect">
              <a:avLst/>
            </a:prstGeom>
          </p:spPr>
        </p:pic>
        <p:sp>
          <p:nvSpPr>
            <p:cNvPr id="42" name="TextBox 41"/>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5</a:t>
              </a:r>
              <a:endParaRPr lang="en-US" sz="600" b="1" dirty="0">
                <a:solidFill>
                  <a:srgbClr val="139DD9"/>
                </a:solidFill>
              </a:endParaRPr>
            </a:p>
          </p:txBody>
        </p:sp>
      </p:grpSp>
      <p:sp>
        <p:nvSpPr>
          <p:cNvPr id="43" name="TextBox 42"/>
          <p:cNvSpPr txBox="1"/>
          <p:nvPr/>
        </p:nvSpPr>
        <p:spPr>
          <a:xfrm>
            <a:off x="1420233" y="2263731"/>
            <a:ext cx="377026" cy="209032"/>
          </a:xfrm>
          <a:prstGeom prst="rect">
            <a:avLst/>
          </a:prstGeom>
          <a:noFill/>
        </p:spPr>
        <p:txBody>
          <a:bodyPr wrap="none" rtlCol="0">
            <a:spAutoFit/>
          </a:bodyPr>
          <a:lstStyle/>
          <a:p>
            <a:pPr algn="ctr">
              <a:lnSpc>
                <a:spcPts val="900"/>
              </a:lnSpc>
            </a:pPr>
            <a:r>
              <a:rPr lang="en-US" sz="800" b="1" dirty="0" smtClean="0"/>
              <a:t>DCP</a:t>
            </a:r>
          </a:p>
        </p:txBody>
      </p:sp>
    </p:spTree>
    <p:extLst>
      <p:ext uri="{BB962C8B-B14F-4D97-AF65-F5344CB8AC3E}">
        <p14:creationId xmlns:p14="http://schemas.microsoft.com/office/powerpoint/2010/main" val="3713586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400"/>
                                        <p:tgtEl>
                                          <p:spTgt spid="22"/>
                                        </p:tgtEl>
                                      </p:cBhvr>
                                    </p:animEffect>
                                  </p:childTnLst>
                                </p:cTn>
                              </p:par>
                            </p:childTnLst>
                          </p:cTn>
                        </p:par>
                        <p:par>
                          <p:cTn id="8" fill="hold">
                            <p:stCondLst>
                              <p:cond delay="900"/>
                            </p:stCondLst>
                            <p:childTnLst>
                              <p:par>
                                <p:cTn id="9" presetID="42" presetClass="path" presetSubtype="0" accel="50000" decel="50000" fill="hold" nodeType="afterEffect">
                                  <p:stCondLst>
                                    <p:cond delay="0"/>
                                  </p:stCondLst>
                                  <p:childTnLst>
                                    <p:animMotion origin="layout" path="M 2.77778E-7 -1.38186E-6 L -0.04878 0.25879 " pathEditMode="relative" rAng="0" ptsTypes="AA">
                                      <p:cBhvr>
                                        <p:cTn id="10" dur="1000" fill="hold"/>
                                        <p:tgtEl>
                                          <p:spTgt spid="22"/>
                                        </p:tgtEl>
                                        <p:attrNameLst>
                                          <p:attrName>ppt_x</p:attrName>
                                          <p:attrName>ppt_y</p:attrName>
                                        </p:attrNameLst>
                                      </p:cBhvr>
                                      <p:rCtr x="-2448" y="12924"/>
                                    </p:animMotion>
                                  </p:childTnLst>
                                </p:cTn>
                              </p:par>
                            </p:childTnLst>
                          </p:cTn>
                        </p:par>
                        <p:par>
                          <p:cTn id="11" fill="hold">
                            <p:stCondLst>
                              <p:cond delay="1900"/>
                            </p:stCondLst>
                            <p:childTnLst>
                              <p:par>
                                <p:cTn id="12" presetID="10" presetClass="entr" presetSubtype="0" fill="hold"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400"/>
                                        <p:tgtEl>
                                          <p:spTgt spid="31"/>
                                        </p:tgtEl>
                                      </p:cBhvr>
                                    </p:animEffect>
                                  </p:childTnLst>
                                </p:cTn>
                              </p:par>
                            </p:childTnLst>
                          </p:cTn>
                        </p:par>
                        <p:par>
                          <p:cTn id="15" fill="hold">
                            <p:stCondLst>
                              <p:cond delay="2300"/>
                            </p:stCondLst>
                            <p:childTnLst>
                              <p:par>
                                <p:cTn id="16" presetID="10" presetClass="entr" presetSubtype="0" fill="hold"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400"/>
                                        <p:tgtEl>
                                          <p:spTgt spid="25"/>
                                        </p:tgtEl>
                                      </p:cBhvr>
                                    </p:animEffect>
                                  </p:childTnLst>
                                </p:cTn>
                              </p:par>
                            </p:childTnLst>
                          </p:cTn>
                        </p:par>
                        <p:par>
                          <p:cTn id="19" fill="hold">
                            <p:stCondLst>
                              <p:cond delay="2700"/>
                            </p:stCondLst>
                            <p:childTnLst>
                              <p:par>
                                <p:cTn id="20" presetID="42" presetClass="path" presetSubtype="0" accel="50000" decel="50000" fill="hold" nodeType="afterEffect">
                                  <p:stCondLst>
                                    <p:cond delay="0"/>
                                  </p:stCondLst>
                                  <p:childTnLst>
                                    <p:animMotion origin="layout" path="M 2.77778E-7 -1.38186E-6 L 2.77778E-7 0.25879 " pathEditMode="relative" rAng="0" ptsTypes="AA">
                                      <p:cBhvr>
                                        <p:cTn id="21" dur="1000" fill="hold"/>
                                        <p:tgtEl>
                                          <p:spTgt spid="25"/>
                                        </p:tgtEl>
                                        <p:attrNameLst>
                                          <p:attrName>ppt_x</p:attrName>
                                          <p:attrName>ppt_y</p:attrName>
                                        </p:attrNameLst>
                                      </p:cBhvr>
                                      <p:rCtr x="0" y="12924"/>
                                    </p:animMotion>
                                  </p:childTnLst>
                                </p:cTn>
                              </p:par>
                            </p:childTnLst>
                          </p:cTn>
                        </p:par>
                        <p:par>
                          <p:cTn id="22" fill="hold">
                            <p:stCondLst>
                              <p:cond delay="3700"/>
                            </p:stCondLst>
                            <p:childTnLst>
                              <p:par>
                                <p:cTn id="23" presetID="10" presetClass="entr" presetSubtype="0"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400"/>
                                        <p:tgtEl>
                                          <p:spTgt spid="34"/>
                                        </p:tgtEl>
                                      </p:cBhvr>
                                    </p:animEffect>
                                  </p:childTnLst>
                                </p:cTn>
                              </p:par>
                            </p:childTnLst>
                          </p:cTn>
                        </p:par>
                        <p:par>
                          <p:cTn id="26" fill="hold">
                            <p:stCondLst>
                              <p:cond delay="4100"/>
                            </p:stCondLst>
                            <p:childTnLst>
                              <p:par>
                                <p:cTn id="27" presetID="10" presetClass="entr" presetSubtype="0" fill="hold" nodeType="after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400"/>
                                        <p:tgtEl>
                                          <p:spTgt spid="28"/>
                                        </p:tgtEl>
                                      </p:cBhvr>
                                    </p:animEffect>
                                  </p:childTnLst>
                                </p:cTn>
                              </p:par>
                            </p:childTnLst>
                          </p:cTn>
                        </p:par>
                        <p:par>
                          <p:cTn id="30" fill="hold">
                            <p:stCondLst>
                              <p:cond delay="4500"/>
                            </p:stCondLst>
                            <p:childTnLst>
                              <p:par>
                                <p:cTn id="31" presetID="42" presetClass="path" presetSubtype="0" accel="50000" decel="50000" fill="hold" nodeType="afterEffect">
                                  <p:stCondLst>
                                    <p:cond delay="0"/>
                                  </p:stCondLst>
                                  <p:childTnLst>
                                    <p:animMotion origin="layout" path="M 2.77778E-7 -1.38186E-6 L 0.05017 0.25848 " pathEditMode="relative" rAng="0" ptsTypes="AA">
                                      <p:cBhvr>
                                        <p:cTn id="32" dur="1000" fill="hold"/>
                                        <p:tgtEl>
                                          <p:spTgt spid="28"/>
                                        </p:tgtEl>
                                        <p:attrNameLst>
                                          <p:attrName>ppt_x</p:attrName>
                                          <p:attrName>ppt_y</p:attrName>
                                        </p:attrNameLst>
                                      </p:cBhvr>
                                      <p:rCtr x="2500" y="12924"/>
                                    </p:animMotion>
                                  </p:childTnLst>
                                </p:cTn>
                              </p:par>
                            </p:childTnLst>
                          </p:cTn>
                        </p:par>
                        <p:par>
                          <p:cTn id="33" fill="hold">
                            <p:stCondLst>
                              <p:cond delay="5500"/>
                            </p:stCondLst>
                            <p:childTnLst>
                              <p:par>
                                <p:cTn id="34" presetID="10" presetClass="entr" presetSubtype="0" fill="hold" nodeType="after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400"/>
                                        <p:tgtEl>
                                          <p:spTgt spid="37"/>
                                        </p:tgtEl>
                                      </p:cBhvr>
                                    </p:animEffect>
                                  </p:childTnLst>
                                </p:cTn>
                              </p:par>
                            </p:childTnLst>
                          </p:cTn>
                        </p:par>
                        <p:par>
                          <p:cTn id="37" fill="hold">
                            <p:stCondLst>
                              <p:cond delay="5900"/>
                            </p:stCondLst>
                            <p:childTnLst>
                              <p:par>
                                <p:cTn id="38" presetID="10" presetClass="entr" presetSubtype="0" fill="hold"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400"/>
                                        <p:tgtEl>
                                          <p:spTgt spid="19"/>
                                        </p:tgtEl>
                                      </p:cBhvr>
                                    </p:animEffect>
                                  </p:childTnLst>
                                </p:cTn>
                              </p:par>
                            </p:childTnLst>
                          </p:cTn>
                        </p:par>
                        <p:par>
                          <p:cTn id="41" fill="hold">
                            <p:stCondLst>
                              <p:cond delay="6300"/>
                            </p:stCondLst>
                            <p:childTnLst>
                              <p:par>
                                <p:cTn id="42" presetID="42" presetClass="path" presetSubtype="0" accel="50000" decel="50000" fill="hold" nodeType="afterEffect">
                                  <p:stCondLst>
                                    <p:cond delay="0"/>
                                  </p:stCondLst>
                                  <p:childTnLst>
                                    <p:animMotion origin="layout" path="M 2.77778E-7 -1.38186E-6 L 0.10017 0.25848 " pathEditMode="relative" rAng="0" ptsTypes="AA">
                                      <p:cBhvr>
                                        <p:cTn id="43" dur="1000" fill="hold"/>
                                        <p:tgtEl>
                                          <p:spTgt spid="19"/>
                                        </p:tgtEl>
                                        <p:attrNameLst>
                                          <p:attrName>ppt_x</p:attrName>
                                          <p:attrName>ppt_y</p:attrName>
                                        </p:attrNameLst>
                                      </p:cBhvr>
                                      <p:rCtr x="5000" y="12924"/>
                                    </p:animMotion>
                                  </p:childTnLst>
                                </p:cTn>
                              </p:par>
                            </p:childTnLst>
                          </p:cTn>
                        </p:par>
                        <p:par>
                          <p:cTn id="44" fill="hold">
                            <p:stCondLst>
                              <p:cond delay="7300"/>
                            </p:stCondLst>
                            <p:childTnLst>
                              <p:par>
                                <p:cTn id="45" presetID="10" presetClass="entr" presetSubtype="0" fill="hold" nodeType="after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400"/>
                                        <p:tgtEl>
                                          <p:spTgt spid="40"/>
                                        </p:tgtEl>
                                      </p:cBhvr>
                                    </p:animEffect>
                                  </p:childTnLst>
                                </p:cTn>
                              </p:par>
                            </p:childTnLst>
                          </p:cTn>
                        </p:par>
                        <p:par>
                          <p:cTn id="48" fill="hold">
                            <p:stCondLst>
                              <p:cond delay="7700"/>
                            </p:stCondLst>
                            <p:childTnLst>
                              <p:par>
                                <p:cTn id="49" presetID="53" presetClass="exit" presetSubtype="32" fill="hold" nodeType="afterEffect">
                                  <p:stCondLst>
                                    <p:cond delay="0"/>
                                  </p:stCondLst>
                                  <p:childTnLst>
                                    <p:anim calcmode="lin" valueType="num">
                                      <p:cBhvr>
                                        <p:cTn id="50" dur="500"/>
                                        <p:tgtEl>
                                          <p:spTgt spid="14"/>
                                        </p:tgtEl>
                                        <p:attrNameLst>
                                          <p:attrName>ppt_w</p:attrName>
                                        </p:attrNameLst>
                                      </p:cBhvr>
                                      <p:tavLst>
                                        <p:tav tm="0">
                                          <p:val>
                                            <p:strVal val="ppt_w"/>
                                          </p:val>
                                        </p:tav>
                                        <p:tav tm="100000">
                                          <p:val>
                                            <p:fltVal val="0"/>
                                          </p:val>
                                        </p:tav>
                                      </p:tavLst>
                                    </p:anim>
                                    <p:anim calcmode="lin" valueType="num">
                                      <p:cBhvr>
                                        <p:cTn id="51" dur="500"/>
                                        <p:tgtEl>
                                          <p:spTgt spid="14"/>
                                        </p:tgtEl>
                                        <p:attrNameLst>
                                          <p:attrName>ppt_h</p:attrName>
                                        </p:attrNameLst>
                                      </p:cBhvr>
                                      <p:tavLst>
                                        <p:tav tm="0">
                                          <p:val>
                                            <p:strVal val="ppt_h"/>
                                          </p:val>
                                        </p:tav>
                                        <p:tav tm="100000">
                                          <p:val>
                                            <p:fltVal val="0"/>
                                          </p:val>
                                        </p:tav>
                                      </p:tavLst>
                                    </p:anim>
                                    <p:animEffect transition="out" filter="fade">
                                      <p:cBhvr>
                                        <p:cTn id="52" dur="500"/>
                                        <p:tgtEl>
                                          <p:spTgt spid="14"/>
                                        </p:tgtEl>
                                      </p:cBhvr>
                                    </p:animEffect>
                                    <p:set>
                                      <p:cBhvr>
                                        <p:cTn id="53"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863" y="922711"/>
            <a:ext cx="5923429" cy="3787493"/>
          </a:xfrm>
          <a:prstGeom prst="rect">
            <a:avLst/>
          </a:prstGeom>
        </p:spPr>
      </p:pic>
      <p:sp>
        <p:nvSpPr>
          <p:cNvPr id="6" name="TextBox 5"/>
          <p:cNvSpPr txBox="1"/>
          <p:nvPr/>
        </p:nvSpPr>
        <p:spPr>
          <a:xfrm>
            <a:off x="2574088" y="990656"/>
            <a:ext cx="1210588" cy="215444"/>
          </a:xfrm>
          <a:prstGeom prst="rect">
            <a:avLst/>
          </a:prstGeom>
          <a:noFill/>
        </p:spPr>
        <p:txBody>
          <a:bodyPr wrap="none" rtlCol="0">
            <a:spAutoFit/>
          </a:bodyPr>
          <a:lstStyle/>
          <a:p>
            <a:r>
              <a:rPr lang="en-US" sz="800" b="1" dirty="0" smtClean="0"/>
              <a:t>APPLICATION SERVER</a:t>
            </a:r>
            <a:endParaRPr lang="en-US" sz="800" b="1" dirty="0"/>
          </a:p>
        </p:txBody>
      </p:sp>
      <p:sp>
        <p:nvSpPr>
          <p:cNvPr id="7" name="TextBox 6"/>
          <p:cNvSpPr txBox="1"/>
          <p:nvPr/>
        </p:nvSpPr>
        <p:spPr>
          <a:xfrm>
            <a:off x="2574088" y="2337581"/>
            <a:ext cx="1018227" cy="215444"/>
          </a:xfrm>
          <a:prstGeom prst="rect">
            <a:avLst/>
          </a:prstGeom>
          <a:noFill/>
        </p:spPr>
        <p:txBody>
          <a:bodyPr wrap="none" rtlCol="0">
            <a:spAutoFit/>
          </a:bodyPr>
          <a:lstStyle/>
          <a:p>
            <a:r>
              <a:rPr lang="en-US" sz="800" b="1" dirty="0" smtClean="0"/>
              <a:t>MANAGED CACHE</a:t>
            </a:r>
            <a:endParaRPr lang="en-US" sz="800" b="1" dirty="0"/>
          </a:p>
        </p:txBody>
      </p:sp>
      <p:sp>
        <p:nvSpPr>
          <p:cNvPr id="8" name="TextBox 7"/>
          <p:cNvSpPr txBox="1"/>
          <p:nvPr/>
        </p:nvSpPr>
        <p:spPr>
          <a:xfrm>
            <a:off x="2574088" y="3381041"/>
            <a:ext cx="407684" cy="215444"/>
          </a:xfrm>
          <a:prstGeom prst="rect">
            <a:avLst/>
          </a:prstGeom>
          <a:noFill/>
        </p:spPr>
        <p:txBody>
          <a:bodyPr wrap="none" rtlCol="0">
            <a:spAutoFit/>
          </a:bodyPr>
          <a:lstStyle/>
          <a:p>
            <a:r>
              <a:rPr lang="en-US" sz="800" b="1" dirty="0" smtClean="0"/>
              <a:t>DISK</a:t>
            </a:r>
            <a:endParaRPr lang="en-US" sz="800" b="1" dirty="0"/>
          </a:p>
        </p:txBody>
      </p:sp>
      <p:sp>
        <p:nvSpPr>
          <p:cNvPr id="9" name="TextBox 8"/>
          <p:cNvSpPr txBox="1"/>
          <p:nvPr/>
        </p:nvSpPr>
        <p:spPr>
          <a:xfrm>
            <a:off x="5416142" y="3697138"/>
            <a:ext cx="407684" cy="324448"/>
          </a:xfrm>
          <a:prstGeom prst="rect">
            <a:avLst/>
          </a:prstGeom>
          <a:noFill/>
        </p:spPr>
        <p:txBody>
          <a:bodyPr wrap="none" rtlCol="0">
            <a:spAutoFit/>
          </a:bodyPr>
          <a:lstStyle/>
          <a:p>
            <a:pPr algn="ctr">
              <a:lnSpc>
                <a:spcPts val="900"/>
              </a:lnSpc>
            </a:pPr>
            <a:r>
              <a:rPr lang="en-US" sz="800" b="1" dirty="0" smtClean="0"/>
              <a:t>DISK</a:t>
            </a:r>
          </a:p>
          <a:p>
            <a:pPr algn="ctr">
              <a:lnSpc>
                <a:spcPts val="900"/>
              </a:lnSpc>
            </a:pPr>
            <a:endParaRPr lang="en-US" sz="800" b="1" dirty="0"/>
          </a:p>
        </p:txBody>
      </p:sp>
      <p:sp>
        <p:nvSpPr>
          <p:cNvPr id="10" name="TextBox 9"/>
          <p:cNvSpPr txBox="1"/>
          <p:nvPr/>
        </p:nvSpPr>
        <p:spPr>
          <a:xfrm>
            <a:off x="1420233" y="2263731"/>
            <a:ext cx="377026" cy="209032"/>
          </a:xfrm>
          <a:prstGeom prst="rect">
            <a:avLst/>
          </a:prstGeom>
          <a:noFill/>
        </p:spPr>
        <p:txBody>
          <a:bodyPr wrap="none" rtlCol="0">
            <a:spAutoFit/>
          </a:bodyPr>
          <a:lstStyle/>
          <a:p>
            <a:pPr algn="ctr">
              <a:lnSpc>
                <a:spcPts val="900"/>
              </a:lnSpc>
            </a:pPr>
            <a:r>
              <a:rPr lang="en-US" sz="800" b="1" dirty="0" smtClean="0"/>
              <a:t>DCP</a:t>
            </a:r>
          </a:p>
        </p:txBody>
      </p:sp>
      <p:grpSp>
        <p:nvGrpSpPr>
          <p:cNvPr id="50" name="Group 49"/>
          <p:cNvGrpSpPr/>
          <p:nvPr/>
        </p:nvGrpSpPr>
        <p:grpSpPr>
          <a:xfrm>
            <a:off x="2574235" y="3810482"/>
            <a:ext cx="354485" cy="338109"/>
            <a:chOff x="4583724" y="1364723"/>
            <a:chExt cx="354485" cy="338109"/>
          </a:xfrm>
        </p:grpSpPr>
        <p:pic>
          <p:nvPicPr>
            <p:cNvPr id="51" name="Picture 50"/>
            <p:cNvPicPr>
              <a:picLocks noChangeAspect="1"/>
            </p:cNvPicPr>
            <p:nvPr/>
          </p:nvPicPr>
          <p:blipFill>
            <a:blip r:embed="rId4"/>
            <a:stretch>
              <a:fillRect/>
            </a:stretch>
          </p:blipFill>
          <p:spPr>
            <a:xfrm>
              <a:off x="4634299" y="1364723"/>
              <a:ext cx="267215" cy="338109"/>
            </a:xfrm>
            <a:prstGeom prst="rect">
              <a:avLst/>
            </a:prstGeom>
          </p:spPr>
        </p:pic>
        <p:sp>
          <p:nvSpPr>
            <p:cNvPr id="52" name="TextBox 51"/>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1</a:t>
              </a:r>
              <a:endParaRPr lang="en-US" sz="600" b="1" dirty="0">
                <a:solidFill>
                  <a:srgbClr val="139DD9"/>
                </a:solidFill>
              </a:endParaRPr>
            </a:p>
          </p:txBody>
        </p:sp>
      </p:grpSp>
      <p:sp>
        <p:nvSpPr>
          <p:cNvPr id="2" name="Title 1"/>
          <p:cNvSpPr>
            <a:spLocks noGrp="1"/>
          </p:cNvSpPr>
          <p:nvPr>
            <p:ph type="title"/>
          </p:nvPr>
        </p:nvSpPr>
        <p:spPr/>
        <p:txBody>
          <a:bodyPr/>
          <a:lstStyle/>
          <a:p>
            <a:r>
              <a:rPr lang="en-US" dirty="0" smtClean="0"/>
              <a:t>Data Manager - Cache Miss</a:t>
            </a:r>
            <a:endParaRPr lang="en-US" dirty="0"/>
          </a:p>
        </p:txBody>
      </p:sp>
      <p:sp>
        <p:nvSpPr>
          <p:cNvPr id="3" name="Slide Number Placeholder 2"/>
          <p:cNvSpPr>
            <a:spLocks noGrp="1"/>
          </p:cNvSpPr>
          <p:nvPr>
            <p:ph type="sldNum" sz="quarter" idx="12"/>
          </p:nvPr>
        </p:nvSpPr>
        <p:spPr/>
        <p:txBody>
          <a:bodyPr/>
          <a:lstStyle/>
          <a:p>
            <a:fld id="{E728A94C-44F1-DF43-8BD8-694E750DEF33}" type="slidenum">
              <a:rPr lang="en-US" smtClean="0"/>
              <a:t>25</a:t>
            </a:fld>
            <a:endParaRPr lang="en-US"/>
          </a:p>
        </p:txBody>
      </p:sp>
      <p:pic>
        <p:nvPicPr>
          <p:cNvPr id="14" name="Picture 13" descr="queue---front-part-with-window.png"/>
          <p:cNvPicPr>
            <a:picLocks/>
          </p:cNvPicPr>
          <p:nvPr/>
        </p:nvPicPr>
        <p:blipFill>
          <a:blip r:embed="rId5">
            <a:extLst>
              <a:ext uri="{28A0092B-C50C-407E-A947-70E740481C1C}">
                <a14:useLocalDpi xmlns:a14="http://schemas.microsoft.com/office/drawing/2010/main" val="0"/>
              </a:ext>
            </a:extLst>
          </a:blip>
          <a:stretch>
            <a:fillRect/>
          </a:stretch>
        </p:blipFill>
        <p:spPr>
          <a:xfrm>
            <a:off x="1143314" y="2472763"/>
            <a:ext cx="896112" cy="640080"/>
          </a:xfrm>
          <a:prstGeom prst="rect">
            <a:avLst/>
          </a:prstGeom>
        </p:spPr>
      </p:pic>
      <p:grpSp>
        <p:nvGrpSpPr>
          <p:cNvPr id="16" name="Group 15"/>
          <p:cNvGrpSpPr/>
          <p:nvPr/>
        </p:nvGrpSpPr>
        <p:grpSpPr>
          <a:xfrm>
            <a:off x="3026122" y="3810482"/>
            <a:ext cx="354485" cy="338109"/>
            <a:chOff x="4583724" y="1364723"/>
            <a:chExt cx="354485" cy="338109"/>
          </a:xfrm>
        </p:grpSpPr>
        <p:pic>
          <p:nvPicPr>
            <p:cNvPr id="17" name="Picture 16"/>
            <p:cNvPicPr>
              <a:picLocks noChangeAspect="1"/>
            </p:cNvPicPr>
            <p:nvPr/>
          </p:nvPicPr>
          <p:blipFill>
            <a:blip r:embed="rId4"/>
            <a:stretch>
              <a:fillRect/>
            </a:stretch>
          </p:blipFill>
          <p:spPr>
            <a:xfrm>
              <a:off x="4634299" y="1364723"/>
              <a:ext cx="267215" cy="338109"/>
            </a:xfrm>
            <a:prstGeom prst="rect">
              <a:avLst/>
            </a:prstGeom>
          </p:spPr>
        </p:pic>
        <p:sp>
          <p:nvSpPr>
            <p:cNvPr id="18" name="TextBox 17"/>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2</a:t>
              </a:r>
              <a:endParaRPr lang="en-US" sz="600" b="1" dirty="0">
                <a:solidFill>
                  <a:srgbClr val="139DD9"/>
                </a:solidFill>
              </a:endParaRPr>
            </a:p>
          </p:txBody>
        </p:sp>
      </p:grpSp>
      <p:grpSp>
        <p:nvGrpSpPr>
          <p:cNvPr id="19" name="Group 18"/>
          <p:cNvGrpSpPr/>
          <p:nvPr/>
        </p:nvGrpSpPr>
        <p:grpSpPr>
          <a:xfrm>
            <a:off x="3477735" y="3810482"/>
            <a:ext cx="354485" cy="338109"/>
            <a:chOff x="4583724" y="1364723"/>
            <a:chExt cx="354485" cy="338109"/>
          </a:xfrm>
        </p:grpSpPr>
        <p:pic>
          <p:nvPicPr>
            <p:cNvPr id="20" name="Picture 19"/>
            <p:cNvPicPr>
              <a:picLocks noChangeAspect="1"/>
            </p:cNvPicPr>
            <p:nvPr/>
          </p:nvPicPr>
          <p:blipFill>
            <a:blip r:embed="rId4"/>
            <a:stretch>
              <a:fillRect/>
            </a:stretch>
          </p:blipFill>
          <p:spPr>
            <a:xfrm>
              <a:off x="4634299" y="1364723"/>
              <a:ext cx="267215" cy="338109"/>
            </a:xfrm>
            <a:prstGeom prst="rect">
              <a:avLst/>
            </a:prstGeom>
          </p:spPr>
        </p:pic>
        <p:sp>
          <p:nvSpPr>
            <p:cNvPr id="21" name="TextBox 20"/>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3</a:t>
              </a:r>
              <a:endParaRPr lang="en-US" sz="600" b="1" dirty="0">
                <a:solidFill>
                  <a:srgbClr val="139DD9"/>
                </a:solidFill>
              </a:endParaRPr>
            </a:p>
          </p:txBody>
        </p:sp>
      </p:grpSp>
      <p:grpSp>
        <p:nvGrpSpPr>
          <p:cNvPr id="22" name="Group 21"/>
          <p:cNvGrpSpPr/>
          <p:nvPr/>
        </p:nvGrpSpPr>
        <p:grpSpPr>
          <a:xfrm>
            <a:off x="3925970" y="3810482"/>
            <a:ext cx="354485" cy="338109"/>
            <a:chOff x="4583724" y="1364723"/>
            <a:chExt cx="354485" cy="338109"/>
          </a:xfrm>
        </p:grpSpPr>
        <p:pic>
          <p:nvPicPr>
            <p:cNvPr id="23" name="Picture 22"/>
            <p:cNvPicPr>
              <a:picLocks noChangeAspect="1"/>
            </p:cNvPicPr>
            <p:nvPr/>
          </p:nvPicPr>
          <p:blipFill>
            <a:blip r:embed="rId4"/>
            <a:stretch>
              <a:fillRect/>
            </a:stretch>
          </p:blipFill>
          <p:spPr>
            <a:xfrm>
              <a:off x="4634299" y="1364723"/>
              <a:ext cx="267215" cy="338109"/>
            </a:xfrm>
            <a:prstGeom prst="rect">
              <a:avLst/>
            </a:prstGeom>
          </p:spPr>
        </p:pic>
        <p:sp>
          <p:nvSpPr>
            <p:cNvPr id="24" name="TextBox 23"/>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4</a:t>
              </a:r>
              <a:endParaRPr lang="en-US" sz="600" b="1" dirty="0">
                <a:solidFill>
                  <a:srgbClr val="139DD9"/>
                </a:solidFill>
              </a:endParaRPr>
            </a:p>
          </p:txBody>
        </p:sp>
      </p:grpSp>
      <p:grpSp>
        <p:nvGrpSpPr>
          <p:cNvPr id="25" name="Group 24"/>
          <p:cNvGrpSpPr/>
          <p:nvPr/>
        </p:nvGrpSpPr>
        <p:grpSpPr>
          <a:xfrm>
            <a:off x="4369193" y="3810482"/>
            <a:ext cx="354485" cy="338109"/>
            <a:chOff x="4583724" y="1364723"/>
            <a:chExt cx="354485" cy="338109"/>
          </a:xfrm>
        </p:grpSpPr>
        <p:pic>
          <p:nvPicPr>
            <p:cNvPr id="26" name="Picture 25"/>
            <p:cNvPicPr>
              <a:picLocks noChangeAspect="1"/>
            </p:cNvPicPr>
            <p:nvPr/>
          </p:nvPicPr>
          <p:blipFill>
            <a:blip r:embed="rId4"/>
            <a:stretch>
              <a:fillRect/>
            </a:stretch>
          </p:blipFill>
          <p:spPr>
            <a:xfrm>
              <a:off x="4634299" y="1364723"/>
              <a:ext cx="267215" cy="338109"/>
            </a:xfrm>
            <a:prstGeom prst="rect">
              <a:avLst/>
            </a:prstGeom>
          </p:spPr>
        </p:pic>
        <p:sp>
          <p:nvSpPr>
            <p:cNvPr id="27" name="TextBox 26"/>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5</a:t>
              </a:r>
              <a:endParaRPr lang="en-US" sz="600" b="1" dirty="0">
                <a:solidFill>
                  <a:srgbClr val="139DD9"/>
                </a:solidFill>
              </a:endParaRPr>
            </a:p>
          </p:txBody>
        </p:sp>
      </p:grpSp>
      <p:grpSp>
        <p:nvGrpSpPr>
          <p:cNvPr id="32" name="Group 31"/>
          <p:cNvGrpSpPr/>
          <p:nvPr/>
        </p:nvGrpSpPr>
        <p:grpSpPr>
          <a:xfrm>
            <a:off x="3026122" y="2653271"/>
            <a:ext cx="354485" cy="338109"/>
            <a:chOff x="4583724" y="1364723"/>
            <a:chExt cx="354485" cy="338109"/>
          </a:xfrm>
        </p:grpSpPr>
        <p:pic>
          <p:nvPicPr>
            <p:cNvPr id="33" name="Picture 32"/>
            <p:cNvPicPr>
              <a:picLocks noChangeAspect="1"/>
            </p:cNvPicPr>
            <p:nvPr/>
          </p:nvPicPr>
          <p:blipFill>
            <a:blip r:embed="rId4"/>
            <a:stretch>
              <a:fillRect/>
            </a:stretch>
          </p:blipFill>
          <p:spPr>
            <a:xfrm>
              <a:off x="4634299" y="1364723"/>
              <a:ext cx="267215" cy="338109"/>
            </a:xfrm>
            <a:prstGeom prst="rect">
              <a:avLst/>
            </a:prstGeom>
          </p:spPr>
        </p:pic>
        <p:sp>
          <p:nvSpPr>
            <p:cNvPr id="34" name="TextBox 33"/>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2</a:t>
              </a:r>
              <a:endParaRPr lang="en-US" sz="600" b="1" dirty="0">
                <a:solidFill>
                  <a:srgbClr val="139DD9"/>
                </a:solidFill>
              </a:endParaRPr>
            </a:p>
          </p:txBody>
        </p:sp>
      </p:grpSp>
      <p:grpSp>
        <p:nvGrpSpPr>
          <p:cNvPr id="35" name="Group 34"/>
          <p:cNvGrpSpPr/>
          <p:nvPr/>
        </p:nvGrpSpPr>
        <p:grpSpPr>
          <a:xfrm>
            <a:off x="3477735" y="2653271"/>
            <a:ext cx="354485" cy="338109"/>
            <a:chOff x="4583724" y="1364723"/>
            <a:chExt cx="354485" cy="338109"/>
          </a:xfrm>
        </p:grpSpPr>
        <p:pic>
          <p:nvPicPr>
            <p:cNvPr id="36" name="Picture 35"/>
            <p:cNvPicPr>
              <a:picLocks noChangeAspect="1"/>
            </p:cNvPicPr>
            <p:nvPr/>
          </p:nvPicPr>
          <p:blipFill>
            <a:blip r:embed="rId4"/>
            <a:stretch>
              <a:fillRect/>
            </a:stretch>
          </p:blipFill>
          <p:spPr>
            <a:xfrm>
              <a:off x="4634299" y="1364723"/>
              <a:ext cx="267215" cy="338109"/>
            </a:xfrm>
            <a:prstGeom prst="rect">
              <a:avLst/>
            </a:prstGeom>
          </p:spPr>
        </p:pic>
        <p:sp>
          <p:nvSpPr>
            <p:cNvPr id="37" name="TextBox 36"/>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3</a:t>
              </a:r>
              <a:endParaRPr lang="en-US" sz="600" b="1" dirty="0">
                <a:solidFill>
                  <a:srgbClr val="139DD9"/>
                </a:solidFill>
              </a:endParaRPr>
            </a:p>
          </p:txBody>
        </p:sp>
      </p:grpSp>
      <p:grpSp>
        <p:nvGrpSpPr>
          <p:cNvPr id="38" name="Group 37"/>
          <p:cNvGrpSpPr/>
          <p:nvPr/>
        </p:nvGrpSpPr>
        <p:grpSpPr>
          <a:xfrm>
            <a:off x="3925970" y="2653271"/>
            <a:ext cx="354485" cy="338109"/>
            <a:chOff x="4583724" y="1364723"/>
            <a:chExt cx="354485" cy="338109"/>
          </a:xfrm>
        </p:grpSpPr>
        <p:pic>
          <p:nvPicPr>
            <p:cNvPr id="39" name="Picture 38"/>
            <p:cNvPicPr>
              <a:picLocks noChangeAspect="1"/>
            </p:cNvPicPr>
            <p:nvPr/>
          </p:nvPicPr>
          <p:blipFill>
            <a:blip r:embed="rId4"/>
            <a:stretch>
              <a:fillRect/>
            </a:stretch>
          </p:blipFill>
          <p:spPr>
            <a:xfrm>
              <a:off x="4634299" y="1364723"/>
              <a:ext cx="267215" cy="338109"/>
            </a:xfrm>
            <a:prstGeom prst="rect">
              <a:avLst/>
            </a:prstGeom>
          </p:spPr>
        </p:pic>
        <p:sp>
          <p:nvSpPr>
            <p:cNvPr id="40" name="TextBox 39"/>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4</a:t>
              </a:r>
              <a:endParaRPr lang="en-US" sz="600" b="1" dirty="0">
                <a:solidFill>
                  <a:srgbClr val="139DD9"/>
                </a:solidFill>
              </a:endParaRPr>
            </a:p>
          </p:txBody>
        </p:sp>
      </p:grpSp>
      <p:grpSp>
        <p:nvGrpSpPr>
          <p:cNvPr id="41" name="Group 40"/>
          <p:cNvGrpSpPr/>
          <p:nvPr/>
        </p:nvGrpSpPr>
        <p:grpSpPr>
          <a:xfrm>
            <a:off x="4369193" y="2653271"/>
            <a:ext cx="354485" cy="338109"/>
            <a:chOff x="4583724" y="1364723"/>
            <a:chExt cx="354485" cy="338109"/>
          </a:xfrm>
        </p:grpSpPr>
        <p:pic>
          <p:nvPicPr>
            <p:cNvPr id="42" name="Picture 41"/>
            <p:cNvPicPr>
              <a:picLocks noChangeAspect="1"/>
            </p:cNvPicPr>
            <p:nvPr/>
          </p:nvPicPr>
          <p:blipFill>
            <a:blip r:embed="rId4"/>
            <a:stretch>
              <a:fillRect/>
            </a:stretch>
          </p:blipFill>
          <p:spPr>
            <a:xfrm>
              <a:off x="4634299" y="1364723"/>
              <a:ext cx="267215" cy="338109"/>
            </a:xfrm>
            <a:prstGeom prst="rect">
              <a:avLst/>
            </a:prstGeom>
          </p:spPr>
        </p:pic>
        <p:sp>
          <p:nvSpPr>
            <p:cNvPr id="43" name="TextBox 42"/>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5</a:t>
              </a:r>
              <a:endParaRPr lang="en-US" sz="600" b="1" dirty="0">
                <a:solidFill>
                  <a:srgbClr val="139DD9"/>
                </a:solidFill>
              </a:endParaRPr>
            </a:p>
          </p:txBody>
        </p:sp>
      </p:grpSp>
      <p:grpSp>
        <p:nvGrpSpPr>
          <p:cNvPr id="44" name="Group 43"/>
          <p:cNvGrpSpPr/>
          <p:nvPr/>
        </p:nvGrpSpPr>
        <p:grpSpPr>
          <a:xfrm>
            <a:off x="3456298" y="1314723"/>
            <a:ext cx="389850" cy="283101"/>
            <a:chOff x="6917417" y="1364334"/>
            <a:chExt cx="389850" cy="283101"/>
          </a:xfrm>
        </p:grpSpPr>
        <p:sp>
          <p:nvSpPr>
            <p:cNvPr id="45" name="Rounded Rectangle 44"/>
            <p:cNvSpPr/>
            <p:nvPr/>
          </p:nvSpPr>
          <p:spPr>
            <a:xfrm>
              <a:off x="6973842" y="1373115"/>
              <a:ext cx="274320" cy="274320"/>
            </a:xfrm>
            <a:prstGeom prst="roundRect">
              <a:avLst>
                <a:gd name="adj" fmla="val 7778"/>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600" dirty="0">
                <a:solidFill>
                  <a:schemeClr val="bg1"/>
                </a:solidFill>
              </a:endParaRPr>
            </a:p>
          </p:txBody>
        </p:sp>
        <p:sp>
          <p:nvSpPr>
            <p:cNvPr id="46" name="Rectangle 45"/>
            <p:cNvSpPr/>
            <p:nvPr/>
          </p:nvSpPr>
          <p:spPr>
            <a:xfrm>
              <a:off x="6917417" y="1364334"/>
              <a:ext cx="389850" cy="276999"/>
            </a:xfrm>
            <a:prstGeom prst="rect">
              <a:avLst/>
            </a:prstGeom>
          </p:spPr>
          <p:txBody>
            <a:bodyPr wrap="none">
              <a:spAutoFit/>
            </a:bodyPr>
            <a:lstStyle/>
            <a:p>
              <a:pPr lvl="0" algn="ctr"/>
              <a:r>
                <a:rPr lang="en-US" sz="600" dirty="0" smtClean="0">
                  <a:solidFill>
                    <a:prstClr val="white"/>
                  </a:solidFill>
                </a:rPr>
                <a:t>GET</a:t>
              </a:r>
            </a:p>
            <a:p>
              <a:pPr lvl="0" algn="ctr"/>
              <a:r>
                <a:rPr lang="en-US" sz="600" dirty="0" smtClean="0">
                  <a:solidFill>
                    <a:prstClr val="white"/>
                  </a:solidFill>
                </a:rPr>
                <a:t>DOC </a:t>
              </a:r>
              <a:r>
                <a:rPr lang="en-US" sz="600" dirty="0">
                  <a:solidFill>
                    <a:prstClr val="white"/>
                  </a:solidFill>
                </a:rPr>
                <a:t>1</a:t>
              </a:r>
            </a:p>
          </p:txBody>
        </p:sp>
      </p:grpSp>
      <p:grpSp>
        <p:nvGrpSpPr>
          <p:cNvPr id="11" name="Group 10"/>
          <p:cNvGrpSpPr/>
          <p:nvPr/>
        </p:nvGrpSpPr>
        <p:grpSpPr>
          <a:xfrm>
            <a:off x="2574235" y="3810482"/>
            <a:ext cx="354485" cy="338109"/>
            <a:chOff x="4583724" y="1364723"/>
            <a:chExt cx="354485" cy="338109"/>
          </a:xfrm>
        </p:grpSpPr>
        <p:pic>
          <p:nvPicPr>
            <p:cNvPr id="12" name="Picture 11"/>
            <p:cNvPicPr>
              <a:picLocks noChangeAspect="1"/>
            </p:cNvPicPr>
            <p:nvPr/>
          </p:nvPicPr>
          <p:blipFill>
            <a:blip r:embed="rId4"/>
            <a:stretch>
              <a:fillRect/>
            </a:stretch>
          </p:blipFill>
          <p:spPr>
            <a:xfrm>
              <a:off x="4634299" y="1364723"/>
              <a:ext cx="267215" cy="338109"/>
            </a:xfrm>
            <a:prstGeom prst="rect">
              <a:avLst/>
            </a:prstGeom>
          </p:spPr>
        </p:pic>
        <p:sp>
          <p:nvSpPr>
            <p:cNvPr id="13" name="TextBox 12"/>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1</a:t>
              </a:r>
              <a:endParaRPr lang="en-US" sz="600" b="1" dirty="0">
                <a:solidFill>
                  <a:srgbClr val="139DD9"/>
                </a:solidFill>
              </a:endParaRPr>
            </a:p>
          </p:txBody>
        </p:sp>
      </p:grpSp>
      <p:pic>
        <p:nvPicPr>
          <p:cNvPr id="15" name="Picture 14" descr="queue---front-part-with-window.png"/>
          <p:cNvPicPr>
            <a:picLocks/>
          </p:cNvPicPr>
          <p:nvPr/>
        </p:nvPicPr>
        <p:blipFill>
          <a:blip r:embed="rId5">
            <a:extLst>
              <a:ext uri="{28A0092B-C50C-407E-A947-70E740481C1C}">
                <a14:useLocalDpi xmlns:a14="http://schemas.microsoft.com/office/drawing/2010/main" val="0"/>
              </a:ext>
            </a:extLst>
          </a:blip>
          <a:stretch>
            <a:fillRect/>
          </a:stretch>
        </p:blipFill>
        <p:spPr>
          <a:xfrm rot="5400000">
            <a:off x="4939759" y="2991532"/>
            <a:ext cx="896112" cy="640080"/>
          </a:xfrm>
          <a:prstGeom prst="rect">
            <a:avLst/>
          </a:prstGeom>
        </p:spPr>
      </p:pic>
      <p:grpSp>
        <p:nvGrpSpPr>
          <p:cNvPr id="47" name="Group 46"/>
          <p:cNvGrpSpPr/>
          <p:nvPr/>
        </p:nvGrpSpPr>
        <p:grpSpPr>
          <a:xfrm>
            <a:off x="2574235" y="2653271"/>
            <a:ext cx="354485" cy="338109"/>
            <a:chOff x="4583724" y="1364723"/>
            <a:chExt cx="354485" cy="338109"/>
          </a:xfrm>
        </p:grpSpPr>
        <p:pic>
          <p:nvPicPr>
            <p:cNvPr id="48" name="Picture 47"/>
            <p:cNvPicPr>
              <a:picLocks noChangeAspect="1"/>
            </p:cNvPicPr>
            <p:nvPr/>
          </p:nvPicPr>
          <p:blipFill>
            <a:blip r:embed="rId4"/>
            <a:stretch>
              <a:fillRect/>
            </a:stretch>
          </p:blipFill>
          <p:spPr>
            <a:xfrm>
              <a:off x="4634299" y="1364723"/>
              <a:ext cx="267215" cy="338109"/>
            </a:xfrm>
            <a:prstGeom prst="rect">
              <a:avLst/>
            </a:prstGeom>
          </p:spPr>
        </p:pic>
        <p:sp>
          <p:nvSpPr>
            <p:cNvPr id="49" name="TextBox 48"/>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1</a:t>
              </a:r>
              <a:endParaRPr lang="en-US" sz="600" b="1" dirty="0">
                <a:solidFill>
                  <a:srgbClr val="139DD9"/>
                </a:solidFill>
              </a:endParaRPr>
            </a:p>
          </p:txBody>
        </p:sp>
      </p:grpSp>
    </p:spTree>
    <p:extLst>
      <p:ext uri="{BB962C8B-B14F-4D97-AF65-F5344CB8AC3E}">
        <p14:creationId xmlns:p14="http://schemas.microsoft.com/office/powerpoint/2010/main" val="157608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400"/>
                                        <p:tgtEl>
                                          <p:spTgt spid="44"/>
                                        </p:tgtEl>
                                      </p:cBhvr>
                                    </p:animEffect>
                                  </p:childTnLst>
                                </p:cTn>
                              </p:par>
                            </p:childTnLst>
                          </p:cTn>
                        </p:par>
                        <p:par>
                          <p:cTn id="8" fill="hold">
                            <p:stCondLst>
                              <p:cond delay="900"/>
                            </p:stCondLst>
                            <p:childTnLst>
                              <p:par>
                                <p:cTn id="9" presetID="42" presetClass="path" presetSubtype="0" accel="50000" decel="50000" fill="hold" nodeType="afterEffect">
                                  <p:stCondLst>
                                    <p:cond delay="0"/>
                                  </p:stCondLst>
                                  <p:childTnLst>
                                    <p:animMotion origin="layout" path="M -1.38889E-6 -9.25355E-8 L -1.38889E-6 0.14374 " pathEditMode="relative" rAng="0" ptsTypes="AA">
                                      <p:cBhvr>
                                        <p:cTn id="10" dur="1000" fill="hold"/>
                                        <p:tgtEl>
                                          <p:spTgt spid="44"/>
                                        </p:tgtEl>
                                        <p:attrNameLst>
                                          <p:attrName>ppt_x</p:attrName>
                                          <p:attrName>ppt_y</p:attrName>
                                        </p:attrNameLst>
                                      </p:cBhvr>
                                      <p:rCtr x="0" y="7187"/>
                                    </p:animMotion>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400"/>
                                        <p:tgtEl>
                                          <p:spTgt spid="44"/>
                                        </p:tgtEl>
                                      </p:cBhvr>
                                    </p:animEffect>
                                    <p:set>
                                      <p:cBhvr>
                                        <p:cTn id="15" dur="1" fill="hold">
                                          <p:stCondLst>
                                            <p:cond delay="399"/>
                                          </p:stCondLst>
                                        </p:cTn>
                                        <p:tgtEl>
                                          <p:spTgt spid="44"/>
                                        </p:tgtEl>
                                        <p:attrNameLst>
                                          <p:attrName>style.visibility</p:attrName>
                                        </p:attrNameLst>
                                      </p:cBhvr>
                                      <p:to>
                                        <p:strVal val="hidden"/>
                                      </p:to>
                                    </p:set>
                                  </p:childTnLst>
                                </p:cTn>
                              </p:par>
                            </p:childTnLst>
                          </p:cTn>
                        </p:par>
                        <p:par>
                          <p:cTn id="16" fill="hold">
                            <p:stCondLst>
                              <p:cond delay="400"/>
                            </p:stCondLst>
                            <p:childTnLst>
                              <p:par>
                                <p:cTn id="17" presetID="0" presetClass="path" presetSubtype="0" accel="50000" decel="50000" fill="hold" nodeType="afterEffect">
                                  <p:stCondLst>
                                    <p:cond delay="0"/>
                                  </p:stCondLst>
                                  <p:childTnLst>
                                    <p:animMotion origin="layout" path="M -5.55556E-7 3.09685E-6 L 0.28594 3.09685E-6 " pathEditMode="relative" ptsTypes="AA">
                                      <p:cBhvr>
                                        <p:cTn id="18" dur="1000" fill="hold"/>
                                        <p:tgtEl>
                                          <p:spTgt spid="11"/>
                                        </p:tgtEl>
                                        <p:attrNameLst>
                                          <p:attrName>ppt_x</p:attrName>
                                          <p:attrName>ppt_y</p:attrName>
                                        </p:attrNameLst>
                                      </p:cBhvr>
                                    </p:animMotion>
                                  </p:childTnLst>
                                </p:cTn>
                              </p:par>
                            </p:childTnLst>
                          </p:cTn>
                        </p:par>
                        <p:par>
                          <p:cTn id="19" fill="hold">
                            <p:stCondLst>
                              <p:cond delay="1400"/>
                            </p:stCondLst>
                            <p:childTnLst>
                              <p:par>
                                <p:cTn id="20" presetID="64" presetClass="path" presetSubtype="0" accel="50000" decel="50000" fill="hold" nodeType="afterEffect">
                                  <p:stCondLst>
                                    <p:cond delay="0"/>
                                  </p:stCondLst>
                                  <p:childTnLst>
                                    <p:animMotion origin="layout" path="M 0.28594 3.57804E-7 L 0.28594 -0.26434 " pathEditMode="relative" rAng="0" ptsTypes="AA">
                                      <p:cBhvr>
                                        <p:cTn id="21" dur="700" fill="hold"/>
                                        <p:tgtEl>
                                          <p:spTgt spid="11"/>
                                        </p:tgtEl>
                                        <p:attrNameLst>
                                          <p:attrName>ppt_x</p:attrName>
                                          <p:attrName>ppt_y</p:attrName>
                                        </p:attrNameLst>
                                      </p:cBhvr>
                                      <p:rCtr x="0" y="-13233"/>
                                    </p:animMotion>
                                  </p:childTnLst>
                                </p:cTn>
                              </p:par>
                            </p:childTnLst>
                          </p:cTn>
                        </p:par>
                        <p:par>
                          <p:cTn id="22" fill="hold">
                            <p:stCondLst>
                              <p:cond delay="2100"/>
                            </p:stCondLst>
                            <p:childTnLst>
                              <p:par>
                                <p:cTn id="23" presetID="35" presetClass="path" presetSubtype="0" accel="50000" decel="50000" fill="hold" nodeType="afterEffect">
                                  <p:stCondLst>
                                    <p:cond delay="0"/>
                                  </p:stCondLst>
                                  <p:childTnLst>
                                    <p:animMotion origin="layout" path="M 0.28594 -0.26443 L -3.88889E-6 -0.22339 " pathEditMode="relative" rAng="0" ptsTypes="AA">
                                      <p:cBhvr>
                                        <p:cTn id="24" dur="1000" fill="hold"/>
                                        <p:tgtEl>
                                          <p:spTgt spid="11"/>
                                        </p:tgtEl>
                                        <p:attrNameLst>
                                          <p:attrName>ppt_x</p:attrName>
                                          <p:attrName>ppt_y</p:attrName>
                                        </p:attrNameLst>
                                      </p:cBhvr>
                                      <p:rCtr x="-14306" y="2036"/>
                                    </p:animMotion>
                                  </p:childTnLst>
                                </p:cTn>
                              </p:par>
                            </p:childTnLst>
                          </p:cTn>
                        </p:par>
                        <p:par>
                          <p:cTn id="25" fill="hold">
                            <p:stCondLst>
                              <p:cond delay="3100"/>
                            </p:stCondLst>
                            <p:childTnLst>
                              <p:par>
                                <p:cTn id="26" presetID="1" presetClass="entr" presetSubtype="0" fill="hold" nodeType="afterEffect">
                                  <p:stCondLst>
                                    <p:cond delay="0"/>
                                  </p:stCondLst>
                                  <p:childTnLst>
                                    <p:set>
                                      <p:cBhvr>
                                        <p:cTn id="27" dur="1" fill="hold">
                                          <p:stCondLst>
                                            <p:cond delay="0"/>
                                          </p:stCondLst>
                                        </p:cTn>
                                        <p:tgtEl>
                                          <p:spTgt spid="47"/>
                                        </p:tgtEl>
                                        <p:attrNameLst>
                                          <p:attrName>style.visibility</p:attrName>
                                        </p:attrNameLst>
                                      </p:cBhvr>
                                      <p:to>
                                        <p:strVal val="visible"/>
                                      </p:to>
                                    </p:set>
                                  </p:childTnLst>
                                </p:cTn>
                              </p:par>
                            </p:childTnLst>
                          </p:cTn>
                        </p:par>
                        <p:par>
                          <p:cTn id="28" fill="hold">
                            <p:stCondLst>
                              <p:cond delay="3100"/>
                            </p:stCondLst>
                            <p:childTnLst>
                              <p:par>
                                <p:cTn id="29" presetID="0" presetClass="path" presetSubtype="0" accel="50000" decel="50000" fill="hold" nodeType="afterEffect">
                                  <p:stCondLst>
                                    <p:cond delay="0"/>
                                  </p:stCondLst>
                                  <p:childTnLst>
                                    <p:animMotion origin="layout" path="M -3.88889E-6 0.00155 L 0.09844 0.00155 " pathEditMode="relative" rAng="0" ptsTypes="AA">
                                      <p:cBhvr>
                                        <p:cTn id="30" dur="700" fill="hold"/>
                                        <p:tgtEl>
                                          <p:spTgt spid="47"/>
                                        </p:tgtEl>
                                        <p:attrNameLst>
                                          <p:attrName>ppt_x</p:attrName>
                                          <p:attrName>ppt_y</p:attrName>
                                        </p:attrNameLst>
                                      </p:cBhvr>
                                      <p:rCtr x="4913" y="0"/>
                                    </p:animMotion>
                                  </p:childTnLst>
                                </p:cTn>
                              </p:par>
                            </p:childTnLst>
                          </p:cTn>
                        </p:par>
                        <p:par>
                          <p:cTn id="31" fill="hold">
                            <p:stCondLst>
                              <p:cond delay="3800"/>
                            </p:stCondLst>
                            <p:childTnLst>
                              <p:par>
                                <p:cTn id="32" presetID="64" presetClass="path" presetSubtype="0" accel="50000" decel="50000" fill="hold" nodeType="afterEffect">
                                  <p:stCondLst>
                                    <p:cond delay="0"/>
                                  </p:stCondLst>
                                  <p:childTnLst>
                                    <p:animMotion origin="layout" path="M 0.09844 0.00154 L 0.09844 -0.26266 " pathEditMode="relative" rAng="0" ptsTypes="AA">
                                      <p:cBhvr>
                                        <p:cTn id="33" dur="700" fill="hold"/>
                                        <p:tgtEl>
                                          <p:spTgt spid="47"/>
                                        </p:tgtEl>
                                        <p:attrNameLst>
                                          <p:attrName>ppt_x</p:attrName>
                                          <p:attrName>ppt_y</p:attrName>
                                        </p:attrNameLst>
                                      </p:cBhvr>
                                      <p:rCtr x="0" y="-1321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991" y="3826658"/>
            <a:ext cx="9430491" cy="35645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p:ph type="ctrTitle"/>
          </p:nvPr>
        </p:nvSpPr>
        <p:spPr/>
        <p:txBody>
          <a:bodyPr/>
          <a:lstStyle/>
          <a:p>
            <a:r>
              <a:rPr lang="en-US" dirty="0" smtClean="0"/>
              <a:t>Deep Dive</a:t>
            </a:r>
            <a:br>
              <a:rPr lang="en-US" dirty="0" smtClean="0"/>
            </a:br>
            <a:endParaRPr lang="en-US" dirty="0"/>
          </a:p>
        </p:txBody>
      </p:sp>
      <p:sp>
        <p:nvSpPr>
          <p:cNvPr id="5" name="Subtitle 4"/>
          <p:cNvSpPr>
            <a:spLocks noGrp="1"/>
          </p:cNvSpPr>
          <p:nvPr>
            <p:ph type="subTitle" idx="1"/>
          </p:nvPr>
        </p:nvSpPr>
        <p:spPr>
          <a:xfrm>
            <a:off x="1371600" y="2569105"/>
            <a:ext cx="6400800" cy="1152144"/>
          </a:xfrm>
        </p:spPr>
        <p:txBody>
          <a:bodyPr/>
          <a:lstStyle/>
          <a:p>
            <a:r>
              <a:rPr lang="en-US" dirty="0" smtClean="0"/>
              <a:t>Connectivity</a:t>
            </a:r>
          </a:p>
          <a:p>
            <a:r>
              <a:rPr lang="en-US" dirty="0" smtClean="0"/>
              <a:t>Replication</a:t>
            </a:r>
          </a:p>
          <a:p>
            <a:r>
              <a:rPr lang="en-US" dirty="0" smtClean="0"/>
              <a:t>Cluster Manager</a:t>
            </a:r>
          </a:p>
          <a:p>
            <a:r>
              <a:rPr lang="en-US" dirty="0" smtClean="0"/>
              <a:t>Data Service</a:t>
            </a:r>
          </a:p>
          <a:p>
            <a:r>
              <a:rPr lang="en-US" dirty="0" smtClean="0"/>
              <a:t>Indexing &amp; Index Service</a:t>
            </a:r>
          </a:p>
          <a:p>
            <a:r>
              <a:rPr lang="en-US" dirty="0" smtClean="0"/>
              <a:t>Query Service</a:t>
            </a:r>
            <a:endParaRPr lang="en-US" dirty="0"/>
          </a:p>
        </p:txBody>
      </p:sp>
    </p:spTree>
    <p:extLst>
      <p:ext uri="{BB962C8B-B14F-4D97-AF65-F5344CB8AC3E}">
        <p14:creationId xmlns:p14="http://schemas.microsoft.com/office/powerpoint/2010/main" val="38547534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 </a:t>
            </a:r>
            <a:endParaRPr lang="en-US" dirty="0"/>
          </a:p>
        </p:txBody>
      </p:sp>
      <p:sp>
        <p:nvSpPr>
          <p:cNvPr id="3" name="Content Placeholder 2"/>
          <p:cNvSpPr>
            <a:spLocks noGrp="1"/>
          </p:cNvSpPr>
          <p:nvPr>
            <p:ph idx="1"/>
          </p:nvPr>
        </p:nvSpPr>
        <p:spPr/>
        <p:txBody>
          <a:bodyPr/>
          <a:lstStyle/>
          <a:p>
            <a:r>
              <a:rPr lang="en-US" dirty="0" smtClean="0"/>
              <a:t>Indexers</a:t>
            </a:r>
          </a:p>
          <a:p>
            <a:pPr lvl="1"/>
            <a:r>
              <a:rPr lang="en-US" b="1" dirty="0" smtClean="0"/>
              <a:t>Views: </a:t>
            </a:r>
            <a:r>
              <a:rPr lang="en-US" dirty="0" smtClean="0"/>
              <a:t>Incremental Map/Reduce with customer JavaScript for complex indexing </a:t>
            </a:r>
            <a:r>
              <a:rPr lang="en-US" dirty="0"/>
              <a:t>l</a:t>
            </a:r>
            <a:r>
              <a:rPr lang="en-US" dirty="0" smtClean="0"/>
              <a:t>ogic for online reporting and analytics</a:t>
            </a:r>
          </a:p>
          <a:p>
            <a:pPr lvl="1"/>
            <a:r>
              <a:rPr lang="en-US" b="1" dirty="0" smtClean="0"/>
              <a:t>Spatial Views: </a:t>
            </a:r>
            <a:r>
              <a:rPr lang="en-US" dirty="0" smtClean="0"/>
              <a:t>Incremental/Reduce with R-tree Indexes for Bounding-Box queries</a:t>
            </a:r>
          </a:p>
          <a:p>
            <a:pPr lvl="1"/>
            <a:r>
              <a:rPr lang="en-US" b="1" dirty="0" smtClean="0"/>
              <a:t>GSI (Global Secondary Indexes):</a:t>
            </a:r>
            <a:r>
              <a:rPr lang="en-US" dirty="0" smtClean="0"/>
              <a:t> Efficient indexes for secondary lookups and ad-hoc query processing</a:t>
            </a:r>
          </a:p>
          <a:p>
            <a:pPr marL="0" indent="0">
              <a:buNone/>
            </a:pPr>
            <a:endParaRPr lang="en-US" dirty="0"/>
          </a:p>
        </p:txBody>
      </p:sp>
    </p:spTree>
    <p:extLst>
      <p:ext uri="{BB962C8B-B14F-4D97-AF65-F5344CB8AC3E}">
        <p14:creationId xmlns:p14="http://schemas.microsoft.com/office/powerpoint/2010/main" val="27102657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 with Views</a:t>
            </a:r>
            <a:endParaRPr lang="en-US" dirty="0"/>
          </a:p>
        </p:txBody>
      </p:sp>
      <p:sp>
        <p:nvSpPr>
          <p:cNvPr id="4" name="Content Placeholder 3"/>
          <p:cNvSpPr>
            <a:spLocks noGrp="1"/>
          </p:cNvSpPr>
          <p:nvPr>
            <p:ph idx="1"/>
          </p:nvPr>
        </p:nvSpPr>
        <p:spPr/>
        <p:txBody>
          <a:bodyPr/>
          <a:lstStyle/>
          <a:p>
            <a:pPr marL="0" indent="0">
              <a:buNone/>
            </a:pPr>
            <a:r>
              <a:rPr lang="en-US" sz="2000" b="1" dirty="0" smtClean="0"/>
              <a:t>Incremental Map/Reduce Views</a:t>
            </a:r>
          </a:p>
          <a:p>
            <a:pPr marL="0" indent="0">
              <a:buNone/>
            </a:pPr>
            <a:r>
              <a:rPr lang="en-US" sz="2000" i="1" dirty="0" smtClean="0"/>
              <a:t>Queries </a:t>
            </a:r>
            <a:r>
              <a:rPr lang="en-US" sz="2000" i="1" dirty="0"/>
              <a:t>with incremental map/reduce processing that can execute custom </a:t>
            </a:r>
            <a:r>
              <a:rPr lang="en-US" sz="2000" i="1" dirty="0" smtClean="0"/>
              <a:t>JS</a:t>
            </a:r>
          </a:p>
          <a:p>
            <a:pPr marL="0" indent="0">
              <a:buNone/>
            </a:pPr>
            <a:endParaRPr lang="en-US" sz="1800" dirty="0" smtClean="0"/>
          </a:p>
          <a:p>
            <a:r>
              <a:rPr lang="en-US" sz="2200" b="1" dirty="0" smtClean="0"/>
              <a:t>Flexible Indexer</a:t>
            </a:r>
          </a:p>
          <a:p>
            <a:pPr lvl="2"/>
            <a:r>
              <a:rPr lang="en-US" sz="1800" b="1" dirty="0" smtClean="0"/>
              <a:t>Indexer</a:t>
            </a:r>
            <a:r>
              <a:rPr lang="en-US" sz="1800" dirty="0" smtClean="0"/>
              <a:t> &amp; </a:t>
            </a:r>
            <a:r>
              <a:rPr lang="en-US" sz="1800" b="1" dirty="0" smtClean="0"/>
              <a:t>Query Processor</a:t>
            </a:r>
          </a:p>
          <a:p>
            <a:pPr lvl="2"/>
            <a:r>
              <a:rPr lang="en-US" sz="1800" b="1" dirty="0" err="1" smtClean="0"/>
              <a:t>Couchstore</a:t>
            </a:r>
            <a:r>
              <a:rPr lang="en-US" sz="1800" b="1" dirty="0" smtClean="0"/>
              <a:t> </a:t>
            </a:r>
            <a:r>
              <a:rPr lang="en-US" sz="1800" b="1" dirty="0"/>
              <a:t>Based Storage</a:t>
            </a:r>
          </a:p>
        </p:txBody>
      </p:sp>
      <p:sp>
        <p:nvSpPr>
          <p:cNvPr id="3" name="Slide Number Placeholder 2"/>
          <p:cNvSpPr>
            <a:spLocks noGrp="1"/>
          </p:cNvSpPr>
          <p:nvPr>
            <p:ph type="sldNum" sz="quarter" idx="4294967295"/>
          </p:nvPr>
        </p:nvSpPr>
        <p:spPr>
          <a:xfrm>
            <a:off x="8402638" y="4767263"/>
            <a:ext cx="741362" cy="274637"/>
          </a:xfrm>
        </p:spPr>
        <p:txBody>
          <a:bodyPr/>
          <a:lstStyle/>
          <a:p>
            <a:fld id="{E728A94C-44F1-DF43-8BD8-694E750DEF33}" type="slidenum">
              <a:rPr lang="en-US" smtClean="0">
                <a:latin typeface="Corbel"/>
              </a:rPr>
              <a:pPr/>
              <a:t>28</a:t>
            </a:fld>
            <a:endParaRPr lang="en-US">
              <a:latin typeface="Corbel"/>
            </a:endParaRPr>
          </a:p>
        </p:txBody>
      </p:sp>
    </p:spTree>
    <p:extLst>
      <p:ext uri="{BB962C8B-B14F-4D97-AF65-F5344CB8AC3E}">
        <p14:creationId xmlns:p14="http://schemas.microsoft.com/office/powerpoint/2010/main" val="58457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a:t>
            </a:r>
            <a:endParaRPr lang="en-US" dirty="0"/>
          </a:p>
        </p:txBody>
      </p:sp>
      <p:pic>
        <p:nvPicPr>
          <p:cNvPr id="29" name="Content Placeholder 28"/>
          <p:cNvPicPr>
            <a:picLocks noGrp="1" noChangeAspect="1"/>
          </p:cNvPicPr>
          <p:nvPr>
            <p:ph idx="1"/>
          </p:nvPr>
        </p:nvPicPr>
        <p:blipFill>
          <a:blip r:embed="rId2"/>
          <a:srcRect l="-25520" r="-25520"/>
          <a:stretch>
            <a:fillRect/>
          </a:stretch>
        </p:blipFill>
        <p:spPr>
          <a:xfrm>
            <a:off x="1880534" y="2327925"/>
            <a:ext cx="4119362" cy="1746193"/>
          </a:xfrm>
        </p:spPr>
      </p:pic>
      <p:sp>
        <p:nvSpPr>
          <p:cNvPr id="3" name="Slide Number Placeholder 2"/>
          <p:cNvSpPr>
            <a:spLocks noGrp="1"/>
          </p:cNvSpPr>
          <p:nvPr>
            <p:ph type="sldNum" sz="quarter" idx="4294967295"/>
          </p:nvPr>
        </p:nvSpPr>
        <p:spPr>
          <a:xfrm>
            <a:off x="8402638" y="4767263"/>
            <a:ext cx="741362" cy="274637"/>
          </a:xfrm>
        </p:spPr>
        <p:txBody>
          <a:bodyPr/>
          <a:lstStyle/>
          <a:p>
            <a:fld id="{E728A94C-44F1-DF43-8BD8-694E750DEF33}" type="slidenum">
              <a:rPr lang="en-US" smtClean="0">
                <a:latin typeface="Corbel"/>
              </a:rPr>
              <a:pPr/>
              <a:t>29</a:t>
            </a:fld>
            <a:endParaRPr lang="en-US">
              <a:latin typeface="Corbel"/>
            </a:endParaRPr>
          </a:p>
        </p:txBody>
      </p:sp>
      <p:sp>
        <p:nvSpPr>
          <p:cNvPr id="30" name="Isosceles Triangle 29"/>
          <p:cNvSpPr/>
          <p:nvPr/>
        </p:nvSpPr>
        <p:spPr>
          <a:xfrm>
            <a:off x="885124" y="2817155"/>
            <a:ext cx="1932428" cy="1191277"/>
          </a:xfrm>
          <a:prstGeom prst="triangle">
            <a:avLst/>
          </a:prstGeom>
          <a:solidFill>
            <a:schemeClr val="bg1">
              <a:lumMod val="95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Isosceles Triangle 42"/>
          <p:cNvSpPr/>
          <p:nvPr/>
        </p:nvSpPr>
        <p:spPr>
          <a:xfrm>
            <a:off x="1624934" y="3021507"/>
            <a:ext cx="458096" cy="328427"/>
          </a:xfrm>
          <a:prstGeom prst="triangle">
            <a:avLst/>
          </a:prstGeom>
          <a:solidFill>
            <a:srgbClr val="FFFFFF"/>
          </a:solidFill>
          <a:ln>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1423333" y="3459410"/>
            <a:ext cx="861299" cy="416005"/>
          </a:xfrm>
          <a:prstGeom prst="rect">
            <a:avLst/>
          </a:prstGeom>
          <a:solidFill>
            <a:schemeClr val="bg1"/>
          </a:solidFill>
          <a:ln w="3175" cmpd="sng">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Can 37"/>
          <p:cNvSpPr/>
          <p:nvPr/>
        </p:nvSpPr>
        <p:spPr>
          <a:xfrm>
            <a:off x="1465925" y="3424485"/>
            <a:ext cx="170833" cy="210890"/>
          </a:xfrm>
          <a:prstGeom prst="can">
            <a:avLst/>
          </a:prstGeom>
          <a:solidFill>
            <a:srgbClr val="FFFFFF"/>
          </a:solidFill>
          <a:ln w="3175" cmpd="sng">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3"/>
          <a:stretch>
            <a:fillRect/>
          </a:stretch>
        </p:blipFill>
        <p:spPr>
          <a:xfrm>
            <a:off x="1758437" y="3635375"/>
            <a:ext cx="185802" cy="179395"/>
          </a:xfrm>
          <a:prstGeom prst="rect">
            <a:avLst/>
          </a:prstGeom>
        </p:spPr>
      </p:pic>
      <p:pic>
        <p:nvPicPr>
          <p:cNvPr id="44" name="Picture 43"/>
          <p:cNvPicPr>
            <a:picLocks noChangeAspect="1"/>
          </p:cNvPicPr>
          <p:nvPr/>
        </p:nvPicPr>
        <p:blipFill>
          <a:blip r:embed="rId3"/>
          <a:stretch>
            <a:fillRect/>
          </a:stretch>
        </p:blipFill>
        <p:spPr>
          <a:xfrm>
            <a:off x="1765736" y="3155943"/>
            <a:ext cx="185802" cy="179395"/>
          </a:xfrm>
          <a:prstGeom prst="rect">
            <a:avLst/>
          </a:prstGeom>
        </p:spPr>
      </p:pic>
      <p:sp>
        <p:nvSpPr>
          <p:cNvPr id="45" name="Rectangle 44"/>
          <p:cNvSpPr/>
          <p:nvPr/>
        </p:nvSpPr>
        <p:spPr>
          <a:xfrm>
            <a:off x="2693383" y="2050828"/>
            <a:ext cx="2868563" cy="83930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6" name="Straight Arrow Connector 45"/>
          <p:cNvCxnSpPr/>
          <p:nvPr/>
        </p:nvCxnSpPr>
        <p:spPr>
          <a:xfrm>
            <a:off x="2936922" y="1831895"/>
            <a:ext cx="1311179" cy="788214"/>
          </a:xfrm>
          <a:prstGeom prst="straightConnector1">
            <a:avLst/>
          </a:prstGeom>
          <a:ln w="28575"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pic>
        <p:nvPicPr>
          <p:cNvPr id="47" name="Picture 46"/>
          <p:cNvPicPr>
            <a:picLocks noChangeAspect="1"/>
          </p:cNvPicPr>
          <p:nvPr/>
        </p:nvPicPr>
        <p:blipFill rotWithShape="1">
          <a:blip r:embed="rId4"/>
          <a:srcRect l="31648" r="13718" b="75032"/>
          <a:stretch/>
        </p:blipFill>
        <p:spPr>
          <a:xfrm>
            <a:off x="1199470" y="886233"/>
            <a:ext cx="3236164" cy="945662"/>
          </a:xfrm>
          <a:prstGeom prst="rect">
            <a:avLst/>
          </a:prstGeom>
        </p:spPr>
      </p:pic>
      <p:cxnSp>
        <p:nvCxnSpPr>
          <p:cNvPr id="51" name="Straight Arrow Connector 50"/>
          <p:cNvCxnSpPr/>
          <p:nvPr/>
        </p:nvCxnSpPr>
        <p:spPr>
          <a:xfrm flipH="1">
            <a:off x="1851338" y="1831895"/>
            <a:ext cx="1085584" cy="810103"/>
          </a:xfrm>
          <a:prstGeom prst="straightConnector1">
            <a:avLst/>
          </a:prstGeom>
          <a:ln w="28575"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pic>
        <p:nvPicPr>
          <p:cNvPr id="55" name="Picture 54"/>
          <p:cNvPicPr>
            <a:picLocks noChangeAspect="1"/>
          </p:cNvPicPr>
          <p:nvPr/>
        </p:nvPicPr>
        <p:blipFill>
          <a:blip r:embed="rId3"/>
          <a:stretch>
            <a:fillRect/>
          </a:stretch>
        </p:blipFill>
        <p:spPr>
          <a:xfrm>
            <a:off x="2776383" y="1367759"/>
            <a:ext cx="321078" cy="310006"/>
          </a:xfrm>
          <a:prstGeom prst="rect">
            <a:avLst/>
          </a:prstGeom>
        </p:spPr>
      </p:pic>
      <p:sp>
        <p:nvSpPr>
          <p:cNvPr id="56" name="TextBox 55"/>
          <p:cNvSpPr txBox="1"/>
          <p:nvPr/>
        </p:nvSpPr>
        <p:spPr>
          <a:xfrm>
            <a:off x="1900445" y="961478"/>
            <a:ext cx="1210588" cy="215444"/>
          </a:xfrm>
          <a:prstGeom prst="rect">
            <a:avLst/>
          </a:prstGeom>
          <a:noFill/>
        </p:spPr>
        <p:txBody>
          <a:bodyPr wrap="none" rtlCol="0">
            <a:spAutoFit/>
          </a:bodyPr>
          <a:lstStyle/>
          <a:p>
            <a:r>
              <a:rPr lang="en-US" sz="800" b="1" dirty="0" smtClean="0"/>
              <a:t>APPLICATION SERVER</a:t>
            </a:r>
            <a:endParaRPr lang="en-US" sz="800" b="1" dirty="0"/>
          </a:p>
        </p:txBody>
      </p:sp>
      <p:sp>
        <p:nvSpPr>
          <p:cNvPr id="57" name="TextBox 56"/>
          <p:cNvSpPr txBox="1"/>
          <p:nvPr/>
        </p:nvSpPr>
        <p:spPr>
          <a:xfrm>
            <a:off x="926711" y="3706138"/>
            <a:ext cx="607859" cy="338554"/>
          </a:xfrm>
          <a:prstGeom prst="rect">
            <a:avLst/>
          </a:prstGeom>
          <a:noFill/>
        </p:spPr>
        <p:txBody>
          <a:bodyPr wrap="none" rtlCol="0">
            <a:spAutoFit/>
          </a:bodyPr>
          <a:lstStyle/>
          <a:p>
            <a:pPr algn="ctr"/>
            <a:r>
              <a:rPr lang="en-US" sz="800" b="1" dirty="0" smtClean="0"/>
              <a:t>VIEW</a:t>
            </a:r>
          </a:p>
          <a:p>
            <a:pPr algn="ctr"/>
            <a:r>
              <a:rPr lang="en-US" sz="800" b="1" dirty="0" smtClean="0"/>
              <a:t>INDEXER</a:t>
            </a:r>
            <a:endParaRPr lang="en-US" sz="800" b="1" dirty="0"/>
          </a:p>
        </p:txBody>
      </p:sp>
      <p:sp>
        <p:nvSpPr>
          <p:cNvPr id="58" name="TextBox 57"/>
          <p:cNvSpPr txBox="1"/>
          <p:nvPr/>
        </p:nvSpPr>
        <p:spPr>
          <a:xfrm>
            <a:off x="1787633" y="2065197"/>
            <a:ext cx="459731" cy="215444"/>
          </a:xfrm>
          <a:prstGeom prst="rect">
            <a:avLst/>
          </a:prstGeom>
          <a:noFill/>
        </p:spPr>
        <p:txBody>
          <a:bodyPr wrap="none" rtlCol="0">
            <a:spAutoFit/>
          </a:bodyPr>
          <a:lstStyle/>
          <a:p>
            <a:r>
              <a:rPr lang="en-US" sz="800" b="1" dirty="0" smtClean="0"/>
              <a:t>Query</a:t>
            </a:r>
            <a:endParaRPr lang="en-US" sz="800" b="1" dirty="0"/>
          </a:p>
        </p:txBody>
      </p:sp>
      <p:sp>
        <p:nvSpPr>
          <p:cNvPr id="59" name="TextBox 58"/>
          <p:cNvSpPr txBox="1"/>
          <p:nvPr/>
        </p:nvSpPr>
        <p:spPr>
          <a:xfrm>
            <a:off x="3616468" y="2072252"/>
            <a:ext cx="338554" cy="215444"/>
          </a:xfrm>
          <a:prstGeom prst="rect">
            <a:avLst/>
          </a:prstGeom>
          <a:noFill/>
        </p:spPr>
        <p:txBody>
          <a:bodyPr wrap="none" rtlCol="0">
            <a:spAutoFit/>
          </a:bodyPr>
          <a:lstStyle/>
          <a:p>
            <a:r>
              <a:rPr lang="en-US" sz="800" b="1" dirty="0" smtClean="0"/>
              <a:t>Set</a:t>
            </a:r>
            <a:endParaRPr lang="en-US" sz="800" b="1" dirty="0"/>
          </a:p>
        </p:txBody>
      </p:sp>
      <p:cxnSp>
        <p:nvCxnSpPr>
          <p:cNvPr id="63" name="Straight Connector 62"/>
          <p:cNvCxnSpPr>
            <a:stCxn id="43" idx="3"/>
            <a:endCxn id="37" idx="0"/>
          </p:cNvCxnSpPr>
          <p:nvPr/>
        </p:nvCxnSpPr>
        <p:spPr>
          <a:xfrm>
            <a:off x="1853982" y="3349934"/>
            <a:ext cx="1" cy="109476"/>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4" name="Rectangle 63"/>
          <p:cNvSpPr/>
          <p:nvPr/>
        </p:nvSpPr>
        <p:spPr>
          <a:xfrm>
            <a:off x="525538" y="2641998"/>
            <a:ext cx="4985314" cy="1583738"/>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 name="Straight Connector 66"/>
          <p:cNvCxnSpPr/>
          <p:nvPr/>
        </p:nvCxnSpPr>
        <p:spPr>
          <a:xfrm flipV="1">
            <a:off x="4248101" y="2641998"/>
            <a:ext cx="0" cy="248137"/>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a:stCxn id="30" idx="0"/>
          </p:cNvCxnSpPr>
          <p:nvPr/>
        </p:nvCxnSpPr>
        <p:spPr>
          <a:xfrm flipV="1">
            <a:off x="1851338" y="2641998"/>
            <a:ext cx="2644" cy="175157"/>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a:endCxn id="43" idx="5"/>
          </p:cNvCxnSpPr>
          <p:nvPr/>
        </p:nvCxnSpPr>
        <p:spPr>
          <a:xfrm flipH="1" flipV="1">
            <a:off x="1968506" y="3185721"/>
            <a:ext cx="177442" cy="365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a:stCxn id="30" idx="0"/>
            <a:endCxn id="43" idx="0"/>
          </p:cNvCxnSpPr>
          <p:nvPr/>
        </p:nvCxnSpPr>
        <p:spPr>
          <a:xfrm>
            <a:off x="1851338" y="2817155"/>
            <a:ext cx="2644" cy="20435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flipH="1">
            <a:off x="2145948" y="3189371"/>
            <a:ext cx="868598"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8" name="Content Placeholder 48"/>
          <p:cNvSpPr txBox="1">
            <a:spLocks/>
          </p:cNvSpPr>
          <p:nvPr/>
        </p:nvSpPr>
        <p:spPr>
          <a:xfrm>
            <a:off x="6084455" y="895577"/>
            <a:ext cx="2885810" cy="3909057"/>
          </a:xfrm>
          <a:prstGeom prst="rect">
            <a:avLst/>
          </a:prstGeom>
        </p:spPr>
        <p:txBody>
          <a:bodyPr vert="horz" lIns="0" tIns="0" rIns="0" bIns="0" rtlCol="0" anchor="t">
            <a:noAutofit/>
          </a:bodyPr>
          <a:lstStyle>
            <a:lvl1pPr marL="342900" indent="-347472" algn="l" defTabSz="914400" rtl="0" eaLnBrk="1" latinLnBrk="0" hangingPunct="1">
              <a:lnSpc>
                <a:spcPct val="100000"/>
              </a:lnSpc>
              <a:spcBef>
                <a:spcPts val="1200"/>
              </a:spcBef>
              <a:buClr>
                <a:schemeClr val="accent1"/>
              </a:buClr>
              <a:buSzPct val="100000"/>
              <a:buFont typeface="Arial"/>
              <a:buChar char="•"/>
              <a:defRPr lang="en-US" sz="2400" b="1" kern="1200" dirty="0" smtClean="0">
                <a:solidFill>
                  <a:schemeClr val="tx1"/>
                </a:solidFill>
                <a:latin typeface="+mn-lt"/>
                <a:ea typeface="+mn-ea"/>
                <a:cs typeface="+mn-cs"/>
              </a:defRPr>
            </a:lvl1pPr>
            <a:lvl2pPr marL="685800" indent="-347472" algn="l" defTabSz="914400" rtl="0" eaLnBrk="1" latinLnBrk="0" hangingPunct="1">
              <a:lnSpc>
                <a:spcPct val="100000"/>
              </a:lnSpc>
              <a:spcBef>
                <a:spcPts val="600"/>
              </a:spcBef>
              <a:buClr>
                <a:schemeClr val="tx1">
                  <a:lumMod val="60000"/>
                  <a:lumOff val="40000"/>
                </a:schemeClr>
              </a:buClr>
              <a:buSzPct val="100000"/>
              <a:buFont typeface="Lucida Grande"/>
              <a:buChar char="­"/>
              <a:defRPr lang="en-US" sz="2000" kern="1200" baseline="0" dirty="0">
                <a:solidFill>
                  <a:schemeClr val="tx1"/>
                </a:solidFill>
                <a:latin typeface="+mn-lt"/>
                <a:ea typeface="+mn-ea"/>
                <a:cs typeface="+mn-cs"/>
              </a:defRPr>
            </a:lvl2pPr>
            <a:lvl3pPr marL="1200150" indent="-285750" algn="l" defTabSz="914400" rtl="0" eaLnBrk="1" latinLnBrk="0" hangingPunct="1">
              <a:lnSpc>
                <a:spcPct val="100000"/>
              </a:lnSpc>
              <a:spcBef>
                <a:spcPts val="1200"/>
              </a:spcBef>
              <a:buClr>
                <a:schemeClr val="tx1">
                  <a:lumMod val="60000"/>
                  <a:lumOff val="40000"/>
                </a:schemeClr>
              </a:buClr>
              <a:buFont typeface="Arial"/>
              <a:buChar char="•"/>
              <a:defRPr lang="en-US" sz="1800" kern="1200" dirty="0" smtClean="0">
                <a:solidFill>
                  <a:schemeClr val="tx1"/>
                </a:solidFill>
                <a:latin typeface="+mn-lt"/>
                <a:ea typeface="+mn-ea"/>
                <a:cs typeface="+mn-cs"/>
              </a:defRPr>
            </a:lvl3pPr>
            <a:lvl4pPr marL="16573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4pPr>
            <a:lvl5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342900">
              <a:lnSpc>
                <a:spcPct val="90000"/>
              </a:lnSpc>
              <a:buFont typeface="+mj-lt"/>
              <a:buAutoNum type="arabicPeriod"/>
            </a:pPr>
            <a:r>
              <a:rPr lang="en-US" sz="1400" dirty="0" smtClean="0"/>
              <a:t>SET operation</a:t>
            </a:r>
          </a:p>
          <a:p>
            <a:pPr marL="285750" indent="-285750">
              <a:lnSpc>
                <a:spcPct val="90000"/>
              </a:lnSpc>
            </a:pPr>
            <a:r>
              <a:rPr lang="en-US" sz="1400" dirty="0" smtClean="0"/>
              <a:t>In Memory SET:</a:t>
            </a:r>
            <a:r>
              <a:rPr lang="en-US" sz="1400" b="0" dirty="0" smtClean="0"/>
              <a:t> queued for DCP Replication</a:t>
            </a:r>
          </a:p>
          <a:p>
            <a:pPr marL="285750" indent="-285750">
              <a:lnSpc>
                <a:spcPct val="90000"/>
              </a:lnSpc>
            </a:pPr>
            <a:r>
              <a:rPr lang="en-US" sz="1400" dirty="0" smtClean="0"/>
              <a:t>View Indexer: </a:t>
            </a:r>
            <a:r>
              <a:rPr lang="en-US" sz="1400" b="0" dirty="0" smtClean="0"/>
              <a:t>Executes incremental map/reduce on a batch of updates</a:t>
            </a:r>
          </a:p>
          <a:p>
            <a:pPr marL="285750" indent="-285750">
              <a:lnSpc>
                <a:spcPct val="90000"/>
              </a:lnSpc>
            </a:pPr>
            <a:r>
              <a:rPr lang="en-US" sz="1400" dirty="0" err="1" smtClean="0"/>
              <a:t>Couchstore</a:t>
            </a:r>
            <a:r>
              <a:rPr lang="en-US" sz="1400" dirty="0" smtClean="0"/>
              <a:t> based Storage:</a:t>
            </a:r>
            <a:r>
              <a:rPr lang="en-US" sz="1400" b="0" dirty="0"/>
              <a:t> </a:t>
            </a:r>
            <a:r>
              <a:rPr lang="en-US" sz="1400" b="0" dirty="0" smtClean="0"/>
              <a:t>updates queued for storage</a:t>
            </a:r>
          </a:p>
          <a:p>
            <a:pPr indent="-342900">
              <a:lnSpc>
                <a:spcPct val="90000"/>
              </a:lnSpc>
              <a:buFont typeface="Wingdings" charset="2"/>
              <a:buChar char="§"/>
            </a:pPr>
            <a:endParaRPr lang="en-US" sz="1400" b="0" dirty="0" smtClean="0"/>
          </a:p>
          <a:p>
            <a:pPr indent="-342900">
              <a:lnSpc>
                <a:spcPct val="90000"/>
              </a:lnSpc>
              <a:buFont typeface="+mj-lt"/>
              <a:buAutoNum type="arabicPeriod" startAt="2"/>
            </a:pPr>
            <a:r>
              <a:rPr lang="en-US" sz="1400" dirty="0" smtClean="0"/>
              <a:t>View Query Engine: </a:t>
            </a:r>
            <a:r>
              <a:rPr lang="en-US" sz="1400" b="0" dirty="0" smtClean="0"/>
              <a:t>REST Based queries with filters, limit and more executed with scatter-gather</a:t>
            </a:r>
            <a:endParaRPr lang="en-US" sz="1400" b="0" dirty="0"/>
          </a:p>
        </p:txBody>
      </p:sp>
    </p:spTree>
    <p:extLst>
      <p:ext uri="{BB962C8B-B14F-4D97-AF65-F5344CB8AC3E}">
        <p14:creationId xmlns:p14="http://schemas.microsoft.com/office/powerpoint/2010/main" val="3906419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457208" y="685800"/>
            <a:ext cx="8007739" cy="4000905"/>
          </a:xfrm>
        </p:spPr>
        <p:txBody>
          <a:bodyPr>
            <a:normAutofit/>
          </a:bodyPr>
          <a:lstStyle/>
          <a:p>
            <a:r>
              <a:rPr lang="en-US" b="1" dirty="0" smtClean="0"/>
              <a:t>Overview</a:t>
            </a:r>
          </a:p>
          <a:p>
            <a:pPr lvl="1"/>
            <a:r>
              <a:rPr lang="en-US" dirty="0" smtClean="0"/>
              <a:t>Cluster Architecture – 10k </a:t>
            </a:r>
            <a:r>
              <a:rPr lang="en-US" dirty="0" err="1" smtClean="0"/>
              <a:t>ft</a:t>
            </a:r>
            <a:r>
              <a:rPr lang="en-US" dirty="0" smtClean="0"/>
              <a:t> view</a:t>
            </a:r>
          </a:p>
          <a:p>
            <a:r>
              <a:rPr lang="en-US" b="1" dirty="0" smtClean="0"/>
              <a:t>Deep Dive</a:t>
            </a:r>
          </a:p>
          <a:p>
            <a:pPr lvl="1"/>
            <a:r>
              <a:rPr lang="en-US" dirty="0" smtClean="0"/>
              <a:t>Connectivity Architecture with Client SDKs</a:t>
            </a:r>
          </a:p>
          <a:p>
            <a:pPr lvl="1"/>
            <a:r>
              <a:rPr lang="en-US" dirty="0" smtClean="0"/>
              <a:t>Replication Architecture with DCP</a:t>
            </a:r>
          </a:p>
          <a:p>
            <a:pPr lvl="1"/>
            <a:r>
              <a:rPr lang="en-US" dirty="0" smtClean="0"/>
              <a:t>Cluster Management</a:t>
            </a:r>
          </a:p>
          <a:p>
            <a:pPr lvl="1"/>
            <a:r>
              <a:rPr lang="en-US" dirty="0" smtClean="0"/>
              <a:t>Services </a:t>
            </a:r>
          </a:p>
          <a:p>
            <a:pPr marL="230188" lvl="4" indent="0">
              <a:buNone/>
            </a:pPr>
            <a:r>
              <a:rPr lang="en-US" dirty="0" smtClean="0"/>
              <a:t>		Data Service, Index Service, Query Service</a:t>
            </a:r>
          </a:p>
          <a:p>
            <a:r>
              <a:rPr lang="en-US" b="1" dirty="0" smtClean="0"/>
              <a:t>Recap</a:t>
            </a:r>
          </a:p>
          <a:p>
            <a:r>
              <a:rPr lang="en-US" b="1" dirty="0" smtClean="0"/>
              <a:t>Q&amp;A</a:t>
            </a:r>
            <a:endParaRPr lang="en-US" b="1" dirty="0"/>
          </a:p>
        </p:txBody>
      </p:sp>
    </p:spTree>
    <p:extLst>
      <p:ext uri="{BB962C8B-B14F-4D97-AF65-F5344CB8AC3E}">
        <p14:creationId xmlns:p14="http://schemas.microsoft.com/office/powerpoint/2010/main" val="15413620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Service</a:t>
            </a:r>
            <a:endParaRPr lang="en-US" dirty="0"/>
          </a:p>
        </p:txBody>
      </p:sp>
      <p:sp>
        <p:nvSpPr>
          <p:cNvPr id="4" name="Content Placeholder 3"/>
          <p:cNvSpPr>
            <a:spLocks noGrp="1"/>
          </p:cNvSpPr>
          <p:nvPr>
            <p:ph idx="1"/>
          </p:nvPr>
        </p:nvSpPr>
        <p:spPr/>
        <p:txBody>
          <a:bodyPr/>
          <a:lstStyle/>
          <a:p>
            <a:r>
              <a:rPr lang="en-US" sz="2000" b="1" dirty="0" smtClean="0"/>
              <a:t>Global Secondary Indexes </a:t>
            </a:r>
            <a:r>
              <a:rPr lang="en-US" sz="2000" b="1" dirty="0" smtClean="0">
                <a:solidFill>
                  <a:schemeClr val="accent1"/>
                </a:solidFill>
              </a:rPr>
              <a:t>(NEW in 4.0)</a:t>
            </a:r>
          </a:p>
          <a:p>
            <a:pPr marL="0" indent="0">
              <a:buNone/>
            </a:pPr>
            <a:r>
              <a:rPr lang="en-US" sz="2000" i="1" dirty="0" smtClean="0"/>
              <a:t>Tackles indexer for fast query execution with efficient index maintenance for N1QL Queries</a:t>
            </a:r>
          </a:p>
          <a:p>
            <a:pPr marL="230188" lvl="1" indent="0">
              <a:buNone/>
            </a:pPr>
            <a:endParaRPr lang="en-US" sz="1800" dirty="0" smtClean="0"/>
          </a:p>
          <a:p>
            <a:pPr lvl="1"/>
            <a:r>
              <a:rPr lang="en-US" sz="1800" b="1" dirty="0" smtClean="0"/>
              <a:t>High Performance Indexing</a:t>
            </a:r>
          </a:p>
          <a:p>
            <a:pPr lvl="2"/>
            <a:r>
              <a:rPr lang="en-US" sz="1800" b="1" dirty="0" smtClean="0"/>
              <a:t>Projector and Router</a:t>
            </a:r>
            <a:r>
              <a:rPr lang="en-US" sz="1800" dirty="0" smtClean="0"/>
              <a:t> : Coordinate and communicate efficient index change notifications</a:t>
            </a:r>
            <a:r>
              <a:rPr lang="en-US" sz="1800" dirty="0"/>
              <a:t> </a:t>
            </a:r>
            <a:r>
              <a:rPr lang="en-US" sz="1800" dirty="0" smtClean="0"/>
              <a:t>between data service and index service.</a:t>
            </a:r>
          </a:p>
          <a:p>
            <a:pPr lvl="2"/>
            <a:r>
              <a:rPr lang="en-US" sz="1800" b="1" dirty="0" smtClean="0"/>
              <a:t>Supervisor – </a:t>
            </a:r>
            <a:r>
              <a:rPr lang="en-US" sz="1800" dirty="0" smtClean="0"/>
              <a:t>Indexer and scanner</a:t>
            </a:r>
          </a:p>
          <a:p>
            <a:pPr marL="230188" lvl="4" indent="0">
              <a:buNone/>
            </a:pPr>
            <a:r>
              <a:rPr lang="en-US" sz="1400" b="1" dirty="0" smtClean="0"/>
              <a:t>		Indexer : </a:t>
            </a:r>
            <a:r>
              <a:rPr lang="en-US" sz="1400" dirty="0" smtClean="0"/>
              <a:t>Maintain large number of indexes as change notifications arrive</a:t>
            </a:r>
            <a:endParaRPr lang="en-US" sz="1800" b="1" dirty="0" smtClean="0"/>
          </a:p>
          <a:p>
            <a:pPr marL="230188" lvl="3" indent="0">
              <a:buNone/>
            </a:pPr>
            <a:r>
              <a:rPr lang="en-US" sz="1400" b="1" dirty="0" smtClean="0"/>
              <a:t>		Scanner: </a:t>
            </a:r>
            <a:r>
              <a:rPr lang="en-US" sz="1400" dirty="0" smtClean="0"/>
              <a:t>Respond to Query Service index-scan requests with rich set of consistency dials</a:t>
            </a:r>
          </a:p>
          <a:p>
            <a:pPr lvl="1"/>
            <a:r>
              <a:rPr lang="en-US" sz="1800" b="1" dirty="0" smtClean="0"/>
              <a:t>Index Storage &amp;Caching</a:t>
            </a:r>
          </a:p>
          <a:p>
            <a:pPr marL="230188" lvl="3" indent="0">
              <a:buNone/>
            </a:pPr>
            <a:r>
              <a:rPr lang="en-US" sz="1800" b="1" dirty="0" smtClean="0"/>
              <a:t>		</a:t>
            </a:r>
            <a:r>
              <a:rPr lang="en-US" sz="1400" b="1" dirty="0" err="1" smtClean="0"/>
              <a:t>ForestDB</a:t>
            </a:r>
            <a:r>
              <a:rPr lang="en-US" sz="1400" b="1" dirty="0" smtClean="0"/>
              <a:t>: </a:t>
            </a:r>
            <a:r>
              <a:rPr lang="en-US" sz="1400" dirty="0" smtClean="0"/>
              <a:t>Brand new storage engine for high performance index caching and storage</a:t>
            </a:r>
          </a:p>
        </p:txBody>
      </p:sp>
      <p:sp>
        <p:nvSpPr>
          <p:cNvPr id="3" name="Slide Number Placeholder 2"/>
          <p:cNvSpPr>
            <a:spLocks noGrp="1"/>
          </p:cNvSpPr>
          <p:nvPr>
            <p:ph type="sldNum" sz="quarter" idx="4294967295"/>
          </p:nvPr>
        </p:nvSpPr>
        <p:spPr>
          <a:xfrm>
            <a:off x="8402638" y="4767263"/>
            <a:ext cx="741362" cy="274637"/>
          </a:xfrm>
        </p:spPr>
        <p:txBody>
          <a:bodyPr/>
          <a:lstStyle/>
          <a:p>
            <a:fld id="{E728A94C-44F1-DF43-8BD8-694E750DEF33}" type="slidenum">
              <a:rPr lang="en-US" smtClean="0">
                <a:latin typeface="Corbel"/>
              </a:rPr>
              <a:pPr/>
              <a:t>30</a:t>
            </a:fld>
            <a:endParaRPr lang="en-US">
              <a:latin typeface="Corbel"/>
            </a:endParaRPr>
          </a:p>
        </p:txBody>
      </p:sp>
    </p:spTree>
    <p:extLst>
      <p:ext uri="{BB962C8B-B14F-4D97-AF65-F5344CB8AC3E}">
        <p14:creationId xmlns:p14="http://schemas.microsoft.com/office/powerpoint/2010/main" val="18139908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Rectangle 140"/>
          <p:cNvSpPr/>
          <p:nvPr/>
        </p:nvSpPr>
        <p:spPr>
          <a:xfrm>
            <a:off x="193773" y="918652"/>
            <a:ext cx="2055159" cy="2511152"/>
          </a:xfrm>
          <a:prstGeom prst="rect">
            <a:avLst/>
          </a:prstGeom>
          <a:solidFill>
            <a:schemeClr val="accent1">
              <a:lumMod val="50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Data Service</a:t>
            </a:r>
          </a:p>
          <a:p>
            <a:pPr algn="ctr"/>
            <a:endParaRPr lang="en-US" sz="2400" dirty="0"/>
          </a:p>
          <a:p>
            <a:pPr algn="ctr"/>
            <a:endParaRPr lang="en-US" sz="2400" dirty="0" smtClean="0"/>
          </a:p>
          <a:p>
            <a:pPr algn="ctr"/>
            <a:endParaRPr lang="en-US" sz="2400" dirty="0"/>
          </a:p>
          <a:p>
            <a:pPr algn="ctr"/>
            <a:endParaRPr lang="en-US" sz="2400" dirty="0" smtClean="0"/>
          </a:p>
          <a:p>
            <a:pPr algn="ctr"/>
            <a:endParaRPr lang="en-US" sz="2400" dirty="0"/>
          </a:p>
          <a:p>
            <a:pPr algn="ctr"/>
            <a:endParaRPr lang="en-US" sz="2400" dirty="0"/>
          </a:p>
        </p:txBody>
      </p:sp>
      <p:sp>
        <p:nvSpPr>
          <p:cNvPr id="4" name="Round Diagonal Corner Rectangle 3"/>
          <p:cNvSpPr/>
          <p:nvPr/>
        </p:nvSpPr>
        <p:spPr>
          <a:xfrm>
            <a:off x="398908" y="2605887"/>
            <a:ext cx="1668379" cy="591554"/>
          </a:xfrm>
          <a:prstGeom prst="round2DiagRect">
            <a:avLst/>
          </a:prstGeom>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srgbClr val="000000"/>
                </a:solidFill>
              </a:rPr>
              <a:t>Projector &amp; Router</a:t>
            </a:r>
            <a:endParaRPr lang="en-US" sz="1100" b="1" dirty="0">
              <a:solidFill>
                <a:srgbClr val="000000"/>
              </a:solidFill>
            </a:endParaRPr>
          </a:p>
        </p:txBody>
      </p:sp>
      <p:sp>
        <p:nvSpPr>
          <p:cNvPr id="5" name="Title 4"/>
          <p:cNvSpPr>
            <a:spLocks noGrp="1"/>
          </p:cNvSpPr>
          <p:nvPr>
            <p:ph type="title"/>
          </p:nvPr>
        </p:nvSpPr>
        <p:spPr/>
        <p:txBody>
          <a:bodyPr>
            <a:normAutofit/>
          </a:bodyPr>
          <a:lstStyle/>
          <a:p>
            <a:r>
              <a:rPr lang="en-US" dirty="0" smtClean="0"/>
              <a:t>Indexing Service</a:t>
            </a:r>
            <a:endParaRPr lang="en-US" dirty="0"/>
          </a:p>
        </p:txBody>
      </p:sp>
      <p:cxnSp>
        <p:nvCxnSpPr>
          <p:cNvPr id="25" name="Elbow Connector 24"/>
          <p:cNvCxnSpPr>
            <a:stCxn id="219" idx="4"/>
          </p:cNvCxnSpPr>
          <p:nvPr/>
        </p:nvCxnSpPr>
        <p:spPr>
          <a:xfrm rot="16200000" flipH="1">
            <a:off x="640420" y="2155603"/>
            <a:ext cx="524370" cy="259989"/>
          </a:xfrm>
          <a:prstGeom prst="bentConnector3">
            <a:avLst/>
          </a:prstGeom>
          <a:ln w="12700" cmpd="sng">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8" name="Elbow Connector 47"/>
          <p:cNvCxnSpPr>
            <a:stCxn id="4" idx="0"/>
          </p:cNvCxnSpPr>
          <p:nvPr/>
        </p:nvCxnSpPr>
        <p:spPr>
          <a:xfrm>
            <a:off x="2067287" y="2901664"/>
            <a:ext cx="1233743" cy="141641"/>
          </a:xfrm>
          <a:prstGeom prst="bentConnector3">
            <a:avLst>
              <a:gd name="adj1" fmla="val 50000"/>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62" name="Rectangle 161"/>
          <p:cNvSpPr/>
          <p:nvPr/>
        </p:nvSpPr>
        <p:spPr>
          <a:xfrm>
            <a:off x="6788497" y="918652"/>
            <a:ext cx="2055159" cy="2511152"/>
          </a:xfrm>
          <a:prstGeom prst="rect">
            <a:avLst/>
          </a:prstGeom>
          <a:solidFill>
            <a:schemeClr val="accent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Query </a:t>
            </a:r>
            <a:r>
              <a:rPr lang="en-US" sz="2000" dirty="0" smtClean="0"/>
              <a:t>Service</a:t>
            </a:r>
          </a:p>
          <a:p>
            <a:pPr algn="ctr"/>
            <a:endParaRPr lang="en-US" sz="2400" dirty="0"/>
          </a:p>
          <a:p>
            <a:pPr algn="ctr"/>
            <a:endParaRPr lang="en-US" sz="2400" dirty="0" smtClean="0"/>
          </a:p>
          <a:p>
            <a:pPr algn="ctr"/>
            <a:endParaRPr lang="en-US" sz="2400" dirty="0"/>
          </a:p>
          <a:p>
            <a:pPr algn="ctr"/>
            <a:endParaRPr lang="en-US" sz="2400" dirty="0" smtClean="0"/>
          </a:p>
          <a:p>
            <a:pPr algn="ctr"/>
            <a:endParaRPr lang="en-US" sz="1200" dirty="0"/>
          </a:p>
          <a:p>
            <a:pPr algn="ctr"/>
            <a:endParaRPr lang="en-US" sz="1200" dirty="0"/>
          </a:p>
          <a:p>
            <a:pPr algn="ctr"/>
            <a:endParaRPr lang="en-US" sz="2400" dirty="0"/>
          </a:p>
        </p:txBody>
      </p:sp>
      <p:sp>
        <p:nvSpPr>
          <p:cNvPr id="165" name="Rectangle 164"/>
          <p:cNvSpPr/>
          <p:nvPr/>
        </p:nvSpPr>
        <p:spPr>
          <a:xfrm>
            <a:off x="3491135" y="918651"/>
            <a:ext cx="2055159" cy="3126727"/>
          </a:xfrm>
          <a:prstGeom prst="rect">
            <a:avLst/>
          </a:prstGeom>
          <a:solidFill>
            <a:schemeClr val="accent1">
              <a:lumMod val="50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Index Service</a:t>
            </a:r>
          </a:p>
          <a:p>
            <a:pPr algn="ctr"/>
            <a:endParaRPr lang="en-US" sz="2400" dirty="0" smtClean="0"/>
          </a:p>
          <a:p>
            <a:pPr algn="ctr"/>
            <a:endParaRPr lang="en-US" sz="2400" dirty="0"/>
          </a:p>
          <a:p>
            <a:pPr algn="ctr"/>
            <a:endParaRPr lang="en-US" sz="2000" dirty="0"/>
          </a:p>
          <a:p>
            <a:pPr algn="ctr"/>
            <a:endParaRPr lang="en-US" sz="2000" dirty="0" smtClean="0"/>
          </a:p>
          <a:p>
            <a:pPr algn="ctr"/>
            <a:endParaRPr lang="en-US" sz="2400" dirty="0"/>
          </a:p>
          <a:p>
            <a:pPr algn="ctr"/>
            <a:endParaRPr lang="en-US" sz="2400" dirty="0" smtClean="0"/>
          </a:p>
          <a:p>
            <a:pPr algn="ctr"/>
            <a:endParaRPr lang="en-US" sz="2400" dirty="0"/>
          </a:p>
          <a:p>
            <a:pPr algn="ctr"/>
            <a:endParaRPr lang="en-US" sz="2400" dirty="0"/>
          </a:p>
        </p:txBody>
      </p:sp>
      <p:cxnSp>
        <p:nvCxnSpPr>
          <p:cNvPr id="175" name="Elbow Connector 174"/>
          <p:cNvCxnSpPr>
            <a:stCxn id="162" idx="1"/>
          </p:cNvCxnSpPr>
          <p:nvPr/>
        </p:nvCxnSpPr>
        <p:spPr>
          <a:xfrm rot="10800000" flipV="1">
            <a:off x="5711947" y="2174228"/>
            <a:ext cx="1076551" cy="502356"/>
          </a:xfrm>
          <a:prstGeom prst="bentConnector3">
            <a:avLst/>
          </a:prstGeom>
          <a:ln w="127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177" name="Elbow Connector 176"/>
          <p:cNvCxnSpPr>
            <a:stCxn id="162" idx="1"/>
          </p:cNvCxnSpPr>
          <p:nvPr/>
        </p:nvCxnSpPr>
        <p:spPr>
          <a:xfrm rot="10800000" flipV="1">
            <a:off x="5711947" y="2174227"/>
            <a:ext cx="1076551" cy="1023213"/>
          </a:xfrm>
          <a:prstGeom prst="bentConnector3">
            <a:avLst/>
          </a:prstGeom>
          <a:ln w="127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202" name="Round Diagonal Corner Rectangle 201"/>
          <p:cNvSpPr/>
          <p:nvPr/>
        </p:nvSpPr>
        <p:spPr>
          <a:xfrm>
            <a:off x="3715250" y="2605887"/>
            <a:ext cx="1668379" cy="591554"/>
          </a:xfrm>
          <a:prstGeom prst="round2DiagRect">
            <a:avLst/>
          </a:prstGeom>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srgbClr val="000000"/>
                </a:solidFill>
              </a:rPr>
              <a:t>Supervisor</a:t>
            </a:r>
          </a:p>
          <a:p>
            <a:pPr algn="ctr"/>
            <a:r>
              <a:rPr lang="en-US" sz="800" b="1" dirty="0" smtClean="0">
                <a:solidFill>
                  <a:srgbClr val="000000"/>
                </a:solidFill>
              </a:rPr>
              <a:t>Index maintenance &amp; </a:t>
            </a:r>
          </a:p>
          <a:p>
            <a:pPr algn="ctr"/>
            <a:r>
              <a:rPr lang="en-US" sz="800" b="1" dirty="0" smtClean="0">
                <a:solidFill>
                  <a:srgbClr val="000000"/>
                </a:solidFill>
              </a:rPr>
              <a:t>Scan coordinator</a:t>
            </a:r>
            <a:endParaRPr lang="en-US" sz="800" b="1" dirty="0">
              <a:solidFill>
                <a:srgbClr val="000000"/>
              </a:solidFill>
            </a:endParaRPr>
          </a:p>
        </p:txBody>
      </p:sp>
      <p:sp>
        <p:nvSpPr>
          <p:cNvPr id="203" name="Rounded Rectangle 202"/>
          <p:cNvSpPr/>
          <p:nvPr/>
        </p:nvSpPr>
        <p:spPr>
          <a:xfrm>
            <a:off x="4571842" y="1327826"/>
            <a:ext cx="799646" cy="388160"/>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solidFill>
              </a:rPr>
              <a:t>Index#2</a:t>
            </a:r>
            <a:endParaRPr lang="en-US" sz="1100" dirty="0">
              <a:solidFill>
                <a:schemeClr val="tx1"/>
              </a:solidFill>
            </a:endParaRPr>
          </a:p>
        </p:txBody>
      </p:sp>
      <p:sp>
        <p:nvSpPr>
          <p:cNvPr id="205" name="Rounded Rectangle 204"/>
          <p:cNvSpPr/>
          <p:nvPr/>
        </p:nvSpPr>
        <p:spPr>
          <a:xfrm>
            <a:off x="3715250" y="1327826"/>
            <a:ext cx="799646" cy="38816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solidFill>
              </a:rPr>
              <a:t>Index#1</a:t>
            </a:r>
            <a:endParaRPr lang="en-US" sz="1100" dirty="0">
              <a:solidFill>
                <a:schemeClr val="tx1"/>
              </a:solidFill>
            </a:endParaRPr>
          </a:p>
        </p:txBody>
      </p:sp>
      <p:sp>
        <p:nvSpPr>
          <p:cNvPr id="207" name="Round Diagonal Corner Rectangle 206"/>
          <p:cNvSpPr/>
          <p:nvPr/>
        </p:nvSpPr>
        <p:spPr>
          <a:xfrm>
            <a:off x="7116223" y="1318013"/>
            <a:ext cx="1534042" cy="1879428"/>
          </a:xfrm>
          <a:prstGeom prst="round2DiagRect">
            <a:avLst/>
          </a:prstGeom>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srgbClr val="000000"/>
                </a:solidFill>
              </a:rPr>
              <a:t>Query Processor</a:t>
            </a:r>
          </a:p>
          <a:p>
            <a:pPr algn="ctr"/>
            <a:r>
              <a:rPr lang="en-US" sz="900" b="1" dirty="0" err="1">
                <a:solidFill>
                  <a:srgbClr val="000000"/>
                </a:solidFill>
              </a:rPr>
              <a:t>c</a:t>
            </a:r>
            <a:r>
              <a:rPr lang="en-US" sz="900" b="1" dirty="0" err="1" smtClean="0">
                <a:solidFill>
                  <a:srgbClr val="000000"/>
                </a:solidFill>
              </a:rPr>
              <a:t>bq</a:t>
            </a:r>
            <a:r>
              <a:rPr lang="en-US" sz="900" b="1" dirty="0" smtClean="0">
                <a:solidFill>
                  <a:srgbClr val="000000"/>
                </a:solidFill>
              </a:rPr>
              <a:t>-engine</a:t>
            </a:r>
            <a:endParaRPr lang="en-US" sz="900" b="1" dirty="0">
              <a:solidFill>
                <a:srgbClr val="000000"/>
              </a:solidFill>
            </a:endParaRPr>
          </a:p>
        </p:txBody>
      </p:sp>
      <p:cxnSp>
        <p:nvCxnSpPr>
          <p:cNvPr id="216" name="Elbow Connector 215"/>
          <p:cNvCxnSpPr/>
          <p:nvPr/>
        </p:nvCxnSpPr>
        <p:spPr>
          <a:xfrm flipV="1">
            <a:off x="2067287" y="2791221"/>
            <a:ext cx="1233743" cy="121202"/>
          </a:xfrm>
          <a:prstGeom prst="bentConnector3">
            <a:avLst>
              <a:gd name="adj1" fmla="val 50000"/>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19" name="Oval 218"/>
          <p:cNvSpPr/>
          <p:nvPr/>
        </p:nvSpPr>
        <p:spPr>
          <a:xfrm>
            <a:off x="402446" y="1318014"/>
            <a:ext cx="740330" cy="70539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dirty="0" smtClean="0">
                <a:solidFill>
                  <a:schemeClr val="tx1"/>
                </a:solidFill>
              </a:rPr>
              <a:t>Bucket#1</a:t>
            </a:r>
            <a:endParaRPr lang="en-US" sz="600" dirty="0">
              <a:solidFill>
                <a:schemeClr val="tx1"/>
              </a:solidFill>
            </a:endParaRPr>
          </a:p>
        </p:txBody>
      </p:sp>
      <p:sp>
        <p:nvSpPr>
          <p:cNvPr id="221" name="Oval 220"/>
          <p:cNvSpPr/>
          <p:nvPr/>
        </p:nvSpPr>
        <p:spPr>
          <a:xfrm>
            <a:off x="1379450" y="1318014"/>
            <a:ext cx="740330" cy="705399"/>
          </a:xfrm>
          <a:prstGeom prst="ellipse">
            <a:avLst/>
          </a:prstGeom>
          <a:solidFill>
            <a:srgbClr val="9ED1F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dirty="0" smtClean="0">
                <a:solidFill>
                  <a:schemeClr val="tx1"/>
                </a:solidFill>
              </a:rPr>
              <a:t>Bucket#2</a:t>
            </a:r>
            <a:endParaRPr lang="en-US" sz="600" dirty="0">
              <a:solidFill>
                <a:schemeClr val="tx1"/>
              </a:solidFill>
            </a:endParaRPr>
          </a:p>
        </p:txBody>
      </p:sp>
      <p:sp>
        <p:nvSpPr>
          <p:cNvPr id="64" name="TextBox 63"/>
          <p:cNvSpPr txBox="1"/>
          <p:nvPr/>
        </p:nvSpPr>
        <p:spPr>
          <a:xfrm>
            <a:off x="424905" y="2001550"/>
            <a:ext cx="1668379" cy="261610"/>
          </a:xfrm>
          <a:prstGeom prst="rect">
            <a:avLst/>
          </a:prstGeom>
          <a:noFill/>
        </p:spPr>
        <p:txBody>
          <a:bodyPr wrap="square" rtlCol="0">
            <a:spAutoFit/>
          </a:bodyPr>
          <a:lstStyle/>
          <a:p>
            <a:pPr algn="ctr"/>
            <a:r>
              <a:rPr lang="en-US" sz="1100" b="1" dirty="0" smtClean="0">
                <a:solidFill>
                  <a:schemeClr val="bg1"/>
                </a:solidFill>
              </a:rPr>
              <a:t>DCP Stream</a:t>
            </a:r>
            <a:endParaRPr lang="en-US" sz="1100" b="1" dirty="0">
              <a:solidFill>
                <a:schemeClr val="bg1"/>
              </a:solidFill>
            </a:endParaRPr>
          </a:p>
        </p:txBody>
      </p:sp>
      <p:cxnSp>
        <p:nvCxnSpPr>
          <p:cNvPr id="223" name="Elbow Connector 222"/>
          <p:cNvCxnSpPr>
            <a:stCxn id="221" idx="4"/>
          </p:cNvCxnSpPr>
          <p:nvPr/>
        </p:nvCxnSpPr>
        <p:spPr>
          <a:xfrm rot="5400000">
            <a:off x="1349471" y="2147641"/>
            <a:ext cx="524372" cy="275917"/>
          </a:xfrm>
          <a:prstGeom prst="bentConnector3">
            <a:avLst/>
          </a:prstGeom>
          <a:ln w="12700" cmpd="sng">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1" name="Straight Connector 230"/>
          <p:cNvCxnSpPr>
            <a:stCxn id="202" idx="3"/>
            <a:endCxn id="206" idx="2"/>
          </p:cNvCxnSpPr>
          <p:nvPr/>
        </p:nvCxnSpPr>
        <p:spPr>
          <a:xfrm flipH="1" flipV="1">
            <a:off x="4121144" y="2218295"/>
            <a:ext cx="428296" cy="387592"/>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33" name="Straight Connector 232"/>
          <p:cNvCxnSpPr>
            <a:endCxn id="204" idx="2"/>
          </p:cNvCxnSpPr>
          <p:nvPr/>
        </p:nvCxnSpPr>
        <p:spPr>
          <a:xfrm flipV="1">
            <a:off x="4571842" y="2218295"/>
            <a:ext cx="405894" cy="387592"/>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35" name="Straight Connector 234"/>
          <p:cNvCxnSpPr>
            <a:endCxn id="203" idx="2"/>
          </p:cNvCxnSpPr>
          <p:nvPr/>
        </p:nvCxnSpPr>
        <p:spPr>
          <a:xfrm flipV="1">
            <a:off x="4571842" y="1715986"/>
            <a:ext cx="399823" cy="889901"/>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37" name="Straight Connector 236"/>
          <p:cNvCxnSpPr>
            <a:stCxn id="202" idx="3"/>
            <a:endCxn id="205" idx="2"/>
          </p:cNvCxnSpPr>
          <p:nvPr/>
        </p:nvCxnSpPr>
        <p:spPr>
          <a:xfrm flipH="1" flipV="1">
            <a:off x="4115073" y="1715986"/>
            <a:ext cx="434367" cy="889901"/>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04" name="Rounded Rectangle 203"/>
          <p:cNvSpPr/>
          <p:nvPr/>
        </p:nvSpPr>
        <p:spPr>
          <a:xfrm>
            <a:off x="4571842" y="1830135"/>
            <a:ext cx="811787" cy="388160"/>
          </a:xfrm>
          <a:prstGeom prst="roundRect">
            <a:avLst/>
          </a:prstGeom>
          <a:solidFill>
            <a:srgbClr val="178A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solidFill>
              </a:rPr>
              <a:t>Index#4</a:t>
            </a:r>
            <a:endParaRPr lang="en-US" sz="1100" dirty="0">
              <a:solidFill>
                <a:schemeClr val="tx1"/>
              </a:solidFill>
            </a:endParaRPr>
          </a:p>
        </p:txBody>
      </p:sp>
      <p:sp>
        <p:nvSpPr>
          <p:cNvPr id="206" name="Rounded Rectangle 205"/>
          <p:cNvSpPr/>
          <p:nvPr/>
        </p:nvSpPr>
        <p:spPr>
          <a:xfrm>
            <a:off x="3715250" y="1830135"/>
            <a:ext cx="811787" cy="388160"/>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solidFill>
              </a:rPr>
              <a:t>Index#3</a:t>
            </a:r>
            <a:endParaRPr lang="en-US" sz="1100" dirty="0">
              <a:solidFill>
                <a:schemeClr val="tx1"/>
              </a:solidFill>
            </a:endParaRPr>
          </a:p>
        </p:txBody>
      </p:sp>
      <p:sp>
        <p:nvSpPr>
          <p:cNvPr id="239" name="TextBox 238"/>
          <p:cNvSpPr txBox="1"/>
          <p:nvPr/>
        </p:nvSpPr>
        <p:spPr>
          <a:xfrm rot="5400000">
            <a:off x="5870864" y="2669155"/>
            <a:ext cx="420833" cy="523220"/>
          </a:xfrm>
          <a:prstGeom prst="rect">
            <a:avLst/>
          </a:prstGeom>
          <a:noFill/>
        </p:spPr>
        <p:txBody>
          <a:bodyPr wrap="none" rtlCol="0">
            <a:spAutoFit/>
          </a:bodyPr>
          <a:lstStyle/>
          <a:p>
            <a:r>
              <a:rPr lang="en-US" sz="2800" dirty="0" smtClean="0"/>
              <a:t>...</a:t>
            </a:r>
          </a:p>
        </p:txBody>
      </p:sp>
      <p:sp>
        <p:nvSpPr>
          <p:cNvPr id="240" name="Oval 239"/>
          <p:cNvSpPr/>
          <p:nvPr/>
        </p:nvSpPr>
        <p:spPr>
          <a:xfrm>
            <a:off x="2827792" y="2676584"/>
            <a:ext cx="179062" cy="179358"/>
          </a:xfrm>
          <a:prstGeom prst="ellipse">
            <a:avLst/>
          </a:prstGeom>
          <a:solidFill>
            <a:srgbClr val="9ED1F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dirty="0" smtClean="0"/>
              <a:t>Bucket#2</a:t>
            </a:r>
            <a:endParaRPr lang="en-US" sz="600" dirty="0"/>
          </a:p>
        </p:txBody>
      </p:sp>
      <p:sp>
        <p:nvSpPr>
          <p:cNvPr id="241" name="Oval 240"/>
          <p:cNvSpPr/>
          <p:nvPr/>
        </p:nvSpPr>
        <p:spPr>
          <a:xfrm>
            <a:off x="2827792" y="2930765"/>
            <a:ext cx="179062" cy="1793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dirty="0" smtClean="0"/>
              <a:t>Bucket#1</a:t>
            </a:r>
            <a:endParaRPr lang="en-US" sz="600" dirty="0"/>
          </a:p>
        </p:txBody>
      </p:sp>
      <p:sp>
        <p:nvSpPr>
          <p:cNvPr id="8" name="Oval Callout 7"/>
          <p:cNvSpPr/>
          <p:nvPr/>
        </p:nvSpPr>
        <p:spPr>
          <a:xfrm>
            <a:off x="398908" y="3429804"/>
            <a:ext cx="2549559" cy="1192656"/>
          </a:xfrm>
          <a:prstGeom prst="wedgeEllipseCallout">
            <a:avLst>
              <a:gd name="adj1" fmla="val -18552"/>
              <a:gd name="adj2" fmla="val -65790"/>
            </a:avLst>
          </a:prstGeom>
          <a:solidFill>
            <a:schemeClr val="accent1">
              <a:alpha val="76000"/>
            </a:schemeClr>
          </a:solid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 name="TextBox 1"/>
          <p:cNvSpPr txBox="1"/>
          <p:nvPr/>
        </p:nvSpPr>
        <p:spPr>
          <a:xfrm>
            <a:off x="694298" y="3626137"/>
            <a:ext cx="2428884" cy="738664"/>
          </a:xfrm>
          <a:prstGeom prst="rect">
            <a:avLst/>
          </a:prstGeom>
          <a:noFill/>
        </p:spPr>
        <p:txBody>
          <a:bodyPr wrap="square" rtlCol="0">
            <a:spAutoFit/>
          </a:bodyPr>
          <a:lstStyle/>
          <a:p>
            <a:r>
              <a:rPr lang="en-US" sz="1050" b="1" dirty="0" smtClean="0">
                <a:solidFill>
                  <a:srgbClr val="1E1C1C"/>
                </a:solidFill>
              </a:rPr>
              <a:t>Projector and Router: </a:t>
            </a:r>
          </a:p>
          <a:p>
            <a:r>
              <a:rPr lang="en-US" sz="1050" dirty="0" smtClean="0">
                <a:solidFill>
                  <a:srgbClr val="1E1C1C"/>
                </a:solidFill>
              </a:rPr>
              <a:t>1 Projector and Router per node</a:t>
            </a:r>
          </a:p>
          <a:p>
            <a:r>
              <a:rPr lang="en-US" sz="1050" dirty="0" smtClean="0">
                <a:solidFill>
                  <a:srgbClr val="1E1C1C"/>
                </a:solidFill>
              </a:rPr>
              <a:t>1 stream of changes per buckets per supervisor</a:t>
            </a:r>
          </a:p>
        </p:txBody>
      </p:sp>
      <p:sp>
        <p:nvSpPr>
          <p:cNvPr id="44" name="Round Diagonal Corner Rectangle 43"/>
          <p:cNvSpPr/>
          <p:nvPr/>
        </p:nvSpPr>
        <p:spPr>
          <a:xfrm>
            <a:off x="3703109" y="3330360"/>
            <a:ext cx="1668379" cy="591554"/>
          </a:xfrm>
          <a:prstGeom prst="round2DiagRect">
            <a:avLst/>
          </a:prstGeom>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err="1" smtClean="0">
                <a:solidFill>
                  <a:srgbClr val="000000"/>
                </a:solidFill>
              </a:rPr>
              <a:t>ForestDB</a:t>
            </a:r>
            <a:endParaRPr lang="en-US" sz="1100" b="1" dirty="0" smtClean="0">
              <a:solidFill>
                <a:srgbClr val="000000"/>
              </a:solidFill>
            </a:endParaRPr>
          </a:p>
          <a:p>
            <a:pPr algn="ctr"/>
            <a:r>
              <a:rPr lang="en-US" sz="1100" b="1" dirty="0" smtClean="0">
                <a:solidFill>
                  <a:srgbClr val="000000"/>
                </a:solidFill>
              </a:rPr>
              <a:t>Storage Engine</a:t>
            </a:r>
            <a:endParaRPr lang="en-US" sz="800" b="1" dirty="0">
              <a:solidFill>
                <a:srgbClr val="000000"/>
              </a:solidFill>
            </a:endParaRPr>
          </a:p>
        </p:txBody>
      </p:sp>
      <p:sp>
        <p:nvSpPr>
          <p:cNvPr id="9" name="Can 8"/>
          <p:cNvSpPr/>
          <p:nvPr/>
        </p:nvSpPr>
        <p:spPr>
          <a:xfrm>
            <a:off x="3807254" y="3420062"/>
            <a:ext cx="225509" cy="225460"/>
          </a:xfrm>
          <a:prstGeom prst="can">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Callout 50"/>
          <p:cNvSpPr/>
          <p:nvPr/>
        </p:nvSpPr>
        <p:spPr>
          <a:xfrm>
            <a:off x="5711947" y="3582204"/>
            <a:ext cx="2549559" cy="858367"/>
          </a:xfrm>
          <a:prstGeom prst="wedgeEllipseCallout">
            <a:avLst>
              <a:gd name="adj1" fmla="val -64560"/>
              <a:gd name="adj2" fmla="val -105949"/>
            </a:avLst>
          </a:prstGeom>
          <a:solidFill>
            <a:schemeClr val="accent1">
              <a:alpha val="76000"/>
            </a:schemeClr>
          </a:solid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6091106" y="3679269"/>
            <a:ext cx="1826141" cy="577081"/>
          </a:xfrm>
          <a:prstGeom prst="rect">
            <a:avLst/>
          </a:prstGeom>
          <a:noFill/>
        </p:spPr>
        <p:txBody>
          <a:bodyPr wrap="none" rtlCol="0">
            <a:spAutoFit/>
          </a:bodyPr>
          <a:lstStyle/>
          <a:p>
            <a:r>
              <a:rPr lang="en-US" sz="1050" b="1" dirty="0" smtClean="0"/>
              <a:t>Supervisor</a:t>
            </a:r>
          </a:p>
          <a:p>
            <a:r>
              <a:rPr lang="en-US" sz="1050" dirty="0" smtClean="0"/>
              <a:t>1 Supervisor per node</a:t>
            </a:r>
          </a:p>
          <a:p>
            <a:r>
              <a:rPr lang="en-US" sz="1050" dirty="0" smtClean="0"/>
              <a:t>Many indexes per Supervisor</a:t>
            </a:r>
          </a:p>
        </p:txBody>
      </p:sp>
    </p:spTree>
    <p:extLst>
      <p:ext uri="{BB962C8B-B14F-4D97-AF65-F5344CB8AC3E}">
        <p14:creationId xmlns:p14="http://schemas.microsoft.com/office/powerpoint/2010/main" val="294043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fade">
                                      <p:cBhvr>
                                        <p:cTn id="10" dur="500"/>
                                        <p:tgtEl>
                                          <p:spTgt spid="6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2"/>
                                        </p:tgtEl>
                                        <p:attrNameLst>
                                          <p:attrName>style.visibility</p:attrName>
                                        </p:attrNameLst>
                                      </p:cBhvr>
                                      <p:to>
                                        <p:strVal val="visible"/>
                                      </p:to>
                                    </p:set>
                                    <p:animEffect transition="in" filter="fade">
                                      <p:cBhvr>
                                        <p:cTn id="13" dur="500"/>
                                        <p:tgtEl>
                                          <p:spTgt spid="20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7"/>
                                        </p:tgtEl>
                                        <p:attrNameLst>
                                          <p:attrName>style.visibility</p:attrName>
                                        </p:attrNameLst>
                                      </p:cBhvr>
                                      <p:to>
                                        <p:strVal val="visible"/>
                                      </p:to>
                                    </p:set>
                                    <p:animEffect transition="in" filter="fade">
                                      <p:cBhvr>
                                        <p:cTn id="16" dur="500"/>
                                        <p:tgtEl>
                                          <p:spTgt spid="20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2" grpId="0" animBg="1"/>
      <p:bldP spid="207" grpId="0" animBg="1"/>
      <p:bldP spid="64" grpId="0"/>
      <p:bldP spid="4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991" y="4140486"/>
            <a:ext cx="9430491" cy="35645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p:ph type="ctrTitle"/>
          </p:nvPr>
        </p:nvSpPr>
        <p:spPr/>
        <p:txBody>
          <a:bodyPr/>
          <a:lstStyle/>
          <a:p>
            <a:r>
              <a:rPr lang="en-US" dirty="0" smtClean="0"/>
              <a:t>Deep Dive</a:t>
            </a:r>
            <a:br>
              <a:rPr lang="en-US" dirty="0" smtClean="0"/>
            </a:br>
            <a:endParaRPr lang="en-US" dirty="0"/>
          </a:p>
        </p:txBody>
      </p:sp>
      <p:sp>
        <p:nvSpPr>
          <p:cNvPr id="5" name="Subtitle 4"/>
          <p:cNvSpPr>
            <a:spLocks noGrp="1"/>
          </p:cNvSpPr>
          <p:nvPr>
            <p:ph type="subTitle" idx="1"/>
          </p:nvPr>
        </p:nvSpPr>
        <p:spPr>
          <a:xfrm>
            <a:off x="1371600" y="2569105"/>
            <a:ext cx="6400800" cy="1152144"/>
          </a:xfrm>
        </p:spPr>
        <p:txBody>
          <a:bodyPr/>
          <a:lstStyle/>
          <a:p>
            <a:r>
              <a:rPr lang="en-US" dirty="0" smtClean="0"/>
              <a:t>Connectivity</a:t>
            </a:r>
          </a:p>
          <a:p>
            <a:r>
              <a:rPr lang="en-US" dirty="0" smtClean="0"/>
              <a:t>Replication</a:t>
            </a:r>
          </a:p>
          <a:p>
            <a:r>
              <a:rPr lang="en-US" dirty="0" smtClean="0"/>
              <a:t>Cluster Manager</a:t>
            </a:r>
          </a:p>
          <a:p>
            <a:r>
              <a:rPr lang="en-US" dirty="0" smtClean="0"/>
              <a:t>Data Service</a:t>
            </a:r>
          </a:p>
          <a:p>
            <a:r>
              <a:rPr lang="en-US" dirty="0"/>
              <a:t>Indexing &amp; Index Service</a:t>
            </a:r>
          </a:p>
          <a:p>
            <a:r>
              <a:rPr lang="en-US" dirty="0" smtClean="0"/>
              <a:t>Query Service</a:t>
            </a:r>
            <a:endParaRPr lang="en-US" dirty="0"/>
          </a:p>
        </p:txBody>
      </p:sp>
    </p:spTree>
    <p:extLst>
      <p:ext uri="{BB962C8B-B14F-4D97-AF65-F5344CB8AC3E}">
        <p14:creationId xmlns:p14="http://schemas.microsoft.com/office/powerpoint/2010/main" val="11523547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Service</a:t>
            </a:r>
            <a:endParaRPr lang="en-US" dirty="0"/>
          </a:p>
        </p:txBody>
      </p:sp>
      <p:sp>
        <p:nvSpPr>
          <p:cNvPr id="4" name="Content Placeholder 3"/>
          <p:cNvSpPr>
            <a:spLocks noGrp="1"/>
          </p:cNvSpPr>
          <p:nvPr>
            <p:ph idx="1"/>
          </p:nvPr>
        </p:nvSpPr>
        <p:spPr/>
        <p:txBody>
          <a:bodyPr/>
          <a:lstStyle/>
          <a:p>
            <a:r>
              <a:rPr lang="en-US" sz="2000" dirty="0" smtClean="0"/>
              <a:t>Query Service = N1QL</a:t>
            </a:r>
          </a:p>
          <a:p>
            <a:pPr marL="0" indent="0">
              <a:buNone/>
            </a:pPr>
            <a:r>
              <a:rPr lang="en-US" sz="2000" i="1" dirty="0" smtClean="0"/>
              <a:t>Tackles N1QL Query execution</a:t>
            </a:r>
          </a:p>
          <a:p>
            <a:pPr marL="230188" lvl="1" indent="0">
              <a:buNone/>
            </a:pPr>
            <a:endParaRPr lang="en-US" sz="1800" dirty="0" smtClean="0"/>
          </a:p>
          <a:p>
            <a:pPr lvl="1"/>
            <a:r>
              <a:rPr lang="en-US" sz="1800" b="1" dirty="0" smtClean="0"/>
              <a:t>Query Execution</a:t>
            </a:r>
          </a:p>
          <a:p>
            <a:pPr lvl="2"/>
            <a:r>
              <a:rPr lang="en-US" sz="1800" b="1" dirty="0" smtClean="0"/>
              <a:t>N1QL Parser &amp; Optimizer:</a:t>
            </a:r>
            <a:r>
              <a:rPr lang="en-US" sz="1800" dirty="0" smtClean="0"/>
              <a:t> tokenize N1QL statement, and generate an execution plan based utilizing indexes</a:t>
            </a:r>
          </a:p>
          <a:p>
            <a:pPr lvl="2"/>
            <a:r>
              <a:rPr lang="en-US" sz="1800" b="1" dirty="0" smtClean="0"/>
              <a:t>Query Execution Engine: </a:t>
            </a:r>
            <a:r>
              <a:rPr lang="en-US" sz="1800" dirty="0" smtClean="0"/>
              <a:t>Assigns resources to query and coordinates query execution.</a:t>
            </a:r>
          </a:p>
          <a:p>
            <a:pPr lvl="2"/>
            <a:r>
              <a:rPr lang="en-US" sz="1800" b="1" dirty="0" smtClean="0"/>
              <a:t>Data Sources: </a:t>
            </a:r>
            <a:r>
              <a:rPr lang="en-US" sz="1800" dirty="0" smtClean="0"/>
              <a:t>Pluggable “data source driver” layer for accessing data sources in Couchbase Server (data and index service) and other external data provides</a:t>
            </a:r>
          </a:p>
        </p:txBody>
      </p:sp>
      <p:sp>
        <p:nvSpPr>
          <p:cNvPr id="3" name="Slide Number Placeholder 2"/>
          <p:cNvSpPr>
            <a:spLocks noGrp="1"/>
          </p:cNvSpPr>
          <p:nvPr>
            <p:ph type="sldNum" sz="quarter" idx="4294967295"/>
          </p:nvPr>
        </p:nvSpPr>
        <p:spPr>
          <a:xfrm>
            <a:off x="8402638" y="4767263"/>
            <a:ext cx="741362" cy="274637"/>
          </a:xfrm>
        </p:spPr>
        <p:txBody>
          <a:bodyPr/>
          <a:lstStyle/>
          <a:p>
            <a:fld id="{E728A94C-44F1-DF43-8BD8-694E750DEF33}" type="slidenum">
              <a:rPr lang="en-US" smtClean="0">
                <a:latin typeface="Corbel"/>
              </a:rPr>
              <a:pPr/>
              <a:t>33</a:t>
            </a:fld>
            <a:endParaRPr lang="en-US">
              <a:latin typeface="Corbel"/>
            </a:endParaRPr>
          </a:p>
        </p:txBody>
      </p:sp>
    </p:spTree>
    <p:extLst>
      <p:ext uri="{BB962C8B-B14F-4D97-AF65-F5344CB8AC3E}">
        <p14:creationId xmlns:p14="http://schemas.microsoft.com/office/powerpoint/2010/main" val="13749704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Elbow Connector 38"/>
          <p:cNvCxnSpPr/>
          <p:nvPr/>
        </p:nvCxnSpPr>
        <p:spPr>
          <a:xfrm rot="10800000">
            <a:off x="2593213" y="3577340"/>
            <a:ext cx="796663" cy="185891"/>
          </a:xfrm>
          <a:prstGeom prst="bentConnector3">
            <a:avLst/>
          </a:prstGeom>
          <a:ln w="127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44" name="Elbow Connector 43"/>
          <p:cNvCxnSpPr/>
          <p:nvPr/>
        </p:nvCxnSpPr>
        <p:spPr>
          <a:xfrm rot="10800000">
            <a:off x="2593213" y="3056485"/>
            <a:ext cx="796663" cy="706745"/>
          </a:xfrm>
          <a:prstGeom prst="bentConnector3">
            <a:avLst/>
          </a:prstGeom>
          <a:ln w="127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33" name="Elbow Connector 32"/>
          <p:cNvCxnSpPr/>
          <p:nvPr/>
        </p:nvCxnSpPr>
        <p:spPr>
          <a:xfrm rot="10800000">
            <a:off x="2593212" y="4184442"/>
            <a:ext cx="796663" cy="1"/>
          </a:xfrm>
          <a:prstGeom prst="bentConnector3">
            <a:avLst/>
          </a:prstGeom>
          <a:ln w="127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34" name="Elbow Connector 33"/>
          <p:cNvCxnSpPr/>
          <p:nvPr/>
        </p:nvCxnSpPr>
        <p:spPr>
          <a:xfrm rot="10800000" flipV="1">
            <a:off x="2593212" y="4184441"/>
            <a:ext cx="796663" cy="520855"/>
          </a:xfrm>
          <a:prstGeom prst="bentConnector3">
            <a:avLst/>
          </a:prstGeom>
          <a:ln w="127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7258779" y="955975"/>
            <a:ext cx="0" cy="116572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Query Service</a:t>
            </a:r>
            <a:endParaRPr lang="en-US" dirty="0"/>
          </a:p>
        </p:txBody>
      </p:sp>
      <p:sp>
        <p:nvSpPr>
          <p:cNvPr id="4" name="Content Placeholder 3"/>
          <p:cNvSpPr>
            <a:spLocks noGrp="1"/>
          </p:cNvSpPr>
          <p:nvPr>
            <p:ph idx="1"/>
          </p:nvPr>
        </p:nvSpPr>
        <p:spPr/>
        <p:txBody>
          <a:bodyPr/>
          <a:lstStyle/>
          <a:p>
            <a:r>
              <a:rPr lang="en-US" sz="2000" dirty="0" smtClean="0"/>
              <a:t>N1QL Query Processing</a:t>
            </a:r>
            <a:endParaRPr lang="en-US" sz="2000" dirty="0"/>
          </a:p>
        </p:txBody>
      </p:sp>
      <p:sp>
        <p:nvSpPr>
          <p:cNvPr id="5" name="Rectangle 4"/>
          <p:cNvSpPr/>
          <p:nvPr/>
        </p:nvSpPr>
        <p:spPr>
          <a:xfrm>
            <a:off x="3261956" y="1086780"/>
            <a:ext cx="5491425" cy="3836331"/>
          </a:xfrm>
          <a:prstGeom prst="rect">
            <a:avLst/>
          </a:prstGeom>
          <a:solidFill>
            <a:srgbClr val="3737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Query Engine</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10" name="Rectangle 9"/>
          <p:cNvSpPr/>
          <p:nvPr/>
        </p:nvSpPr>
        <p:spPr>
          <a:xfrm>
            <a:off x="3389874" y="1871727"/>
            <a:ext cx="5272136" cy="1279024"/>
          </a:xfrm>
          <a:prstGeom prst="rect">
            <a:avLst/>
          </a:prstGeom>
          <a:solidFill>
            <a:schemeClr val="accent5">
              <a:lumMod val="7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p>
          <a:p>
            <a:pPr algn="ctr"/>
            <a:endParaRPr lang="en-US" sz="1400" dirty="0"/>
          </a:p>
          <a:p>
            <a:pPr algn="ctr"/>
            <a:endParaRPr lang="en-US" sz="1400" dirty="0" smtClean="0"/>
          </a:p>
          <a:p>
            <a:pPr algn="ctr"/>
            <a:r>
              <a:rPr lang="en-US" sz="1400" dirty="0" smtClean="0"/>
              <a:t>Query Processor</a:t>
            </a:r>
          </a:p>
          <a:p>
            <a:pPr algn="ctr"/>
            <a:endParaRPr lang="en-US" sz="1400" dirty="0" smtClean="0"/>
          </a:p>
          <a:p>
            <a:pPr algn="ctr"/>
            <a:endParaRPr lang="en-US" sz="1400" dirty="0"/>
          </a:p>
          <a:p>
            <a:pPr algn="ctr"/>
            <a:endParaRPr lang="en-US" sz="1400" dirty="0" smtClean="0"/>
          </a:p>
          <a:p>
            <a:pPr algn="ctr"/>
            <a:endParaRPr lang="en-US" sz="1400" dirty="0"/>
          </a:p>
          <a:p>
            <a:pPr algn="ctr"/>
            <a:endParaRPr lang="en-US" sz="1400" dirty="0" smtClean="0"/>
          </a:p>
          <a:p>
            <a:pPr algn="ctr"/>
            <a:endParaRPr lang="en-US" sz="1400" dirty="0"/>
          </a:p>
          <a:p>
            <a:pPr algn="ctr"/>
            <a:endParaRPr lang="en-US" sz="1400" dirty="0"/>
          </a:p>
        </p:txBody>
      </p:sp>
      <p:sp>
        <p:nvSpPr>
          <p:cNvPr id="6" name="Rectangle 5"/>
          <p:cNvSpPr/>
          <p:nvPr/>
        </p:nvSpPr>
        <p:spPr>
          <a:xfrm>
            <a:off x="3389875" y="1497157"/>
            <a:ext cx="5272135" cy="292348"/>
          </a:xfrm>
          <a:prstGeom prst="rect">
            <a:avLst/>
          </a:prstGeom>
          <a:solidFill>
            <a:schemeClr val="accent1">
              <a:lumMod val="7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Listeners</a:t>
            </a:r>
            <a:endParaRPr lang="en-US" sz="1400" dirty="0"/>
          </a:p>
        </p:txBody>
      </p:sp>
      <p:sp>
        <p:nvSpPr>
          <p:cNvPr id="8" name="Rectangle 7"/>
          <p:cNvSpPr/>
          <p:nvPr/>
        </p:nvSpPr>
        <p:spPr>
          <a:xfrm>
            <a:off x="3462970" y="2291979"/>
            <a:ext cx="2604089" cy="356300"/>
          </a:xfrm>
          <a:prstGeom prst="rect">
            <a:avLst/>
          </a:prstGeom>
          <a:solidFill>
            <a:schemeClr val="accent5"/>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Parser</a:t>
            </a:r>
            <a:endParaRPr lang="en-US" sz="1400" dirty="0"/>
          </a:p>
        </p:txBody>
      </p:sp>
      <p:sp>
        <p:nvSpPr>
          <p:cNvPr id="11" name="Rectangle 10"/>
          <p:cNvSpPr/>
          <p:nvPr/>
        </p:nvSpPr>
        <p:spPr>
          <a:xfrm>
            <a:off x="6149295" y="2291979"/>
            <a:ext cx="2430480" cy="356300"/>
          </a:xfrm>
          <a:prstGeom prst="rect">
            <a:avLst/>
          </a:prstGeom>
          <a:solidFill>
            <a:schemeClr val="accent5"/>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Optimizer</a:t>
            </a:r>
            <a:endParaRPr lang="en-US" sz="1400" dirty="0"/>
          </a:p>
        </p:txBody>
      </p:sp>
      <p:sp>
        <p:nvSpPr>
          <p:cNvPr id="12" name="Rectangle 11"/>
          <p:cNvSpPr/>
          <p:nvPr/>
        </p:nvSpPr>
        <p:spPr>
          <a:xfrm>
            <a:off x="3389875" y="3260379"/>
            <a:ext cx="5272135" cy="1524028"/>
          </a:xfrm>
          <a:prstGeom prst="rect">
            <a:avLst/>
          </a:prstGeom>
          <a:solidFill>
            <a:schemeClr val="accent1">
              <a:lumMod val="5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Data Stores</a:t>
            </a:r>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p:txBody>
      </p:sp>
      <p:sp>
        <p:nvSpPr>
          <p:cNvPr id="13" name="Rectangle 12"/>
          <p:cNvSpPr/>
          <p:nvPr/>
        </p:nvSpPr>
        <p:spPr>
          <a:xfrm>
            <a:off x="3462971" y="2700184"/>
            <a:ext cx="5116804" cy="356300"/>
          </a:xfrm>
          <a:prstGeom prst="rect">
            <a:avLst/>
          </a:prstGeom>
          <a:solidFill>
            <a:schemeClr val="accent5"/>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Execution Engine</a:t>
            </a:r>
            <a:endParaRPr lang="en-US" sz="1400" dirty="0"/>
          </a:p>
        </p:txBody>
      </p:sp>
      <p:sp>
        <p:nvSpPr>
          <p:cNvPr id="14" name="Rectangle 13"/>
          <p:cNvSpPr/>
          <p:nvPr/>
        </p:nvSpPr>
        <p:spPr>
          <a:xfrm>
            <a:off x="3462970" y="3543594"/>
            <a:ext cx="3609175" cy="1105444"/>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Couchbase Server</a:t>
            </a:r>
            <a:endParaRPr lang="en-US" sz="1400" dirty="0"/>
          </a:p>
          <a:p>
            <a:pPr algn="ctr"/>
            <a:endParaRPr lang="en-US" sz="1400" dirty="0" smtClean="0"/>
          </a:p>
          <a:p>
            <a:pPr algn="ctr"/>
            <a:endParaRPr lang="en-US" sz="1400" dirty="0"/>
          </a:p>
          <a:p>
            <a:pPr algn="ctr"/>
            <a:endParaRPr lang="en-US" sz="1400" dirty="0" smtClean="0"/>
          </a:p>
          <a:p>
            <a:pPr algn="ctr"/>
            <a:endParaRPr lang="en-US" sz="1400" dirty="0"/>
          </a:p>
        </p:txBody>
      </p:sp>
      <p:sp>
        <p:nvSpPr>
          <p:cNvPr id="15" name="Rectangle 14"/>
          <p:cNvSpPr/>
          <p:nvPr/>
        </p:nvSpPr>
        <p:spPr>
          <a:xfrm>
            <a:off x="3526931" y="3890754"/>
            <a:ext cx="849756" cy="700556"/>
          </a:xfrm>
          <a:prstGeom prst="rect">
            <a:avLst/>
          </a:prstGeom>
          <a:solidFill>
            <a:schemeClr val="accent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t>Auth</a:t>
            </a:r>
            <a:endParaRPr lang="en-US" sz="1400" dirty="0"/>
          </a:p>
        </p:txBody>
      </p:sp>
      <p:sp>
        <p:nvSpPr>
          <p:cNvPr id="16" name="Rectangle 15"/>
          <p:cNvSpPr/>
          <p:nvPr/>
        </p:nvSpPr>
        <p:spPr>
          <a:xfrm>
            <a:off x="4413235" y="3890754"/>
            <a:ext cx="1270067" cy="700556"/>
          </a:xfrm>
          <a:prstGeom prst="rect">
            <a:avLst/>
          </a:prstGeom>
          <a:solidFill>
            <a:schemeClr val="accent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Data</a:t>
            </a:r>
            <a:endParaRPr lang="en-US" sz="1400" dirty="0"/>
          </a:p>
        </p:txBody>
      </p:sp>
      <p:sp>
        <p:nvSpPr>
          <p:cNvPr id="17" name="Rectangle 16"/>
          <p:cNvSpPr/>
          <p:nvPr/>
        </p:nvSpPr>
        <p:spPr>
          <a:xfrm>
            <a:off x="5710708" y="3890754"/>
            <a:ext cx="1270067" cy="700556"/>
          </a:xfrm>
          <a:prstGeom prst="rect">
            <a:avLst/>
          </a:prstGeom>
          <a:solidFill>
            <a:schemeClr val="accent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Indexers</a:t>
            </a:r>
          </a:p>
          <a:p>
            <a:pPr algn="ctr"/>
            <a:endParaRPr lang="en-US" sz="1400" dirty="0"/>
          </a:p>
          <a:p>
            <a:pPr algn="ctr"/>
            <a:endParaRPr lang="en-US" sz="1400" dirty="0"/>
          </a:p>
        </p:txBody>
      </p:sp>
      <p:sp>
        <p:nvSpPr>
          <p:cNvPr id="18" name="Rectangle 17"/>
          <p:cNvSpPr/>
          <p:nvPr/>
        </p:nvSpPr>
        <p:spPr>
          <a:xfrm>
            <a:off x="5802075" y="4235010"/>
            <a:ext cx="529956" cy="286122"/>
          </a:xfrm>
          <a:prstGeom prst="rect">
            <a:avLst/>
          </a:prstGeom>
          <a:solidFill>
            <a:schemeClr val="accent1">
              <a:lumMod val="60000"/>
              <a:lumOff val="40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GSI</a:t>
            </a:r>
            <a:endParaRPr lang="en-US" sz="1050" dirty="0"/>
          </a:p>
        </p:txBody>
      </p:sp>
      <p:sp>
        <p:nvSpPr>
          <p:cNvPr id="19" name="Rectangle 18"/>
          <p:cNvSpPr/>
          <p:nvPr/>
        </p:nvSpPr>
        <p:spPr>
          <a:xfrm>
            <a:off x="6377720" y="4235010"/>
            <a:ext cx="529956" cy="286122"/>
          </a:xfrm>
          <a:prstGeom prst="rect">
            <a:avLst/>
          </a:prstGeom>
          <a:solidFill>
            <a:schemeClr val="accent1">
              <a:lumMod val="60000"/>
              <a:lumOff val="40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Views</a:t>
            </a:r>
            <a:endParaRPr lang="en-US" sz="1050" dirty="0"/>
          </a:p>
        </p:txBody>
      </p:sp>
      <p:sp>
        <p:nvSpPr>
          <p:cNvPr id="21" name="Rectangle 20"/>
          <p:cNvSpPr/>
          <p:nvPr/>
        </p:nvSpPr>
        <p:spPr>
          <a:xfrm>
            <a:off x="7145243" y="3543594"/>
            <a:ext cx="1434531" cy="1105444"/>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Others…</a:t>
            </a:r>
            <a:endParaRPr lang="en-US" sz="1400" dirty="0"/>
          </a:p>
          <a:p>
            <a:pPr algn="ctr"/>
            <a:endParaRPr lang="en-US" sz="1400" dirty="0" smtClean="0"/>
          </a:p>
          <a:p>
            <a:pPr algn="ctr"/>
            <a:endParaRPr lang="en-US" sz="1400" dirty="0"/>
          </a:p>
          <a:p>
            <a:pPr algn="ctr"/>
            <a:endParaRPr lang="en-US" sz="1400" dirty="0" smtClean="0"/>
          </a:p>
          <a:p>
            <a:pPr algn="ctr"/>
            <a:endParaRPr lang="en-US" sz="1400" dirty="0"/>
          </a:p>
        </p:txBody>
      </p:sp>
      <p:sp>
        <p:nvSpPr>
          <p:cNvPr id="26" name="Oval 25"/>
          <p:cNvSpPr/>
          <p:nvPr/>
        </p:nvSpPr>
        <p:spPr>
          <a:xfrm>
            <a:off x="7213094" y="911988"/>
            <a:ext cx="91440" cy="9144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7261857" y="825170"/>
            <a:ext cx="876149" cy="261610"/>
          </a:xfrm>
          <a:prstGeom prst="rect">
            <a:avLst/>
          </a:prstGeom>
          <a:noFill/>
        </p:spPr>
        <p:txBody>
          <a:bodyPr wrap="none" rtlCol="0">
            <a:spAutoFit/>
          </a:bodyPr>
          <a:lstStyle/>
          <a:p>
            <a:r>
              <a:rPr lang="en-US" sz="1100" i="1" dirty="0" smtClean="0"/>
              <a:t>8093/18903</a:t>
            </a:r>
            <a:endParaRPr lang="en-US" sz="1100" i="1" dirty="0"/>
          </a:p>
        </p:txBody>
      </p:sp>
      <p:sp>
        <p:nvSpPr>
          <p:cNvPr id="28" name="Rectangle 27"/>
          <p:cNvSpPr/>
          <p:nvPr/>
        </p:nvSpPr>
        <p:spPr>
          <a:xfrm>
            <a:off x="7231368" y="3890755"/>
            <a:ext cx="1270067" cy="700556"/>
          </a:xfrm>
          <a:prstGeom prst="rect">
            <a:avLst/>
          </a:prstGeom>
          <a:solidFill>
            <a:schemeClr val="accent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File system</a:t>
            </a:r>
            <a:endParaRPr lang="en-US" sz="1400" dirty="0"/>
          </a:p>
        </p:txBody>
      </p:sp>
      <p:sp>
        <p:nvSpPr>
          <p:cNvPr id="30" name="Rectangle 29"/>
          <p:cNvSpPr/>
          <p:nvPr/>
        </p:nvSpPr>
        <p:spPr>
          <a:xfrm>
            <a:off x="538052" y="3890755"/>
            <a:ext cx="2055159" cy="1032356"/>
          </a:xfrm>
          <a:prstGeom prst="rect">
            <a:avLst/>
          </a:prstGeom>
          <a:solidFill>
            <a:schemeClr val="accent1">
              <a:lumMod val="50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Data Service</a:t>
            </a:r>
          </a:p>
          <a:p>
            <a:pPr algn="ctr"/>
            <a:endParaRPr lang="en-US" sz="2000" dirty="0" smtClean="0"/>
          </a:p>
          <a:p>
            <a:pPr algn="ctr"/>
            <a:endParaRPr lang="en-US" sz="2400" dirty="0"/>
          </a:p>
        </p:txBody>
      </p:sp>
      <p:sp>
        <p:nvSpPr>
          <p:cNvPr id="31" name="Rectangle 30"/>
          <p:cNvSpPr/>
          <p:nvPr/>
        </p:nvSpPr>
        <p:spPr>
          <a:xfrm>
            <a:off x="538052" y="2757529"/>
            <a:ext cx="2055159" cy="1005700"/>
          </a:xfrm>
          <a:prstGeom prst="rect">
            <a:avLst/>
          </a:prstGeom>
          <a:solidFill>
            <a:schemeClr val="accent1">
              <a:lumMod val="50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Index Service</a:t>
            </a:r>
          </a:p>
          <a:p>
            <a:pPr algn="ctr"/>
            <a:endParaRPr lang="en-US" sz="2000" dirty="0"/>
          </a:p>
          <a:p>
            <a:pPr algn="ctr"/>
            <a:endParaRPr lang="en-US" sz="2000" dirty="0" smtClean="0"/>
          </a:p>
        </p:txBody>
      </p:sp>
      <p:sp>
        <p:nvSpPr>
          <p:cNvPr id="35" name="TextBox 34"/>
          <p:cNvSpPr txBox="1"/>
          <p:nvPr/>
        </p:nvSpPr>
        <p:spPr>
          <a:xfrm rot="5400000">
            <a:off x="2752127" y="4177012"/>
            <a:ext cx="420833" cy="523220"/>
          </a:xfrm>
          <a:prstGeom prst="rect">
            <a:avLst/>
          </a:prstGeom>
          <a:noFill/>
        </p:spPr>
        <p:txBody>
          <a:bodyPr wrap="none" rtlCol="0">
            <a:spAutoFit/>
          </a:bodyPr>
          <a:lstStyle/>
          <a:p>
            <a:r>
              <a:rPr lang="en-US" sz="2800" dirty="0" smtClean="0"/>
              <a:t>...</a:t>
            </a:r>
          </a:p>
        </p:txBody>
      </p:sp>
      <p:sp>
        <p:nvSpPr>
          <p:cNvPr id="48" name="TextBox 47"/>
          <p:cNvSpPr txBox="1"/>
          <p:nvPr/>
        </p:nvSpPr>
        <p:spPr>
          <a:xfrm rot="5400000">
            <a:off x="2752127" y="3071568"/>
            <a:ext cx="420833" cy="523220"/>
          </a:xfrm>
          <a:prstGeom prst="rect">
            <a:avLst/>
          </a:prstGeom>
          <a:noFill/>
        </p:spPr>
        <p:txBody>
          <a:bodyPr wrap="none" rtlCol="0">
            <a:spAutoFit/>
          </a:bodyPr>
          <a:lstStyle/>
          <a:p>
            <a:r>
              <a:rPr lang="en-US" sz="2800" dirty="0" smtClean="0"/>
              <a:t>...</a:t>
            </a:r>
          </a:p>
        </p:txBody>
      </p:sp>
      <p:sp>
        <p:nvSpPr>
          <p:cNvPr id="49" name="Rectangle 48"/>
          <p:cNvSpPr/>
          <p:nvPr/>
        </p:nvSpPr>
        <p:spPr>
          <a:xfrm>
            <a:off x="538052" y="1618845"/>
            <a:ext cx="2055159" cy="1005700"/>
          </a:xfrm>
          <a:prstGeom prst="rect">
            <a:avLst/>
          </a:prstGeom>
          <a:solidFill>
            <a:schemeClr val="accent1">
              <a:lumMod val="50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Cluster Manager</a:t>
            </a:r>
          </a:p>
        </p:txBody>
      </p:sp>
      <p:cxnSp>
        <p:nvCxnSpPr>
          <p:cNvPr id="51" name="Elbow Connector 50"/>
          <p:cNvCxnSpPr/>
          <p:nvPr/>
        </p:nvCxnSpPr>
        <p:spPr>
          <a:xfrm rot="16200000" flipV="1">
            <a:off x="1984522" y="2757795"/>
            <a:ext cx="1641534" cy="369334"/>
          </a:xfrm>
          <a:prstGeom prst="bentConnector2">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 name="Elbow Connector 55"/>
          <p:cNvCxnSpPr/>
          <p:nvPr/>
        </p:nvCxnSpPr>
        <p:spPr>
          <a:xfrm rot="16200000" flipV="1">
            <a:off x="2221450" y="2491872"/>
            <a:ext cx="1138683" cy="398331"/>
          </a:xfrm>
          <a:prstGeom prst="bentConnector3">
            <a:avLst>
              <a:gd name="adj1" fmla="val 99744"/>
            </a:avLst>
          </a:prstGeom>
          <a:ln w="127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36" name="Oval 35"/>
          <p:cNvSpPr/>
          <p:nvPr/>
        </p:nvSpPr>
        <p:spPr>
          <a:xfrm>
            <a:off x="878157" y="4243709"/>
            <a:ext cx="656535" cy="610642"/>
          </a:xfrm>
          <a:prstGeom prst="ellipse">
            <a:avLst/>
          </a:prstGeom>
          <a:solidFill>
            <a:srgbClr val="9ED1F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 dirty="0" smtClean="0">
                <a:solidFill>
                  <a:schemeClr val="tx1"/>
                </a:solidFill>
              </a:rPr>
              <a:t>Bucket#2</a:t>
            </a:r>
            <a:endParaRPr lang="en-US" sz="500" dirty="0">
              <a:solidFill>
                <a:schemeClr val="tx1"/>
              </a:solidFill>
            </a:endParaRPr>
          </a:p>
        </p:txBody>
      </p:sp>
      <p:sp>
        <p:nvSpPr>
          <p:cNvPr id="37" name="Oval 36"/>
          <p:cNvSpPr/>
          <p:nvPr/>
        </p:nvSpPr>
        <p:spPr>
          <a:xfrm>
            <a:off x="1591638" y="4243709"/>
            <a:ext cx="656535" cy="610642"/>
          </a:xfrm>
          <a:prstGeom prst="ellipse">
            <a:avLst/>
          </a:prstGeom>
          <a:solidFill>
            <a:srgbClr val="178A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 dirty="0" smtClean="0">
                <a:solidFill>
                  <a:schemeClr val="tx1"/>
                </a:solidFill>
              </a:rPr>
              <a:t>Bucket#2</a:t>
            </a:r>
            <a:endParaRPr lang="en-US" sz="500" dirty="0">
              <a:solidFill>
                <a:schemeClr val="tx1"/>
              </a:solidFill>
            </a:endParaRPr>
          </a:p>
        </p:txBody>
      </p:sp>
      <p:sp>
        <p:nvSpPr>
          <p:cNvPr id="38" name="Rounded Rectangle 37"/>
          <p:cNvSpPr/>
          <p:nvPr/>
        </p:nvSpPr>
        <p:spPr>
          <a:xfrm>
            <a:off x="1591638" y="3243743"/>
            <a:ext cx="799646" cy="388160"/>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solidFill>
              </a:rPr>
              <a:t>Index#2</a:t>
            </a:r>
            <a:endParaRPr lang="en-US" sz="1100" dirty="0">
              <a:solidFill>
                <a:schemeClr val="tx1"/>
              </a:solidFill>
            </a:endParaRPr>
          </a:p>
        </p:txBody>
      </p:sp>
      <p:sp>
        <p:nvSpPr>
          <p:cNvPr id="40" name="Rounded Rectangle 39"/>
          <p:cNvSpPr/>
          <p:nvPr/>
        </p:nvSpPr>
        <p:spPr>
          <a:xfrm>
            <a:off x="735046" y="3243743"/>
            <a:ext cx="799646" cy="38816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solidFill>
              </a:rPr>
              <a:t>Index#1</a:t>
            </a:r>
            <a:endParaRPr lang="en-US" sz="1100" dirty="0">
              <a:solidFill>
                <a:schemeClr val="tx1"/>
              </a:solidFill>
            </a:endParaRPr>
          </a:p>
        </p:txBody>
      </p:sp>
    </p:spTree>
    <p:extLst>
      <p:ext uri="{BB962C8B-B14F-4D97-AF65-F5344CB8AC3E}">
        <p14:creationId xmlns:p14="http://schemas.microsoft.com/office/powerpoint/2010/main" val="40321572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a:bodyPr>
          <a:lstStyle/>
          <a:p>
            <a:r>
              <a:rPr lang="en-US" sz="3200" dirty="0" smtClean="0"/>
              <a:t>Couchbase Server decouples competing workloads into Services</a:t>
            </a:r>
          </a:p>
          <a:p>
            <a:r>
              <a:rPr lang="en-US" sz="3200" dirty="0" smtClean="0"/>
              <a:t>Each Service tunes itself with caching and storage services</a:t>
            </a:r>
          </a:p>
          <a:p>
            <a:r>
              <a:rPr lang="en-US" sz="3200" dirty="0" smtClean="0"/>
              <a:t>Each Service can be independently scale</a:t>
            </a:r>
            <a:endParaRPr lang="en-US" dirty="0"/>
          </a:p>
          <a:p>
            <a:endParaRPr lang="en-US" sz="3200" dirty="0" smtClean="0"/>
          </a:p>
        </p:txBody>
      </p:sp>
    </p:spTree>
    <p:extLst>
      <p:ext uri="{BB962C8B-B14F-4D97-AF65-F5344CB8AC3E}">
        <p14:creationId xmlns:p14="http://schemas.microsoft.com/office/powerpoint/2010/main" val="41105784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8877328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lstStyle/>
          <a:p>
            <a:pPr marL="0" indent="0">
              <a:buNone/>
            </a:pPr>
            <a:r>
              <a:rPr lang="en-US" sz="3200" dirty="0" smtClean="0"/>
              <a:t>Couchbase Server 4.0 and </a:t>
            </a:r>
            <a:r>
              <a:rPr lang="en-US" sz="3200" dirty="0" err="1" smtClean="0"/>
              <a:t>ForestDB</a:t>
            </a:r>
            <a:r>
              <a:rPr lang="en-US" sz="3200" dirty="0" smtClean="0"/>
              <a:t> are still in development and the final version of the products may not be identical in details discussed on this session. </a:t>
            </a:r>
            <a:endParaRPr lang="en-US" dirty="0"/>
          </a:p>
        </p:txBody>
      </p:sp>
    </p:spTree>
    <p:extLst>
      <p:ext uri="{BB962C8B-B14F-4D97-AF65-F5344CB8AC3E}">
        <p14:creationId xmlns:p14="http://schemas.microsoft.com/office/powerpoint/2010/main" val="16127572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71991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544275" y="4623794"/>
            <a:ext cx="8072187" cy="344630"/>
          </a:xfrm>
          <a:prstGeom prst="rect">
            <a:avLst/>
          </a:prstGeom>
        </p:spPr>
      </p:pic>
      <p:sp>
        <p:nvSpPr>
          <p:cNvPr id="2" name="Title 1"/>
          <p:cNvSpPr>
            <a:spLocks noGrp="1"/>
          </p:cNvSpPr>
          <p:nvPr>
            <p:ph type="title"/>
          </p:nvPr>
        </p:nvSpPr>
        <p:spPr/>
        <p:txBody>
          <a:bodyPr/>
          <a:lstStyle/>
          <a:p>
            <a:r>
              <a:rPr lang="en-US" dirty="0" smtClean="0"/>
              <a:t>Couchbase Server 4.0 - Cluster Architecture</a:t>
            </a:r>
            <a:endParaRPr lang="en-US" dirty="0"/>
          </a:p>
        </p:txBody>
      </p:sp>
      <p:pic>
        <p:nvPicPr>
          <p:cNvPr id="155" name="Picture 154"/>
          <p:cNvPicPr>
            <a:picLocks noChangeAspect="1"/>
          </p:cNvPicPr>
          <p:nvPr/>
        </p:nvPicPr>
        <p:blipFill>
          <a:blip r:embed="rId4"/>
          <a:stretch>
            <a:fillRect/>
          </a:stretch>
        </p:blipFill>
        <p:spPr>
          <a:xfrm>
            <a:off x="2552699" y="691244"/>
            <a:ext cx="1955594" cy="805543"/>
          </a:xfrm>
          <a:prstGeom prst="rect">
            <a:avLst/>
          </a:prstGeom>
        </p:spPr>
      </p:pic>
      <p:pic>
        <p:nvPicPr>
          <p:cNvPr id="156" name="Picture 155"/>
          <p:cNvPicPr>
            <a:picLocks noChangeAspect="1"/>
          </p:cNvPicPr>
          <p:nvPr/>
        </p:nvPicPr>
        <p:blipFill>
          <a:blip r:embed="rId4"/>
          <a:stretch>
            <a:fillRect/>
          </a:stretch>
        </p:blipFill>
        <p:spPr>
          <a:xfrm>
            <a:off x="4635707" y="691244"/>
            <a:ext cx="1955594" cy="805543"/>
          </a:xfrm>
          <a:prstGeom prst="rect">
            <a:avLst/>
          </a:prstGeom>
        </p:spPr>
      </p:pic>
      <p:sp>
        <p:nvSpPr>
          <p:cNvPr id="145" name="Content Placeholder 48"/>
          <p:cNvSpPr txBox="1">
            <a:spLocks/>
          </p:cNvSpPr>
          <p:nvPr/>
        </p:nvSpPr>
        <p:spPr>
          <a:xfrm>
            <a:off x="4800600" y="952501"/>
            <a:ext cx="4169664" cy="3709852"/>
          </a:xfrm>
          <a:prstGeom prst="rect">
            <a:avLst/>
          </a:prstGeom>
        </p:spPr>
        <p:txBody>
          <a:bodyPr vert="horz" lIns="0" tIns="0" rIns="0" bIns="0" rtlCol="0" anchor="ctr">
            <a:noAutofit/>
          </a:bodyPr>
          <a:lstStyle>
            <a:lvl1pPr marL="342900" indent="-347472" algn="l" defTabSz="914400" rtl="0" eaLnBrk="1" latinLnBrk="0" hangingPunct="1">
              <a:lnSpc>
                <a:spcPct val="100000"/>
              </a:lnSpc>
              <a:spcBef>
                <a:spcPts val="1200"/>
              </a:spcBef>
              <a:buClr>
                <a:schemeClr val="accent1"/>
              </a:buClr>
              <a:buSzPct val="100000"/>
              <a:buFont typeface="Arial"/>
              <a:buChar char="•"/>
              <a:defRPr lang="en-US" sz="2400" b="1" kern="1200" dirty="0" smtClean="0">
                <a:solidFill>
                  <a:schemeClr val="tx1"/>
                </a:solidFill>
                <a:latin typeface="+mn-lt"/>
                <a:ea typeface="+mn-ea"/>
                <a:cs typeface="+mn-cs"/>
              </a:defRPr>
            </a:lvl1pPr>
            <a:lvl2pPr marL="685800" indent="-347472" algn="l" defTabSz="914400" rtl="0" eaLnBrk="1" latinLnBrk="0" hangingPunct="1">
              <a:lnSpc>
                <a:spcPct val="100000"/>
              </a:lnSpc>
              <a:spcBef>
                <a:spcPts val="600"/>
              </a:spcBef>
              <a:buClr>
                <a:schemeClr val="tx1">
                  <a:lumMod val="60000"/>
                  <a:lumOff val="40000"/>
                </a:schemeClr>
              </a:buClr>
              <a:buSzPct val="100000"/>
              <a:buFont typeface="Lucida Grande"/>
              <a:buChar char="­"/>
              <a:defRPr lang="en-US" sz="2000" kern="1200" baseline="0" dirty="0">
                <a:solidFill>
                  <a:schemeClr val="tx1"/>
                </a:solidFill>
                <a:latin typeface="+mn-lt"/>
                <a:ea typeface="+mn-ea"/>
                <a:cs typeface="+mn-cs"/>
              </a:defRPr>
            </a:lvl2pPr>
            <a:lvl3pPr marL="1200150" indent="-285750" algn="l" defTabSz="914400" rtl="0" eaLnBrk="1" latinLnBrk="0" hangingPunct="1">
              <a:lnSpc>
                <a:spcPct val="100000"/>
              </a:lnSpc>
              <a:spcBef>
                <a:spcPts val="1200"/>
              </a:spcBef>
              <a:buClr>
                <a:schemeClr val="tx1">
                  <a:lumMod val="60000"/>
                  <a:lumOff val="40000"/>
                </a:schemeClr>
              </a:buClr>
              <a:buFont typeface="Arial"/>
              <a:buChar char="•"/>
              <a:defRPr lang="en-US" sz="1800" kern="1200" dirty="0" smtClean="0">
                <a:solidFill>
                  <a:schemeClr val="tx1"/>
                </a:solidFill>
                <a:latin typeface="+mn-lt"/>
                <a:ea typeface="+mn-ea"/>
                <a:cs typeface="+mn-cs"/>
              </a:defRPr>
            </a:lvl3pPr>
            <a:lvl4pPr marL="16573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4pPr>
            <a:lvl5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endParaRPr lang="en-US" sz="1400" b="0" dirty="0"/>
          </a:p>
        </p:txBody>
      </p:sp>
      <p:pic>
        <p:nvPicPr>
          <p:cNvPr id="256" name="Picture 255"/>
          <p:cNvPicPr>
            <a:picLocks noChangeAspect="1"/>
          </p:cNvPicPr>
          <p:nvPr/>
        </p:nvPicPr>
        <p:blipFill>
          <a:blip r:embed="rId5"/>
          <a:stretch>
            <a:fillRect/>
          </a:stretch>
        </p:blipFill>
        <p:spPr>
          <a:xfrm>
            <a:off x="554044" y="1841028"/>
            <a:ext cx="1273196" cy="2782766"/>
          </a:xfrm>
          <a:prstGeom prst="rect">
            <a:avLst/>
          </a:prstGeom>
        </p:spPr>
      </p:pic>
      <p:sp>
        <p:nvSpPr>
          <p:cNvPr id="257" name="TextBox 256"/>
          <p:cNvSpPr txBox="1"/>
          <p:nvPr/>
        </p:nvSpPr>
        <p:spPr>
          <a:xfrm>
            <a:off x="896079" y="3187239"/>
            <a:ext cx="689386" cy="230832"/>
          </a:xfrm>
          <a:prstGeom prst="rect">
            <a:avLst/>
          </a:prstGeom>
          <a:noFill/>
        </p:spPr>
        <p:txBody>
          <a:bodyPr wrap="none" rtlCol="0">
            <a:spAutoFit/>
          </a:bodyPr>
          <a:lstStyle/>
          <a:p>
            <a:r>
              <a:rPr lang="en-US" sz="900" b="1" dirty="0" smtClean="0">
                <a:solidFill>
                  <a:srgbClr val="1E1C1C"/>
                </a:solidFill>
                <a:latin typeface="Corbel"/>
              </a:rPr>
              <a:t>STORAGE</a:t>
            </a:r>
            <a:endParaRPr lang="en-US" sz="900" b="1" dirty="0">
              <a:solidFill>
                <a:srgbClr val="1E1C1C"/>
              </a:solidFill>
              <a:latin typeface="Corbel"/>
            </a:endParaRPr>
          </a:p>
        </p:txBody>
      </p:sp>
      <p:sp>
        <p:nvSpPr>
          <p:cNvPr id="258" name="TextBox 257"/>
          <p:cNvSpPr txBox="1"/>
          <p:nvPr/>
        </p:nvSpPr>
        <p:spPr>
          <a:xfrm>
            <a:off x="706034" y="4330240"/>
            <a:ext cx="1049937" cy="215444"/>
          </a:xfrm>
          <a:prstGeom prst="rect">
            <a:avLst/>
          </a:prstGeom>
          <a:noFill/>
        </p:spPr>
        <p:txBody>
          <a:bodyPr wrap="none" rtlCol="0">
            <a:spAutoFit/>
          </a:bodyPr>
          <a:lstStyle/>
          <a:p>
            <a:pPr algn="ctr"/>
            <a:r>
              <a:rPr lang="en-US" sz="800" b="1" i="1" dirty="0">
                <a:solidFill>
                  <a:srgbClr val="E10021"/>
                </a:solidFill>
                <a:latin typeface="Corbel"/>
              </a:rPr>
              <a:t>Couchbase Server 1</a:t>
            </a:r>
          </a:p>
        </p:txBody>
      </p:sp>
      <p:pic>
        <p:nvPicPr>
          <p:cNvPr id="260" name="Picture 259"/>
          <p:cNvPicPr>
            <a:picLocks noChangeAspect="1"/>
          </p:cNvPicPr>
          <p:nvPr/>
        </p:nvPicPr>
        <p:blipFill>
          <a:blip r:embed="rId6"/>
          <a:stretch>
            <a:fillRect/>
          </a:stretch>
        </p:blipFill>
        <p:spPr>
          <a:xfrm>
            <a:off x="1114104" y="3508926"/>
            <a:ext cx="265118" cy="335455"/>
          </a:xfrm>
          <a:prstGeom prst="rect">
            <a:avLst/>
          </a:prstGeom>
        </p:spPr>
      </p:pic>
      <p:sp>
        <p:nvSpPr>
          <p:cNvPr id="261" name="TextBox 260"/>
          <p:cNvSpPr txBox="1"/>
          <p:nvPr/>
        </p:nvSpPr>
        <p:spPr>
          <a:xfrm>
            <a:off x="110022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7</a:t>
            </a:r>
            <a:endParaRPr lang="en-US" sz="500" b="1" dirty="0">
              <a:solidFill>
                <a:srgbClr val="139DD9"/>
              </a:solidFill>
              <a:latin typeface="Corbel"/>
            </a:endParaRPr>
          </a:p>
        </p:txBody>
      </p:sp>
      <p:pic>
        <p:nvPicPr>
          <p:cNvPr id="263" name="Picture 262"/>
          <p:cNvPicPr>
            <a:picLocks noChangeAspect="1"/>
          </p:cNvPicPr>
          <p:nvPr/>
        </p:nvPicPr>
        <p:blipFill>
          <a:blip r:embed="rId6"/>
          <a:stretch>
            <a:fillRect/>
          </a:stretch>
        </p:blipFill>
        <p:spPr>
          <a:xfrm>
            <a:off x="1114104" y="3508926"/>
            <a:ext cx="265118" cy="335455"/>
          </a:xfrm>
          <a:prstGeom prst="rect">
            <a:avLst/>
          </a:prstGeom>
        </p:spPr>
      </p:pic>
      <p:sp>
        <p:nvSpPr>
          <p:cNvPr id="264" name="TextBox 263"/>
          <p:cNvSpPr txBox="1"/>
          <p:nvPr/>
        </p:nvSpPr>
        <p:spPr>
          <a:xfrm>
            <a:off x="110022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9</a:t>
            </a:r>
            <a:endParaRPr lang="en-US" sz="500" b="1" dirty="0">
              <a:solidFill>
                <a:srgbClr val="139DD9"/>
              </a:solidFill>
              <a:latin typeface="Corbel"/>
            </a:endParaRPr>
          </a:p>
        </p:txBody>
      </p:sp>
      <p:pic>
        <p:nvPicPr>
          <p:cNvPr id="266" name="Picture 265"/>
          <p:cNvPicPr>
            <a:picLocks noChangeAspect="1"/>
          </p:cNvPicPr>
          <p:nvPr/>
        </p:nvPicPr>
        <p:blipFill>
          <a:blip r:embed="rId6"/>
          <a:stretch>
            <a:fillRect/>
          </a:stretch>
        </p:blipFill>
        <p:spPr>
          <a:xfrm>
            <a:off x="1114104" y="3508926"/>
            <a:ext cx="265118" cy="335455"/>
          </a:xfrm>
          <a:prstGeom prst="rect">
            <a:avLst/>
          </a:prstGeom>
        </p:spPr>
      </p:pic>
      <p:sp>
        <p:nvSpPr>
          <p:cNvPr id="267" name="TextBox 266"/>
          <p:cNvSpPr txBox="1"/>
          <p:nvPr/>
        </p:nvSpPr>
        <p:spPr>
          <a:xfrm>
            <a:off x="110022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5</a:t>
            </a:r>
            <a:endParaRPr lang="en-US" sz="500" b="1" dirty="0">
              <a:solidFill>
                <a:srgbClr val="139DD9"/>
              </a:solidFill>
              <a:latin typeface="Corbel"/>
            </a:endParaRPr>
          </a:p>
        </p:txBody>
      </p:sp>
      <p:pic>
        <p:nvPicPr>
          <p:cNvPr id="269" name="Picture 268"/>
          <p:cNvPicPr>
            <a:picLocks noChangeAspect="1"/>
          </p:cNvPicPr>
          <p:nvPr/>
        </p:nvPicPr>
        <p:blipFill>
          <a:blip r:embed="rId6"/>
          <a:stretch>
            <a:fillRect/>
          </a:stretch>
        </p:blipFill>
        <p:spPr>
          <a:xfrm>
            <a:off x="1114104" y="3889926"/>
            <a:ext cx="265118" cy="335455"/>
          </a:xfrm>
          <a:prstGeom prst="rect">
            <a:avLst/>
          </a:prstGeom>
        </p:spPr>
      </p:pic>
      <p:sp>
        <p:nvSpPr>
          <p:cNvPr id="270" name="TextBox 269"/>
          <p:cNvSpPr txBox="1"/>
          <p:nvPr/>
        </p:nvSpPr>
        <p:spPr>
          <a:xfrm>
            <a:off x="1100224" y="4003052"/>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pic>
        <p:nvPicPr>
          <p:cNvPr id="272" name="Picture 271"/>
          <p:cNvPicPr>
            <a:picLocks noChangeAspect="1"/>
          </p:cNvPicPr>
          <p:nvPr/>
        </p:nvPicPr>
        <p:blipFill>
          <a:blip r:embed="rId6"/>
          <a:stretch>
            <a:fillRect/>
          </a:stretch>
        </p:blipFill>
        <p:spPr>
          <a:xfrm>
            <a:off x="1114104" y="3889926"/>
            <a:ext cx="265118" cy="335455"/>
          </a:xfrm>
          <a:prstGeom prst="rect">
            <a:avLst/>
          </a:prstGeom>
        </p:spPr>
      </p:pic>
      <p:sp>
        <p:nvSpPr>
          <p:cNvPr id="273" name="TextBox 272"/>
          <p:cNvSpPr txBox="1"/>
          <p:nvPr/>
        </p:nvSpPr>
        <p:spPr>
          <a:xfrm>
            <a:off x="1100224"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pic>
        <p:nvPicPr>
          <p:cNvPr id="275" name="Picture 274"/>
          <p:cNvPicPr>
            <a:picLocks noChangeAspect="1"/>
          </p:cNvPicPr>
          <p:nvPr/>
        </p:nvPicPr>
        <p:blipFill>
          <a:blip r:embed="rId6"/>
          <a:stretch>
            <a:fillRect/>
          </a:stretch>
        </p:blipFill>
        <p:spPr>
          <a:xfrm>
            <a:off x="1114104" y="3889926"/>
            <a:ext cx="265118" cy="335455"/>
          </a:xfrm>
          <a:prstGeom prst="rect">
            <a:avLst/>
          </a:prstGeom>
        </p:spPr>
      </p:pic>
      <p:sp>
        <p:nvSpPr>
          <p:cNvPr id="276" name="TextBox 275"/>
          <p:cNvSpPr txBox="1"/>
          <p:nvPr/>
        </p:nvSpPr>
        <p:spPr>
          <a:xfrm>
            <a:off x="1100224"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sp>
        <p:nvSpPr>
          <p:cNvPr id="277" name="TextBox 276"/>
          <p:cNvSpPr txBox="1"/>
          <p:nvPr/>
        </p:nvSpPr>
        <p:spPr>
          <a:xfrm>
            <a:off x="783483" y="2430594"/>
            <a:ext cx="914579" cy="369332"/>
          </a:xfrm>
          <a:prstGeom prst="rect">
            <a:avLst/>
          </a:prstGeom>
          <a:noFill/>
        </p:spPr>
        <p:txBody>
          <a:bodyPr wrap="square" rtlCol="0">
            <a:spAutoFit/>
          </a:bodyPr>
          <a:lstStyle/>
          <a:p>
            <a:r>
              <a:rPr lang="en-US" sz="900" b="1" dirty="0" smtClean="0">
                <a:solidFill>
                  <a:srgbClr val="1E1C1C"/>
                </a:solidFill>
                <a:latin typeface="Corbel"/>
              </a:rPr>
              <a:t>Managed Cache</a:t>
            </a:r>
            <a:endParaRPr lang="en-US" sz="900" b="1" dirty="0">
              <a:solidFill>
                <a:srgbClr val="1E1C1C"/>
              </a:solidFill>
              <a:latin typeface="Corbel"/>
            </a:endParaRPr>
          </a:p>
        </p:txBody>
      </p:sp>
      <p:sp>
        <p:nvSpPr>
          <p:cNvPr id="279" name="TextBox 278"/>
          <p:cNvSpPr txBox="1"/>
          <p:nvPr/>
        </p:nvSpPr>
        <p:spPr>
          <a:xfrm>
            <a:off x="924019" y="1919424"/>
            <a:ext cx="633507" cy="369332"/>
          </a:xfrm>
          <a:prstGeom prst="rect">
            <a:avLst/>
          </a:prstGeom>
          <a:noFill/>
        </p:spPr>
        <p:txBody>
          <a:bodyPr wrap="none" rtlCol="0">
            <a:spAutoFit/>
          </a:bodyPr>
          <a:lstStyle/>
          <a:p>
            <a:r>
              <a:rPr lang="en-US" sz="900" b="1" dirty="0" smtClean="0">
                <a:solidFill>
                  <a:srgbClr val="1E1C1C"/>
                </a:solidFill>
                <a:latin typeface="Corbel"/>
              </a:rPr>
              <a:t>Cluster </a:t>
            </a:r>
          </a:p>
          <a:p>
            <a:r>
              <a:rPr lang="en-US" sz="900" b="1" dirty="0" smtClean="0">
                <a:solidFill>
                  <a:srgbClr val="1E1C1C"/>
                </a:solidFill>
                <a:latin typeface="Corbel"/>
              </a:rPr>
              <a:t>Manager</a:t>
            </a:r>
            <a:endParaRPr lang="en-US" sz="900" b="1" dirty="0">
              <a:solidFill>
                <a:srgbClr val="1E1C1C"/>
              </a:solidFill>
              <a:latin typeface="Corbel"/>
            </a:endParaRPr>
          </a:p>
        </p:txBody>
      </p:sp>
      <p:sp>
        <p:nvSpPr>
          <p:cNvPr id="18" name="Rectangle 17"/>
          <p:cNvSpPr/>
          <p:nvPr/>
        </p:nvSpPr>
        <p:spPr>
          <a:xfrm>
            <a:off x="713975" y="1919424"/>
            <a:ext cx="1053594" cy="2410816"/>
          </a:xfrm>
          <a:prstGeom prst="rect">
            <a:avLst/>
          </a:prstGeom>
          <a:solidFill>
            <a:schemeClr val="bg1"/>
          </a:solidFill>
          <a:ln>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753545" y="1961979"/>
            <a:ext cx="974455" cy="4572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bg1"/>
                </a:solidFill>
              </a:rPr>
              <a:t>Cluster Manager</a:t>
            </a:r>
            <a:endParaRPr lang="en-US" sz="1000" b="1" dirty="0">
              <a:solidFill>
                <a:schemeClr val="bg1"/>
              </a:solidFill>
            </a:endParaRPr>
          </a:p>
        </p:txBody>
      </p:sp>
      <p:sp>
        <p:nvSpPr>
          <p:cNvPr id="283" name="TextBox 282"/>
          <p:cNvSpPr txBox="1"/>
          <p:nvPr/>
        </p:nvSpPr>
        <p:spPr>
          <a:xfrm>
            <a:off x="720471" y="3855205"/>
            <a:ext cx="1041936"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Managed Cache</a:t>
            </a:r>
          </a:p>
        </p:txBody>
      </p:sp>
      <p:sp>
        <p:nvSpPr>
          <p:cNvPr id="284" name="TextBox 283"/>
          <p:cNvSpPr txBox="1"/>
          <p:nvPr/>
        </p:nvSpPr>
        <p:spPr>
          <a:xfrm>
            <a:off x="715076" y="4096236"/>
            <a:ext cx="1049937"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Storage</a:t>
            </a:r>
          </a:p>
        </p:txBody>
      </p:sp>
      <p:sp>
        <p:nvSpPr>
          <p:cNvPr id="280" name="Rectangle 279"/>
          <p:cNvSpPr/>
          <p:nvPr/>
        </p:nvSpPr>
        <p:spPr>
          <a:xfrm>
            <a:off x="753545" y="2426793"/>
            <a:ext cx="974455"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Data Service</a:t>
            </a:r>
            <a:endParaRPr lang="en-US" sz="1000" b="1" dirty="0"/>
          </a:p>
        </p:txBody>
      </p:sp>
      <p:sp>
        <p:nvSpPr>
          <p:cNvPr id="281" name="Rectangle 280"/>
          <p:cNvSpPr/>
          <p:nvPr/>
        </p:nvSpPr>
        <p:spPr>
          <a:xfrm>
            <a:off x="753545" y="2891607"/>
            <a:ext cx="974455" cy="457200"/>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Index Service</a:t>
            </a:r>
            <a:endParaRPr lang="en-US" sz="1000" b="1" dirty="0"/>
          </a:p>
        </p:txBody>
      </p:sp>
      <p:sp>
        <p:nvSpPr>
          <p:cNvPr id="282" name="Rectangle 281"/>
          <p:cNvSpPr/>
          <p:nvPr/>
        </p:nvSpPr>
        <p:spPr>
          <a:xfrm>
            <a:off x="753238" y="3356421"/>
            <a:ext cx="974455" cy="457200"/>
          </a:xfrm>
          <a:prstGeom prst="rect">
            <a:avLst/>
          </a:prstGeom>
          <a:solidFill>
            <a:srgbClr val="0C456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Query Service</a:t>
            </a:r>
            <a:endParaRPr lang="en-US" sz="1000" b="1" dirty="0"/>
          </a:p>
        </p:txBody>
      </p:sp>
      <p:pic>
        <p:nvPicPr>
          <p:cNvPr id="316" name="Picture 315"/>
          <p:cNvPicPr>
            <a:picLocks noChangeAspect="1"/>
          </p:cNvPicPr>
          <p:nvPr/>
        </p:nvPicPr>
        <p:blipFill>
          <a:blip r:embed="rId5"/>
          <a:stretch>
            <a:fillRect/>
          </a:stretch>
        </p:blipFill>
        <p:spPr>
          <a:xfrm>
            <a:off x="1897509" y="1841028"/>
            <a:ext cx="1273196" cy="2782766"/>
          </a:xfrm>
          <a:prstGeom prst="rect">
            <a:avLst/>
          </a:prstGeom>
        </p:spPr>
      </p:pic>
      <p:sp>
        <p:nvSpPr>
          <p:cNvPr id="317" name="TextBox 316"/>
          <p:cNvSpPr txBox="1"/>
          <p:nvPr/>
        </p:nvSpPr>
        <p:spPr>
          <a:xfrm>
            <a:off x="2239544" y="3187239"/>
            <a:ext cx="689386" cy="230832"/>
          </a:xfrm>
          <a:prstGeom prst="rect">
            <a:avLst/>
          </a:prstGeom>
          <a:noFill/>
        </p:spPr>
        <p:txBody>
          <a:bodyPr wrap="none" rtlCol="0">
            <a:spAutoFit/>
          </a:bodyPr>
          <a:lstStyle/>
          <a:p>
            <a:r>
              <a:rPr lang="en-US" sz="900" b="1" dirty="0" smtClean="0">
                <a:solidFill>
                  <a:srgbClr val="1E1C1C"/>
                </a:solidFill>
                <a:latin typeface="Corbel"/>
              </a:rPr>
              <a:t>STORAGE</a:t>
            </a:r>
            <a:endParaRPr lang="en-US" sz="900" b="1" dirty="0">
              <a:solidFill>
                <a:srgbClr val="1E1C1C"/>
              </a:solidFill>
              <a:latin typeface="Corbel"/>
            </a:endParaRPr>
          </a:p>
        </p:txBody>
      </p:sp>
      <p:sp>
        <p:nvSpPr>
          <p:cNvPr id="318" name="TextBox 317"/>
          <p:cNvSpPr txBox="1"/>
          <p:nvPr/>
        </p:nvSpPr>
        <p:spPr>
          <a:xfrm>
            <a:off x="2048598" y="4330240"/>
            <a:ext cx="1051740" cy="215444"/>
          </a:xfrm>
          <a:prstGeom prst="rect">
            <a:avLst/>
          </a:prstGeom>
          <a:noFill/>
        </p:spPr>
        <p:txBody>
          <a:bodyPr wrap="none" rtlCol="0">
            <a:spAutoFit/>
          </a:bodyPr>
          <a:lstStyle/>
          <a:p>
            <a:pPr algn="ctr"/>
            <a:r>
              <a:rPr lang="en-US" sz="800" b="1" i="1" dirty="0">
                <a:solidFill>
                  <a:srgbClr val="E10021"/>
                </a:solidFill>
                <a:latin typeface="Corbel"/>
              </a:rPr>
              <a:t>Couchbase Server 2</a:t>
            </a:r>
          </a:p>
        </p:txBody>
      </p:sp>
      <p:sp>
        <p:nvSpPr>
          <p:cNvPr id="325" name="TextBox 324"/>
          <p:cNvSpPr txBox="1"/>
          <p:nvPr/>
        </p:nvSpPr>
        <p:spPr>
          <a:xfrm>
            <a:off x="2126948" y="2430594"/>
            <a:ext cx="914579" cy="369332"/>
          </a:xfrm>
          <a:prstGeom prst="rect">
            <a:avLst/>
          </a:prstGeom>
          <a:noFill/>
        </p:spPr>
        <p:txBody>
          <a:bodyPr wrap="square" rtlCol="0">
            <a:spAutoFit/>
          </a:bodyPr>
          <a:lstStyle/>
          <a:p>
            <a:r>
              <a:rPr lang="en-US" sz="900" b="1" dirty="0" smtClean="0">
                <a:solidFill>
                  <a:srgbClr val="1E1C1C"/>
                </a:solidFill>
                <a:latin typeface="Corbel"/>
              </a:rPr>
              <a:t>Managed Cache</a:t>
            </a:r>
            <a:endParaRPr lang="en-US" sz="900" b="1" dirty="0">
              <a:solidFill>
                <a:srgbClr val="1E1C1C"/>
              </a:solidFill>
              <a:latin typeface="Corbel"/>
            </a:endParaRPr>
          </a:p>
        </p:txBody>
      </p:sp>
      <p:sp>
        <p:nvSpPr>
          <p:cNvPr id="326" name="TextBox 325"/>
          <p:cNvSpPr txBox="1"/>
          <p:nvPr/>
        </p:nvSpPr>
        <p:spPr>
          <a:xfrm>
            <a:off x="2267484" y="1919424"/>
            <a:ext cx="633507" cy="369332"/>
          </a:xfrm>
          <a:prstGeom prst="rect">
            <a:avLst/>
          </a:prstGeom>
          <a:noFill/>
        </p:spPr>
        <p:txBody>
          <a:bodyPr wrap="none" rtlCol="0">
            <a:spAutoFit/>
          </a:bodyPr>
          <a:lstStyle/>
          <a:p>
            <a:r>
              <a:rPr lang="en-US" sz="900" b="1" dirty="0" smtClean="0">
                <a:solidFill>
                  <a:srgbClr val="1E1C1C"/>
                </a:solidFill>
                <a:latin typeface="Corbel"/>
              </a:rPr>
              <a:t>Cluster </a:t>
            </a:r>
          </a:p>
          <a:p>
            <a:r>
              <a:rPr lang="en-US" sz="900" b="1" dirty="0" smtClean="0">
                <a:solidFill>
                  <a:srgbClr val="1E1C1C"/>
                </a:solidFill>
                <a:latin typeface="Corbel"/>
              </a:rPr>
              <a:t>Manager</a:t>
            </a:r>
            <a:endParaRPr lang="en-US" sz="900" b="1" dirty="0">
              <a:solidFill>
                <a:srgbClr val="1E1C1C"/>
              </a:solidFill>
              <a:latin typeface="Corbel"/>
            </a:endParaRPr>
          </a:p>
        </p:txBody>
      </p:sp>
      <p:sp>
        <p:nvSpPr>
          <p:cNvPr id="327" name="Rectangle 326"/>
          <p:cNvSpPr/>
          <p:nvPr/>
        </p:nvSpPr>
        <p:spPr>
          <a:xfrm>
            <a:off x="2057440" y="1919424"/>
            <a:ext cx="1053594" cy="2410816"/>
          </a:xfrm>
          <a:prstGeom prst="rect">
            <a:avLst/>
          </a:prstGeom>
          <a:solidFill>
            <a:schemeClr val="bg1"/>
          </a:solidFill>
          <a:ln>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8" name="Rectangle 327"/>
          <p:cNvSpPr/>
          <p:nvPr/>
        </p:nvSpPr>
        <p:spPr>
          <a:xfrm>
            <a:off x="2097010" y="1961979"/>
            <a:ext cx="974455" cy="4572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bg1"/>
                </a:solidFill>
              </a:rPr>
              <a:t>Cluster Manager</a:t>
            </a:r>
            <a:endParaRPr lang="en-US" sz="1000" b="1" dirty="0">
              <a:solidFill>
                <a:schemeClr val="bg1"/>
              </a:solidFill>
            </a:endParaRPr>
          </a:p>
        </p:txBody>
      </p:sp>
      <p:sp>
        <p:nvSpPr>
          <p:cNvPr id="331" name="Rectangle 330"/>
          <p:cNvSpPr/>
          <p:nvPr/>
        </p:nvSpPr>
        <p:spPr>
          <a:xfrm>
            <a:off x="2097010" y="2428850"/>
            <a:ext cx="974455"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Data Service</a:t>
            </a:r>
            <a:endParaRPr lang="en-US" sz="1000" b="1" dirty="0"/>
          </a:p>
        </p:txBody>
      </p:sp>
      <p:sp>
        <p:nvSpPr>
          <p:cNvPr id="332" name="Rectangle 331"/>
          <p:cNvSpPr/>
          <p:nvPr/>
        </p:nvSpPr>
        <p:spPr>
          <a:xfrm>
            <a:off x="2097010" y="2895721"/>
            <a:ext cx="974455" cy="457200"/>
          </a:xfrm>
          <a:prstGeom prst="rect">
            <a:avLst/>
          </a:prstGeom>
          <a:solidFill>
            <a:srgbClr val="1168A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Index Service</a:t>
            </a:r>
            <a:endParaRPr lang="en-US" sz="1000" b="1" dirty="0"/>
          </a:p>
        </p:txBody>
      </p:sp>
      <p:sp>
        <p:nvSpPr>
          <p:cNvPr id="333" name="Rectangle 332"/>
          <p:cNvSpPr/>
          <p:nvPr/>
        </p:nvSpPr>
        <p:spPr>
          <a:xfrm>
            <a:off x="2097010" y="3362592"/>
            <a:ext cx="974455" cy="457200"/>
          </a:xfrm>
          <a:prstGeom prst="rect">
            <a:avLst/>
          </a:prstGeom>
          <a:solidFill>
            <a:srgbClr val="0C456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Query Service</a:t>
            </a:r>
            <a:endParaRPr lang="en-US" sz="1000" b="1" dirty="0"/>
          </a:p>
        </p:txBody>
      </p:sp>
      <p:pic>
        <p:nvPicPr>
          <p:cNvPr id="347" name="Picture 346"/>
          <p:cNvPicPr>
            <a:picLocks noChangeAspect="1"/>
          </p:cNvPicPr>
          <p:nvPr/>
        </p:nvPicPr>
        <p:blipFill>
          <a:blip r:embed="rId5"/>
          <a:stretch>
            <a:fillRect/>
          </a:stretch>
        </p:blipFill>
        <p:spPr>
          <a:xfrm>
            <a:off x="3240974" y="1841028"/>
            <a:ext cx="1273196" cy="2782766"/>
          </a:xfrm>
          <a:prstGeom prst="rect">
            <a:avLst/>
          </a:prstGeom>
        </p:spPr>
      </p:pic>
      <p:sp>
        <p:nvSpPr>
          <p:cNvPr id="348" name="TextBox 347"/>
          <p:cNvSpPr txBox="1"/>
          <p:nvPr/>
        </p:nvSpPr>
        <p:spPr>
          <a:xfrm>
            <a:off x="3583009" y="3187239"/>
            <a:ext cx="689386" cy="230832"/>
          </a:xfrm>
          <a:prstGeom prst="rect">
            <a:avLst/>
          </a:prstGeom>
          <a:noFill/>
        </p:spPr>
        <p:txBody>
          <a:bodyPr wrap="none" rtlCol="0">
            <a:spAutoFit/>
          </a:bodyPr>
          <a:lstStyle/>
          <a:p>
            <a:r>
              <a:rPr lang="en-US" sz="900" b="1" dirty="0" smtClean="0">
                <a:solidFill>
                  <a:srgbClr val="1E1C1C"/>
                </a:solidFill>
                <a:latin typeface="Corbel"/>
              </a:rPr>
              <a:t>STORAGE</a:t>
            </a:r>
            <a:endParaRPr lang="en-US" sz="900" b="1" dirty="0">
              <a:solidFill>
                <a:srgbClr val="1E1C1C"/>
              </a:solidFill>
              <a:latin typeface="Corbel"/>
            </a:endParaRPr>
          </a:p>
        </p:txBody>
      </p:sp>
      <p:sp>
        <p:nvSpPr>
          <p:cNvPr id="349" name="TextBox 348"/>
          <p:cNvSpPr txBox="1"/>
          <p:nvPr/>
        </p:nvSpPr>
        <p:spPr>
          <a:xfrm>
            <a:off x="3394116" y="4330240"/>
            <a:ext cx="1047633" cy="215444"/>
          </a:xfrm>
          <a:prstGeom prst="rect">
            <a:avLst/>
          </a:prstGeom>
          <a:noFill/>
        </p:spPr>
        <p:txBody>
          <a:bodyPr wrap="none" rtlCol="0">
            <a:spAutoFit/>
          </a:bodyPr>
          <a:lstStyle/>
          <a:p>
            <a:pPr algn="ctr"/>
            <a:r>
              <a:rPr lang="en-US" sz="800" b="1" i="1" dirty="0">
                <a:solidFill>
                  <a:srgbClr val="E10021"/>
                </a:solidFill>
                <a:latin typeface="Corbel"/>
              </a:rPr>
              <a:t>Couchbase Server 3</a:t>
            </a:r>
          </a:p>
        </p:txBody>
      </p:sp>
      <p:pic>
        <p:nvPicPr>
          <p:cNvPr id="375" name="Picture 374"/>
          <p:cNvPicPr>
            <a:picLocks noChangeAspect="1"/>
          </p:cNvPicPr>
          <p:nvPr/>
        </p:nvPicPr>
        <p:blipFill>
          <a:blip r:embed="rId6"/>
          <a:stretch>
            <a:fillRect/>
          </a:stretch>
        </p:blipFill>
        <p:spPr>
          <a:xfrm>
            <a:off x="3801034" y="3508926"/>
            <a:ext cx="265118" cy="335455"/>
          </a:xfrm>
          <a:prstGeom prst="rect">
            <a:avLst/>
          </a:prstGeom>
        </p:spPr>
      </p:pic>
      <p:sp>
        <p:nvSpPr>
          <p:cNvPr id="376" name="TextBox 375"/>
          <p:cNvSpPr txBox="1"/>
          <p:nvPr/>
        </p:nvSpPr>
        <p:spPr>
          <a:xfrm>
            <a:off x="378715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7</a:t>
            </a:r>
            <a:endParaRPr lang="en-US" sz="500" b="1" dirty="0">
              <a:solidFill>
                <a:srgbClr val="139DD9"/>
              </a:solidFill>
              <a:latin typeface="Corbel"/>
            </a:endParaRPr>
          </a:p>
        </p:txBody>
      </p:sp>
      <p:pic>
        <p:nvPicPr>
          <p:cNvPr id="373" name="Picture 372"/>
          <p:cNvPicPr>
            <a:picLocks noChangeAspect="1"/>
          </p:cNvPicPr>
          <p:nvPr/>
        </p:nvPicPr>
        <p:blipFill>
          <a:blip r:embed="rId6"/>
          <a:stretch>
            <a:fillRect/>
          </a:stretch>
        </p:blipFill>
        <p:spPr>
          <a:xfrm>
            <a:off x="3801034" y="3508926"/>
            <a:ext cx="265118" cy="335455"/>
          </a:xfrm>
          <a:prstGeom prst="rect">
            <a:avLst/>
          </a:prstGeom>
        </p:spPr>
      </p:pic>
      <p:sp>
        <p:nvSpPr>
          <p:cNvPr id="374" name="TextBox 373"/>
          <p:cNvSpPr txBox="1"/>
          <p:nvPr/>
        </p:nvSpPr>
        <p:spPr>
          <a:xfrm>
            <a:off x="378715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9</a:t>
            </a:r>
            <a:endParaRPr lang="en-US" sz="500" b="1" dirty="0">
              <a:solidFill>
                <a:srgbClr val="139DD9"/>
              </a:solidFill>
              <a:latin typeface="Corbel"/>
            </a:endParaRPr>
          </a:p>
        </p:txBody>
      </p:sp>
      <p:pic>
        <p:nvPicPr>
          <p:cNvPr id="371" name="Picture 370"/>
          <p:cNvPicPr>
            <a:picLocks noChangeAspect="1"/>
          </p:cNvPicPr>
          <p:nvPr/>
        </p:nvPicPr>
        <p:blipFill>
          <a:blip r:embed="rId6"/>
          <a:stretch>
            <a:fillRect/>
          </a:stretch>
        </p:blipFill>
        <p:spPr>
          <a:xfrm>
            <a:off x="3801034" y="3508926"/>
            <a:ext cx="265118" cy="335455"/>
          </a:xfrm>
          <a:prstGeom prst="rect">
            <a:avLst/>
          </a:prstGeom>
        </p:spPr>
      </p:pic>
      <p:sp>
        <p:nvSpPr>
          <p:cNvPr id="372" name="TextBox 371"/>
          <p:cNvSpPr txBox="1"/>
          <p:nvPr/>
        </p:nvSpPr>
        <p:spPr>
          <a:xfrm>
            <a:off x="378715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5</a:t>
            </a:r>
            <a:endParaRPr lang="en-US" sz="500" b="1" dirty="0">
              <a:solidFill>
                <a:srgbClr val="139DD9"/>
              </a:solidFill>
              <a:latin typeface="Corbel"/>
            </a:endParaRPr>
          </a:p>
        </p:txBody>
      </p:sp>
      <p:pic>
        <p:nvPicPr>
          <p:cNvPr id="369" name="Picture 368"/>
          <p:cNvPicPr>
            <a:picLocks noChangeAspect="1"/>
          </p:cNvPicPr>
          <p:nvPr/>
        </p:nvPicPr>
        <p:blipFill>
          <a:blip r:embed="rId6"/>
          <a:stretch>
            <a:fillRect/>
          </a:stretch>
        </p:blipFill>
        <p:spPr>
          <a:xfrm>
            <a:off x="3801034" y="3889926"/>
            <a:ext cx="265118" cy="335455"/>
          </a:xfrm>
          <a:prstGeom prst="rect">
            <a:avLst/>
          </a:prstGeom>
        </p:spPr>
      </p:pic>
      <p:sp>
        <p:nvSpPr>
          <p:cNvPr id="370" name="TextBox 369"/>
          <p:cNvSpPr txBox="1"/>
          <p:nvPr/>
        </p:nvSpPr>
        <p:spPr>
          <a:xfrm>
            <a:off x="3787154" y="4003052"/>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pic>
        <p:nvPicPr>
          <p:cNvPr id="367" name="Picture 366"/>
          <p:cNvPicPr>
            <a:picLocks noChangeAspect="1"/>
          </p:cNvPicPr>
          <p:nvPr/>
        </p:nvPicPr>
        <p:blipFill>
          <a:blip r:embed="rId6"/>
          <a:stretch>
            <a:fillRect/>
          </a:stretch>
        </p:blipFill>
        <p:spPr>
          <a:xfrm>
            <a:off x="3801034" y="3889926"/>
            <a:ext cx="265118" cy="335455"/>
          </a:xfrm>
          <a:prstGeom prst="rect">
            <a:avLst/>
          </a:prstGeom>
        </p:spPr>
      </p:pic>
      <p:sp>
        <p:nvSpPr>
          <p:cNvPr id="368" name="TextBox 367"/>
          <p:cNvSpPr txBox="1"/>
          <p:nvPr/>
        </p:nvSpPr>
        <p:spPr>
          <a:xfrm>
            <a:off x="3787154"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pic>
        <p:nvPicPr>
          <p:cNvPr id="365" name="Picture 364"/>
          <p:cNvPicPr>
            <a:picLocks noChangeAspect="1"/>
          </p:cNvPicPr>
          <p:nvPr/>
        </p:nvPicPr>
        <p:blipFill>
          <a:blip r:embed="rId6"/>
          <a:stretch>
            <a:fillRect/>
          </a:stretch>
        </p:blipFill>
        <p:spPr>
          <a:xfrm>
            <a:off x="3801034" y="3889926"/>
            <a:ext cx="265118" cy="335455"/>
          </a:xfrm>
          <a:prstGeom prst="rect">
            <a:avLst/>
          </a:prstGeom>
        </p:spPr>
      </p:pic>
      <p:sp>
        <p:nvSpPr>
          <p:cNvPr id="366" name="TextBox 365"/>
          <p:cNvSpPr txBox="1"/>
          <p:nvPr/>
        </p:nvSpPr>
        <p:spPr>
          <a:xfrm>
            <a:off x="3787154"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sp>
        <p:nvSpPr>
          <p:cNvPr id="356" name="TextBox 355"/>
          <p:cNvSpPr txBox="1"/>
          <p:nvPr/>
        </p:nvSpPr>
        <p:spPr>
          <a:xfrm>
            <a:off x="3470413" y="2430594"/>
            <a:ext cx="914579" cy="369332"/>
          </a:xfrm>
          <a:prstGeom prst="rect">
            <a:avLst/>
          </a:prstGeom>
          <a:noFill/>
        </p:spPr>
        <p:txBody>
          <a:bodyPr wrap="square" rtlCol="0">
            <a:spAutoFit/>
          </a:bodyPr>
          <a:lstStyle/>
          <a:p>
            <a:r>
              <a:rPr lang="en-US" sz="900" b="1" dirty="0" smtClean="0">
                <a:solidFill>
                  <a:srgbClr val="1E1C1C"/>
                </a:solidFill>
                <a:latin typeface="Corbel"/>
              </a:rPr>
              <a:t>Managed Cache</a:t>
            </a:r>
            <a:endParaRPr lang="en-US" sz="900" b="1" dirty="0">
              <a:solidFill>
                <a:srgbClr val="1E1C1C"/>
              </a:solidFill>
              <a:latin typeface="Corbel"/>
            </a:endParaRPr>
          </a:p>
        </p:txBody>
      </p:sp>
      <p:sp>
        <p:nvSpPr>
          <p:cNvPr id="357" name="TextBox 356"/>
          <p:cNvSpPr txBox="1"/>
          <p:nvPr/>
        </p:nvSpPr>
        <p:spPr>
          <a:xfrm>
            <a:off x="3610949" y="1919424"/>
            <a:ext cx="633507" cy="369332"/>
          </a:xfrm>
          <a:prstGeom prst="rect">
            <a:avLst/>
          </a:prstGeom>
          <a:noFill/>
        </p:spPr>
        <p:txBody>
          <a:bodyPr wrap="none" rtlCol="0">
            <a:spAutoFit/>
          </a:bodyPr>
          <a:lstStyle/>
          <a:p>
            <a:r>
              <a:rPr lang="en-US" sz="900" b="1" dirty="0" smtClean="0">
                <a:solidFill>
                  <a:srgbClr val="1E1C1C"/>
                </a:solidFill>
                <a:latin typeface="Corbel"/>
              </a:rPr>
              <a:t>Cluster </a:t>
            </a:r>
          </a:p>
          <a:p>
            <a:r>
              <a:rPr lang="en-US" sz="900" b="1" dirty="0" smtClean="0">
                <a:solidFill>
                  <a:srgbClr val="1E1C1C"/>
                </a:solidFill>
                <a:latin typeface="Corbel"/>
              </a:rPr>
              <a:t>Manager</a:t>
            </a:r>
            <a:endParaRPr lang="en-US" sz="900" b="1" dirty="0">
              <a:solidFill>
                <a:srgbClr val="1E1C1C"/>
              </a:solidFill>
              <a:latin typeface="Corbel"/>
            </a:endParaRPr>
          </a:p>
        </p:txBody>
      </p:sp>
      <p:sp>
        <p:nvSpPr>
          <p:cNvPr id="358" name="Rectangle 357"/>
          <p:cNvSpPr/>
          <p:nvPr/>
        </p:nvSpPr>
        <p:spPr>
          <a:xfrm>
            <a:off x="3400905" y="1919424"/>
            <a:ext cx="1053594" cy="2410816"/>
          </a:xfrm>
          <a:prstGeom prst="rect">
            <a:avLst/>
          </a:prstGeom>
          <a:solidFill>
            <a:schemeClr val="bg1"/>
          </a:solidFill>
          <a:ln>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9" name="Rectangle 358"/>
          <p:cNvSpPr/>
          <p:nvPr/>
        </p:nvSpPr>
        <p:spPr>
          <a:xfrm>
            <a:off x="3440475" y="1961979"/>
            <a:ext cx="974455" cy="4572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bg1"/>
                </a:solidFill>
              </a:rPr>
              <a:t>Cluster Manager</a:t>
            </a:r>
            <a:endParaRPr lang="en-US" sz="1000" b="1" dirty="0">
              <a:solidFill>
                <a:schemeClr val="bg1"/>
              </a:solidFill>
            </a:endParaRPr>
          </a:p>
        </p:txBody>
      </p:sp>
      <p:sp>
        <p:nvSpPr>
          <p:cNvPr id="362" name="Rectangle 361"/>
          <p:cNvSpPr/>
          <p:nvPr/>
        </p:nvSpPr>
        <p:spPr>
          <a:xfrm>
            <a:off x="3440475" y="2428850"/>
            <a:ext cx="974455" cy="457200"/>
          </a:xfrm>
          <a:prstGeom prst="rect">
            <a:avLst/>
          </a:prstGeom>
          <a:solidFill>
            <a:srgbClr val="178A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Data Service</a:t>
            </a:r>
            <a:endParaRPr lang="en-US" sz="1000" b="1" dirty="0"/>
          </a:p>
        </p:txBody>
      </p:sp>
      <p:sp>
        <p:nvSpPr>
          <p:cNvPr id="363" name="Rectangle 362"/>
          <p:cNvSpPr/>
          <p:nvPr/>
        </p:nvSpPr>
        <p:spPr>
          <a:xfrm>
            <a:off x="3440475" y="2895721"/>
            <a:ext cx="974455" cy="457200"/>
          </a:xfrm>
          <a:prstGeom prst="rect">
            <a:avLst/>
          </a:prstGeom>
          <a:solidFill>
            <a:srgbClr val="1168A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Index Service</a:t>
            </a:r>
            <a:endParaRPr lang="en-US" sz="1000" b="1" dirty="0"/>
          </a:p>
        </p:txBody>
      </p:sp>
      <p:sp>
        <p:nvSpPr>
          <p:cNvPr id="364" name="Rectangle 363"/>
          <p:cNvSpPr/>
          <p:nvPr/>
        </p:nvSpPr>
        <p:spPr>
          <a:xfrm>
            <a:off x="3440475" y="3362592"/>
            <a:ext cx="974455" cy="457200"/>
          </a:xfrm>
          <a:prstGeom prst="rect">
            <a:avLst/>
          </a:prstGeom>
          <a:solidFill>
            <a:srgbClr val="0C456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Query Service</a:t>
            </a:r>
            <a:endParaRPr lang="en-US" sz="1000" b="1" dirty="0"/>
          </a:p>
        </p:txBody>
      </p:sp>
      <p:pic>
        <p:nvPicPr>
          <p:cNvPr id="378" name="Picture 377"/>
          <p:cNvPicPr>
            <a:picLocks noChangeAspect="1"/>
          </p:cNvPicPr>
          <p:nvPr/>
        </p:nvPicPr>
        <p:blipFill>
          <a:blip r:embed="rId5"/>
          <a:stretch>
            <a:fillRect/>
          </a:stretch>
        </p:blipFill>
        <p:spPr>
          <a:xfrm>
            <a:off x="4584439" y="1841028"/>
            <a:ext cx="1273196" cy="2782766"/>
          </a:xfrm>
          <a:prstGeom prst="rect">
            <a:avLst/>
          </a:prstGeom>
        </p:spPr>
      </p:pic>
      <p:sp>
        <p:nvSpPr>
          <p:cNvPr id="379" name="TextBox 378"/>
          <p:cNvSpPr txBox="1"/>
          <p:nvPr/>
        </p:nvSpPr>
        <p:spPr>
          <a:xfrm>
            <a:off x="4926474" y="3187239"/>
            <a:ext cx="689386" cy="230832"/>
          </a:xfrm>
          <a:prstGeom prst="rect">
            <a:avLst/>
          </a:prstGeom>
          <a:noFill/>
        </p:spPr>
        <p:txBody>
          <a:bodyPr wrap="none" rtlCol="0">
            <a:spAutoFit/>
          </a:bodyPr>
          <a:lstStyle/>
          <a:p>
            <a:r>
              <a:rPr lang="en-US" sz="900" b="1" dirty="0" smtClean="0">
                <a:solidFill>
                  <a:srgbClr val="1E1C1C"/>
                </a:solidFill>
                <a:latin typeface="Corbel"/>
              </a:rPr>
              <a:t>STORAGE</a:t>
            </a:r>
            <a:endParaRPr lang="en-US" sz="900" b="1" dirty="0">
              <a:solidFill>
                <a:srgbClr val="1E1C1C"/>
              </a:solidFill>
              <a:latin typeface="Corbel"/>
            </a:endParaRPr>
          </a:p>
        </p:txBody>
      </p:sp>
      <p:sp>
        <p:nvSpPr>
          <p:cNvPr id="380" name="TextBox 379"/>
          <p:cNvSpPr txBox="1"/>
          <p:nvPr/>
        </p:nvSpPr>
        <p:spPr>
          <a:xfrm>
            <a:off x="4734601" y="4330240"/>
            <a:ext cx="1053594" cy="215444"/>
          </a:xfrm>
          <a:prstGeom prst="rect">
            <a:avLst/>
          </a:prstGeom>
          <a:noFill/>
        </p:spPr>
        <p:txBody>
          <a:bodyPr wrap="none" rtlCol="0">
            <a:spAutoFit/>
          </a:bodyPr>
          <a:lstStyle/>
          <a:p>
            <a:pPr algn="ctr"/>
            <a:r>
              <a:rPr lang="en-US" sz="800" b="1" i="1" dirty="0">
                <a:solidFill>
                  <a:srgbClr val="E10021"/>
                </a:solidFill>
                <a:latin typeface="Corbel"/>
              </a:rPr>
              <a:t>Couchbase Server </a:t>
            </a:r>
            <a:r>
              <a:rPr lang="en-US" sz="800" b="1" i="1" dirty="0" smtClean="0">
                <a:solidFill>
                  <a:srgbClr val="E10021"/>
                </a:solidFill>
                <a:latin typeface="Corbel"/>
              </a:rPr>
              <a:t>4</a:t>
            </a:r>
            <a:endParaRPr lang="en-US" sz="800" b="1" i="1" dirty="0">
              <a:solidFill>
                <a:srgbClr val="E10021"/>
              </a:solidFill>
              <a:latin typeface="Corbel"/>
            </a:endParaRPr>
          </a:p>
        </p:txBody>
      </p:sp>
      <p:pic>
        <p:nvPicPr>
          <p:cNvPr id="406" name="Picture 405"/>
          <p:cNvPicPr>
            <a:picLocks noChangeAspect="1"/>
          </p:cNvPicPr>
          <p:nvPr/>
        </p:nvPicPr>
        <p:blipFill>
          <a:blip r:embed="rId6"/>
          <a:stretch>
            <a:fillRect/>
          </a:stretch>
        </p:blipFill>
        <p:spPr>
          <a:xfrm>
            <a:off x="5144499" y="3508926"/>
            <a:ext cx="265118" cy="335455"/>
          </a:xfrm>
          <a:prstGeom prst="rect">
            <a:avLst/>
          </a:prstGeom>
        </p:spPr>
      </p:pic>
      <p:sp>
        <p:nvSpPr>
          <p:cNvPr id="407" name="TextBox 406"/>
          <p:cNvSpPr txBox="1"/>
          <p:nvPr/>
        </p:nvSpPr>
        <p:spPr>
          <a:xfrm>
            <a:off x="5130619"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7</a:t>
            </a:r>
            <a:endParaRPr lang="en-US" sz="500" b="1" dirty="0">
              <a:solidFill>
                <a:srgbClr val="139DD9"/>
              </a:solidFill>
              <a:latin typeface="Corbel"/>
            </a:endParaRPr>
          </a:p>
        </p:txBody>
      </p:sp>
      <p:pic>
        <p:nvPicPr>
          <p:cNvPr id="404" name="Picture 403"/>
          <p:cNvPicPr>
            <a:picLocks noChangeAspect="1"/>
          </p:cNvPicPr>
          <p:nvPr/>
        </p:nvPicPr>
        <p:blipFill>
          <a:blip r:embed="rId6"/>
          <a:stretch>
            <a:fillRect/>
          </a:stretch>
        </p:blipFill>
        <p:spPr>
          <a:xfrm>
            <a:off x="5144499" y="3508926"/>
            <a:ext cx="265118" cy="335455"/>
          </a:xfrm>
          <a:prstGeom prst="rect">
            <a:avLst/>
          </a:prstGeom>
        </p:spPr>
      </p:pic>
      <p:sp>
        <p:nvSpPr>
          <p:cNvPr id="405" name="TextBox 404"/>
          <p:cNvSpPr txBox="1"/>
          <p:nvPr/>
        </p:nvSpPr>
        <p:spPr>
          <a:xfrm>
            <a:off x="5130619"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9</a:t>
            </a:r>
            <a:endParaRPr lang="en-US" sz="500" b="1" dirty="0">
              <a:solidFill>
                <a:srgbClr val="139DD9"/>
              </a:solidFill>
              <a:latin typeface="Corbel"/>
            </a:endParaRPr>
          </a:p>
        </p:txBody>
      </p:sp>
      <p:pic>
        <p:nvPicPr>
          <p:cNvPr id="402" name="Picture 401"/>
          <p:cNvPicPr>
            <a:picLocks noChangeAspect="1"/>
          </p:cNvPicPr>
          <p:nvPr/>
        </p:nvPicPr>
        <p:blipFill>
          <a:blip r:embed="rId6"/>
          <a:stretch>
            <a:fillRect/>
          </a:stretch>
        </p:blipFill>
        <p:spPr>
          <a:xfrm>
            <a:off x="5144499" y="3508926"/>
            <a:ext cx="265118" cy="335455"/>
          </a:xfrm>
          <a:prstGeom prst="rect">
            <a:avLst/>
          </a:prstGeom>
        </p:spPr>
      </p:pic>
      <p:sp>
        <p:nvSpPr>
          <p:cNvPr id="403" name="TextBox 402"/>
          <p:cNvSpPr txBox="1"/>
          <p:nvPr/>
        </p:nvSpPr>
        <p:spPr>
          <a:xfrm>
            <a:off x="5130619"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5</a:t>
            </a:r>
            <a:endParaRPr lang="en-US" sz="500" b="1" dirty="0">
              <a:solidFill>
                <a:srgbClr val="139DD9"/>
              </a:solidFill>
              <a:latin typeface="Corbel"/>
            </a:endParaRPr>
          </a:p>
        </p:txBody>
      </p:sp>
      <p:pic>
        <p:nvPicPr>
          <p:cNvPr id="400" name="Picture 399"/>
          <p:cNvPicPr>
            <a:picLocks noChangeAspect="1"/>
          </p:cNvPicPr>
          <p:nvPr/>
        </p:nvPicPr>
        <p:blipFill>
          <a:blip r:embed="rId6"/>
          <a:stretch>
            <a:fillRect/>
          </a:stretch>
        </p:blipFill>
        <p:spPr>
          <a:xfrm>
            <a:off x="5144499" y="3889926"/>
            <a:ext cx="265118" cy="335455"/>
          </a:xfrm>
          <a:prstGeom prst="rect">
            <a:avLst/>
          </a:prstGeom>
        </p:spPr>
      </p:pic>
      <p:sp>
        <p:nvSpPr>
          <p:cNvPr id="401" name="TextBox 400"/>
          <p:cNvSpPr txBox="1"/>
          <p:nvPr/>
        </p:nvSpPr>
        <p:spPr>
          <a:xfrm>
            <a:off x="5130619" y="4003052"/>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pic>
        <p:nvPicPr>
          <p:cNvPr id="398" name="Picture 397"/>
          <p:cNvPicPr>
            <a:picLocks noChangeAspect="1"/>
          </p:cNvPicPr>
          <p:nvPr/>
        </p:nvPicPr>
        <p:blipFill>
          <a:blip r:embed="rId6"/>
          <a:stretch>
            <a:fillRect/>
          </a:stretch>
        </p:blipFill>
        <p:spPr>
          <a:xfrm>
            <a:off x="5144499" y="3889926"/>
            <a:ext cx="265118" cy="335455"/>
          </a:xfrm>
          <a:prstGeom prst="rect">
            <a:avLst/>
          </a:prstGeom>
        </p:spPr>
      </p:pic>
      <p:sp>
        <p:nvSpPr>
          <p:cNvPr id="399" name="TextBox 398"/>
          <p:cNvSpPr txBox="1"/>
          <p:nvPr/>
        </p:nvSpPr>
        <p:spPr>
          <a:xfrm>
            <a:off x="5130619"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pic>
        <p:nvPicPr>
          <p:cNvPr id="396" name="Picture 395"/>
          <p:cNvPicPr>
            <a:picLocks noChangeAspect="1"/>
          </p:cNvPicPr>
          <p:nvPr/>
        </p:nvPicPr>
        <p:blipFill>
          <a:blip r:embed="rId6"/>
          <a:stretch>
            <a:fillRect/>
          </a:stretch>
        </p:blipFill>
        <p:spPr>
          <a:xfrm>
            <a:off x="5144499" y="3889926"/>
            <a:ext cx="265118" cy="335455"/>
          </a:xfrm>
          <a:prstGeom prst="rect">
            <a:avLst/>
          </a:prstGeom>
        </p:spPr>
      </p:pic>
      <p:sp>
        <p:nvSpPr>
          <p:cNvPr id="397" name="TextBox 396"/>
          <p:cNvSpPr txBox="1"/>
          <p:nvPr/>
        </p:nvSpPr>
        <p:spPr>
          <a:xfrm>
            <a:off x="5130619"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sp>
        <p:nvSpPr>
          <p:cNvPr id="387" name="TextBox 386"/>
          <p:cNvSpPr txBox="1"/>
          <p:nvPr/>
        </p:nvSpPr>
        <p:spPr>
          <a:xfrm>
            <a:off x="4813878" y="2430594"/>
            <a:ext cx="914579" cy="369332"/>
          </a:xfrm>
          <a:prstGeom prst="rect">
            <a:avLst/>
          </a:prstGeom>
          <a:noFill/>
        </p:spPr>
        <p:txBody>
          <a:bodyPr wrap="square" rtlCol="0">
            <a:spAutoFit/>
          </a:bodyPr>
          <a:lstStyle/>
          <a:p>
            <a:r>
              <a:rPr lang="en-US" sz="900" b="1" dirty="0" smtClean="0">
                <a:solidFill>
                  <a:srgbClr val="1E1C1C"/>
                </a:solidFill>
                <a:latin typeface="Corbel"/>
              </a:rPr>
              <a:t>Managed Cache</a:t>
            </a:r>
            <a:endParaRPr lang="en-US" sz="900" b="1" dirty="0">
              <a:solidFill>
                <a:srgbClr val="1E1C1C"/>
              </a:solidFill>
              <a:latin typeface="Corbel"/>
            </a:endParaRPr>
          </a:p>
        </p:txBody>
      </p:sp>
      <p:sp>
        <p:nvSpPr>
          <p:cNvPr id="388" name="TextBox 387"/>
          <p:cNvSpPr txBox="1"/>
          <p:nvPr/>
        </p:nvSpPr>
        <p:spPr>
          <a:xfrm>
            <a:off x="4954414" y="1919424"/>
            <a:ext cx="633507" cy="369332"/>
          </a:xfrm>
          <a:prstGeom prst="rect">
            <a:avLst/>
          </a:prstGeom>
          <a:noFill/>
        </p:spPr>
        <p:txBody>
          <a:bodyPr wrap="none" rtlCol="0">
            <a:spAutoFit/>
          </a:bodyPr>
          <a:lstStyle/>
          <a:p>
            <a:r>
              <a:rPr lang="en-US" sz="900" b="1" dirty="0" smtClean="0">
                <a:solidFill>
                  <a:srgbClr val="1E1C1C"/>
                </a:solidFill>
                <a:latin typeface="Corbel"/>
              </a:rPr>
              <a:t>Cluster </a:t>
            </a:r>
          </a:p>
          <a:p>
            <a:r>
              <a:rPr lang="en-US" sz="900" b="1" dirty="0" smtClean="0">
                <a:solidFill>
                  <a:srgbClr val="1E1C1C"/>
                </a:solidFill>
                <a:latin typeface="Corbel"/>
              </a:rPr>
              <a:t>Manager</a:t>
            </a:r>
            <a:endParaRPr lang="en-US" sz="900" b="1" dirty="0">
              <a:solidFill>
                <a:srgbClr val="1E1C1C"/>
              </a:solidFill>
              <a:latin typeface="Corbel"/>
            </a:endParaRPr>
          </a:p>
        </p:txBody>
      </p:sp>
      <p:sp>
        <p:nvSpPr>
          <p:cNvPr id="389" name="Rectangle 388"/>
          <p:cNvSpPr/>
          <p:nvPr/>
        </p:nvSpPr>
        <p:spPr>
          <a:xfrm>
            <a:off x="4744370" y="1919424"/>
            <a:ext cx="1053594" cy="2410816"/>
          </a:xfrm>
          <a:prstGeom prst="rect">
            <a:avLst/>
          </a:prstGeom>
          <a:solidFill>
            <a:schemeClr val="bg1"/>
          </a:solidFill>
          <a:ln>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0" name="Rectangle 389"/>
          <p:cNvSpPr/>
          <p:nvPr/>
        </p:nvSpPr>
        <p:spPr>
          <a:xfrm>
            <a:off x="4783940" y="1961979"/>
            <a:ext cx="974455" cy="4572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bg1"/>
                </a:solidFill>
              </a:rPr>
              <a:t>Cluster Manager</a:t>
            </a:r>
            <a:endParaRPr lang="en-US" sz="1000" b="1" dirty="0">
              <a:solidFill>
                <a:schemeClr val="bg1"/>
              </a:solidFill>
            </a:endParaRPr>
          </a:p>
        </p:txBody>
      </p:sp>
      <p:sp>
        <p:nvSpPr>
          <p:cNvPr id="393" name="Rectangle 392"/>
          <p:cNvSpPr/>
          <p:nvPr/>
        </p:nvSpPr>
        <p:spPr>
          <a:xfrm>
            <a:off x="4783940" y="2428850"/>
            <a:ext cx="974455" cy="457200"/>
          </a:xfrm>
          <a:prstGeom prst="rect">
            <a:avLst/>
          </a:prstGeom>
          <a:solidFill>
            <a:srgbClr val="178A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Data Service</a:t>
            </a:r>
            <a:endParaRPr lang="en-US" sz="1000" b="1" dirty="0"/>
          </a:p>
        </p:txBody>
      </p:sp>
      <p:sp>
        <p:nvSpPr>
          <p:cNvPr id="394" name="Rectangle 393"/>
          <p:cNvSpPr/>
          <p:nvPr/>
        </p:nvSpPr>
        <p:spPr>
          <a:xfrm>
            <a:off x="4783940" y="2895721"/>
            <a:ext cx="974455" cy="457200"/>
          </a:xfrm>
          <a:prstGeom prst="rect">
            <a:avLst/>
          </a:prstGeom>
          <a:solidFill>
            <a:srgbClr val="1168A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Index Service</a:t>
            </a:r>
            <a:endParaRPr lang="en-US" sz="1000" b="1" dirty="0"/>
          </a:p>
        </p:txBody>
      </p:sp>
      <p:sp>
        <p:nvSpPr>
          <p:cNvPr id="395" name="Rectangle 394"/>
          <p:cNvSpPr/>
          <p:nvPr/>
        </p:nvSpPr>
        <p:spPr>
          <a:xfrm>
            <a:off x="4783940" y="3362592"/>
            <a:ext cx="974455" cy="457200"/>
          </a:xfrm>
          <a:prstGeom prst="rect">
            <a:avLst/>
          </a:prstGeom>
          <a:solidFill>
            <a:srgbClr val="0C456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Query Service</a:t>
            </a:r>
            <a:endParaRPr lang="en-US" sz="1000" b="1" dirty="0"/>
          </a:p>
        </p:txBody>
      </p:sp>
      <p:pic>
        <p:nvPicPr>
          <p:cNvPr id="409" name="Picture 408"/>
          <p:cNvPicPr>
            <a:picLocks noChangeAspect="1"/>
          </p:cNvPicPr>
          <p:nvPr/>
        </p:nvPicPr>
        <p:blipFill>
          <a:blip r:embed="rId5"/>
          <a:stretch>
            <a:fillRect/>
          </a:stretch>
        </p:blipFill>
        <p:spPr>
          <a:xfrm>
            <a:off x="5927904" y="1841028"/>
            <a:ext cx="1273196" cy="2782766"/>
          </a:xfrm>
          <a:prstGeom prst="rect">
            <a:avLst/>
          </a:prstGeom>
        </p:spPr>
      </p:pic>
      <p:sp>
        <p:nvSpPr>
          <p:cNvPr id="410" name="TextBox 409"/>
          <p:cNvSpPr txBox="1"/>
          <p:nvPr/>
        </p:nvSpPr>
        <p:spPr>
          <a:xfrm>
            <a:off x="6269939" y="3187239"/>
            <a:ext cx="689386" cy="230832"/>
          </a:xfrm>
          <a:prstGeom prst="rect">
            <a:avLst/>
          </a:prstGeom>
          <a:noFill/>
        </p:spPr>
        <p:txBody>
          <a:bodyPr wrap="none" rtlCol="0">
            <a:spAutoFit/>
          </a:bodyPr>
          <a:lstStyle/>
          <a:p>
            <a:r>
              <a:rPr lang="en-US" sz="900" b="1" dirty="0" smtClean="0">
                <a:solidFill>
                  <a:srgbClr val="1E1C1C"/>
                </a:solidFill>
                <a:latin typeface="Corbel"/>
              </a:rPr>
              <a:t>STORAGE</a:t>
            </a:r>
            <a:endParaRPr lang="en-US" sz="900" b="1" dirty="0">
              <a:solidFill>
                <a:srgbClr val="1E1C1C"/>
              </a:solidFill>
              <a:latin typeface="Corbel"/>
            </a:endParaRPr>
          </a:p>
        </p:txBody>
      </p:sp>
      <p:sp>
        <p:nvSpPr>
          <p:cNvPr id="411" name="TextBox 410"/>
          <p:cNvSpPr txBox="1"/>
          <p:nvPr/>
        </p:nvSpPr>
        <p:spPr>
          <a:xfrm>
            <a:off x="6079569" y="4330240"/>
            <a:ext cx="1050588" cy="215444"/>
          </a:xfrm>
          <a:prstGeom prst="rect">
            <a:avLst/>
          </a:prstGeom>
          <a:noFill/>
        </p:spPr>
        <p:txBody>
          <a:bodyPr wrap="none" rtlCol="0">
            <a:spAutoFit/>
          </a:bodyPr>
          <a:lstStyle/>
          <a:p>
            <a:pPr algn="ctr"/>
            <a:r>
              <a:rPr lang="en-US" sz="800" b="1" i="1" dirty="0">
                <a:solidFill>
                  <a:srgbClr val="E10021"/>
                </a:solidFill>
                <a:latin typeface="Corbel"/>
              </a:rPr>
              <a:t>Couchbase Server 5</a:t>
            </a:r>
          </a:p>
        </p:txBody>
      </p:sp>
      <p:pic>
        <p:nvPicPr>
          <p:cNvPr id="437" name="Picture 436"/>
          <p:cNvPicPr>
            <a:picLocks noChangeAspect="1"/>
          </p:cNvPicPr>
          <p:nvPr/>
        </p:nvPicPr>
        <p:blipFill>
          <a:blip r:embed="rId6"/>
          <a:stretch>
            <a:fillRect/>
          </a:stretch>
        </p:blipFill>
        <p:spPr>
          <a:xfrm>
            <a:off x="6487964" y="3508926"/>
            <a:ext cx="265118" cy="335455"/>
          </a:xfrm>
          <a:prstGeom prst="rect">
            <a:avLst/>
          </a:prstGeom>
        </p:spPr>
      </p:pic>
      <p:sp>
        <p:nvSpPr>
          <p:cNvPr id="438" name="TextBox 437"/>
          <p:cNvSpPr txBox="1"/>
          <p:nvPr/>
        </p:nvSpPr>
        <p:spPr>
          <a:xfrm>
            <a:off x="647408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7</a:t>
            </a:r>
            <a:endParaRPr lang="en-US" sz="500" b="1" dirty="0">
              <a:solidFill>
                <a:srgbClr val="139DD9"/>
              </a:solidFill>
              <a:latin typeface="Corbel"/>
            </a:endParaRPr>
          </a:p>
        </p:txBody>
      </p:sp>
      <p:pic>
        <p:nvPicPr>
          <p:cNvPr id="435" name="Picture 434"/>
          <p:cNvPicPr>
            <a:picLocks noChangeAspect="1"/>
          </p:cNvPicPr>
          <p:nvPr/>
        </p:nvPicPr>
        <p:blipFill>
          <a:blip r:embed="rId6"/>
          <a:stretch>
            <a:fillRect/>
          </a:stretch>
        </p:blipFill>
        <p:spPr>
          <a:xfrm>
            <a:off x="6487964" y="3508926"/>
            <a:ext cx="265118" cy="335455"/>
          </a:xfrm>
          <a:prstGeom prst="rect">
            <a:avLst/>
          </a:prstGeom>
        </p:spPr>
      </p:pic>
      <p:sp>
        <p:nvSpPr>
          <p:cNvPr id="436" name="TextBox 435"/>
          <p:cNvSpPr txBox="1"/>
          <p:nvPr/>
        </p:nvSpPr>
        <p:spPr>
          <a:xfrm>
            <a:off x="647408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9</a:t>
            </a:r>
            <a:endParaRPr lang="en-US" sz="500" b="1" dirty="0">
              <a:solidFill>
                <a:srgbClr val="139DD9"/>
              </a:solidFill>
              <a:latin typeface="Corbel"/>
            </a:endParaRPr>
          </a:p>
        </p:txBody>
      </p:sp>
      <p:pic>
        <p:nvPicPr>
          <p:cNvPr id="433" name="Picture 432"/>
          <p:cNvPicPr>
            <a:picLocks noChangeAspect="1"/>
          </p:cNvPicPr>
          <p:nvPr/>
        </p:nvPicPr>
        <p:blipFill>
          <a:blip r:embed="rId6"/>
          <a:stretch>
            <a:fillRect/>
          </a:stretch>
        </p:blipFill>
        <p:spPr>
          <a:xfrm>
            <a:off x="6487964" y="3508926"/>
            <a:ext cx="265118" cy="335455"/>
          </a:xfrm>
          <a:prstGeom prst="rect">
            <a:avLst/>
          </a:prstGeom>
        </p:spPr>
      </p:pic>
      <p:sp>
        <p:nvSpPr>
          <p:cNvPr id="434" name="TextBox 433"/>
          <p:cNvSpPr txBox="1"/>
          <p:nvPr/>
        </p:nvSpPr>
        <p:spPr>
          <a:xfrm>
            <a:off x="647408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5</a:t>
            </a:r>
            <a:endParaRPr lang="en-US" sz="500" b="1" dirty="0">
              <a:solidFill>
                <a:srgbClr val="139DD9"/>
              </a:solidFill>
              <a:latin typeface="Corbel"/>
            </a:endParaRPr>
          </a:p>
        </p:txBody>
      </p:sp>
      <p:pic>
        <p:nvPicPr>
          <p:cNvPr id="431" name="Picture 430"/>
          <p:cNvPicPr>
            <a:picLocks noChangeAspect="1"/>
          </p:cNvPicPr>
          <p:nvPr/>
        </p:nvPicPr>
        <p:blipFill>
          <a:blip r:embed="rId6"/>
          <a:stretch>
            <a:fillRect/>
          </a:stretch>
        </p:blipFill>
        <p:spPr>
          <a:xfrm>
            <a:off x="6487964" y="3889926"/>
            <a:ext cx="265118" cy="335455"/>
          </a:xfrm>
          <a:prstGeom prst="rect">
            <a:avLst/>
          </a:prstGeom>
        </p:spPr>
      </p:pic>
      <p:sp>
        <p:nvSpPr>
          <p:cNvPr id="432" name="TextBox 431"/>
          <p:cNvSpPr txBox="1"/>
          <p:nvPr/>
        </p:nvSpPr>
        <p:spPr>
          <a:xfrm>
            <a:off x="6474084" y="4003052"/>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pic>
        <p:nvPicPr>
          <p:cNvPr id="429" name="Picture 428"/>
          <p:cNvPicPr>
            <a:picLocks noChangeAspect="1"/>
          </p:cNvPicPr>
          <p:nvPr/>
        </p:nvPicPr>
        <p:blipFill>
          <a:blip r:embed="rId6"/>
          <a:stretch>
            <a:fillRect/>
          </a:stretch>
        </p:blipFill>
        <p:spPr>
          <a:xfrm>
            <a:off x="6487964" y="3889926"/>
            <a:ext cx="265118" cy="335455"/>
          </a:xfrm>
          <a:prstGeom prst="rect">
            <a:avLst/>
          </a:prstGeom>
        </p:spPr>
      </p:pic>
      <p:sp>
        <p:nvSpPr>
          <p:cNvPr id="430" name="TextBox 429"/>
          <p:cNvSpPr txBox="1"/>
          <p:nvPr/>
        </p:nvSpPr>
        <p:spPr>
          <a:xfrm>
            <a:off x="6474084"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pic>
        <p:nvPicPr>
          <p:cNvPr id="427" name="Picture 426"/>
          <p:cNvPicPr>
            <a:picLocks noChangeAspect="1"/>
          </p:cNvPicPr>
          <p:nvPr/>
        </p:nvPicPr>
        <p:blipFill>
          <a:blip r:embed="rId6"/>
          <a:stretch>
            <a:fillRect/>
          </a:stretch>
        </p:blipFill>
        <p:spPr>
          <a:xfrm>
            <a:off x="6487964" y="3889926"/>
            <a:ext cx="265118" cy="335455"/>
          </a:xfrm>
          <a:prstGeom prst="rect">
            <a:avLst/>
          </a:prstGeom>
        </p:spPr>
      </p:pic>
      <p:sp>
        <p:nvSpPr>
          <p:cNvPr id="428" name="TextBox 427"/>
          <p:cNvSpPr txBox="1"/>
          <p:nvPr/>
        </p:nvSpPr>
        <p:spPr>
          <a:xfrm>
            <a:off x="6474084"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sp>
        <p:nvSpPr>
          <p:cNvPr id="418" name="TextBox 417"/>
          <p:cNvSpPr txBox="1"/>
          <p:nvPr/>
        </p:nvSpPr>
        <p:spPr>
          <a:xfrm>
            <a:off x="6157343" y="2430594"/>
            <a:ext cx="914579" cy="369332"/>
          </a:xfrm>
          <a:prstGeom prst="rect">
            <a:avLst/>
          </a:prstGeom>
          <a:noFill/>
        </p:spPr>
        <p:txBody>
          <a:bodyPr wrap="square" rtlCol="0">
            <a:spAutoFit/>
          </a:bodyPr>
          <a:lstStyle/>
          <a:p>
            <a:r>
              <a:rPr lang="en-US" sz="900" b="1" dirty="0" smtClean="0">
                <a:solidFill>
                  <a:srgbClr val="1E1C1C"/>
                </a:solidFill>
                <a:latin typeface="Corbel"/>
              </a:rPr>
              <a:t>Managed Cache</a:t>
            </a:r>
            <a:endParaRPr lang="en-US" sz="900" b="1" dirty="0">
              <a:solidFill>
                <a:srgbClr val="1E1C1C"/>
              </a:solidFill>
              <a:latin typeface="Corbel"/>
            </a:endParaRPr>
          </a:p>
        </p:txBody>
      </p:sp>
      <p:sp>
        <p:nvSpPr>
          <p:cNvPr id="419" name="TextBox 418"/>
          <p:cNvSpPr txBox="1"/>
          <p:nvPr/>
        </p:nvSpPr>
        <p:spPr>
          <a:xfrm>
            <a:off x="6297879" y="1919424"/>
            <a:ext cx="633507" cy="369332"/>
          </a:xfrm>
          <a:prstGeom prst="rect">
            <a:avLst/>
          </a:prstGeom>
          <a:noFill/>
        </p:spPr>
        <p:txBody>
          <a:bodyPr wrap="none" rtlCol="0">
            <a:spAutoFit/>
          </a:bodyPr>
          <a:lstStyle/>
          <a:p>
            <a:r>
              <a:rPr lang="en-US" sz="900" b="1" dirty="0" smtClean="0">
                <a:solidFill>
                  <a:srgbClr val="1E1C1C"/>
                </a:solidFill>
                <a:latin typeface="Corbel"/>
              </a:rPr>
              <a:t>Cluster </a:t>
            </a:r>
          </a:p>
          <a:p>
            <a:r>
              <a:rPr lang="en-US" sz="900" b="1" dirty="0" smtClean="0">
                <a:solidFill>
                  <a:srgbClr val="1E1C1C"/>
                </a:solidFill>
                <a:latin typeface="Corbel"/>
              </a:rPr>
              <a:t>Manager</a:t>
            </a:r>
            <a:endParaRPr lang="en-US" sz="900" b="1" dirty="0">
              <a:solidFill>
                <a:srgbClr val="1E1C1C"/>
              </a:solidFill>
              <a:latin typeface="Corbel"/>
            </a:endParaRPr>
          </a:p>
        </p:txBody>
      </p:sp>
      <p:sp>
        <p:nvSpPr>
          <p:cNvPr id="420" name="Rectangle 419"/>
          <p:cNvSpPr/>
          <p:nvPr/>
        </p:nvSpPr>
        <p:spPr>
          <a:xfrm>
            <a:off x="6087835" y="1919424"/>
            <a:ext cx="1053594" cy="2410816"/>
          </a:xfrm>
          <a:prstGeom prst="rect">
            <a:avLst/>
          </a:prstGeom>
          <a:solidFill>
            <a:schemeClr val="bg1"/>
          </a:solidFill>
          <a:ln>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1" name="Rectangle 420"/>
          <p:cNvSpPr/>
          <p:nvPr/>
        </p:nvSpPr>
        <p:spPr>
          <a:xfrm>
            <a:off x="6127405" y="1961979"/>
            <a:ext cx="974455" cy="4572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bg1"/>
                </a:solidFill>
              </a:rPr>
              <a:t>Cluster Manager</a:t>
            </a:r>
            <a:endParaRPr lang="en-US" sz="1000" b="1" dirty="0">
              <a:solidFill>
                <a:schemeClr val="bg1"/>
              </a:solidFill>
            </a:endParaRPr>
          </a:p>
        </p:txBody>
      </p:sp>
      <p:sp>
        <p:nvSpPr>
          <p:cNvPr id="424" name="Rectangle 423"/>
          <p:cNvSpPr/>
          <p:nvPr/>
        </p:nvSpPr>
        <p:spPr>
          <a:xfrm>
            <a:off x="6127405" y="2428850"/>
            <a:ext cx="974455" cy="457200"/>
          </a:xfrm>
          <a:prstGeom prst="rect">
            <a:avLst/>
          </a:prstGeom>
          <a:solidFill>
            <a:srgbClr val="178A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Data Service</a:t>
            </a:r>
            <a:endParaRPr lang="en-US" sz="1000" b="1" dirty="0"/>
          </a:p>
        </p:txBody>
      </p:sp>
      <p:sp>
        <p:nvSpPr>
          <p:cNvPr id="425" name="Rectangle 424"/>
          <p:cNvSpPr/>
          <p:nvPr/>
        </p:nvSpPr>
        <p:spPr>
          <a:xfrm>
            <a:off x="6127405" y="2895721"/>
            <a:ext cx="974455" cy="457200"/>
          </a:xfrm>
          <a:prstGeom prst="rect">
            <a:avLst/>
          </a:prstGeom>
          <a:solidFill>
            <a:srgbClr val="1168A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Index Service</a:t>
            </a:r>
            <a:endParaRPr lang="en-US" sz="1000" b="1" dirty="0"/>
          </a:p>
        </p:txBody>
      </p:sp>
      <p:sp>
        <p:nvSpPr>
          <p:cNvPr id="426" name="Rectangle 425"/>
          <p:cNvSpPr/>
          <p:nvPr/>
        </p:nvSpPr>
        <p:spPr>
          <a:xfrm>
            <a:off x="6127405" y="3362592"/>
            <a:ext cx="974455" cy="457200"/>
          </a:xfrm>
          <a:prstGeom prst="rect">
            <a:avLst/>
          </a:prstGeom>
          <a:solidFill>
            <a:srgbClr val="0C456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Query Service</a:t>
            </a:r>
            <a:endParaRPr lang="en-US" sz="1000" b="1" dirty="0"/>
          </a:p>
        </p:txBody>
      </p:sp>
      <p:pic>
        <p:nvPicPr>
          <p:cNvPr id="440" name="Picture 439"/>
          <p:cNvPicPr>
            <a:picLocks noChangeAspect="1"/>
          </p:cNvPicPr>
          <p:nvPr/>
        </p:nvPicPr>
        <p:blipFill>
          <a:blip r:embed="rId5"/>
          <a:stretch>
            <a:fillRect/>
          </a:stretch>
        </p:blipFill>
        <p:spPr>
          <a:xfrm>
            <a:off x="7271367" y="1841028"/>
            <a:ext cx="1273196" cy="2782766"/>
          </a:xfrm>
          <a:prstGeom prst="rect">
            <a:avLst/>
          </a:prstGeom>
        </p:spPr>
      </p:pic>
      <p:sp>
        <p:nvSpPr>
          <p:cNvPr id="441" name="TextBox 440"/>
          <p:cNvSpPr txBox="1"/>
          <p:nvPr/>
        </p:nvSpPr>
        <p:spPr>
          <a:xfrm>
            <a:off x="7613402" y="3187239"/>
            <a:ext cx="689386" cy="230832"/>
          </a:xfrm>
          <a:prstGeom prst="rect">
            <a:avLst/>
          </a:prstGeom>
          <a:noFill/>
        </p:spPr>
        <p:txBody>
          <a:bodyPr wrap="none" rtlCol="0">
            <a:spAutoFit/>
          </a:bodyPr>
          <a:lstStyle/>
          <a:p>
            <a:r>
              <a:rPr lang="en-US" sz="900" b="1" dirty="0" smtClean="0">
                <a:solidFill>
                  <a:srgbClr val="1E1C1C"/>
                </a:solidFill>
                <a:latin typeface="Corbel"/>
              </a:rPr>
              <a:t>STORAGE</a:t>
            </a:r>
            <a:endParaRPr lang="en-US" sz="900" b="1" dirty="0">
              <a:solidFill>
                <a:srgbClr val="1E1C1C"/>
              </a:solidFill>
              <a:latin typeface="Corbel"/>
            </a:endParaRPr>
          </a:p>
        </p:txBody>
      </p:sp>
      <p:sp>
        <p:nvSpPr>
          <p:cNvPr id="442" name="TextBox 441"/>
          <p:cNvSpPr txBox="1"/>
          <p:nvPr/>
        </p:nvSpPr>
        <p:spPr>
          <a:xfrm>
            <a:off x="7420251" y="4330240"/>
            <a:ext cx="1056149" cy="215444"/>
          </a:xfrm>
          <a:prstGeom prst="rect">
            <a:avLst/>
          </a:prstGeom>
          <a:noFill/>
        </p:spPr>
        <p:txBody>
          <a:bodyPr wrap="none" rtlCol="0">
            <a:spAutoFit/>
          </a:bodyPr>
          <a:lstStyle/>
          <a:p>
            <a:pPr algn="ctr"/>
            <a:r>
              <a:rPr lang="en-US" sz="800" b="1" i="1" dirty="0">
                <a:solidFill>
                  <a:srgbClr val="E10021"/>
                </a:solidFill>
                <a:latin typeface="Corbel"/>
              </a:rPr>
              <a:t>Couchbase Server 6</a:t>
            </a:r>
          </a:p>
        </p:txBody>
      </p:sp>
      <p:pic>
        <p:nvPicPr>
          <p:cNvPr id="468" name="Picture 467"/>
          <p:cNvPicPr>
            <a:picLocks noChangeAspect="1"/>
          </p:cNvPicPr>
          <p:nvPr/>
        </p:nvPicPr>
        <p:blipFill>
          <a:blip r:embed="rId6"/>
          <a:stretch>
            <a:fillRect/>
          </a:stretch>
        </p:blipFill>
        <p:spPr>
          <a:xfrm>
            <a:off x="7831427" y="3508926"/>
            <a:ext cx="265118" cy="335455"/>
          </a:xfrm>
          <a:prstGeom prst="rect">
            <a:avLst/>
          </a:prstGeom>
        </p:spPr>
      </p:pic>
      <p:sp>
        <p:nvSpPr>
          <p:cNvPr id="469" name="TextBox 468"/>
          <p:cNvSpPr txBox="1"/>
          <p:nvPr/>
        </p:nvSpPr>
        <p:spPr>
          <a:xfrm>
            <a:off x="7817547"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7</a:t>
            </a:r>
            <a:endParaRPr lang="en-US" sz="500" b="1" dirty="0">
              <a:solidFill>
                <a:srgbClr val="139DD9"/>
              </a:solidFill>
              <a:latin typeface="Corbel"/>
            </a:endParaRPr>
          </a:p>
        </p:txBody>
      </p:sp>
      <p:pic>
        <p:nvPicPr>
          <p:cNvPr id="466" name="Picture 465"/>
          <p:cNvPicPr>
            <a:picLocks noChangeAspect="1"/>
          </p:cNvPicPr>
          <p:nvPr/>
        </p:nvPicPr>
        <p:blipFill>
          <a:blip r:embed="rId6"/>
          <a:stretch>
            <a:fillRect/>
          </a:stretch>
        </p:blipFill>
        <p:spPr>
          <a:xfrm>
            <a:off x="7831427" y="3508926"/>
            <a:ext cx="265118" cy="335455"/>
          </a:xfrm>
          <a:prstGeom prst="rect">
            <a:avLst/>
          </a:prstGeom>
        </p:spPr>
      </p:pic>
      <p:sp>
        <p:nvSpPr>
          <p:cNvPr id="467" name="TextBox 466"/>
          <p:cNvSpPr txBox="1"/>
          <p:nvPr/>
        </p:nvSpPr>
        <p:spPr>
          <a:xfrm>
            <a:off x="7817547"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9</a:t>
            </a:r>
            <a:endParaRPr lang="en-US" sz="500" b="1" dirty="0">
              <a:solidFill>
                <a:srgbClr val="139DD9"/>
              </a:solidFill>
              <a:latin typeface="Corbel"/>
            </a:endParaRPr>
          </a:p>
        </p:txBody>
      </p:sp>
      <p:pic>
        <p:nvPicPr>
          <p:cNvPr id="464" name="Picture 463"/>
          <p:cNvPicPr>
            <a:picLocks noChangeAspect="1"/>
          </p:cNvPicPr>
          <p:nvPr/>
        </p:nvPicPr>
        <p:blipFill>
          <a:blip r:embed="rId6"/>
          <a:stretch>
            <a:fillRect/>
          </a:stretch>
        </p:blipFill>
        <p:spPr>
          <a:xfrm>
            <a:off x="7831427" y="3508926"/>
            <a:ext cx="265118" cy="335455"/>
          </a:xfrm>
          <a:prstGeom prst="rect">
            <a:avLst/>
          </a:prstGeom>
        </p:spPr>
      </p:pic>
      <p:sp>
        <p:nvSpPr>
          <p:cNvPr id="465" name="TextBox 464"/>
          <p:cNvSpPr txBox="1"/>
          <p:nvPr/>
        </p:nvSpPr>
        <p:spPr>
          <a:xfrm>
            <a:off x="7817547"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5</a:t>
            </a:r>
            <a:endParaRPr lang="en-US" sz="500" b="1" dirty="0">
              <a:solidFill>
                <a:srgbClr val="139DD9"/>
              </a:solidFill>
              <a:latin typeface="Corbel"/>
            </a:endParaRPr>
          </a:p>
        </p:txBody>
      </p:sp>
      <p:pic>
        <p:nvPicPr>
          <p:cNvPr id="462" name="Picture 461"/>
          <p:cNvPicPr>
            <a:picLocks noChangeAspect="1"/>
          </p:cNvPicPr>
          <p:nvPr/>
        </p:nvPicPr>
        <p:blipFill>
          <a:blip r:embed="rId6"/>
          <a:stretch>
            <a:fillRect/>
          </a:stretch>
        </p:blipFill>
        <p:spPr>
          <a:xfrm>
            <a:off x="7831427" y="3889926"/>
            <a:ext cx="265118" cy="335455"/>
          </a:xfrm>
          <a:prstGeom prst="rect">
            <a:avLst/>
          </a:prstGeom>
        </p:spPr>
      </p:pic>
      <p:sp>
        <p:nvSpPr>
          <p:cNvPr id="463" name="TextBox 462"/>
          <p:cNvSpPr txBox="1"/>
          <p:nvPr/>
        </p:nvSpPr>
        <p:spPr>
          <a:xfrm>
            <a:off x="7817547" y="4003052"/>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pic>
        <p:nvPicPr>
          <p:cNvPr id="460" name="Picture 459"/>
          <p:cNvPicPr>
            <a:picLocks noChangeAspect="1"/>
          </p:cNvPicPr>
          <p:nvPr/>
        </p:nvPicPr>
        <p:blipFill>
          <a:blip r:embed="rId6"/>
          <a:stretch>
            <a:fillRect/>
          </a:stretch>
        </p:blipFill>
        <p:spPr>
          <a:xfrm>
            <a:off x="7831427" y="3889926"/>
            <a:ext cx="265118" cy="335455"/>
          </a:xfrm>
          <a:prstGeom prst="rect">
            <a:avLst/>
          </a:prstGeom>
        </p:spPr>
      </p:pic>
      <p:sp>
        <p:nvSpPr>
          <p:cNvPr id="461" name="TextBox 460"/>
          <p:cNvSpPr txBox="1"/>
          <p:nvPr/>
        </p:nvSpPr>
        <p:spPr>
          <a:xfrm>
            <a:off x="7817547"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pic>
        <p:nvPicPr>
          <p:cNvPr id="458" name="Picture 457"/>
          <p:cNvPicPr>
            <a:picLocks noChangeAspect="1"/>
          </p:cNvPicPr>
          <p:nvPr/>
        </p:nvPicPr>
        <p:blipFill>
          <a:blip r:embed="rId6"/>
          <a:stretch>
            <a:fillRect/>
          </a:stretch>
        </p:blipFill>
        <p:spPr>
          <a:xfrm>
            <a:off x="7831427" y="3889926"/>
            <a:ext cx="265118" cy="335455"/>
          </a:xfrm>
          <a:prstGeom prst="rect">
            <a:avLst/>
          </a:prstGeom>
        </p:spPr>
      </p:pic>
      <p:sp>
        <p:nvSpPr>
          <p:cNvPr id="459" name="TextBox 458"/>
          <p:cNvSpPr txBox="1"/>
          <p:nvPr/>
        </p:nvSpPr>
        <p:spPr>
          <a:xfrm>
            <a:off x="7817547"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sp>
        <p:nvSpPr>
          <p:cNvPr id="449" name="TextBox 448"/>
          <p:cNvSpPr txBox="1"/>
          <p:nvPr/>
        </p:nvSpPr>
        <p:spPr>
          <a:xfrm>
            <a:off x="7500806" y="2430594"/>
            <a:ext cx="914579" cy="369332"/>
          </a:xfrm>
          <a:prstGeom prst="rect">
            <a:avLst/>
          </a:prstGeom>
          <a:noFill/>
        </p:spPr>
        <p:txBody>
          <a:bodyPr wrap="square" rtlCol="0">
            <a:spAutoFit/>
          </a:bodyPr>
          <a:lstStyle/>
          <a:p>
            <a:r>
              <a:rPr lang="en-US" sz="900" b="1" dirty="0" smtClean="0">
                <a:solidFill>
                  <a:srgbClr val="1E1C1C"/>
                </a:solidFill>
                <a:latin typeface="Corbel"/>
              </a:rPr>
              <a:t>Managed Cache</a:t>
            </a:r>
            <a:endParaRPr lang="en-US" sz="900" b="1" dirty="0">
              <a:solidFill>
                <a:srgbClr val="1E1C1C"/>
              </a:solidFill>
              <a:latin typeface="Corbel"/>
            </a:endParaRPr>
          </a:p>
        </p:txBody>
      </p:sp>
      <p:sp>
        <p:nvSpPr>
          <p:cNvPr id="450" name="TextBox 449"/>
          <p:cNvSpPr txBox="1"/>
          <p:nvPr/>
        </p:nvSpPr>
        <p:spPr>
          <a:xfrm>
            <a:off x="7641342" y="1919424"/>
            <a:ext cx="633507" cy="369332"/>
          </a:xfrm>
          <a:prstGeom prst="rect">
            <a:avLst/>
          </a:prstGeom>
          <a:noFill/>
        </p:spPr>
        <p:txBody>
          <a:bodyPr wrap="none" rtlCol="0">
            <a:spAutoFit/>
          </a:bodyPr>
          <a:lstStyle/>
          <a:p>
            <a:r>
              <a:rPr lang="en-US" sz="900" b="1" dirty="0" smtClean="0">
                <a:solidFill>
                  <a:srgbClr val="1E1C1C"/>
                </a:solidFill>
                <a:latin typeface="Corbel"/>
              </a:rPr>
              <a:t>Cluster </a:t>
            </a:r>
          </a:p>
          <a:p>
            <a:r>
              <a:rPr lang="en-US" sz="900" b="1" dirty="0" smtClean="0">
                <a:solidFill>
                  <a:srgbClr val="1E1C1C"/>
                </a:solidFill>
                <a:latin typeface="Corbel"/>
              </a:rPr>
              <a:t>Manager</a:t>
            </a:r>
            <a:endParaRPr lang="en-US" sz="900" b="1" dirty="0">
              <a:solidFill>
                <a:srgbClr val="1E1C1C"/>
              </a:solidFill>
              <a:latin typeface="Corbel"/>
            </a:endParaRPr>
          </a:p>
        </p:txBody>
      </p:sp>
      <p:sp>
        <p:nvSpPr>
          <p:cNvPr id="451" name="Rectangle 450"/>
          <p:cNvSpPr/>
          <p:nvPr/>
        </p:nvSpPr>
        <p:spPr>
          <a:xfrm>
            <a:off x="7431298" y="1919424"/>
            <a:ext cx="1053594" cy="2410816"/>
          </a:xfrm>
          <a:prstGeom prst="rect">
            <a:avLst/>
          </a:prstGeom>
          <a:solidFill>
            <a:schemeClr val="bg1"/>
          </a:solidFill>
          <a:ln>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2" name="Rectangle 451"/>
          <p:cNvSpPr/>
          <p:nvPr/>
        </p:nvSpPr>
        <p:spPr>
          <a:xfrm>
            <a:off x="7470868" y="1961979"/>
            <a:ext cx="974455" cy="4572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bg1"/>
                </a:solidFill>
              </a:rPr>
              <a:t>Cluster Manager</a:t>
            </a:r>
            <a:endParaRPr lang="en-US" sz="1000" b="1" dirty="0">
              <a:solidFill>
                <a:schemeClr val="bg1"/>
              </a:solidFill>
            </a:endParaRPr>
          </a:p>
        </p:txBody>
      </p:sp>
      <p:sp>
        <p:nvSpPr>
          <p:cNvPr id="455" name="Rectangle 454"/>
          <p:cNvSpPr/>
          <p:nvPr/>
        </p:nvSpPr>
        <p:spPr>
          <a:xfrm>
            <a:off x="7470868" y="2428850"/>
            <a:ext cx="974455" cy="457200"/>
          </a:xfrm>
          <a:prstGeom prst="rect">
            <a:avLst/>
          </a:prstGeom>
          <a:solidFill>
            <a:srgbClr val="178A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Data Service</a:t>
            </a:r>
            <a:endParaRPr lang="en-US" sz="1000" b="1" dirty="0"/>
          </a:p>
        </p:txBody>
      </p:sp>
      <p:sp>
        <p:nvSpPr>
          <p:cNvPr id="456" name="Rectangle 455"/>
          <p:cNvSpPr/>
          <p:nvPr/>
        </p:nvSpPr>
        <p:spPr>
          <a:xfrm>
            <a:off x="7470868" y="2895721"/>
            <a:ext cx="974455" cy="457200"/>
          </a:xfrm>
          <a:prstGeom prst="rect">
            <a:avLst/>
          </a:prstGeom>
          <a:solidFill>
            <a:srgbClr val="1168A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Index Service</a:t>
            </a:r>
            <a:endParaRPr lang="en-US" sz="1000" b="1" dirty="0"/>
          </a:p>
        </p:txBody>
      </p:sp>
      <p:sp>
        <p:nvSpPr>
          <p:cNvPr id="457" name="Rectangle 456"/>
          <p:cNvSpPr/>
          <p:nvPr/>
        </p:nvSpPr>
        <p:spPr>
          <a:xfrm>
            <a:off x="7470868" y="3362592"/>
            <a:ext cx="974455" cy="457200"/>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Query Service</a:t>
            </a:r>
            <a:endParaRPr lang="en-US" sz="1000" b="1" dirty="0"/>
          </a:p>
        </p:txBody>
      </p:sp>
      <p:sp>
        <p:nvSpPr>
          <p:cNvPr id="205" name="TextBox 204"/>
          <p:cNvSpPr txBox="1"/>
          <p:nvPr/>
        </p:nvSpPr>
        <p:spPr>
          <a:xfrm>
            <a:off x="2064973" y="3854717"/>
            <a:ext cx="1041936"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Managed Cache</a:t>
            </a:r>
          </a:p>
        </p:txBody>
      </p:sp>
      <p:sp>
        <p:nvSpPr>
          <p:cNvPr id="206" name="TextBox 205"/>
          <p:cNvSpPr txBox="1"/>
          <p:nvPr/>
        </p:nvSpPr>
        <p:spPr>
          <a:xfrm>
            <a:off x="2059578" y="4095748"/>
            <a:ext cx="1049937"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Storage</a:t>
            </a:r>
          </a:p>
        </p:txBody>
      </p:sp>
      <p:sp>
        <p:nvSpPr>
          <p:cNvPr id="207" name="TextBox 206"/>
          <p:cNvSpPr txBox="1"/>
          <p:nvPr/>
        </p:nvSpPr>
        <p:spPr>
          <a:xfrm>
            <a:off x="3406814" y="3855205"/>
            <a:ext cx="1041936"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Managed Cache</a:t>
            </a:r>
          </a:p>
        </p:txBody>
      </p:sp>
      <p:sp>
        <p:nvSpPr>
          <p:cNvPr id="208" name="TextBox 207"/>
          <p:cNvSpPr txBox="1"/>
          <p:nvPr/>
        </p:nvSpPr>
        <p:spPr>
          <a:xfrm>
            <a:off x="3405079" y="4096236"/>
            <a:ext cx="1049937"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Storage</a:t>
            </a:r>
          </a:p>
        </p:txBody>
      </p:sp>
      <p:sp>
        <p:nvSpPr>
          <p:cNvPr id="209" name="TextBox 208"/>
          <p:cNvSpPr txBox="1"/>
          <p:nvPr/>
        </p:nvSpPr>
        <p:spPr>
          <a:xfrm>
            <a:off x="4751358" y="3855498"/>
            <a:ext cx="1041936"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Managed Cache</a:t>
            </a:r>
          </a:p>
        </p:txBody>
      </p:sp>
      <p:sp>
        <p:nvSpPr>
          <p:cNvPr id="210" name="TextBox 209"/>
          <p:cNvSpPr txBox="1"/>
          <p:nvPr/>
        </p:nvSpPr>
        <p:spPr>
          <a:xfrm>
            <a:off x="4745963" y="4096529"/>
            <a:ext cx="1049937"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Storage</a:t>
            </a:r>
          </a:p>
        </p:txBody>
      </p:sp>
      <p:sp>
        <p:nvSpPr>
          <p:cNvPr id="211" name="TextBox 210"/>
          <p:cNvSpPr txBox="1"/>
          <p:nvPr/>
        </p:nvSpPr>
        <p:spPr>
          <a:xfrm>
            <a:off x="6093227" y="3855205"/>
            <a:ext cx="1041936"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Managed Cache</a:t>
            </a:r>
          </a:p>
        </p:txBody>
      </p:sp>
      <p:sp>
        <p:nvSpPr>
          <p:cNvPr id="212" name="TextBox 211"/>
          <p:cNvSpPr txBox="1"/>
          <p:nvPr/>
        </p:nvSpPr>
        <p:spPr>
          <a:xfrm>
            <a:off x="6091492" y="4096236"/>
            <a:ext cx="1049937"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Storage</a:t>
            </a:r>
          </a:p>
        </p:txBody>
      </p:sp>
      <p:sp>
        <p:nvSpPr>
          <p:cNvPr id="213" name="TextBox 212"/>
          <p:cNvSpPr txBox="1"/>
          <p:nvPr/>
        </p:nvSpPr>
        <p:spPr>
          <a:xfrm>
            <a:off x="7437210" y="3855498"/>
            <a:ext cx="1041936"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Managed Cache</a:t>
            </a:r>
          </a:p>
        </p:txBody>
      </p:sp>
      <p:sp>
        <p:nvSpPr>
          <p:cNvPr id="214" name="TextBox 213"/>
          <p:cNvSpPr txBox="1"/>
          <p:nvPr/>
        </p:nvSpPr>
        <p:spPr>
          <a:xfrm>
            <a:off x="7435475" y="4096529"/>
            <a:ext cx="1049937"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Storage</a:t>
            </a:r>
          </a:p>
        </p:txBody>
      </p:sp>
    </p:spTree>
    <p:extLst>
      <p:ext uri="{BB962C8B-B14F-4D97-AF65-F5344CB8AC3E}">
        <p14:creationId xmlns:p14="http://schemas.microsoft.com/office/powerpoint/2010/main" val="1608149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544275" y="4623794"/>
            <a:ext cx="8072187" cy="344630"/>
          </a:xfrm>
          <a:prstGeom prst="rect">
            <a:avLst/>
          </a:prstGeom>
        </p:spPr>
      </p:pic>
      <p:sp>
        <p:nvSpPr>
          <p:cNvPr id="2" name="Title 1"/>
          <p:cNvSpPr>
            <a:spLocks noGrp="1"/>
          </p:cNvSpPr>
          <p:nvPr>
            <p:ph type="title"/>
          </p:nvPr>
        </p:nvSpPr>
        <p:spPr/>
        <p:txBody>
          <a:bodyPr/>
          <a:lstStyle/>
          <a:p>
            <a:r>
              <a:rPr lang="en-US" dirty="0"/>
              <a:t>Couchbase Server 4.0 - Cluster Architecture</a:t>
            </a:r>
          </a:p>
        </p:txBody>
      </p:sp>
      <p:pic>
        <p:nvPicPr>
          <p:cNvPr id="155" name="Picture 154"/>
          <p:cNvPicPr>
            <a:picLocks noChangeAspect="1"/>
          </p:cNvPicPr>
          <p:nvPr/>
        </p:nvPicPr>
        <p:blipFill>
          <a:blip r:embed="rId4"/>
          <a:stretch>
            <a:fillRect/>
          </a:stretch>
        </p:blipFill>
        <p:spPr>
          <a:xfrm>
            <a:off x="2552699" y="691244"/>
            <a:ext cx="1955594" cy="805543"/>
          </a:xfrm>
          <a:prstGeom prst="rect">
            <a:avLst/>
          </a:prstGeom>
        </p:spPr>
      </p:pic>
      <p:pic>
        <p:nvPicPr>
          <p:cNvPr id="156" name="Picture 155"/>
          <p:cNvPicPr>
            <a:picLocks noChangeAspect="1"/>
          </p:cNvPicPr>
          <p:nvPr/>
        </p:nvPicPr>
        <p:blipFill>
          <a:blip r:embed="rId4"/>
          <a:stretch>
            <a:fillRect/>
          </a:stretch>
        </p:blipFill>
        <p:spPr>
          <a:xfrm>
            <a:off x="4635707" y="691244"/>
            <a:ext cx="1955594" cy="805543"/>
          </a:xfrm>
          <a:prstGeom prst="rect">
            <a:avLst/>
          </a:prstGeom>
        </p:spPr>
      </p:pic>
      <p:sp>
        <p:nvSpPr>
          <p:cNvPr id="145" name="Content Placeholder 48"/>
          <p:cNvSpPr txBox="1">
            <a:spLocks/>
          </p:cNvSpPr>
          <p:nvPr/>
        </p:nvSpPr>
        <p:spPr>
          <a:xfrm>
            <a:off x="4800600" y="952501"/>
            <a:ext cx="4169664" cy="3709852"/>
          </a:xfrm>
          <a:prstGeom prst="rect">
            <a:avLst/>
          </a:prstGeom>
        </p:spPr>
        <p:txBody>
          <a:bodyPr vert="horz" lIns="0" tIns="0" rIns="0" bIns="0" rtlCol="0" anchor="ctr">
            <a:noAutofit/>
          </a:bodyPr>
          <a:lstStyle>
            <a:lvl1pPr marL="342900" indent="-347472" algn="l" defTabSz="914400" rtl="0" eaLnBrk="1" latinLnBrk="0" hangingPunct="1">
              <a:lnSpc>
                <a:spcPct val="100000"/>
              </a:lnSpc>
              <a:spcBef>
                <a:spcPts val="1200"/>
              </a:spcBef>
              <a:buClr>
                <a:schemeClr val="accent1"/>
              </a:buClr>
              <a:buSzPct val="100000"/>
              <a:buFont typeface="Arial"/>
              <a:buChar char="•"/>
              <a:defRPr lang="en-US" sz="2400" b="1" kern="1200" dirty="0" smtClean="0">
                <a:solidFill>
                  <a:schemeClr val="tx1"/>
                </a:solidFill>
                <a:latin typeface="+mn-lt"/>
                <a:ea typeface="+mn-ea"/>
                <a:cs typeface="+mn-cs"/>
              </a:defRPr>
            </a:lvl1pPr>
            <a:lvl2pPr marL="685800" indent="-347472" algn="l" defTabSz="914400" rtl="0" eaLnBrk="1" latinLnBrk="0" hangingPunct="1">
              <a:lnSpc>
                <a:spcPct val="100000"/>
              </a:lnSpc>
              <a:spcBef>
                <a:spcPts val="600"/>
              </a:spcBef>
              <a:buClr>
                <a:schemeClr val="tx1">
                  <a:lumMod val="60000"/>
                  <a:lumOff val="40000"/>
                </a:schemeClr>
              </a:buClr>
              <a:buSzPct val="100000"/>
              <a:buFont typeface="Lucida Grande"/>
              <a:buChar char="­"/>
              <a:defRPr lang="en-US" sz="2000" kern="1200" baseline="0" dirty="0">
                <a:solidFill>
                  <a:schemeClr val="tx1"/>
                </a:solidFill>
                <a:latin typeface="+mn-lt"/>
                <a:ea typeface="+mn-ea"/>
                <a:cs typeface="+mn-cs"/>
              </a:defRPr>
            </a:lvl2pPr>
            <a:lvl3pPr marL="1200150" indent="-285750" algn="l" defTabSz="914400" rtl="0" eaLnBrk="1" latinLnBrk="0" hangingPunct="1">
              <a:lnSpc>
                <a:spcPct val="100000"/>
              </a:lnSpc>
              <a:spcBef>
                <a:spcPts val="1200"/>
              </a:spcBef>
              <a:buClr>
                <a:schemeClr val="tx1">
                  <a:lumMod val="60000"/>
                  <a:lumOff val="40000"/>
                </a:schemeClr>
              </a:buClr>
              <a:buFont typeface="Arial"/>
              <a:buChar char="•"/>
              <a:defRPr lang="en-US" sz="1800" kern="1200" dirty="0" smtClean="0">
                <a:solidFill>
                  <a:schemeClr val="tx1"/>
                </a:solidFill>
                <a:latin typeface="+mn-lt"/>
                <a:ea typeface="+mn-ea"/>
                <a:cs typeface="+mn-cs"/>
              </a:defRPr>
            </a:lvl3pPr>
            <a:lvl4pPr marL="16573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4pPr>
            <a:lvl5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endParaRPr lang="en-US" sz="1400" b="0" dirty="0"/>
          </a:p>
        </p:txBody>
      </p:sp>
      <p:pic>
        <p:nvPicPr>
          <p:cNvPr id="256" name="Picture 255"/>
          <p:cNvPicPr>
            <a:picLocks noChangeAspect="1"/>
          </p:cNvPicPr>
          <p:nvPr/>
        </p:nvPicPr>
        <p:blipFill>
          <a:blip r:embed="rId5"/>
          <a:stretch>
            <a:fillRect/>
          </a:stretch>
        </p:blipFill>
        <p:spPr>
          <a:xfrm>
            <a:off x="554044" y="1841028"/>
            <a:ext cx="1273196" cy="2782766"/>
          </a:xfrm>
          <a:prstGeom prst="rect">
            <a:avLst/>
          </a:prstGeom>
        </p:spPr>
      </p:pic>
      <p:sp>
        <p:nvSpPr>
          <p:cNvPr id="257" name="TextBox 256"/>
          <p:cNvSpPr txBox="1"/>
          <p:nvPr/>
        </p:nvSpPr>
        <p:spPr>
          <a:xfrm>
            <a:off x="896079" y="3187239"/>
            <a:ext cx="689386" cy="230832"/>
          </a:xfrm>
          <a:prstGeom prst="rect">
            <a:avLst/>
          </a:prstGeom>
          <a:noFill/>
        </p:spPr>
        <p:txBody>
          <a:bodyPr wrap="none" rtlCol="0">
            <a:spAutoFit/>
          </a:bodyPr>
          <a:lstStyle/>
          <a:p>
            <a:r>
              <a:rPr lang="en-US" sz="900" b="1" dirty="0" smtClean="0">
                <a:solidFill>
                  <a:srgbClr val="1E1C1C"/>
                </a:solidFill>
                <a:latin typeface="Corbel"/>
              </a:rPr>
              <a:t>STORAGE</a:t>
            </a:r>
            <a:endParaRPr lang="en-US" sz="900" b="1" dirty="0">
              <a:solidFill>
                <a:srgbClr val="1E1C1C"/>
              </a:solidFill>
              <a:latin typeface="Corbel"/>
            </a:endParaRPr>
          </a:p>
        </p:txBody>
      </p:sp>
      <p:sp>
        <p:nvSpPr>
          <p:cNvPr id="258" name="TextBox 257"/>
          <p:cNvSpPr txBox="1"/>
          <p:nvPr/>
        </p:nvSpPr>
        <p:spPr>
          <a:xfrm>
            <a:off x="706034" y="4330240"/>
            <a:ext cx="1049937" cy="215444"/>
          </a:xfrm>
          <a:prstGeom prst="rect">
            <a:avLst/>
          </a:prstGeom>
          <a:noFill/>
        </p:spPr>
        <p:txBody>
          <a:bodyPr wrap="none" rtlCol="0">
            <a:spAutoFit/>
          </a:bodyPr>
          <a:lstStyle/>
          <a:p>
            <a:pPr algn="ctr"/>
            <a:r>
              <a:rPr lang="en-US" sz="800" b="1" i="1" dirty="0">
                <a:solidFill>
                  <a:srgbClr val="E10021"/>
                </a:solidFill>
                <a:latin typeface="Corbel"/>
              </a:rPr>
              <a:t>Couchbase Server 1</a:t>
            </a:r>
          </a:p>
        </p:txBody>
      </p:sp>
      <p:pic>
        <p:nvPicPr>
          <p:cNvPr id="260" name="Picture 259"/>
          <p:cNvPicPr>
            <a:picLocks noChangeAspect="1"/>
          </p:cNvPicPr>
          <p:nvPr/>
        </p:nvPicPr>
        <p:blipFill>
          <a:blip r:embed="rId6"/>
          <a:stretch>
            <a:fillRect/>
          </a:stretch>
        </p:blipFill>
        <p:spPr>
          <a:xfrm>
            <a:off x="1114104" y="3508926"/>
            <a:ext cx="265118" cy="335455"/>
          </a:xfrm>
          <a:prstGeom prst="rect">
            <a:avLst/>
          </a:prstGeom>
        </p:spPr>
      </p:pic>
      <p:sp>
        <p:nvSpPr>
          <p:cNvPr id="261" name="TextBox 260"/>
          <p:cNvSpPr txBox="1"/>
          <p:nvPr/>
        </p:nvSpPr>
        <p:spPr>
          <a:xfrm>
            <a:off x="110022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7</a:t>
            </a:r>
            <a:endParaRPr lang="en-US" sz="500" b="1" dirty="0">
              <a:solidFill>
                <a:srgbClr val="139DD9"/>
              </a:solidFill>
              <a:latin typeface="Corbel"/>
            </a:endParaRPr>
          </a:p>
        </p:txBody>
      </p:sp>
      <p:pic>
        <p:nvPicPr>
          <p:cNvPr id="263" name="Picture 262"/>
          <p:cNvPicPr>
            <a:picLocks noChangeAspect="1"/>
          </p:cNvPicPr>
          <p:nvPr/>
        </p:nvPicPr>
        <p:blipFill>
          <a:blip r:embed="rId6"/>
          <a:stretch>
            <a:fillRect/>
          </a:stretch>
        </p:blipFill>
        <p:spPr>
          <a:xfrm>
            <a:off x="1114104" y="3508926"/>
            <a:ext cx="265118" cy="335455"/>
          </a:xfrm>
          <a:prstGeom prst="rect">
            <a:avLst/>
          </a:prstGeom>
        </p:spPr>
      </p:pic>
      <p:sp>
        <p:nvSpPr>
          <p:cNvPr id="264" name="TextBox 263"/>
          <p:cNvSpPr txBox="1"/>
          <p:nvPr/>
        </p:nvSpPr>
        <p:spPr>
          <a:xfrm>
            <a:off x="110022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9</a:t>
            </a:r>
            <a:endParaRPr lang="en-US" sz="500" b="1" dirty="0">
              <a:solidFill>
                <a:srgbClr val="139DD9"/>
              </a:solidFill>
              <a:latin typeface="Corbel"/>
            </a:endParaRPr>
          </a:p>
        </p:txBody>
      </p:sp>
      <p:pic>
        <p:nvPicPr>
          <p:cNvPr id="266" name="Picture 265"/>
          <p:cNvPicPr>
            <a:picLocks noChangeAspect="1"/>
          </p:cNvPicPr>
          <p:nvPr/>
        </p:nvPicPr>
        <p:blipFill>
          <a:blip r:embed="rId6"/>
          <a:stretch>
            <a:fillRect/>
          </a:stretch>
        </p:blipFill>
        <p:spPr>
          <a:xfrm>
            <a:off x="1114104" y="3508926"/>
            <a:ext cx="265118" cy="335455"/>
          </a:xfrm>
          <a:prstGeom prst="rect">
            <a:avLst/>
          </a:prstGeom>
        </p:spPr>
      </p:pic>
      <p:sp>
        <p:nvSpPr>
          <p:cNvPr id="267" name="TextBox 266"/>
          <p:cNvSpPr txBox="1"/>
          <p:nvPr/>
        </p:nvSpPr>
        <p:spPr>
          <a:xfrm>
            <a:off x="110022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5</a:t>
            </a:r>
            <a:endParaRPr lang="en-US" sz="500" b="1" dirty="0">
              <a:solidFill>
                <a:srgbClr val="139DD9"/>
              </a:solidFill>
              <a:latin typeface="Corbel"/>
            </a:endParaRPr>
          </a:p>
        </p:txBody>
      </p:sp>
      <p:pic>
        <p:nvPicPr>
          <p:cNvPr id="269" name="Picture 268"/>
          <p:cNvPicPr>
            <a:picLocks noChangeAspect="1"/>
          </p:cNvPicPr>
          <p:nvPr/>
        </p:nvPicPr>
        <p:blipFill>
          <a:blip r:embed="rId6"/>
          <a:stretch>
            <a:fillRect/>
          </a:stretch>
        </p:blipFill>
        <p:spPr>
          <a:xfrm>
            <a:off x="1114104" y="3889926"/>
            <a:ext cx="265118" cy="335455"/>
          </a:xfrm>
          <a:prstGeom prst="rect">
            <a:avLst/>
          </a:prstGeom>
        </p:spPr>
      </p:pic>
      <p:sp>
        <p:nvSpPr>
          <p:cNvPr id="270" name="TextBox 269"/>
          <p:cNvSpPr txBox="1"/>
          <p:nvPr/>
        </p:nvSpPr>
        <p:spPr>
          <a:xfrm>
            <a:off x="1100224" y="4003052"/>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pic>
        <p:nvPicPr>
          <p:cNvPr id="272" name="Picture 271"/>
          <p:cNvPicPr>
            <a:picLocks noChangeAspect="1"/>
          </p:cNvPicPr>
          <p:nvPr/>
        </p:nvPicPr>
        <p:blipFill>
          <a:blip r:embed="rId6"/>
          <a:stretch>
            <a:fillRect/>
          </a:stretch>
        </p:blipFill>
        <p:spPr>
          <a:xfrm>
            <a:off x="1114104" y="3889926"/>
            <a:ext cx="265118" cy="335455"/>
          </a:xfrm>
          <a:prstGeom prst="rect">
            <a:avLst/>
          </a:prstGeom>
        </p:spPr>
      </p:pic>
      <p:sp>
        <p:nvSpPr>
          <p:cNvPr id="273" name="TextBox 272"/>
          <p:cNvSpPr txBox="1"/>
          <p:nvPr/>
        </p:nvSpPr>
        <p:spPr>
          <a:xfrm>
            <a:off x="1100224"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pic>
        <p:nvPicPr>
          <p:cNvPr id="275" name="Picture 274"/>
          <p:cNvPicPr>
            <a:picLocks noChangeAspect="1"/>
          </p:cNvPicPr>
          <p:nvPr/>
        </p:nvPicPr>
        <p:blipFill>
          <a:blip r:embed="rId6"/>
          <a:stretch>
            <a:fillRect/>
          </a:stretch>
        </p:blipFill>
        <p:spPr>
          <a:xfrm>
            <a:off x="1114104" y="3889926"/>
            <a:ext cx="265118" cy="335455"/>
          </a:xfrm>
          <a:prstGeom prst="rect">
            <a:avLst/>
          </a:prstGeom>
        </p:spPr>
      </p:pic>
      <p:sp>
        <p:nvSpPr>
          <p:cNvPr id="276" name="TextBox 275"/>
          <p:cNvSpPr txBox="1"/>
          <p:nvPr/>
        </p:nvSpPr>
        <p:spPr>
          <a:xfrm>
            <a:off x="1100224"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sp>
        <p:nvSpPr>
          <p:cNvPr id="277" name="TextBox 276"/>
          <p:cNvSpPr txBox="1"/>
          <p:nvPr/>
        </p:nvSpPr>
        <p:spPr>
          <a:xfrm>
            <a:off x="783483" y="2430594"/>
            <a:ext cx="914579" cy="369332"/>
          </a:xfrm>
          <a:prstGeom prst="rect">
            <a:avLst/>
          </a:prstGeom>
          <a:noFill/>
        </p:spPr>
        <p:txBody>
          <a:bodyPr wrap="square" rtlCol="0">
            <a:spAutoFit/>
          </a:bodyPr>
          <a:lstStyle/>
          <a:p>
            <a:r>
              <a:rPr lang="en-US" sz="900" b="1" dirty="0" smtClean="0">
                <a:solidFill>
                  <a:srgbClr val="1E1C1C"/>
                </a:solidFill>
                <a:latin typeface="Corbel"/>
              </a:rPr>
              <a:t>Managed Cache</a:t>
            </a:r>
            <a:endParaRPr lang="en-US" sz="900" b="1" dirty="0">
              <a:solidFill>
                <a:srgbClr val="1E1C1C"/>
              </a:solidFill>
              <a:latin typeface="Corbel"/>
            </a:endParaRPr>
          </a:p>
        </p:txBody>
      </p:sp>
      <p:sp>
        <p:nvSpPr>
          <p:cNvPr id="279" name="TextBox 278"/>
          <p:cNvSpPr txBox="1"/>
          <p:nvPr/>
        </p:nvSpPr>
        <p:spPr>
          <a:xfrm>
            <a:off x="924019" y="1919424"/>
            <a:ext cx="633507" cy="369332"/>
          </a:xfrm>
          <a:prstGeom prst="rect">
            <a:avLst/>
          </a:prstGeom>
          <a:noFill/>
        </p:spPr>
        <p:txBody>
          <a:bodyPr wrap="none" rtlCol="0">
            <a:spAutoFit/>
          </a:bodyPr>
          <a:lstStyle/>
          <a:p>
            <a:r>
              <a:rPr lang="en-US" sz="900" b="1" dirty="0" smtClean="0">
                <a:solidFill>
                  <a:srgbClr val="1E1C1C"/>
                </a:solidFill>
                <a:latin typeface="Corbel"/>
              </a:rPr>
              <a:t>Cluster </a:t>
            </a:r>
          </a:p>
          <a:p>
            <a:r>
              <a:rPr lang="en-US" sz="900" b="1" dirty="0" smtClean="0">
                <a:solidFill>
                  <a:srgbClr val="1E1C1C"/>
                </a:solidFill>
                <a:latin typeface="Corbel"/>
              </a:rPr>
              <a:t>Manager</a:t>
            </a:r>
            <a:endParaRPr lang="en-US" sz="900" b="1" dirty="0">
              <a:solidFill>
                <a:srgbClr val="1E1C1C"/>
              </a:solidFill>
              <a:latin typeface="Corbel"/>
            </a:endParaRPr>
          </a:p>
        </p:txBody>
      </p:sp>
      <p:sp>
        <p:nvSpPr>
          <p:cNvPr id="18" name="Rectangle 17"/>
          <p:cNvSpPr/>
          <p:nvPr/>
        </p:nvSpPr>
        <p:spPr>
          <a:xfrm>
            <a:off x="713975" y="1919424"/>
            <a:ext cx="1053594" cy="2410816"/>
          </a:xfrm>
          <a:prstGeom prst="rect">
            <a:avLst/>
          </a:prstGeom>
          <a:solidFill>
            <a:schemeClr val="bg1"/>
          </a:solidFill>
          <a:ln>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753545" y="1961979"/>
            <a:ext cx="974455" cy="4572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bg1"/>
                </a:solidFill>
              </a:rPr>
              <a:t>Cluster Manager</a:t>
            </a:r>
            <a:endParaRPr lang="en-US" sz="1000" b="1" dirty="0">
              <a:solidFill>
                <a:schemeClr val="bg1"/>
              </a:solidFill>
            </a:endParaRPr>
          </a:p>
        </p:txBody>
      </p:sp>
      <p:sp>
        <p:nvSpPr>
          <p:cNvPr id="283" name="TextBox 282"/>
          <p:cNvSpPr txBox="1"/>
          <p:nvPr/>
        </p:nvSpPr>
        <p:spPr>
          <a:xfrm>
            <a:off x="720471" y="3855205"/>
            <a:ext cx="1041936"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Managed Cache</a:t>
            </a:r>
          </a:p>
        </p:txBody>
      </p:sp>
      <p:sp>
        <p:nvSpPr>
          <p:cNvPr id="284" name="TextBox 283"/>
          <p:cNvSpPr txBox="1"/>
          <p:nvPr/>
        </p:nvSpPr>
        <p:spPr>
          <a:xfrm>
            <a:off x="715076" y="4096236"/>
            <a:ext cx="1049937"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Storage</a:t>
            </a:r>
          </a:p>
        </p:txBody>
      </p:sp>
      <p:sp>
        <p:nvSpPr>
          <p:cNvPr id="280" name="Rectangle 279"/>
          <p:cNvSpPr/>
          <p:nvPr/>
        </p:nvSpPr>
        <p:spPr>
          <a:xfrm>
            <a:off x="753545" y="2426793"/>
            <a:ext cx="974455"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Data Service</a:t>
            </a:r>
            <a:endParaRPr lang="en-US" sz="1000" b="1" dirty="0"/>
          </a:p>
        </p:txBody>
      </p:sp>
      <p:sp>
        <p:nvSpPr>
          <p:cNvPr id="281" name="Rectangle 280"/>
          <p:cNvSpPr/>
          <p:nvPr/>
        </p:nvSpPr>
        <p:spPr>
          <a:xfrm>
            <a:off x="753545" y="2891607"/>
            <a:ext cx="974455" cy="4572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Index Service</a:t>
            </a:r>
            <a:endParaRPr lang="en-US" sz="1000" b="1" dirty="0"/>
          </a:p>
        </p:txBody>
      </p:sp>
      <p:sp>
        <p:nvSpPr>
          <p:cNvPr id="282" name="Rectangle 281"/>
          <p:cNvSpPr/>
          <p:nvPr/>
        </p:nvSpPr>
        <p:spPr>
          <a:xfrm>
            <a:off x="753238" y="3356421"/>
            <a:ext cx="974455" cy="4572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Query Service</a:t>
            </a:r>
            <a:endParaRPr lang="en-US" sz="1000" b="1" dirty="0"/>
          </a:p>
        </p:txBody>
      </p:sp>
      <p:pic>
        <p:nvPicPr>
          <p:cNvPr id="316" name="Picture 315"/>
          <p:cNvPicPr>
            <a:picLocks noChangeAspect="1"/>
          </p:cNvPicPr>
          <p:nvPr/>
        </p:nvPicPr>
        <p:blipFill>
          <a:blip r:embed="rId5"/>
          <a:stretch>
            <a:fillRect/>
          </a:stretch>
        </p:blipFill>
        <p:spPr>
          <a:xfrm>
            <a:off x="1897509" y="1841028"/>
            <a:ext cx="1273196" cy="2782766"/>
          </a:xfrm>
          <a:prstGeom prst="rect">
            <a:avLst/>
          </a:prstGeom>
        </p:spPr>
      </p:pic>
      <p:sp>
        <p:nvSpPr>
          <p:cNvPr id="317" name="TextBox 316"/>
          <p:cNvSpPr txBox="1"/>
          <p:nvPr/>
        </p:nvSpPr>
        <p:spPr>
          <a:xfrm>
            <a:off x="2239544" y="3187239"/>
            <a:ext cx="689386" cy="230832"/>
          </a:xfrm>
          <a:prstGeom prst="rect">
            <a:avLst/>
          </a:prstGeom>
          <a:noFill/>
        </p:spPr>
        <p:txBody>
          <a:bodyPr wrap="none" rtlCol="0">
            <a:spAutoFit/>
          </a:bodyPr>
          <a:lstStyle/>
          <a:p>
            <a:r>
              <a:rPr lang="en-US" sz="900" b="1" dirty="0" smtClean="0">
                <a:solidFill>
                  <a:srgbClr val="1E1C1C"/>
                </a:solidFill>
                <a:latin typeface="Corbel"/>
              </a:rPr>
              <a:t>STORAGE</a:t>
            </a:r>
            <a:endParaRPr lang="en-US" sz="900" b="1" dirty="0">
              <a:solidFill>
                <a:srgbClr val="1E1C1C"/>
              </a:solidFill>
              <a:latin typeface="Corbel"/>
            </a:endParaRPr>
          </a:p>
        </p:txBody>
      </p:sp>
      <p:sp>
        <p:nvSpPr>
          <p:cNvPr id="318" name="TextBox 317"/>
          <p:cNvSpPr txBox="1"/>
          <p:nvPr/>
        </p:nvSpPr>
        <p:spPr>
          <a:xfrm>
            <a:off x="2048598" y="4330240"/>
            <a:ext cx="1051740" cy="215444"/>
          </a:xfrm>
          <a:prstGeom prst="rect">
            <a:avLst/>
          </a:prstGeom>
          <a:noFill/>
        </p:spPr>
        <p:txBody>
          <a:bodyPr wrap="none" rtlCol="0">
            <a:spAutoFit/>
          </a:bodyPr>
          <a:lstStyle/>
          <a:p>
            <a:pPr algn="ctr"/>
            <a:r>
              <a:rPr lang="en-US" sz="800" b="1" i="1" dirty="0">
                <a:solidFill>
                  <a:srgbClr val="E10021"/>
                </a:solidFill>
                <a:latin typeface="Corbel"/>
              </a:rPr>
              <a:t>Couchbase Server 2</a:t>
            </a:r>
          </a:p>
        </p:txBody>
      </p:sp>
      <p:sp>
        <p:nvSpPr>
          <p:cNvPr id="325" name="TextBox 324"/>
          <p:cNvSpPr txBox="1"/>
          <p:nvPr/>
        </p:nvSpPr>
        <p:spPr>
          <a:xfrm>
            <a:off x="2126948" y="2430594"/>
            <a:ext cx="914579" cy="369332"/>
          </a:xfrm>
          <a:prstGeom prst="rect">
            <a:avLst/>
          </a:prstGeom>
          <a:noFill/>
        </p:spPr>
        <p:txBody>
          <a:bodyPr wrap="square" rtlCol="0">
            <a:spAutoFit/>
          </a:bodyPr>
          <a:lstStyle/>
          <a:p>
            <a:r>
              <a:rPr lang="en-US" sz="900" b="1" dirty="0" smtClean="0">
                <a:solidFill>
                  <a:srgbClr val="1E1C1C"/>
                </a:solidFill>
                <a:latin typeface="Corbel"/>
              </a:rPr>
              <a:t>Managed Cache</a:t>
            </a:r>
            <a:endParaRPr lang="en-US" sz="900" b="1" dirty="0">
              <a:solidFill>
                <a:srgbClr val="1E1C1C"/>
              </a:solidFill>
              <a:latin typeface="Corbel"/>
            </a:endParaRPr>
          </a:p>
        </p:txBody>
      </p:sp>
      <p:sp>
        <p:nvSpPr>
          <p:cNvPr id="326" name="TextBox 325"/>
          <p:cNvSpPr txBox="1"/>
          <p:nvPr/>
        </p:nvSpPr>
        <p:spPr>
          <a:xfrm>
            <a:off x="2267484" y="1919424"/>
            <a:ext cx="633507" cy="369332"/>
          </a:xfrm>
          <a:prstGeom prst="rect">
            <a:avLst/>
          </a:prstGeom>
          <a:noFill/>
        </p:spPr>
        <p:txBody>
          <a:bodyPr wrap="none" rtlCol="0">
            <a:spAutoFit/>
          </a:bodyPr>
          <a:lstStyle/>
          <a:p>
            <a:r>
              <a:rPr lang="en-US" sz="900" b="1" dirty="0" smtClean="0">
                <a:solidFill>
                  <a:srgbClr val="1E1C1C"/>
                </a:solidFill>
                <a:latin typeface="Corbel"/>
              </a:rPr>
              <a:t>Cluster </a:t>
            </a:r>
          </a:p>
          <a:p>
            <a:r>
              <a:rPr lang="en-US" sz="900" b="1" dirty="0" smtClean="0">
                <a:solidFill>
                  <a:srgbClr val="1E1C1C"/>
                </a:solidFill>
                <a:latin typeface="Corbel"/>
              </a:rPr>
              <a:t>Manager</a:t>
            </a:r>
            <a:endParaRPr lang="en-US" sz="900" b="1" dirty="0">
              <a:solidFill>
                <a:srgbClr val="1E1C1C"/>
              </a:solidFill>
              <a:latin typeface="Corbel"/>
            </a:endParaRPr>
          </a:p>
        </p:txBody>
      </p:sp>
      <p:sp>
        <p:nvSpPr>
          <p:cNvPr id="327" name="Rectangle 326"/>
          <p:cNvSpPr/>
          <p:nvPr/>
        </p:nvSpPr>
        <p:spPr>
          <a:xfrm>
            <a:off x="2057440" y="1919424"/>
            <a:ext cx="1053594" cy="2410816"/>
          </a:xfrm>
          <a:prstGeom prst="rect">
            <a:avLst/>
          </a:prstGeom>
          <a:solidFill>
            <a:schemeClr val="bg1"/>
          </a:solidFill>
          <a:ln>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8" name="Rectangle 327"/>
          <p:cNvSpPr/>
          <p:nvPr/>
        </p:nvSpPr>
        <p:spPr>
          <a:xfrm>
            <a:off x="2097010" y="1961979"/>
            <a:ext cx="974455" cy="4572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bg1"/>
                </a:solidFill>
              </a:rPr>
              <a:t>Cluster Manager</a:t>
            </a:r>
            <a:endParaRPr lang="en-US" sz="1000" b="1" dirty="0">
              <a:solidFill>
                <a:schemeClr val="bg1"/>
              </a:solidFill>
            </a:endParaRPr>
          </a:p>
        </p:txBody>
      </p:sp>
      <p:sp>
        <p:nvSpPr>
          <p:cNvPr id="331" name="Rectangle 330"/>
          <p:cNvSpPr/>
          <p:nvPr/>
        </p:nvSpPr>
        <p:spPr>
          <a:xfrm>
            <a:off x="2097010" y="2428850"/>
            <a:ext cx="974455"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Data Service</a:t>
            </a:r>
            <a:endParaRPr lang="en-US" sz="1000" b="1" dirty="0"/>
          </a:p>
        </p:txBody>
      </p:sp>
      <p:sp>
        <p:nvSpPr>
          <p:cNvPr id="332" name="Rectangle 331"/>
          <p:cNvSpPr/>
          <p:nvPr/>
        </p:nvSpPr>
        <p:spPr>
          <a:xfrm>
            <a:off x="2097010" y="2895721"/>
            <a:ext cx="974455" cy="4572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Index Service</a:t>
            </a:r>
            <a:endParaRPr lang="en-US" sz="1000" b="1" dirty="0"/>
          </a:p>
        </p:txBody>
      </p:sp>
      <p:sp>
        <p:nvSpPr>
          <p:cNvPr id="333" name="Rectangle 332"/>
          <p:cNvSpPr/>
          <p:nvPr/>
        </p:nvSpPr>
        <p:spPr>
          <a:xfrm>
            <a:off x="2097010" y="3362592"/>
            <a:ext cx="974455" cy="4572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Query Service</a:t>
            </a:r>
            <a:endParaRPr lang="en-US" sz="1000" b="1" dirty="0"/>
          </a:p>
        </p:txBody>
      </p:sp>
      <p:pic>
        <p:nvPicPr>
          <p:cNvPr id="347" name="Picture 346"/>
          <p:cNvPicPr>
            <a:picLocks noChangeAspect="1"/>
          </p:cNvPicPr>
          <p:nvPr/>
        </p:nvPicPr>
        <p:blipFill>
          <a:blip r:embed="rId5"/>
          <a:stretch>
            <a:fillRect/>
          </a:stretch>
        </p:blipFill>
        <p:spPr>
          <a:xfrm>
            <a:off x="3240974" y="1841028"/>
            <a:ext cx="1273196" cy="2782766"/>
          </a:xfrm>
          <a:prstGeom prst="rect">
            <a:avLst/>
          </a:prstGeom>
        </p:spPr>
      </p:pic>
      <p:sp>
        <p:nvSpPr>
          <p:cNvPr id="348" name="TextBox 347"/>
          <p:cNvSpPr txBox="1"/>
          <p:nvPr/>
        </p:nvSpPr>
        <p:spPr>
          <a:xfrm>
            <a:off x="3583009" y="3187239"/>
            <a:ext cx="689386" cy="230832"/>
          </a:xfrm>
          <a:prstGeom prst="rect">
            <a:avLst/>
          </a:prstGeom>
          <a:noFill/>
        </p:spPr>
        <p:txBody>
          <a:bodyPr wrap="none" rtlCol="0">
            <a:spAutoFit/>
          </a:bodyPr>
          <a:lstStyle/>
          <a:p>
            <a:r>
              <a:rPr lang="en-US" sz="900" b="1" dirty="0" smtClean="0">
                <a:solidFill>
                  <a:srgbClr val="1E1C1C"/>
                </a:solidFill>
                <a:latin typeface="Corbel"/>
              </a:rPr>
              <a:t>STORAGE</a:t>
            </a:r>
            <a:endParaRPr lang="en-US" sz="900" b="1" dirty="0">
              <a:solidFill>
                <a:srgbClr val="1E1C1C"/>
              </a:solidFill>
              <a:latin typeface="Corbel"/>
            </a:endParaRPr>
          </a:p>
        </p:txBody>
      </p:sp>
      <p:sp>
        <p:nvSpPr>
          <p:cNvPr id="349" name="TextBox 348"/>
          <p:cNvSpPr txBox="1"/>
          <p:nvPr/>
        </p:nvSpPr>
        <p:spPr>
          <a:xfrm>
            <a:off x="3394116" y="4330240"/>
            <a:ext cx="1047633" cy="215444"/>
          </a:xfrm>
          <a:prstGeom prst="rect">
            <a:avLst/>
          </a:prstGeom>
          <a:noFill/>
        </p:spPr>
        <p:txBody>
          <a:bodyPr wrap="none" rtlCol="0">
            <a:spAutoFit/>
          </a:bodyPr>
          <a:lstStyle/>
          <a:p>
            <a:pPr algn="ctr"/>
            <a:r>
              <a:rPr lang="en-US" sz="800" b="1" i="1" dirty="0">
                <a:solidFill>
                  <a:srgbClr val="E10021"/>
                </a:solidFill>
                <a:latin typeface="Corbel"/>
              </a:rPr>
              <a:t>Couchbase Server 3</a:t>
            </a:r>
          </a:p>
        </p:txBody>
      </p:sp>
      <p:pic>
        <p:nvPicPr>
          <p:cNvPr id="375" name="Picture 374"/>
          <p:cNvPicPr>
            <a:picLocks noChangeAspect="1"/>
          </p:cNvPicPr>
          <p:nvPr/>
        </p:nvPicPr>
        <p:blipFill>
          <a:blip r:embed="rId6"/>
          <a:stretch>
            <a:fillRect/>
          </a:stretch>
        </p:blipFill>
        <p:spPr>
          <a:xfrm>
            <a:off x="3801034" y="3508926"/>
            <a:ext cx="265118" cy="335455"/>
          </a:xfrm>
          <a:prstGeom prst="rect">
            <a:avLst/>
          </a:prstGeom>
        </p:spPr>
      </p:pic>
      <p:sp>
        <p:nvSpPr>
          <p:cNvPr id="376" name="TextBox 375"/>
          <p:cNvSpPr txBox="1"/>
          <p:nvPr/>
        </p:nvSpPr>
        <p:spPr>
          <a:xfrm>
            <a:off x="378715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7</a:t>
            </a:r>
            <a:endParaRPr lang="en-US" sz="500" b="1" dirty="0">
              <a:solidFill>
                <a:srgbClr val="139DD9"/>
              </a:solidFill>
              <a:latin typeface="Corbel"/>
            </a:endParaRPr>
          </a:p>
        </p:txBody>
      </p:sp>
      <p:pic>
        <p:nvPicPr>
          <p:cNvPr id="373" name="Picture 372"/>
          <p:cNvPicPr>
            <a:picLocks noChangeAspect="1"/>
          </p:cNvPicPr>
          <p:nvPr/>
        </p:nvPicPr>
        <p:blipFill>
          <a:blip r:embed="rId6"/>
          <a:stretch>
            <a:fillRect/>
          </a:stretch>
        </p:blipFill>
        <p:spPr>
          <a:xfrm>
            <a:off x="3801034" y="3508926"/>
            <a:ext cx="265118" cy="335455"/>
          </a:xfrm>
          <a:prstGeom prst="rect">
            <a:avLst/>
          </a:prstGeom>
        </p:spPr>
      </p:pic>
      <p:sp>
        <p:nvSpPr>
          <p:cNvPr id="374" name="TextBox 373"/>
          <p:cNvSpPr txBox="1"/>
          <p:nvPr/>
        </p:nvSpPr>
        <p:spPr>
          <a:xfrm>
            <a:off x="378715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9</a:t>
            </a:r>
            <a:endParaRPr lang="en-US" sz="500" b="1" dirty="0">
              <a:solidFill>
                <a:srgbClr val="139DD9"/>
              </a:solidFill>
              <a:latin typeface="Corbel"/>
            </a:endParaRPr>
          </a:p>
        </p:txBody>
      </p:sp>
      <p:pic>
        <p:nvPicPr>
          <p:cNvPr id="371" name="Picture 370"/>
          <p:cNvPicPr>
            <a:picLocks noChangeAspect="1"/>
          </p:cNvPicPr>
          <p:nvPr/>
        </p:nvPicPr>
        <p:blipFill>
          <a:blip r:embed="rId6"/>
          <a:stretch>
            <a:fillRect/>
          </a:stretch>
        </p:blipFill>
        <p:spPr>
          <a:xfrm>
            <a:off x="3801034" y="3508926"/>
            <a:ext cx="265118" cy="335455"/>
          </a:xfrm>
          <a:prstGeom prst="rect">
            <a:avLst/>
          </a:prstGeom>
        </p:spPr>
      </p:pic>
      <p:sp>
        <p:nvSpPr>
          <p:cNvPr id="372" name="TextBox 371"/>
          <p:cNvSpPr txBox="1"/>
          <p:nvPr/>
        </p:nvSpPr>
        <p:spPr>
          <a:xfrm>
            <a:off x="378715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5</a:t>
            </a:r>
            <a:endParaRPr lang="en-US" sz="500" b="1" dirty="0">
              <a:solidFill>
                <a:srgbClr val="139DD9"/>
              </a:solidFill>
              <a:latin typeface="Corbel"/>
            </a:endParaRPr>
          </a:p>
        </p:txBody>
      </p:sp>
      <p:pic>
        <p:nvPicPr>
          <p:cNvPr id="369" name="Picture 368"/>
          <p:cNvPicPr>
            <a:picLocks noChangeAspect="1"/>
          </p:cNvPicPr>
          <p:nvPr/>
        </p:nvPicPr>
        <p:blipFill>
          <a:blip r:embed="rId6"/>
          <a:stretch>
            <a:fillRect/>
          </a:stretch>
        </p:blipFill>
        <p:spPr>
          <a:xfrm>
            <a:off x="3801034" y="3889926"/>
            <a:ext cx="265118" cy="335455"/>
          </a:xfrm>
          <a:prstGeom prst="rect">
            <a:avLst/>
          </a:prstGeom>
        </p:spPr>
      </p:pic>
      <p:sp>
        <p:nvSpPr>
          <p:cNvPr id="370" name="TextBox 369"/>
          <p:cNvSpPr txBox="1"/>
          <p:nvPr/>
        </p:nvSpPr>
        <p:spPr>
          <a:xfrm>
            <a:off x="3787154" y="4003052"/>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pic>
        <p:nvPicPr>
          <p:cNvPr id="367" name="Picture 366"/>
          <p:cNvPicPr>
            <a:picLocks noChangeAspect="1"/>
          </p:cNvPicPr>
          <p:nvPr/>
        </p:nvPicPr>
        <p:blipFill>
          <a:blip r:embed="rId6"/>
          <a:stretch>
            <a:fillRect/>
          </a:stretch>
        </p:blipFill>
        <p:spPr>
          <a:xfrm>
            <a:off x="3801034" y="3889926"/>
            <a:ext cx="265118" cy="335455"/>
          </a:xfrm>
          <a:prstGeom prst="rect">
            <a:avLst/>
          </a:prstGeom>
        </p:spPr>
      </p:pic>
      <p:sp>
        <p:nvSpPr>
          <p:cNvPr id="368" name="TextBox 367"/>
          <p:cNvSpPr txBox="1"/>
          <p:nvPr/>
        </p:nvSpPr>
        <p:spPr>
          <a:xfrm>
            <a:off x="3787154"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pic>
        <p:nvPicPr>
          <p:cNvPr id="365" name="Picture 364"/>
          <p:cNvPicPr>
            <a:picLocks noChangeAspect="1"/>
          </p:cNvPicPr>
          <p:nvPr/>
        </p:nvPicPr>
        <p:blipFill>
          <a:blip r:embed="rId6"/>
          <a:stretch>
            <a:fillRect/>
          </a:stretch>
        </p:blipFill>
        <p:spPr>
          <a:xfrm>
            <a:off x="3801034" y="3889926"/>
            <a:ext cx="265118" cy="335455"/>
          </a:xfrm>
          <a:prstGeom prst="rect">
            <a:avLst/>
          </a:prstGeom>
        </p:spPr>
      </p:pic>
      <p:sp>
        <p:nvSpPr>
          <p:cNvPr id="366" name="TextBox 365"/>
          <p:cNvSpPr txBox="1"/>
          <p:nvPr/>
        </p:nvSpPr>
        <p:spPr>
          <a:xfrm>
            <a:off x="3787154"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sp>
        <p:nvSpPr>
          <p:cNvPr id="356" name="TextBox 355"/>
          <p:cNvSpPr txBox="1"/>
          <p:nvPr/>
        </p:nvSpPr>
        <p:spPr>
          <a:xfrm>
            <a:off x="3470413" y="2430594"/>
            <a:ext cx="914579" cy="369332"/>
          </a:xfrm>
          <a:prstGeom prst="rect">
            <a:avLst/>
          </a:prstGeom>
          <a:noFill/>
        </p:spPr>
        <p:txBody>
          <a:bodyPr wrap="square" rtlCol="0">
            <a:spAutoFit/>
          </a:bodyPr>
          <a:lstStyle/>
          <a:p>
            <a:r>
              <a:rPr lang="en-US" sz="900" b="1" dirty="0" smtClean="0">
                <a:solidFill>
                  <a:srgbClr val="1E1C1C"/>
                </a:solidFill>
                <a:latin typeface="Corbel"/>
              </a:rPr>
              <a:t>Managed Cache</a:t>
            </a:r>
            <a:endParaRPr lang="en-US" sz="900" b="1" dirty="0">
              <a:solidFill>
                <a:srgbClr val="1E1C1C"/>
              </a:solidFill>
              <a:latin typeface="Corbel"/>
            </a:endParaRPr>
          </a:p>
        </p:txBody>
      </p:sp>
      <p:sp>
        <p:nvSpPr>
          <p:cNvPr id="357" name="TextBox 356"/>
          <p:cNvSpPr txBox="1"/>
          <p:nvPr/>
        </p:nvSpPr>
        <p:spPr>
          <a:xfrm>
            <a:off x="3610949" y="1919424"/>
            <a:ext cx="633507" cy="369332"/>
          </a:xfrm>
          <a:prstGeom prst="rect">
            <a:avLst/>
          </a:prstGeom>
          <a:noFill/>
        </p:spPr>
        <p:txBody>
          <a:bodyPr wrap="none" rtlCol="0">
            <a:spAutoFit/>
          </a:bodyPr>
          <a:lstStyle/>
          <a:p>
            <a:r>
              <a:rPr lang="en-US" sz="900" b="1" dirty="0" smtClean="0">
                <a:solidFill>
                  <a:srgbClr val="1E1C1C"/>
                </a:solidFill>
                <a:latin typeface="Corbel"/>
              </a:rPr>
              <a:t>Cluster </a:t>
            </a:r>
          </a:p>
          <a:p>
            <a:r>
              <a:rPr lang="en-US" sz="900" b="1" dirty="0" smtClean="0">
                <a:solidFill>
                  <a:srgbClr val="1E1C1C"/>
                </a:solidFill>
                <a:latin typeface="Corbel"/>
              </a:rPr>
              <a:t>Manager</a:t>
            </a:r>
            <a:endParaRPr lang="en-US" sz="900" b="1" dirty="0">
              <a:solidFill>
                <a:srgbClr val="1E1C1C"/>
              </a:solidFill>
              <a:latin typeface="Corbel"/>
            </a:endParaRPr>
          </a:p>
        </p:txBody>
      </p:sp>
      <p:sp>
        <p:nvSpPr>
          <p:cNvPr id="358" name="Rectangle 357"/>
          <p:cNvSpPr/>
          <p:nvPr/>
        </p:nvSpPr>
        <p:spPr>
          <a:xfrm>
            <a:off x="3400905" y="1919424"/>
            <a:ext cx="1053594" cy="2410816"/>
          </a:xfrm>
          <a:prstGeom prst="rect">
            <a:avLst/>
          </a:prstGeom>
          <a:solidFill>
            <a:schemeClr val="bg1"/>
          </a:solidFill>
          <a:ln>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9" name="Rectangle 358"/>
          <p:cNvSpPr/>
          <p:nvPr/>
        </p:nvSpPr>
        <p:spPr>
          <a:xfrm>
            <a:off x="3440475" y="1961979"/>
            <a:ext cx="974455" cy="4572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bg1"/>
                </a:solidFill>
              </a:rPr>
              <a:t>Cluster Manager</a:t>
            </a:r>
            <a:endParaRPr lang="en-US" sz="1000" b="1" dirty="0">
              <a:solidFill>
                <a:schemeClr val="bg1"/>
              </a:solidFill>
            </a:endParaRPr>
          </a:p>
        </p:txBody>
      </p:sp>
      <p:sp>
        <p:nvSpPr>
          <p:cNvPr id="362" name="Rectangle 361"/>
          <p:cNvSpPr/>
          <p:nvPr/>
        </p:nvSpPr>
        <p:spPr>
          <a:xfrm>
            <a:off x="3440475" y="2428850"/>
            <a:ext cx="974455" cy="457200"/>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Data Service</a:t>
            </a:r>
            <a:endParaRPr lang="en-US" sz="1000" b="1" dirty="0"/>
          </a:p>
        </p:txBody>
      </p:sp>
      <p:sp>
        <p:nvSpPr>
          <p:cNvPr id="363" name="Rectangle 362"/>
          <p:cNvSpPr/>
          <p:nvPr/>
        </p:nvSpPr>
        <p:spPr>
          <a:xfrm>
            <a:off x="3440475" y="2895721"/>
            <a:ext cx="974455" cy="457200"/>
          </a:xfrm>
          <a:prstGeom prst="rect">
            <a:avLst/>
          </a:prstGeom>
          <a:solidFill>
            <a:srgbClr val="1168A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Index Service</a:t>
            </a:r>
            <a:endParaRPr lang="en-US" sz="1000" b="1" dirty="0"/>
          </a:p>
        </p:txBody>
      </p:sp>
      <p:sp>
        <p:nvSpPr>
          <p:cNvPr id="364" name="Rectangle 363"/>
          <p:cNvSpPr/>
          <p:nvPr/>
        </p:nvSpPr>
        <p:spPr>
          <a:xfrm>
            <a:off x="3440475" y="3362592"/>
            <a:ext cx="974455" cy="457200"/>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Query Service</a:t>
            </a:r>
            <a:endParaRPr lang="en-US" sz="1000" b="1" dirty="0"/>
          </a:p>
        </p:txBody>
      </p:sp>
      <p:pic>
        <p:nvPicPr>
          <p:cNvPr id="378" name="Picture 377"/>
          <p:cNvPicPr>
            <a:picLocks noChangeAspect="1"/>
          </p:cNvPicPr>
          <p:nvPr/>
        </p:nvPicPr>
        <p:blipFill>
          <a:blip r:embed="rId5"/>
          <a:stretch>
            <a:fillRect/>
          </a:stretch>
        </p:blipFill>
        <p:spPr>
          <a:xfrm>
            <a:off x="4584439" y="1841028"/>
            <a:ext cx="1273196" cy="2782766"/>
          </a:xfrm>
          <a:prstGeom prst="rect">
            <a:avLst/>
          </a:prstGeom>
        </p:spPr>
      </p:pic>
      <p:sp>
        <p:nvSpPr>
          <p:cNvPr id="379" name="TextBox 378"/>
          <p:cNvSpPr txBox="1"/>
          <p:nvPr/>
        </p:nvSpPr>
        <p:spPr>
          <a:xfrm>
            <a:off x="4926474" y="3187239"/>
            <a:ext cx="689386" cy="230832"/>
          </a:xfrm>
          <a:prstGeom prst="rect">
            <a:avLst/>
          </a:prstGeom>
          <a:noFill/>
        </p:spPr>
        <p:txBody>
          <a:bodyPr wrap="none" rtlCol="0">
            <a:spAutoFit/>
          </a:bodyPr>
          <a:lstStyle/>
          <a:p>
            <a:r>
              <a:rPr lang="en-US" sz="900" b="1" dirty="0" smtClean="0">
                <a:solidFill>
                  <a:srgbClr val="1E1C1C"/>
                </a:solidFill>
                <a:latin typeface="Corbel"/>
              </a:rPr>
              <a:t>STORAGE</a:t>
            </a:r>
            <a:endParaRPr lang="en-US" sz="900" b="1" dirty="0">
              <a:solidFill>
                <a:srgbClr val="1E1C1C"/>
              </a:solidFill>
              <a:latin typeface="Corbel"/>
            </a:endParaRPr>
          </a:p>
        </p:txBody>
      </p:sp>
      <p:sp>
        <p:nvSpPr>
          <p:cNvPr id="380" name="TextBox 379"/>
          <p:cNvSpPr txBox="1"/>
          <p:nvPr/>
        </p:nvSpPr>
        <p:spPr>
          <a:xfrm>
            <a:off x="4734601" y="4330240"/>
            <a:ext cx="1053594" cy="215444"/>
          </a:xfrm>
          <a:prstGeom prst="rect">
            <a:avLst/>
          </a:prstGeom>
          <a:noFill/>
        </p:spPr>
        <p:txBody>
          <a:bodyPr wrap="none" rtlCol="0">
            <a:spAutoFit/>
          </a:bodyPr>
          <a:lstStyle/>
          <a:p>
            <a:pPr algn="ctr"/>
            <a:r>
              <a:rPr lang="en-US" sz="800" b="1" i="1" dirty="0">
                <a:solidFill>
                  <a:srgbClr val="E10021"/>
                </a:solidFill>
                <a:latin typeface="Corbel"/>
              </a:rPr>
              <a:t>Couchbase Server </a:t>
            </a:r>
            <a:r>
              <a:rPr lang="en-US" sz="800" b="1" i="1" dirty="0" smtClean="0">
                <a:solidFill>
                  <a:srgbClr val="E10021"/>
                </a:solidFill>
                <a:latin typeface="Corbel"/>
              </a:rPr>
              <a:t>4</a:t>
            </a:r>
            <a:endParaRPr lang="en-US" sz="800" b="1" i="1" dirty="0">
              <a:solidFill>
                <a:srgbClr val="E10021"/>
              </a:solidFill>
              <a:latin typeface="Corbel"/>
            </a:endParaRPr>
          </a:p>
        </p:txBody>
      </p:sp>
      <p:pic>
        <p:nvPicPr>
          <p:cNvPr id="406" name="Picture 405"/>
          <p:cNvPicPr>
            <a:picLocks noChangeAspect="1"/>
          </p:cNvPicPr>
          <p:nvPr/>
        </p:nvPicPr>
        <p:blipFill>
          <a:blip r:embed="rId6"/>
          <a:stretch>
            <a:fillRect/>
          </a:stretch>
        </p:blipFill>
        <p:spPr>
          <a:xfrm>
            <a:off x="5144499" y="3508926"/>
            <a:ext cx="265118" cy="335455"/>
          </a:xfrm>
          <a:prstGeom prst="rect">
            <a:avLst/>
          </a:prstGeom>
        </p:spPr>
      </p:pic>
      <p:sp>
        <p:nvSpPr>
          <p:cNvPr id="407" name="TextBox 406"/>
          <p:cNvSpPr txBox="1"/>
          <p:nvPr/>
        </p:nvSpPr>
        <p:spPr>
          <a:xfrm>
            <a:off x="5130619"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7</a:t>
            </a:r>
            <a:endParaRPr lang="en-US" sz="500" b="1" dirty="0">
              <a:solidFill>
                <a:srgbClr val="139DD9"/>
              </a:solidFill>
              <a:latin typeface="Corbel"/>
            </a:endParaRPr>
          </a:p>
        </p:txBody>
      </p:sp>
      <p:pic>
        <p:nvPicPr>
          <p:cNvPr id="404" name="Picture 403"/>
          <p:cNvPicPr>
            <a:picLocks noChangeAspect="1"/>
          </p:cNvPicPr>
          <p:nvPr/>
        </p:nvPicPr>
        <p:blipFill>
          <a:blip r:embed="rId6"/>
          <a:stretch>
            <a:fillRect/>
          </a:stretch>
        </p:blipFill>
        <p:spPr>
          <a:xfrm>
            <a:off x="5144499" y="3508926"/>
            <a:ext cx="265118" cy="335455"/>
          </a:xfrm>
          <a:prstGeom prst="rect">
            <a:avLst/>
          </a:prstGeom>
        </p:spPr>
      </p:pic>
      <p:sp>
        <p:nvSpPr>
          <p:cNvPr id="405" name="TextBox 404"/>
          <p:cNvSpPr txBox="1"/>
          <p:nvPr/>
        </p:nvSpPr>
        <p:spPr>
          <a:xfrm>
            <a:off x="5130619"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9</a:t>
            </a:r>
            <a:endParaRPr lang="en-US" sz="500" b="1" dirty="0">
              <a:solidFill>
                <a:srgbClr val="139DD9"/>
              </a:solidFill>
              <a:latin typeface="Corbel"/>
            </a:endParaRPr>
          </a:p>
        </p:txBody>
      </p:sp>
      <p:pic>
        <p:nvPicPr>
          <p:cNvPr id="402" name="Picture 401"/>
          <p:cNvPicPr>
            <a:picLocks noChangeAspect="1"/>
          </p:cNvPicPr>
          <p:nvPr/>
        </p:nvPicPr>
        <p:blipFill>
          <a:blip r:embed="rId6"/>
          <a:stretch>
            <a:fillRect/>
          </a:stretch>
        </p:blipFill>
        <p:spPr>
          <a:xfrm>
            <a:off x="5144499" y="3508926"/>
            <a:ext cx="265118" cy="335455"/>
          </a:xfrm>
          <a:prstGeom prst="rect">
            <a:avLst/>
          </a:prstGeom>
        </p:spPr>
      </p:pic>
      <p:sp>
        <p:nvSpPr>
          <p:cNvPr id="403" name="TextBox 402"/>
          <p:cNvSpPr txBox="1"/>
          <p:nvPr/>
        </p:nvSpPr>
        <p:spPr>
          <a:xfrm>
            <a:off x="5130619"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5</a:t>
            </a:r>
            <a:endParaRPr lang="en-US" sz="500" b="1" dirty="0">
              <a:solidFill>
                <a:srgbClr val="139DD9"/>
              </a:solidFill>
              <a:latin typeface="Corbel"/>
            </a:endParaRPr>
          </a:p>
        </p:txBody>
      </p:sp>
      <p:pic>
        <p:nvPicPr>
          <p:cNvPr id="400" name="Picture 399"/>
          <p:cNvPicPr>
            <a:picLocks noChangeAspect="1"/>
          </p:cNvPicPr>
          <p:nvPr/>
        </p:nvPicPr>
        <p:blipFill>
          <a:blip r:embed="rId6"/>
          <a:stretch>
            <a:fillRect/>
          </a:stretch>
        </p:blipFill>
        <p:spPr>
          <a:xfrm>
            <a:off x="5144499" y="3889926"/>
            <a:ext cx="265118" cy="335455"/>
          </a:xfrm>
          <a:prstGeom prst="rect">
            <a:avLst/>
          </a:prstGeom>
        </p:spPr>
      </p:pic>
      <p:sp>
        <p:nvSpPr>
          <p:cNvPr id="401" name="TextBox 400"/>
          <p:cNvSpPr txBox="1"/>
          <p:nvPr/>
        </p:nvSpPr>
        <p:spPr>
          <a:xfrm>
            <a:off x="5130619" y="4003052"/>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pic>
        <p:nvPicPr>
          <p:cNvPr id="398" name="Picture 397"/>
          <p:cNvPicPr>
            <a:picLocks noChangeAspect="1"/>
          </p:cNvPicPr>
          <p:nvPr/>
        </p:nvPicPr>
        <p:blipFill>
          <a:blip r:embed="rId6"/>
          <a:stretch>
            <a:fillRect/>
          </a:stretch>
        </p:blipFill>
        <p:spPr>
          <a:xfrm>
            <a:off x="5144499" y="3889926"/>
            <a:ext cx="265118" cy="335455"/>
          </a:xfrm>
          <a:prstGeom prst="rect">
            <a:avLst/>
          </a:prstGeom>
        </p:spPr>
      </p:pic>
      <p:sp>
        <p:nvSpPr>
          <p:cNvPr id="399" name="TextBox 398"/>
          <p:cNvSpPr txBox="1"/>
          <p:nvPr/>
        </p:nvSpPr>
        <p:spPr>
          <a:xfrm>
            <a:off x="5130619"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pic>
        <p:nvPicPr>
          <p:cNvPr id="396" name="Picture 395"/>
          <p:cNvPicPr>
            <a:picLocks noChangeAspect="1"/>
          </p:cNvPicPr>
          <p:nvPr/>
        </p:nvPicPr>
        <p:blipFill>
          <a:blip r:embed="rId6"/>
          <a:stretch>
            <a:fillRect/>
          </a:stretch>
        </p:blipFill>
        <p:spPr>
          <a:xfrm>
            <a:off x="5144499" y="3889926"/>
            <a:ext cx="265118" cy="335455"/>
          </a:xfrm>
          <a:prstGeom prst="rect">
            <a:avLst/>
          </a:prstGeom>
        </p:spPr>
      </p:pic>
      <p:sp>
        <p:nvSpPr>
          <p:cNvPr id="397" name="TextBox 396"/>
          <p:cNvSpPr txBox="1"/>
          <p:nvPr/>
        </p:nvSpPr>
        <p:spPr>
          <a:xfrm>
            <a:off x="5130619"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sp>
        <p:nvSpPr>
          <p:cNvPr id="387" name="TextBox 386"/>
          <p:cNvSpPr txBox="1"/>
          <p:nvPr/>
        </p:nvSpPr>
        <p:spPr>
          <a:xfrm>
            <a:off x="4813878" y="2430594"/>
            <a:ext cx="914579" cy="369332"/>
          </a:xfrm>
          <a:prstGeom prst="rect">
            <a:avLst/>
          </a:prstGeom>
          <a:noFill/>
        </p:spPr>
        <p:txBody>
          <a:bodyPr wrap="square" rtlCol="0">
            <a:spAutoFit/>
          </a:bodyPr>
          <a:lstStyle/>
          <a:p>
            <a:r>
              <a:rPr lang="en-US" sz="900" b="1" dirty="0" smtClean="0">
                <a:solidFill>
                  <a:srgbClr val="1E1C1C"/>
                </a:solidFill>
                <a:latin typeface="Corbel"/>
              </a:rPr>
              <a:t>Managed Cache</a:t>
            </a:r>
            <a:endParaRPr lang="en-US" sz="900" b="1" dirty="0">
              <a:solidFill>
                <a:srgbClr val="1E1C1C"/>
              </a:solidFill>
              <a:latin typeface="Corbel"/>
            </a:endParaRPr>
          </a:p>
        </p:txBody>
      </p:sp>
      <p:sp>
        <p:nvSpPr>
          <p:cNvPr id="388" name="TextBox 387"/>
          <p:cNvSpPr txBox="1"/>
          <p:nvPr/>
        </p:nvSpPr>
        <p:spPr>
          <a:xfrm>
            <a:off x="4954414" y="1919424"/>
            <a:ext cx="633507" cy="369332"/>
          </a:xfrm>
          <a:prstGeom prst="rect">
            <a:avLst/>
          </a:prstGeom>
          <a:noFill/>
        </p:spPr>
        <p:txBody>
          <a:bodyPr wrap="none" rtlCol="0">
            <a:spAutoFit/>
          </a:bodyPr>
          <a:lstStyle/>
          <a:p>
            <a:r>
              <a:rPr lang="en-US" sz="900" b="1" dirty="0" smtClean="0">
                <a:solidFill>
                  <a:srgbClr val="1E1C1C"/>
                </a:solidFill>
                <a:latin typeface="Corbel"/>
              </a:rPr>
              <a:t>Cluster </a:t>
            </a:r>
          </a:p>
          <a:p>
            <a:r>
              <a:rPr lang="en-US" sz="900" b="1" dirty="0" smtClean="0">
                <a:solidFill>
                  <a:srgbClr val="1E1C1C"/>
                </a:solidFill>
                <a:latin typeface="Corbel"/>
              </a:rPr>
              <a:t>Manager</a:t>
            </a:r>
            <a:endParaRPr lang="en-US" sz="900" b="1" dirty="0">
              <a:solidFill>
                <a:srgbClr val="1E1C1C"/>
              </a:solidFill>
              <a:latin typeface="Corbel"/>
            </a:endParaRPr>
          </a:p>
        </p:txBody>
      </p:sp>
      <p:sp>
        <p:nvSpPr>
          <p:cNvPr id="389" name="Rectangle 388"/>
          <p:cNvSpPr/>
          <p:nvPr/>
        </p:nvSpPr>
        <p:spPr>
          <a:xfrm>
            <a:off x="4744370" y="1919424"/>
            <a:ext cx="1053594" cy="2410816"/>
          </a:xfrm>
          <a:prstGeom prst="rect">
            <a:avLst/>
          </a:prstGeom>
          <a:solidFill>
            <a:schemeClr val="bg1"/>
          </a:solidFill>
          <a:ln>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0" name="Rectangle 389"/>
          <p:cNvSpPr/>
          <p:nvPr/>
        </p:nvSpPr>
        <p:spPr>
          <a:xfrm>
            <a:off x="4783940" y="1961979"/>
            <a:ext cx="974455" cy="4572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bg1"/>
                </a:solidFill>
              </a:rPr>
              <a:t>Cluster Manager</a:t>
            </a:r>
            <a:endParaRPr lang="en-US" sz="1000" b="1" dirty="0">
              <a:solidFill>
                <a:schemeClr val="bg1"/>
              </a:solidFill>
            </a:endParaRPr>
          </a:p>
        </p:txBody>
      </p:sp>
      <p:sp>
        <p:nvSpPr>
          <p:cNvPr id="393" name="Rectangle 392"/>
          <p:cNvSpPr/>
          <p:nvPr/>
        </p:nvSpPr>
        <p:spPr>
          <a:xfrm>
            <a:off x="4783940" y="2428850"/>
            <a:ext cx="974455" cy="457200"/>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Data Service</a:t>
            </a:r>
            <a:endParaRPr lang="en-US" sz="1000" b="1" dirty="0"/>
          </a:p>
        </p:txBody>
      </p:sp>
      <p:sp>
        <p:nvSpPr>
          <p:cNvPr id="394" name="Rectangle 393"/>
          <p:cNvSpPr/>
          <p:nvPr/>
        </p:nvSpPr>
        <p:spPr>
          <a:xfrm>
            <a:off x="4783940" y="2895721"/>
            <a:ext cx="974455" cy="457200"/>
          </a:xfrm>
          <a:prstGeom prst="rect">
            <a:avLst/>
          </a:prstGeom>
          <a:solidFill>
            <a:srgbClr val="1168A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Index Service</a:t>
            </a:r>
            <a:endParaRPr lang="en-US" sz="1000" b="1" dirty="0"/>
          </a:p>
        </p:txBody>
      </p:sp>
      <p:sp>
        <p:nvSpPr>
          <p:cNvPr id="395" name="Rectangle 394"/>
          <p:cNvSpPr/>
          <p:nvPr/>
        </p:nvSpPr>
        <p:spPr>
          <a:xfrm>
            <a:off x="4783940" y="3362592"/>
            <a:ext cx="974455" cy="457200"/>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Query Service</a:t>
            </a:r>
            <a:endParaRPr lang="en-US" sz="1000" b="1" dirty="0"/>
          </a:p>
        </p:txBody>
      </p:sp>
      <p:pic>
        <p:nvPicPr>
          <p:cNvPr id="409" name="Picture 408"/>
          <p:cNvPicPr>
            <a:picLocks noChangeAspect="1"/>
          </p:cNvPicPr>
          <p:nvPr/>
        </p:nvPicPr>
        <p:blipFill>
          <a:blip r:embed="rId5"/>
          <a:stretch>
            <a:fillRect/>
          </a:stretch>
        </p:blipFill>
        <p:spPr>
          <a:xfrm>
            <a:off x="5927904" y="1841028"/>
            <a:ext cx="1273196" cy="2782766"/>
          </a:xfrm>
          <a:prstGeom prst="rect">
            <a:avLst/>
          </a:prstGeom>
        </p:spPr>
      </p:pic>
      <p:sp>
        <p:nvSpPr>
          <p:cNvPr id="410" name="TextBox 409"/>
          <p:cNvSpPr txBox="1"/>
          <p:nvPr/>
        </p:nvSpPr>
        <p:spPr>
          <a:xfrm>
            <a:off x="6269939" y="3187239"/>
            <a:ext cx="689386" cy="230832"/>
          </a:xfrm>
          <a:prstGeom prst="rect">
            <a:avLst/>
          </a:prstGeom>
          <a:noFill/>
        </p:spPr>
        <p:txBody>
          <a:bodyPr wrap="none" rtlCol="0">
            <a:spAutoFit/>
          </a:bodyPr>
          <a:lstStyle/>
          <a:p>
            <a:r>
              <a:rPr lang="en-US" sz="900" b="1" dirty="0" smtClean="0">
                <a:solidFill>
                  <a:srgbClr val="1E1C1C"/>
                </a:solidFill>
                <a:latin typeface="Corbel"/>
              </a:rPr>
              <a:t>STORAGE</a:t>
            </a:r>
            <a:endParaRPr lang="en-US" sz="900" b="1" dirty="0">
              <a:solidFill>
                <a:srgbClr val="1E1C1C"/>
              </a:solidFill>
              <a:latin typeface="Corbel"/>
            </a:endParaRPr>
          </a:p>
        </p:txBody>
      </p:sp>
      <p:sp>
        <p:nvSpPr>
          <p:cNvPr id="411" name="TextBox 410"/>
          <p:cNvSpPr txBox="1"/>
          <p:nvPr/>
        </p:nvSpPr>
        <p:spPr>
          <a:xfrm>
            <a:off x="6079569" y="4330240"/>
            <a:ext cx="1050588" cy="215444"/>
          </a:xfrm>
          <a:prstGeom prst="rect">
            <a:avLst/>
          </a:prstGeom>
          <a:noFill/>
        </p:spPr>
        <p:txBody>
          <a:bodyPr wrap="none" rtlCol="0">
            <a:spAutoFit/>
          </a:bodyPr>
          <a:lstStyle/>
          <a:p>
            <a:pPr algn="ctr"/>
            <a:r>
              <a:rPr lang="en-US" sz="800" b="1" i="1" dirty="0">
                <a:solidFill>
                  <a:srgbClr val="E10021"/>
                </a:solidFill>
                <a:latin typeface="Corbel"/>
              </a:rPr>
              <a:t>Couchbase Server 5</a:t>
            </a:r>
          </a:p>
        </p:txBody>
      </p:sp>
      <p:pic>
        <p:nvPicPr>
          <p:cNvPr id="437" name="Picture 436"/>
          <p:cNvPicPr>
            <a:picLocks noChangeAspect="1"/>
          </p:cNvPicPr>
          <p:nvPr/>
        </p:nvPicPr>
        <p:blipFill>
          <a:blip r:embed="rId6"/>
          <a:stretch>
            <a:fillRect/>
          </a:stretch>
        </p:blipFill>
        <p:spPr>
          <a:xfrm>
            <a:off x="6487964" y="3508926"/>
            <a:ext cx="265118" cy="335455"/>
          </a:xfrm>
          <a:prstGeom prst="rect">
            <a:avLst/>
          </a:prstGeom>
        </p:spPr>
      </p:pic>
      <p:sp>
        <p:nvSpPr>
          <p:cNvPr id="438" name="TextBox 437"/>
          <p:cNvSpPr txBox="1"/>
          <p:nvPr/>
        </p:nvSpPr>
        <p:spPr>
          <a:xfrm>
            <a:off x="647408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7</a:t>
            </a:r>
            <a:endParaRPr lang="en-US" sz="500" b="1" dirty="0">
              <a:solidFill>
                <a:srgbClr val="139DD9"/>
              </a:solidFill>
              <a:latin typeface="Corbel"/>
            </a:endParaRPr>
          </a:p>
        </p:txBody>
      </p:sp>
      <p:pic>
        <p:nvPicPr>
          <p:cNvPr id="435" name="Picture 434"/>
          <p:cNvPicPr>
            <a:picLocks noChangeAspect="1"/>
          </p:cNvPicPr>
          <p:nvPr/>
        </p:nvPicPr>
        <p:blipFill>
          <a:blip r:embed="rId6"/>
          <a:stretch>
            <a:fillRect/>
          </a:stretch>
        </p:blipFill>
        <p:spPr>
          <a:xfrm>
            <a:off x="6487964" y="3508926"/>
            <a:ext cx="265118" cy="335455"/>
          </a:xfrm>
          <a:prstGeom prst="rect">
            <a:avLst/>
          </a:prstGeom>
        </p:spPr>
      </p:pic>
      <p:sp>
        <p:nvSpPr>
          <p:cNvPr id="436" name="TextBox 435"/>
          <p:cNvSpPr txBox="1"/>
          <p:nvPr/>
        </p:nvSpPr>
        <p:spPr>
          <a:xfrm>
            <a:off x="647408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9</a:t>
            </a:r>
            <a:endParaRPr lang="en-US" sz="500" b="1" dirty="0">
              <a:solidFill>
                <a:srgbClr val="139DD9"/>
              </a:solidFill>
              <a:latin typeface="Corbel"/>
            </a:endParaRPr>
          </a:p>
        </p:txBody>
      </p:sp>
      <p:pic>
        <p:nvPicPr>
          <p:cNvPr id="433" name="Picture 432"/>
          <p:cNvPicPr>
            <a:picLocks noChangeAspect="1"/>
          </p:cNvPicPr>
          <p:nvPr/>
        </p:nvPicPr>
        <p:blipFill>
          <a:blip r:embed="rId6"/>
          <a:stretch>
            <a:fillRect/>
          </a:stretch>
        </p:blipFill>
        <p:spPr>
          <a:xfrm>
            <a:off x="6487964" y="3508926"/>
            <a:ext cx="265118" cy="335455"/>
          </a:xfrm>
          <a:prstGeom prst="rect">
            <a:avLst/>
          </a:prstGeom>
        </p:spPr>
      </p:pic>
      <p:sp>
        <p:nvSpPr>
          <p:cNvPr id="434" name="TextBox 433"/>
          <p:cNvSpPr txBox="1"/>
          <p:nvPr/>
        </p:nvSpPr>
        <p:spPr>
          <a:xfrm>
            <a:off x="647408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5</a:t>
            </a:r>
            <a:endParaRPr lang="en-US" sz="500" b="1" dirty="0">
              <a:solidFill>
                <a:srgbClr val="139DD9"/>
              </a:solidFill>
              <a:latin typeface="Corbel"/>
            </a:endParaRPr>
          </a:p>
        </p:txBody>
      </p:sp>
      <p:pic>
        <p:nvPicPr>
          <p:cNvPr id="431" name="Picture 430"/>
          <p:cNvPicPr>
            <a:picLocks noChangeAspect="1"/>
          </p:cNvPicPr>
          <p:nvPr/>
        </p:nvPicPr>
        <p:blipFill>
          <a:blip r:embed="rId6"/>
          <a:stretch>
            <a:fillRect/>
          </a:stretch>
        </p:blipFill>
        <p:spPr>
          <a:xfrm>
            <a:off x="6487964" y="3889926"/>
            <a:ext cx="265118" cy="335455"/>
          </a:xfrm>
          <a:prstGeom prst="rect">
            <a:avLst/>
          </a:prstGeom>
        </p:spPr>
      </p:pic>
      <p:sp>
        <p:nvSpPr>
          <p:cNvPr id="432" name="TextBox 431"/>
          <p:cNvSpPr txBox="1"/>
          <p:nvPr/>
        </p:nvSpPr>
        <p:spPr>
          <a:xfrm>
            <a:off x="6474084" y="4003052"/>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pic>
        <p:nvPicPr>
          <p:cNvPr id="429" name="Picture 428"/>
          <p:cNvPicPr>
            <a:picLocks noChangeAspect="1"/>
          </p:cNvPicPr>
          <p:nvPr/>
        </p:nvPicPr>
        <p:blipFill>
          <a:blip r:embed="rId6"/>
          <a:stretch>
            <a:fillRect/>
          </a:stretch>
        </p:blipFill>
        <p:spPr>
          <a:xfrm>
            <a:off x="6487964" y="3889926"/>
            <a:ext cx="265118" cy="335455"/>
          </a:xfrm>
          <a:prstGeom prst="rect">
            <a:avLst/>
          </a:prstGeom>
        </p:spPr>
      </p:pic>
      <p:sp>
        <p:nvSpPr>
          <p:cNvPr id="430" name="TextBox 429"/>
          <p:cNvSpPr txBox="1"/>
          <p:nvPr/>
        </p:nvSpPr>
        <p:spPr>
          <a:xfrm>
            <a:off x="6474084"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pic>
        <p:nvPicPr>
          <p:cNvPr id="427" name="Picture 426"/>
          <p:cNvPicPr>
            <a:picLocks noChangeAspect="1"/>
          </p:cNvPicPr>
          <p:nvPr/>
        </p:nvPicPr>
        <p:blipFill>
          <a:blip r:embed="rId6"/>
          <a:stretch>
            <a:fillRect/>
          </a:stretch>
        </p:blipFill>
        <p:spPr>
          <a:xfrm>
            <a:off x="6487964" y="3889926"/>
            <a:ext cx="265118" cy="335455"/>
          </a:xfrm>
          <a:prstGeom prst="rect">
            <a:avLst/>
          </a:prstGeom>
        </p:spPr>
      </p:pic>
      <p:sp>
        <p:nvSpPr>
          <p:cNvPr id="428" name="TextBox 427"/>
          <p:cNvSpPr txBox="1"/>
          <p:nvPr/>
        </p:nvSpPr>
        <p:spPr>
          <a:xfrm>
            <a:off x="6474084"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sp>
        <p:nvSpPr>
          <p:cNvPr id="418" name="TextBox 417"/>
          <p:cNvSpPr txBox="1"/>
          <p:nvPr/>
        </p:nvSpPr>
        <p:spPr>
          <a:xfrm>
            <a:off x="6157343" y="2430594"/>
            <a:ext cx="914579" cy="369332"/>
          </a:xfrm>
          <a:prstGeom prst="rect">
            <a:avLst/>
          </a:prstGeom>
          <a:noFill/>
        </p:spPr>
        <p:txBody>
          <a:bodyPr wrap="square" rtlCol="0">
            <a:spAutoFit/>
          </a:bodyPr>
          <a:lstStyle/>
          <a:p>
            <a:r>
              <a:rPr lang="en-US" sz="900" b="1" dirty="0" smtClean="0">
                <a:solidFill>
                  <a:srgbClr val="1E1C1C"/>
                </a:solidFill>
                <a:latin typeface="Corbel"/>
              </a:rPr>
              <a:t>Managed Cache</a:t>
            </a:r>
            <a:endParaRPr lang="en-US" sz="900" b="1" dirty="0">
              <a:solidFill>
                <a:srgbClr val="1E1C1C"/>
              </a:solidFill>
              <a:latin typeface="Corbel"/>
            </a:endParaRPr>
          </a:p>
        </p:txBody>
      </p:sp>
      <p:sp>
        <p:nvSpPr>
          <p:cNvPr id="419" name="TextBox 418"/>
          <p:cNvSpPr txBox="1"/>
          <p:nvPr/>
        </p:nvSpPr>
        <p:spPr>
          <a:xfrm>
            <a:off x="6297879" y="1919424"/>
            <a:ext cx="633507" cy="369332"/>
          </a:xfrm>
          <a:prstGeom prst="rect">
            <a:avLst/>
          </a:prstGeom>
          <a:noFill/>
        </p:spPr>
        <p:txBody>
          <a:bodyPr wrap="none" rtlCol="0">
            <a:spAutoFit/>
          </a:bodyPr>
          <a:lstStyle/>
          <a:p>
            <a:r>
              <a:rPr lang="en-US" sz="900" b="1" dirty="0" smtClean="0">
                <a:solidFill>
                  <a:srgbClr val="1E1C1C"/>
                </a:solidFill>
                <a:latin typeface="Corbel"/>
              </a:rPr>
              <a:t>Cluster </a:t>
            </a:r>
          </a:p>
          <a:p>
            <a:r>
              <a:rPr lang="en-US" sz="900" b="1" dirty="0" smtClean="0">
                <a:solidFill>
                  <a:srgbClr val="1E1C1C"/>
                </a:solidFill>
                <a:latin typeface="Corbel"/>
              </a:rPr>
              <a:t>Manager</a:t>
            </a:r>
            <a:endParaRPr lang="en-US" sz="900" b="1" dirty="0">
              <a:solidFill>
                <a:srgbClr val="1E1C1C"/>
              </a:solidFill>
              <a:latin typeface="Corbel"/>
            </a:endParaRPr>
          </a:p>
        </p:txBody>
      </p:sp>
      <p:sp>
        <p:nvSpPr>
          <p:cNvPr id="420" name="Rectangle 419"/>
          <p:cNvSpPr/>
          <p:nvPr/>
        </p:nvSpPr>
        <p:spPr>
          <a:xfrm>
            <a:off x="6087835" y="1919424"/>
            <a:ext cx="1053594" cy="2410816"/>
          </a:xfrm>
          <a:prstGeom prst="rect">
            <a:avLst/>
          </a:prstGeom>
          <a:solidFill>
            <a:schemeClr val="bg1"/>
          </a:solidFill>
          <a:ln>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1" name="Rectangle 420"/>
          <p:cNvSpPr/>
          <p:nvPr/>
        </p:nvSpPr>
        <p:spPr>
          <a:xfrm>
            <a:off x="6127405" y="1961979"/>
            <a:ext cx="974455" cy="4572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bg1"/>
                </a:solidFill>
              </a:rPr>
              <a:t>Cluster Manager</a:t>
            </a:r>
            <a:endParaRPr lang="en-US" sz="1000" b="1" dirty="0">
              <a:solidFill>
                <a:schemeClr val="bg1"/>
              </a:solidFill>
            </a:endParaRPr>
          </a:p>
        </p:txBody>
      </p:sp>
      <p:sp>
        <p:nvSpPr>
          <p:cNvPr id="424" name="Rectangle 423"/>
          <p:cNvSpPr/>
          <p:nvPr/>
        </p:nvSpPr>
        <p:spPr>
          <a:xfrm>
            <a:off x="6127405" y="2428850"/>
            <a:ext cx="974455" cy="457200"/>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Data Service</a:t>
            </a:r>
            <a:endParaRPr lang="en-US" sz="1000" b="1" dirty="0"/>
          </a:p>
        </p:txBody>
      </p:sp>
      <p:sp>
        <p:nvSpPr>
          <p:cNvPr id="425" name="Rectangle 424"/>
          <p:cNvSpPr/>
          <p:nvPr/>
        </p:nvSpPr>
        <p:spPr>
          <a:xfrm>
            <a:off x="6127405" y="2895721"/>
            <a:ext cx="974455" cy="457200"/>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Index Service</a:t>
            </a:r>
            <a:endParaRPr lang="en-US" sz="1000" b="1" dirty="0"/>
          </a:p>
        </p:txBody>
      </p:sp>
      <p:sp>
        <p:nvSpPr>
          <p:cNvPr id="426" name="Rectangle 425"/>
          <p:cNvSpPr/>
          <p:nvPr/>
        </p:nvSpPr>
        <p:spPr>
          <a:xfrm>
            <a:off x="6127405" y="3362592"/>
            <a:ext cx="974455" cy="457200"/>
          </a:xfrm>
          <a:prstGeom prst="rect">
            <a:avLst/>
          </a:prstGeom>
          <a:solidFill>
            <a:srgbClr val="0C456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Query Service</a:t>
            </a:r>
            <a:endParaRPr lang="en-US" sz="1000" b="1" dirty="0"/>
          </a:p>
        </p:txBody>
      </p:sp>
      <p:pic>
        <p:nvPicPr>
          <p:cNvPr id="440" name="Picture 439"/>
          <p:cNvPicPr>
            <a:picLocks noChangeAspect="1"/>
          </p:cNvPicPr>
          <p:nvPr/>
        </p:nvPicPr>
        <p:blipFill>
          <a:blip r:embed="rId5"/>
          <a:stretch>
            <a:fillRect/>
          </a:stretch>
        </p:blipFill>
        <p:spPr>
          <a:xfrm>
            <a:off x="7271367" y="1841028"/>
            <a:ext cx="1273196" cy="2782766"/>
          </a:xfrm>
          <a:prstGeom prst="rect">
            <a:avLst/>
          </a:prstGeom>
        </p:spPr>
      </p:pic>
      <p:sp>
        <p:nvSpPr>
          <p:cNvPr id="441" name="TextBox 440"/>
          <p:cNvSpPr txBox="1"/>
          <p:nvPr/>
        </p:nvSpPr>
        <p:spPr>
          <a:xfrm>
            <a:off x="7613402" y="3187239"/>
            <a:ext cx="689386" cy="230832"/>
          </a:xfrm>
          <a:prstGeom prst="rect">
            <a:avLst/>
          </a:prstGeom>
          <a:noFill/>
        </p:spPr>
        <p:txBody>
          <a:bodyPr wrap="none" rtlCol="0">
            <a:spAutoFit/>
          </a:bodyPr>
          <a:lstStyle/>
          <a:p>
            <a:r>
              <a:rPr lang="en-US" sz="900" b="1" dirty="0" smtClean="0">
                <a:solidFill>
                  <a:srgbClr val="1E1C1C"/>
                </a:solidFill>
                <a:latin typeface="Corbel"/>
              </a:rPr>
              <a:t>STORAGE</a:t>
            </a:r>
            <a:endParaRPr lang="en-US" sz="900" b="1" dirty="0">
              <a:solidFill>
                <a:srgbClr val="1E1C1C"/>
              </a:solidFill>
              <a:latin typeface="Corbel"/>
            </a:endParaRPr>
          </a:p>
        </p:txBody>
      </p:sp>
      <p:sp>
        <p:nvSpPr>
          <p:cNvPr id="442" name="TextBox 441"/>
          <p:cNvSpPr txBox="1"/>
          <p:nvPr/>
        </p:nvSpPr>
        <p:spPr>
          <a:xfrm>
            <a:off x="7420251" y="4330240"/>
            <a:ext cx="1056149" cy="215444"/>
          </a:xfrm>
          <a:prstGeom prst="rect">
            <a:avLst/>
          </a:prstGeom>
          <a:noFill/>
        </p:spPr>
        <p:txBody>
          <a:bodyPr wrap="none" rtlCol="0">
            <a:spAutoFit/>
          </a:bodyPr>
          <a:lstStyle/>
          <a:p>
            <a:pPr algn="ctr"/>
            <a:r>
              <a:rPr lang="en-US" sz="800" b="1" i="1" dirty="0">
                <a:solidFill>
                  <a:srgbClr val="E10021"/>
                </a:solidFill>
                <a:latin typeface="Corbel"/>
              </a:rPr>
              <a:t>Couchbase Server 6</a:t>
            </a:r>
          </a:p>
        </p:txBody>
      </p:sp>
      <p:pic>
        <p:nvPicPr>
          <p:cNvPr id="468" name="Picture 467"/>
          <p:cNvPicPr>
            <a:picLocks noChangeAspect="1"/>
          </p:cNvPicPr>
          <p:nvPr/>
        </p:nvPicPr>
        <p:blipFill>
          <a:blip r:embed="rId6"/>
          <a:stretch>
            <a:fillRect/>
          </a:stretch>
        </p:blipFill>
        <p:spPr>
          <a:xfrm>
            <a:off x="7831427" y="3508926"/>
            <a:ext cx="265118" cy="335455"/>
          </a:xfrm>
          <a:prstGeom prst="rect">
            <a:avLst/>
          </a:prstGeom>
        </p:spPr>
      </p:pic>
      <p:sp>
        <p:nvSpPr>
          <p:cNvPr id="469" name="TextBox 468"/>
          <p:cNvSpPr txBox="1"/>
          <p:nvPr/>
        </p:nvSpPr>
        <p:spPr>
          <a:xfrm>
            <a:off x="7817547"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7</a:t>
            </a:r>
            <a:endParaRPr lang="en-US" sz="500" b="1" dirty="0">
              <a:solidFill>
                <a:srgbClr val="139DD9"/>
              </a:solidFill>
              <a:latin typeface="Corbel"/>
            </a:endParaRPr>
          </a:p>
        </p:txBody>
      </p:sp>
      <p:pic>
        <p:nvPicPr>
          <p:cNvPr id="466" name="Picture 465"/>
          <p:cNvPicPr>
            <a:picLocks noChangeAspect="1"/>
          </p:cNvPicPr>
          <p:nvPr/>
        </p:nvPicPr>
        <p:blipFill>
          <a:blip r:embed="rId6"/>
          <a:stretch>
            <a:fillRect/>
          </a:stretch>
        </p:blipFill>
        <p:spPr>
          <a:xfrm>
            <a:off x="7831427" y="3508926"/>
            <a:ext cx="265118" cy="335455"/>
          </a:xfrm>
          <a:prstGeom prst="rect">
            <a:avLst/>
          </a:prstGeom>
        </p:spPr>
      </p:pic>
      <p:sp>
        <p:nvSpPr>
          <p:cNvPr id="467" name="TextBox 466"/>
          <p:cNvSpPr txBox="1"/>
          <p:nvPr/>
        </p:nvSpPr>
        <p:spPr>
          <a:xfrm>
            <a:off x="7817547"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9</a:t>
            </a:r>
            <a:endParaRPr lang="en-US" sz="500" b="1" dirty="0">
              <a:solidFill>
                <a:srgbClr val="139DD9"/>
              </a:solidFill>
              <a:latin typeface="Corbel"/>
            </a:endParaRPr>
          </a:p>
        </p:txBody>
      </p:sp>
      <p:pic>
        <p:nvPicPr>
          <p:cNvPr id="464" name="Picture 463"/>
          <p:cNvPicPr>
            <a:picLocks noChangeAspect="1"/>
          </p:cNvPicPr>
          <p:nvPr/>
        </p:nvPicPr>
        <p:blipFill>
          <a:blip r:embed="rId6"/>
          <a:stretch>
            <a:fillRect/>
          </a:stretch>
        </p:blipFill>
        <p:spPr>
          <a:xfrm>
            <a:off x="7831427" y="3508926"/>
            <a:ext cx="265118" cy="335455"/>
          </a:xfrm>
          <a:prstGeom prst="rect">
            <a:avLst/>
          </a:prstGeom>
        </p:spPr>
      </p:pic>
      <p:sp>
        <p:nvSpPr>
          <p:cNvPr id="465" name="TextBox 464"/>
          <p:cNvSpPr txBox="1"/>
          <p:nvPr/>
        </p:nvSpPr>
        <p:spPr>
          <a:xfrm>
            <a:off x="7817547"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5</a:t>
            </a:r>
            <a:endParaRPr lang="en-US" sz="500" b="1" dirty="0">
              <a:solidFill>
                <a:srgbClr val="139DD9"/>
              </a:solidFill>
              <a:latin typeface="Corbel"/>
            </a:endParaRPr>
          </a:p>
        </p:txBody>
      </p:sp>
      <p:pic>
        <p:nvPicPr>
          <p:cNvPr id="462" name="Picture 461"/>
          <p:cNvPicPr>
            <a:picLocks noChangeAspect="1"/>
          </p:cNvPicPr>
          <p:nvPr/>
        </p:nvPicPr>
        <p:blipFill>
          <a:blip r:embed="rId6"/>
          <a:stretch>
            <a:fillRect/>
          </a:stretch>
        </p:blipFill>
        <p:spPr>
          <a:xfrm>
            <a:off x="7831427" y="3889926"/>
            <a:ext cx="265118" cy="335455"/>
          </a:xfrm>
          <a:prstGeom prst="rect">
            <a:avLst/>
          </a:prstGeom>
        </p:spPr>
      </p:pic>
      <p:sp>
        <p:nvSpPr>
          <p:cNvPr id="463" name="TextBox 462"/>
          <p:cNvSpPr txBox="1"/>
          <p:nvPr/>
        </p:nvSpPr>
        <p:spPr>
          <a:xfrm>
            <a:off x="7817547" y="4003052"/>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pic>
        <p:nvPicPr>
          <p:cNvPr id="460" name="Picture 459"/>
          <p:cNvPicPr>
            <a:picLocks noChangeAspect="1"/>
          </p:cNvPicPr>
          <p:nvPr/>
        </p:nvPicPr>
        <p:blipFill>
          <a:blip r:embed="rId6"/>
          <a:stretch>
            <a:fillRect/>
          </a:stretch>
        </p:blipFill>
        <p:spPr>
          <a:xfrm>
            <a:off x="7831427" y="3889926"/>
            <a:ext cx="265118" cy="335455"/>
          </a:xfrm>
          <a:prstGeom prst="rect">
            <a:avLst/>
          </a:prstGeom>
        </p:spPr>
      </p:pic>
      <p:sp>
        <p:nvSpPr>
          <p:cNvPr id="461" name="TextBox 460"/>
          <p:cNvSpPr txBox="1"/>
          <p:nvPr/>
        </p:nvSpPr>
        <p:spPr>
          <a:xfrm>
            <a:off x="7817547"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pic>
        <p:nvPicPr>
          <p:cNvPr id="458" name="Picture 457"/>
          <p:cNvPicPr>
            <a:picLocks noChangeAspect="1"/>
          </p:cNvPicPr>
          <p:nvPr/>
        </p:nvPicPr>
        <p:blipFill>
          <a:blip r:embed="rId6"/>
          <a:stretch>
            <a:fillRect/>
          </a:stretch>
        </p:blipFill>
        <p:spPr>
          <a:xfrm>
            <a:off x="7831427" y="3889926"/>
            <a:ext cx="265118" cy="335455"/>
          </a:xfrm>
          <a:prstGeom prst="rect">
            <a:avLst/>
          </a:prstGeom>
        </p:spPr>
      </p:pic>
      <p:sp>
        <p:nvSpPr>
          <p:cNvPr id="459" name="TextBox 458"/>
          <p:cNvSpPr txBox="1"/>
          <p:nvPr/>
        </p:nvSpPr>
        <p:spPr>
          <a:xfrm>
            <a:off x="7817547"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sp>
        <p:nvSpPr>
          <p:cNvPr id="449" name="TextBox 448"/>
          <p:cNvSpPr txBox="1"/>
          <p:nvPr/>
        </p:nvSpPr>
        <p:spPr>
          <a:xfrm>
            <a:off x="7500806" y="2430594"/>
            <a:ext cx="914579" cy="369332"/>
          </a:xfrm>
          <a:prstGeom prst="rect">
            <a:avLst/>
          </a:prstGeom>
          <a:noFill/>
        </p:spPr>
        <p:txBody>
          <a:bodyPr wrap="square" rtlCol="0">
            <a:spAutoFit/>
          </a:bodyPr>
          <a:lstStyle/>
          <a:p>
            <a:r>
              <a:rPr lang="en-US" sz="900" b="1" dirty="0" smtClean="0">
                <a:solidFill>
                  <a:srgbClr val="1E1C1C"/>
                </a:solidFill>
                <a:latin typeface="Corbel"/>
              </a:rPr>
              <a:t>Managed Cache</a:t>
            </a:r>
            <a:endParaRPr lang="en-US" sz="900" b="1" dirty="0">
              <a:solidFill>
                <a:srgbClr val="1E1C1C"/>
              </a:solidFill>
              <a:latin typeface="Corbel"/>
            </a:endParaRPr>
          </a:p>
        </p:txBody>
      </p:sp>
      <p:sp>
        <p:nvSpPr>
          <p:cNvPr id="450" name="TextBox 449"/>
          <p:cNvSpPr txBox="1"/>
          <p:nvPr/>
        </p:nvSpPr>
        <p:spPr>
          <a:xfrm>
            <a:off x="7641342" y="1919424"/>
            <a:ext cx="633507" cy="369332"/>
          </a:xfrm>
          <a:prstGeom prst="rect">
            <a:avLst/>
          </a:prstGeom>
          <a:noFill/>
        </p:spPr>
        <p:txBody>
          <a:bodyPr wrap="none" rtlCol="0">
            <a:spAutoFit/>
          </a:bodyPr>
          <a:lstStyle/>
          <a:p>
            <a:r>
              <a:rPr lang="en-US" sz="900" b="1" dirty="0" smtClean="0">
                <a:solidFill>
                  <a:srgbClr val="1E1C1C"/>
                </a:solidFill>
                <a:latin typeface="Corbel"/>
              </a:rPr>
              <a:t>Cluster </a:t>
            </a:r>
          </a:p>
          <a:p>
            <a:r>
              <a:rPr lang="en-US" sz="900" b="1" dirty="0" smtClean="0">
                <a:solidFill>
                  <a:srgbClr val="1E1C1C"/>
                </a:solidFill>
                <a:latin typeface="Corbel"/>
              </a:rPr>
              <a:t>Manager</a:t>
            </a:r>
            <a:endParaRPr lang="en-US" sz="900" b="1" dirty="0">
              <a:solidFill>
                <a:srgbClr val="1E1C1C"/>
              </a:solidFill>
              <a:latin typeface="Corbel"/>
            </a:endParaRPr>
          </a:p>
        </p:txBody>
      </p:sp>
      <p:sp>
        <p:nvSpPr>
          <p:cNvPr id="451" name="Rectangle 450"/>
          <p:cNvSpPr/>
          <p:nvPr/>
        </p:nvSpPr>
        <p:spPr>
          <a:xfrm>
            <a:off x="7431298" y="1919424"/>
            <a:ext cx="1053594" cy="2410816"/>
          </a:xfrm>
          <a:prstGeom prst="rect">
            <a:avLst/>
          </a:prstGeom>
          <a:solidFill>
            <a:schemeClr val="bg1"/>
          </a:solidFill>
          <a:ln>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2" name="Rectangle 451"/>
          <p:cNvSpPr/>
          <p:nvPr/>
        </p:nvSpPr>
        <p:spPr>
          <a:xfrm>
            <a:off x="7470868" y="1961979"/>
            <a:ext cx="974455" cy="4572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bg1"/>
                </a:solidFill>
              </a:rPr>
              <a:t>Cluster Manager</a:t>
            </a:r>
            <a:endParaRPr lang="en-US" sz="1000" b="1" dirty="0">
              <a:solidFill>
                <a:schemeClr val="bg1"/>
              </a:solidFill>
            </a:endParaRPr>
          </a:p>
        </p:txBody>
      </p:sp>
      <p:sp>
        <p:nvSpPr>
          <p:cNvPr id="455" name="Rectangle 454"/>
          <p:cNvSpPr/>
          <p:nvPr/>
        </p:nvSpPr>
        <p:spPr>
          <a:xfrm>
            <a:off x="7470868" y="2428850"/>
            <a:ext cx="974455" cy="457200"/>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Data Service</a:t>
            </a:r>
            <a:endParaRPr lang="en-US" sz="1000" b="1" dirty="0"/>
          </a:p>
        </p:txBody>
      </p:sp>
      <p:sp>
        <p:nvSpPr>
          <p:cNvPr id="456" name="Rectangle 455"/>
          <p:cNvSpPr/>
          <p:nvPr/>
        </p:nvSpPr>
        <p:spPr>
          <a:xfrm>
            <a:off x="7470868" y="2895721"/>
            <a:ext cx="974455" cy="457200"/>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Index Service</a:t>
            </a:r>
            <a:endParaRPr lang="en-US" sz="1000" b="1" dirty="0"/>
          </a:p>
        </p:txBody>
      </p:sp>
      <p:sp>
        <p:nvSpPr>
          <p:cNvPr id="457" name="Rectangle 456"/>
          <p:cNvSpPr/>
          <p:nvPr/>
        </p:nvSpPr>
        <p:spPr>
          <a:xfrm>
            <a:off x="7470868" y="3362592"/>
            <a:ext cx="974455" cy="457200"/>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Query Service</a:t>
            </a:r>
            <a:endParaRPr lang="en-US" sz="1000" b="1" dirty="0"/>
          </a:p>
        </p:txBody>
      </p:sp>
      <p:sp>
        <p:nvSpPr>
          <p:cNvPr id="205" name="TextBox 204"/>
          <p:cNvSpPr txBox="1"/>
          <p:nvPr/>
        </p:nvSpPr>
        <p:spPr>
          <a:xfrm>
            <a:off x="2064973" y="3854717"/>
            <a:ext cx="1041936"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Managed Cache</a:t>
            </a:r>
          </a:p>
        </p:txBody>
      </p:sp>
      <p:sp>
        <p:nvSpPr>
          <p:cNvPr id="206" name="TextBox 205"/>
          <p:cNvSpPr txBox="1"/>
          <p:nvPr/>
        </p:nvSpPr>
        <p:spPr>
          <a:xfrm>
            <a:off x="2059578" y="4095748"/>
            <a:ext cx="1049937"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Storage</a:t>
            </a:r>
          </a:p>
        </p:txBody>
      </p:sp>
      <p:sp>
        <p:nvSpPr>
          <p:cNvPr id="207" name="TextBox 206"/>
          <p:cNvSpPr txBox="1"/>
          <p:nvPr/>
        </p:nvSpPr>
        <p:spPr>
          <a:xfrm>
            <a:off x="3406814" y="3855205"/>
            <a:ext cx="1041936"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Managed Cache</a:t>
            </a:r>
          </a:p>
        </p:txBody>
      </p:sp>
      <p:sp>
        <p:nvSpPr>
          <p:cNvPr id="208" name="TextBox 207"/>
          <p:cNvSpPr txBox="1"/>
          <p:nvPr/>
        </p:nvSpPr>
        <p:spPr>
          <a:xfrm>
            <a:off x="3405079" y="4096236"/>
            <a:ext cx="1049937"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Storage</a:t>
            </a:r>
          </a:p>
        </p:txBody>
      </p:sp>
      <p:sp>
        <p:nvSpPr>
          <p:cNvPr id="209" name="TextBox 208"/>
          <p:cNvSpPr txBox="1"/>
          <p:nvPr/>
        </p:nvSpPr>
        <p:spPr>
          <a:xfrm>
            <a:off x="4751358" y="3855498"/>
            <a:ext cx="1041936"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Managed Cache</a:t>
            </a:r>
          </a:p>
        </p:txBody>
      </p:sp>
      <p:sp>
        <p:nvSpPr>
          <p:cNvPr id="210" name="TextBox 209"/>
          <p:cNvSpPr txBox="1"/>
          <p:nvPr/>
        </p:nvSpPr>
        <p:spPr>
          <a:xfrm>
            <a:off x="4745963" y="4096529"/>
            <a:ext cx="1049937"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Storage</a:t>
            </a:r>
          </a:p>
        </p:txBody>
      </p:sp>
      <p:sp>
        <p:nvSpPr>
          <p:cNvPr id="211" name="TextBox 210"/>
          <p:cNvSpPr txBox="1"/>
          <p:nvPr/>
        </p:nvSpPr>
        <p:spPr>
          <a:xfrm>
            <a:off x="6093227" y="3855205"/>
            <a:ext cx="1041936"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Managed Cache</a:t>
            </a:r>
          </a:p>
        </p:txBody>
      </p:sp>
      <p:sp>
        <p:nvSpPr>
          <p:cNvPr id="212" name="TextBox 211"/>
          <p:cNvSpPr txBox="1"/>
          <p:nvPr/>
        </p:nvSpPr>
        <p:spPr>
          <a:xfrm>
            <a:off x="6091492" y="4096236"/>
            <a:ext cx="1049937"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Storage</a:t>
            </a:r>
          </a:p>
        </p:txBody>
      </p:sp>
      <p:sp>
        <p:nvSpPr>
          <p:cNvPr id="213" name="TextBox 212"/>
          <p:cNvSpPr txBox="1"/>
          <p:nvPr/>
        </p:nvSpPr>
        <p:spPr>
          <a:xfrm>
            <a:off x="7437210" y="3855498"/>
            <a:ext cx="1041936"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Managed Cache</a:t>
            </a:r>
          </a:p>
        </p:txBody>
      </p:sp>
      <p:sp>
        <p:nvSpPr>
          <p:cNvPr id="214" name="TextBox 213"/>
          <p:cNvSpPr txBox="1"/>
          <p:nvPr/>
        </p:nvSpPr>
        <p:spPr>
          <a:xfrm>
            <a:off x="7435475" y="4096529"/>
            <a:ext cx="1049937"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Storage</a:t>
            </a:r>
          </a:p>
        </p:txBody>
      </p:sp>
    </p:spTree>
    <p:extLst>
      <p:ext uri="{BB962C8B-B14F-4D97-AF65-F5344CB8AC3E}">
        <p14:creationId xmlns:p14="http://schemas.microsoft.com/office/powerpoint/2010/main" val="2917855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991" y="2615134"/>
            <a:ext cx="9430491" cy="35645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p:ph type="ctrTitle"/>
          </p:nvPr>
        </p:nvSpPr>
        <p:spPr/>
        <p:txBody>
          <a:bodyPr/>
          <a:lstStyle/>
          <a:p>
            <a:r>
              <a:rPr lang="en-US" dirty="0" smtClean="0"/>
              <a:t>Deep Dive</a:t>
            </a:r>
            <a:br>
              <a:rPr lang="en-US" dirty="0" smtClean="0"/>
            </a:br>
            <a:endParaRPr lang="en-US" dirty="0"/>
          </a:p>
        </p:txBody>
      </p:sp>
      <p:sp>
        <p:nvSpPr>
          <p:cNvPr id="5" name="Subtitle 4"/>
          <p:cNvSpPr>
            <a:spLocks noGrp="1"/>
          </p:cNvSpPr>
          <p:nvPr>
            <p:ph type="subTitle" idx="1"/>
          </p:nvPr>
        </p:nvSpPr>
        <p:spPr>
          <a:xfrm>
            <a:off x="1371600" y="2569105"/>
            <a:ext cx="6400800" cy="1152144"/>
          </a:xfrm>
        </p:spPr>
        <p:txBody>
          <a:bodyPr/>
          <a:lstStyle/>
          <a:p>
            <a:r>
              <a:rPr lang="en-US" dirty="0" smtClean="0"/>
              <a:t>Connectivity</a:t>
            </a:r>
          </a:p>
          <a:p>
            <a:r>
              <a:rPr lang="en-US" dirty="0" smtClean="0"/>
              <a:t>Replication</a:t>
            </a:r>
          </a:p>
          <a:p>
            <a:r>
              <a:rPr lang="en-US" dirty="0" smtClean="0"/>
              <a:t>Cluster Manager</a:t>
            </a:r>
          </a:p>
          <a:p>
            <a:r>
              <a:rPr lang="en-US" dirty="0" smtClean="0"/>
              <a:t>Data Service</a:t>
            </a:r>
          </a:p>
          <a:p>
            <a:r>
              <a:rPr lang="en-US" dirty="0"/>
              <a:t>Indexing &amp; Index Service</a:t>
            </a:r>
          </a:p>
          <a:p>
            <a:r>
              <a:rPr lang="en-US" dirty="0" smtClean="0"/>
              <a:t>Query Service</a:t>
            </a:r>
            <a:endParaRPr lang="en-US" dirty="0"/>
          </a:p>
        </p:txBody>
      </p:sp>
    </p:spTree>
    <p:extLst>
      <p:ext uri="{BB962C8B-B14F-4D97-AF65-F5344CB8AC3E}">
        <p14:creationId xmlns:p14="http://schemas.microsoft.com/office/powerpoint/2010/main" val="13578387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Connectivity and Client Libraries</a:t>
            </a:r>
            <a:endParaRPr lang="en-US" dirty="0"/>
          </a:p>
        </p:txBody>
      </p:sp>
      <p:sp>
        <p:nvSpPr>
          <p:cNvPr id="4" name="Content Placeholder 3"/>
          <p:cNvSpPr>
            <a:spLocks noGrp="1"/>
          </p:cNvSpPr>
          <p:nvPr>
            <p:ph idx="1"/>
          </p:nvPr>
        </p:nvSpPr>
        <p:spPr/>
        <p:txBody>
          <a:bodyPr/>
          <a:lstStyle/>
          <a:p>
            <a:pPr marL="454025" lvl="2" indent="0">
              <a:buNone/>
            </a:pPr>
            <a:endParaRPr lang="en-US" dirty="0" smtClean="0"/>
          </a:p>
          <a:p>
            <a:pPr lvl="2"/>
            <a:endParaRPr lang="en-US" dirty="0"/>
          </a:p>
          <a:p>
            <a:pPr lvl="2"/>
            <a:endParaRPr lang="en-US" dirty="0" smtClean="0"/>
          </a:p>
          <a:p>
            <a:pPr lvl="2"/>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3077455012"/>
              </p:ext>
            </p:extLst>
          </p:nvPr>
        </p:nvGraphicFramePr>
        <p:xfrm>
          <a:off x="457200" y="881869"/>
          <a:ext cx="7998594" cy="3684650"/>
        </p:xfrm>
        <a:graphic>
          <a:graphicData uri="http://schemas.openxmlformats.org/drawingml/2006/table">
            <a:tbl>
              <a:tblPr firstRow="1" bandRow="1">
                <a:tableStyleId>{5C22544A-7EE6-4342-B048-85BDC9FD1C3A}</a:tableStyleId>
              </a:tblPr>
              <a:tblGrid>
                <a:gridCol w="1154065"/>
                <a:gridCol w="1518222"/>
                <a:gridCol w="5326307"/>
              </a:tblGrid>
              <a:tr h="406055">
                <a:tc>
                  <a:txBody>
                    <a:bodyPr/>
                    <a:lstStyle/>
                    <a:p>
                      <a:r>
                        <a:rPr lang="en-US" sz="1600" dirty="0" smtClean="0"/>
                        <a:t>Type</a:t>
                      </a:r>
                      <a:endParaRPr lang="en-US" sz="1600" dirty="0"/>
                    </a:p>
                  </a:txBody>
                  <a:tcPr/>
                </a:tc>
                <a:tc>
                  <a:txBody>
                    <a:bodyPr/>
                    <a:lstStyle/>
                    <a:p>
                      <a:r>
                        <a:rPr lang="en-US" sz="1600" dirty="0" smtClean="0"/>
                        <a:t>Port</a:t>
                      </a:r>
                      <a:endParaRPr lang="en-US" sz="1600" dirty="0"/>
                    </a:p>
                  </a:txBody>
                  <a:tcPr/>
                </a:tc>
                <a:tc>
                  <a:txBody>
                    <a:bodyPr/>
                    <a:lstStyle/>
                    <a:p>
                      <a:r>
                        <a:rPr lang="en-US" sz="1600" dirty="0" smtClean="0"/>
                        <a:t>Endpoint</a:t>
                      </a:r>
                      <a:endParaRPr lang="en-US" sz="1600" dirty="0"/>
                    </a:p>
                  </a:txBody>
                  <a:tcPr/>
                </a:tc>
              </a:tr>
              <a:tr h="775197">
                <a:tc>
                  <a:txBody>
                    <a:bodyPr/>
                    <a:lstStyle/>
                    <a:p>
                      <a:pPr lvl="0"/>
                      <a:r>
                        <a:rPr lang="en-US" sz="1200" b="1" dirty="0" smtClean="0"/>
                        <a:t>REST</a:t>
                      </a:r>
                      <a:endParaRPr lang="en-US" sz="1200" b="1" dirty="0"/>
                    </a:p>
                  </a:txBody>
                  <a:tcPr/>
                </a:tc>
                <a:tc>
                  <a:txBody>
                    <a:bodyPr/>
                    <a:lstStyle/>
                    <a:p>
                      <a:pPr lvl="0"/>
                      <a:r>
                        <a:rPr lang="en-US" sz="1200" dirty="0" smtClean="0"/>
                        <a:t>8091,</a:t>
                      </a:r>
                      <a:r>
                        <a:rPr lang="en-US" sz="1200" baseline="0" dirty="0" smtClean="0"/>
                        <a:t> 18091</a:t>
                      </a:r>
                      <a:endParaRPr lang="en-US" sz="12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400" b="1" dirty="0" smtClean="0"/>
                        <a:t>Admin Connections </a:t>
                      </a:r>
                    </a:p>
                    <a:p>
                      <a:pPr marL="0" marR="0" lvl="1" indent="0" algn="l" defTabSz="457200" rtl="0" eaLnBrk="1" fontAlgn="auto" latinLnBrk="0" hangingPunct="1">
                        <a:lnSpc>
                          <a:spcPct val="100000"/>
                        </a:lnSpc>
                        <a:spcBef>
                          <a:spcPts val="0"/>
                        </a:spcBef>
                        <a:spcAft>
                          <a:spcPts val="0"/>
                        </a:spcAft>
                        <a:buClrTx/>
                        <a:buSzTx/>
                        <a:buFontTx/>
                        <a:buNone/>
                        <a:tabLst/>
                        <a:defRPr/>
                      </a:pPr>
                      <a:r>
                        <a:rPr lang="en-US" sz="1400" dirty="0" smtClean="0"/>
                        <a:t>Pointed at any node in the cluster</a:t>
                      </a:r>
                    </a:p>
                    <a:p>
                      <a:endParaRPr lang="en-US" sz="1400" dirty="0"/>
                    </a:p>
                  </a:txBody>
                  <a:tcPr/>
                </a:tc>
              </a:tr>
              <a:tr h="775197">
                <a:tc>
                  <a:txBody>
                    <a:bodyPr/>
                    <a:lstStyle/>
                    <a:p>
                      <a:r>
                        <a:rPr lang="en-US" sz="1200" b="1" dirty="0" smtClean="0"/>
                        <a:t>REST</a:t>
                      </a:r>
                      <a:endParaRPr lang="en-US" sz="1200" b="1" dirty="0"/>
                    </a:p>
                  </a:txBody>
                  <a:tcPr/>
                </a:tc>
                <a:tc>
                  <a:txBody>
                    <a:bodyPr/>
                    <a:lstStyle/>
                    <a:p>
                      <a:r>
                        <a:rPr lang="en-US" sz="1200" dirty="0" smtClean="0"/>
                        <a:t>8091, 18092</a:t>
                      </a:r>
                      <a:endParaRPr lang="en-US" sz="12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400" b="1" dirty="0" smtClean="0"/>
                        <a:t>Query with View </a:t>
                      </a:r>
                    </a:p>
                    <a:p>
                      <a:pPr marL="0" marR="0" lvl="1" indent="0" algn="l" defTabSz="457200" rtl="0" eaLnBrk="1" fontAlgn="auto" latinLnBrk="0" hangingPunct="1">
                        <a:lnSpc>
                          <a:spcPct val="100000"/>
                        </a:lnSpc>
                        <a:spcBef>
                          <a:spcPts val="0"/>
                        </a:spcBef>
                        <a:spcAft>
                          <a:spcPts val="0"/>
                        </a:spcAft>
                        <a:buClrTx/>
                        <a:buSzTx/>
                        <a:buFontTx/>
                        <a:buNone/>
                        <a:tabLst/>
                        <a:defRPr/>
                      </a:pPr>
                      <a:r>
                        <a:rPr lang="en-US" sz="1400" dirty="0" smtClean="0"/>
                        <a:t>Load balanced across node of the cluster that runs data service</a:t>
                      </a:r>
                    </a:p>
                    <a:p>
                      <a:endParaRPr lang="en-US" sz="1400" dirty="0"/>
                    </a:p>
                  </a:txBody>
                  <a:tcPr/>
                </a:tc>
              </a:tr>
              <a:tr h="553712">
                <a:tc>
                  <a:txBody>
                    <a:bodyPr/>
                    <a:lstStyle/>
                    <a:p>
                      <a:r>
                        <a:rPr lang="en-US" sz="1200" b="1" dirty="0" smtClean="0"/>
                        <a:t>REST</a:t>
                      </a:r>
                      <a:endParaRPr lang="en-US" sz="1200" b="1" dirty="0"/>
                    </a:p>
                  </a:txBody>
                  <a:tcPr/>
                </a:tc>
                <a:tc>
                  <a:txBody>
                    <a:bodyPr/>
                    <a:lstStyle/>
                    <a:p>
                      <a:r>
                        <a:rPr lang="en-US" sz="1200" dirty="0" smtClean="0"/>
                        <a:t>8093, 18093</a:t>
                      </a:r>
                      <a:endParaRPr lang="en-US" sz="1200" dirty="0"/>
                    </a:p>
                  </a:txBody>
                  <a:tcPr/>
                </a:tc>
                <a:tc>
                  <a:txBody>
                    <a:bodyPr/>
                    <a:lstStyle/>
                    <a:p>
                      <a:r>
                        <a:rPr lang="en-US" sz="1400" b="1" dirty="0" smtClean="0"/>
                        <a:t>Query with N1QL </a:t>
                      </a:r>
                    </a:p>
                    <a:p>
                      <a:r>
                        <a:rPr lang="en-US" sz="1400" dirty="0" smtClean="0"/>
                        <a:t>Load balanced across node of the cluster that runs query service</a:t>
                      </a:r>
                    </a:p>
                    <a:p>
                      <a:endParaRPr lang="en-US" sz="1400" dirty="0"/>
                    </a:p>
                  </a:txBody>
                  <a:tcPr/>
                </a:tc>
              </a:tr>
              <a:tr h="996681">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1" dirty="0" smtClean="0"/>
                        <a:t>ONLINE</a:t>
                      </a:r>
                    </a:p>
                    <a:p>
                      <a:endParaRPr lang="en-US" sz="1200" b="1" dirty="0"/>
                    </a:p>
                  </a:txBody>
                  <a:tcPr/>
                </a:tc>
                <a:tc>
                  <a:txBody>
                    <a:bodyPr/>
                    <a:lstStyle/>
                    <a:p>
                      <a:r>
                        <a:rPr lang="en-US" sz="1200" dirty="0" smtClean="0"/>
                        <a:t>11210,</a:t>
                      </a:r>
                      <a:r>
                        <a:rPr lang="en-US" sz="1200" baseline="0" dirty="0" smtClean="0"/>
                        <a:t> 11207</a:t>
                      </a:r>
                      <a:endParaRPr lang="en-US" sz="12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400" b="1" dirty="0" smtClean="0"/>
                        <a:t>Core Data Operations</a:t>
                      </a:r>
                    </a:p>
                    <a:p>
                      <a:pPr marL="0" marR="0" lvl="1" indent="0" algn="l" defTabSz="457200" rtl="0" eaLnBrk="1" fontAlgn="auto" latinLnBrk="0" hangingPunct="1">
                        <a:lnSpc>
                          <a:spcPct val="100000"/>
                        </a:lnSpc>
                        <a:spcBef>
                          <a:spcPts val="0"/>
                        </a:spcBef>
                        <a:spcAft>
                          <a:spcPts val="0"/>
                        </a:spcAft>
                        <a:buClrTx/>
                        <a:buSzTx/>
                        <a:buFontTx/>
                        <a:buNone/>
                        <a:tabLst/>
                        <a:defRPr/>
                      </a:pPr>
                      <a:r>
                        <a:rPr lang="en-US" sz="1400" dirty="0" smtClean="0"/>
                        <a:t>State-full connections from client app to nodes of the cluster that runs data service</a:t>
                      </a:r>
                    </a:p>
                  </a:txBody>
                  <a:tcPr/>
                </a:tc>
              </a:tr>
            </a:tbl>
          </a:graphicData>
        </a:graphic>
      </p:graphicFrame>
    </p:spTree>
    <p:extLst>
      <p:ext uri="{BB962C8B-B14F-4D97-AF65-F5344CB8AC3E}">
        <p14:creationId xmlns:p14="http://schemas.microsoft.com/office/powerpoint/2010/main" val="12204754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ouchbase 2014">
      <a:dk1>
        <a:srgbClr val="1E1C1C"/>
      </a:dk1>
      <a:lt1>
        <a:sysClr val="window" lastClr="FFFFFF"/>
      </a:lt1>
      <a:dk2>
        <a:srgbClr val="1E1C1C"/>
      </a:dk2>
      <a:lt2>
        <a:srgbClr val="FFFFFF"/>
      </a:lt2>
      <a:accent1>
        <a:srgbClr val="178ADB"/>
      </a:accent1>
      <a:accent2>
        <a:srgbClr val="E10021"/>
      </a:accent2>
      <a:accent3>
        <a:srgbClr val="FD7500"/>
      </a:accent3>
      <a:accent4>
        <a:srgbClr val="FEB900"/>
      </a:accent4>
      <a:accent5>
        <a:srgbClr val="609E0E"/>
      </a:accent5>
      <a:accent6>
        <a:srgbClr val="16AEB0"/>
      </a:accent6>
      <a:hlink>
        <a:srgbClr val="129DD8"/>
      </a:hlink>
      <a:folHlink>
        <a:srgbClr val="292929"/>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8507</TotalTime>
  <Words>1898</Words>
  <Application>Microsoft Office PowerPoint</Application>
  <PresentationFormat>On-screen Show (16:9)</PresentationFormat>
  <Paragraphs>759</Paragraphs>
  <Slides>36</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Corbel</vt:lpstr>
      <vt:lpstr>Lucida Grande</vt:lpstr>
      <vt:lpstr>Wingdings</vt:lpstr>
      <vt:lpstr>Office Theme</vt:lpstr>
      <vt:lpstr>Under the Hood Couchbase Server 4.0 Architecture</vt:lpstr>
      <vt:lpstr>Agenda</vt:lpstr>
      <vt:lpstr>Agenda</vt:lpstr>
      <vt:lpstr>Disclaimer</vt:lpstr>
      <vt:lpstr>Overview</vt:lpstr>
      <vt:lpstr>Couchbase Server 4.0 - Cluster Architecture</vt:lpstr>
      <vt:lpstr>Couchbase Server 4.0 - Cluster Architecture</vt:lpstr>
      <vt:lpstr>Deep Dive </vt:lpstr>
      <vt:lpstr>Connectivity and Client Libraries</vt:lpstr>
      <vt:lpstr>Connectivity and Client Libraries</vt:lpstr>
      <vt:lpstr>Discovery and Cluster Map</vt:lpstr>
      <vt:lpstr>Discovery and Cluster Map</vt:lpstr>
      <vt:lpstr>Discovery and Cluster Map – 2 New Nodes</vt:lpstr>
      <vt:lpstr>Deep Dive </vt:lpstr>
      <vt:lpstr>Database Change Protocol (DCP)</vt:lpstr>
      <vt:lpstr>Deep Dive </vt:lpstr>
      <vt:lpstr>Cluster Manager</vt:lpstr>
      <vt:lpstr>Inside Cluster Manager</vt:lpstr>
      <vt:lpstr>Adding Nodes to Cluster Online</vt:lpstr>
      <vt:lpstr>Deep Dive </vt:lpstr>
      <vt:lpstr>Data Service</vt:lpstr>
      <vt:lpstr>Data Manager Architecture</vt:lpstr>
      <vt:lpstr>Data Manager - Update Operation</vt:lpstr>
      <vt:lpstr>Data Manager - Cache Ejection</vt:lpstr>
      <vt:lpstr>Data Manager - Cache Miss</vt:lpstr>
      <vt:lpstr>Deep Dive </vt:lpstr>
      <vt:lpstr>Indexing </vt:lpstr>
      <vt:lpstr>Indexing with Views</vt:lpstr>
      <vt:lpstr>Views</vt:lpstr>
      <vt:lpstr>Index Service</vt:lpstr>
      <vt:lpstr>Indexing Service</vt:lpstr>
      <vt:lpstr>Deep Dive </vt:lpstr>
      <vt:lpstr>Query Service</vt:lpstr>
      <vt:lpstr>Query Service</vt:lpstr>
      <vt:lpstr>Recap</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Sparky Rose</dc:creator>
  <cp:lastModifiedBy>mehdi.lamrani@gmail.com</cp:lastModifiedBy>
  <cp:revision>68</cp:revision>
  <dcterms:created xsi:type="dcterms:W3CDTF">2014-10-22T15:36:28Z</dcterms:created>
  <dcterms:modified xsi:type="dcterms:W3CDTF">2017-05-31T00:33:47Z</dcterms:modified>
</cp:coreProperties>
</file>