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9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3" autoAdjust="0"/>
    <p:restoredTop sz="97813" autoAdjust="0"/>
  </p:normalViewPr>
  <p:slideViewPr>
    <p:cSldViewPr snapToGrid="0" snapToObjects="1" showGuides="1">
      <p:cViewPr>
        <p:scale>
          <a:sx n="150" d="100"/>
          <a:sy n="150" d="100"/>
        </p:scale>
        <p:origin x="-928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413584866532"/>
          <c:y val="0.0630276802606926"/>
          <c:w val="0.492246284032045"/>
          <c:h val="0.7456590687326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ms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ms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100600"/>
        <c:axId val="-2108388856"/>
      </c:barChart>
      <c:catAx>
        <c:axId val="-2110100600"/>
        <c:scaling>
          <c:orientation val="minMax"/>
        </c:scaling>
        <c:delete val="0"/>
        <c:axPos val="l"/>
        <c:majorTickMark val="out"/>
        <c:minorTickMark val="none"/>
        <c:tickLblPos val="nextTo"/>
        <c:crossAx val="-2108388856"/>
        <c:crosses val="autoZero"/>
        <c:auto val="1"/>
        <c:lblAlgn val="ctr"/>
        <c:lblOffset val="100"/>
        <c:noMultiLvlLbl val="0"/>
      </c:catAx>
      <c:valAx>
        <c:axId val="-2108388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0100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413584866532"/>
          <c:y val="0.0630276802606926"/>
          <c:w val="0.492246284032045"/>
          <c:h val="0.7456590687326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q / 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q / 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036104"/>
        <c:axId val="-2110033128"/>
      </c:barChart>
      <c:catAx>
        <c:axId val="-2110036104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0033128"/>
        <c:crosses val="autoZero"/>
        <c:auto val="1"/>
        <c:lblAlgn val="ctr"/>
        <c:lblOffset val="100"/>
        <c:noMultiLvlLbl val="0"/>
      </c:catAx>
      <c:valAx>
        <c:axId val="-21100331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0036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04.06.15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04.06.15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Calibri Ligh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Practices with Views in Couchbase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David Maier</a:t>
            </a:r>
          </a:p>
          <a:p>
            <a:r>
              <a:rPr lang="en-US" sz="2400" dirty="0" smtClean="0"/>
              <a:t>Principal Solutions Engineer</a:t>
            </a:r>
          </a:p>
        </p:txBody>
      </p:sp>
    </p:spTree>
    <p:extLst>
      <p:ext uri="{BB962C8B-B14F-4D97-AF65-F5344CB8AC3E}">
        <p14:creationId xmlns:p14="http://schemas.microsoft.com/office/powerpoint/2010/main" val="213785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Querying via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4368800" cy="3394472"/>
          </a:xfrm>
        </p:spPr>
        <p:txBody>
          <a:bodyPr/>
          <a:lstStyle/>
          <a:p>
            <a:r>
              <a:rPr lang="en-US" dirty="0" smtClean="0"/>
              <a:t>Multiple roles</a:t>
            </a:r>
          </a:p>
          <a:p>
            <a:pPr lvl="1"/>
            <a:r>
              <a:rPr lang="en-US" dirty="0" smtClean="0"/>
              <a:t>Primary Index: All document id-s</a:t>
            </a:r>
          </a:p>
          <a:p>
            <a:pPr lvl="1"/>
            <a:r>
              <a:rPr lang="en-US" dirty="0" smtClean="0"/>
              <a:t>Secondary Index: Alternative access path regarding (compound) key attribute</a:t>
            </a:r>
          </a:p>
          <a:p>
            <a:pPr lvl="1"/>
            <a:r>
              <a:rPr lang="en-US" dirty="0" smtClean="0"/>
              <a:t>View: Alternative view on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30" y="2175803"/>
            <a:ext cx="4223711" cy="1842893"/>
          </a:xfrm>
          <a:prstGeom prst="rect">
            <a:avLst/>
          </a:prstGeom>
          <a:effectLst>
            <a:reflection stA="13000" endPos="75000" dist="127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924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Querying via Views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4" y="1309584"/>
            <a:ext cx="6247842" cy="1741579"/>
          </a:xfrm>
          <a:prstGeom prst="rect">
            <a:avLst/>
          </a:prstGeom>
          <a:ln>
            <a:noFill/>
          </a:ln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93" y="921076"/>
            <a:ext cx="3319466" cy="990966"/>
          </a:xfrm>
          <a:prstGeom prst="rect">
            <a:avLst/>
          </a:prstGeom>
          <a:ln>
            <a:noFill/>
          </a:ln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66" y="3284932"/>
            <a:ext cx="8044054" cy="1482331"/>
          </a:xfrm>
          <a:prstGeom prst="rect">
            <a:avLst/>
          </a:prstGeom>
          <a:ln>
            <a:noFill/>
          </a:ln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12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Querying via Views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52916" r="52916"/>
          <a:stretch/>
        </p:blipFill>
        <p:spPr>
          <a:xfrm>
            <a:off x="-2993184" y="704013"/>
            <a:ext cx="6921576" cy="3956993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276" y="1227738"/>
            <a:ext cx="4674928" cy="32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8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Querying via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2867891" cy="1261533"/>
          </a:xfrm>
        </p:spPr>
        <p:txBody>
          <a:bodyPr/>
          <a:lstStyle/>
          <a:p>
            <a:r>
              <a:rPr lang="en-US" dirty="0" smtClean="0"/>
              <a:t>Simple View access</a:t>
            </a:r>
          </a:p>
          <a:p>
            <a:r>
              <a:rPr lang="en-US" dirty="0" smtClean="0"/>
              <a:t>Exact match query</a:t>
            </a:r>
          </a:p>
          <a:p>
            <a:r>
              <a:rPr lang="en-US" dirty="0" smtClean="0"/>
              <a:t>Range query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11418" y="685028"/>
            <a:ext cx="2867891" cy="1261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78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99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reduction</a:t>
            </a:r>
          </a:p>
          <a:p>
            <a:r>
              <a:rPr lang="en-US" dirty="0" smtClean="0"/>
              <a:t>With grouping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8" y="2233547"/>
            <a:ext cx="7856941" cy="2190877"/>
          </a:xfrm>
          <a:prstGeom prst="rect">
            <a:avLst/>
          </a:prstGeom>
          <a:ln>
            <a:noFill/>
          </a:ln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75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- Selection, Projection,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85800"/>
            <a:ext cx="8007740" cy="3394472"/>
          </a:xfrm>
        </p:spPr>
        <p:txBody>
          <a:bodyPr/>
          <a:lstStyle/>
          <a:p>
            <a:r>
              <a:rPr lang="en-US" dirty="0" smtClean="0"/>
              <a:t>Try avoid computing too many things in a View</a:t>
            </a:r>
          </a:p>
          <a:p>
            <a:r>
              <a:rPr lang="en-US" dirty="0" smtClean="0"/>
              <a:t>Check for attribute existence</a:t>
            </a:r>
          </a:p>
          <a:p>
            <a:r>
              <a:rPr lang="en-US" dirty="0" smtClean="0"/>
              <a:t>Pre-Filter data to avoid unnecessary entries in the View</a:t>
            </a:r>
          </a:p>
          <a:p>
            <a:pPr lvl="1"/>
            <a:r>
              <a:rPr lang="en-US" dirty="0" smtClean="0"/>
              <a:t>Use document types to make Views more selective</a:t>
            </a:r>
          </a:p>
          <a:p>
            <a:r>
              <a:rPr lang="en-US" dirty="0" smtClean="0"/>
              <a:t>Project (map) only necessary data by emitting it as part of the value</a:t>
            </a:r>
          </a:p>
          <a:p>
            <a:pPr lvl="1"/>
            <a:r>
              <a:rPr lang="en-US" dirty="0" smtClean="0"/>
              <a:t>Do not emit the full document</a:t>
            </a:r>
          </a:p>
          <a:p>
            <a:pPr lvl="1"/>
            <a:r>
              <a:rPr lang="en-US" dirty="0" smtClean="0"/>
              <a:t>Back-reference via the original document id</a:t>
            </a:r>
          </a:p>
          <a:p>
            <a:r>
              <a:rPr lang="en-US" dirty="0" smtClean="0"/>
              <a:t>Use the built-in reduce functions if possible</a:t>
            </a:r>
          </a:p>
        </p:txBody>
      </p:sp>
    </p:spTree>
    <p:extLst>
      <p:ext uri="{BB962C8B-B14F-4D97-AF65-F5344CB8AC3E}">
        <p14:creationId xmlns:p14="http://schemas.microsoft.com/office/powerpoint/2010/main" val="145694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- Selection, Projection, Aggregation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4" y="2797373"/>
            <a:ext cx="8275468" cy="1833827"/>
          </a:xfrm>
          <a:prstGeom prst="rect">
            <a:avLst/>
          </a:prstGeom>
          <a:ln>
            <a:noFill/>
          </a:ln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04" y="923729"/>
            <a:ext cx="6080330" cy="1589244"/>
          </a:xfrm>
          <a:prstGeom prst="rect">
            <a:avLst/>
          </a:prstGeom>
          <a:ln>
            <a:noFill/>
          </a:ln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929" y="1634413"/>
            <a:ext cx="2684654" cy="1564152"/>
          </a:xfrm>
          <a:prstGeom prst="rect">
            <a:avLst/>
          </a:prstGeom>
          <a:ln>
            <a:noFill/>
          </a:ln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789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N1QL – Developer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85800"/>
            <a:ext cx="3822316" cy="3394472"/>
          </a:xfrm>
        </p:spPr>
        <p:txBody>
          <a:bodyPr/>
          <a:lstStyle/>
          <a:p>
            <a:r>
              <a:rPr lang="en-US" dirty="0" smtClean="0"/>
              <a:t>SQL like query language</a:t>
            </a:r>
          </a:p>
          <a:p>
            <a:r>
              <a:rPr lang="en-US" dirty="0" smtClean="0"/>
              <a:t>Extended syntax</a:t>
            </a:r>
          </a:p>
          <a:p>
            <a:r>
              <a:rPr lang="en-US" dirty="0" smtClean="0"/>
              <a:t>Can use several index implementations</a:t>
            </a:r>
          </a:p>
          <a:p>
            <a:pPr lvl="1"/>
            <a:r>
              <a:rPr lang="en-US" dirty="0" err="1" smtClean="0"/>
              <a:t>ForestDB</a:t>
            </a:r>
            <a:r>
              <a:rPr lang="en-US" dirty="0" smtClean="0"/>
              <a:t> - Global Secondary Indexes </a:t>
            </a:r>
          </a:p>
          <a:p>
            <a:pPr lvl="1"/>
            <a:r>
              <a:rPr lang="en-US" dirty="0" err="1"/>
              <a:t>Couchstore</a:t>
            </a:r>
            <a:r>
              <a:rPr lang="en-US" dirty="0"/>
              <a:t> </a:t>
            </a:r>
            <a:r>
              <a:rPr lang="en-US" dirty="0" smtClean="0"/>
              <a:t>Views</a:t>
            </a:r>
            <a:r>
              <a:rPr lang="en-US" dirty="0"/>
              <a:t> </a:t>
            </a:r>
            <a:r>
              <a:rPr lang="en-US" dirty="0" smtClean="0"/>
              <a:t>- Only those were created via N1QL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7344" y="1032426"/>
            <a:ext cx="39684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CREATE PRIMARY INDEX ON </a:t>
            </a:r>
            <a:r>
              <a:rPr lang="en-US" dirty="0" smtClean="0">
                <a:solidFill>
                  <a:srgbClr val="008000"/>
                </a:solidFill>
              </a:rPr>
              <a:t>`</a:t>
            </a:r>
            <a:r>
              <a:rPr lang="en-US" dirty="0">
                <a:solidFill>
                  <a:srgbClr val="008000"/>
                </a:solidFill>
              </a:rPr>
              <a:t>beer-</a:t>
            </a:r>
            <a:r>
              <a:rPr lang="en-US" dirty="0" smtClean="0">
                <a:solidFill>
                  <a:srgbClr val="008000"/>
                </a:solidFill>
              </a:rPr>
              <a:t>sample`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CREATE </a:t>
            </a:r>
            <a:r>
              <a:rPr lang="en-US" dirty="0">
                <a:solidFill>
                  <a:srgbClr val="3366FF"/>
                </a:solidFill>
              </a:rPr>
              <a:t>INDEX </a:t>
            </a:r>
            <a:r>
              <a:rPr lang="en-US" dirty="0">
                <a:solidFill>
                  <a:srgbClr val="008000"/>
                </a:solidFill>
              </a:rPr>
              <a:t>`beer-sample-type-index` </a:t>
            </a:r>
            <a:r>
              <a:rPr lang="en-US" dirty="0">
                <a:solidFill>
                  <a:srgbClr val="3366FF"/>
                </a:solidFill>
              </a:rPr>
              <a:t>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`beer-sample`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(type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SELECT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brewery_id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FROM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`beer-sample` </a:t>
            </a:r>
            <a:r>
              <a:rPr lang="en-US" dirty="0">
                <a:solidFill>
                  <a:srgbClr val="3366FF"/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name = </a:t>
            </a:r>
            <a:r>
              <a:rPr lang="en-US" dirty="0">
                <a:solidFill>
                  <a:srgbClr val="008000"/>
                </a:solidFill>
              </a:rPr>
              <a:t>'</a:t>
            </a:r>
            <a:r>
              <a:rPr lang="en-US" dirty="0" err="1">
                <a:solidFill>
                  <a:srgbClr val="008000"/>
                </a:solidFill>
              </a:rPr>
              <a:t>Doppelbock</a:t>
            </a:r>
            <a:r>
              <a:rPr lang="en-US" dirty="0">
                <a:solidFill>
                  <a:srgbClr val="008000"/>
                </a:solidFill>
              </a:rPr>
              <a:t>'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3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Indexing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Couchbase 2.x compared to 3.x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6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2.x Architecture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10" y="715853"/>
            <a:ext cx="3478416" cy="40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4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3.x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97" y="782367"/>
            <a:ext cx="3772721" cy="39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8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Ways </a:t>
            </a:r>
            <a:r>
              <a:rPr lang="en-US" dirty="0" smtClean="0"/>
              <a:t>to Query</a:t>
            </a:r>
          </a:p>
          <a:p>
            <a:r>
              <a:rPr lang="en-US" dirty="0" smtClean="0"/>
              <a:t>Database Design Considerations for Views</a:t>
            </a:r>
            <a:endParaRPr lang="en-US" dirty="0"/>
          </a:p>
          <a:p>
            <a:r>
              <a:rPr lang="en-US" dirty="0" smtClean="0"/>
              <a:t>Configuration Settings and their Effects</a:t>
            </a:r>
          </a:p>
          <a:p>
            <a:r>
              <a:rPr lang="en-US" dirty="0" smtClean="0"/>
              <a:t>Resource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477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Semantic of ‘stale = false’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85800"/>
            <a:ext cx="8007740" cy="3394472"/>
          </a:xfrm>
        </p:spPr>
        <p:txBody>
          <a:bodyPr/>
          <a:lstStyle/>
          <a:p>
            <a:r>
              <a:rPr lang="en-US" dirty="0" smtClean="0"/>
              <a:t>Stale = false</a:t>
            </a:r>
          </a:p>
          <a:p>
            <a:pPr lvl="1"/>
            <a:r>
              <a:rPr lang="en-US" dirty="0" smtClean="0"/>
              <a:t>Default is ‘update after’</a:t>
            </a:r>
          </a:p>
          <a:p>
            <a:pPr lvl="1"/>
            <a:r>
              <a:rPr lang="en-US" dirty="0" smtClean="0"/>
              <a:t>Used to enforce index update at query time</a:t>
            </a:r>
          </a:p>
          <a:p>
            <a:r>
              <a:rPr lang="en-US" dirty="0" smtClean="0"/>
              <a:t>2.x</a:t>
            </a:r>
          </a:p>
          <a:p>
            <a:pPr lvl="1"/>
            <a:r>
              <a:rPr lang="en-US" dirty="0" smtClean="0"/>
              <a:t>Eventual indexed</a:t>
            </a:r>
          </a:p>
          <a:p>
            <a:pPr lvl="1"/>
            <a:r>
              <a:rPr lang="en-US" dirty="0" smtClean="0"/>
              <a:t>Eventual consistent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it disk before indexed</a:t>
            </a:r>
          </a:p>
          <a:p>
            <a:r>
              <a:rPr lang="en-US" dirty="0" smtClean="0"/>
              <a:t>3.x</a:t>
            </a:r>
          </a:p>
          <a:p>
            <a:pPr lvl="1"/>
            <a:r>
              <a:rPr lang="en-US" dirty="0" smtClean="0"/>
              <a:t>Indexed from memory so semantically correct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80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 Considerations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85" y="982982"/>
            <a:ext cx="2992538" cy="3042533"/>
          </a:xfrm>
          <a:prstGeom prst="rect">
            <a:avLst/>
          </a:prstGeom>
          <a:effectLst>
            <a:reflection stA="10000" endPos="75000" dist="127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Design Documents per 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85800"/>
            <a:ext cx="5061528" cy="3394472"/>
          </a:xfrm>
        </p:spPr>
        <p:txBody>
          <a:bodyPr/>
          <a:lstStyle/>
          <a:p>
            <a:r>
              <a:rPr lang="en-US" dirty="0" smtClean="0"/>
              <a:t>Indexers are allocated per Design Document</a:t>
            </a:r>
          </a:p>
          <a:p>
            <a:r>
              <a:rPr lang="en-US" dirty="0" smtClean="0"/>
              <a:t>Bad cases</a:t>
            </a:r>
          </a:p>
          <a:p>
            <a:pPr lvl="1"/>
            <a:r>
              <a:rPr lang="en-US" dirty="0" smtClean="0"/>
              <a:t>One Design Document contains all Views</a:t>
            </a:r>
          </a:p>
          <a:p>
            <a:pPr lvl="4">
              <a:buFont typeface="Wingdings" charset="2"/>
              <a:buChar char="Ø"/>
            </a:pPr>
            <a:r>
              <a:rPr lang="en-US" dirty="0" smtClean="0"/>
              <a:t>All Views are updated the same time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A lot to do for the Indexer</a:t>
            </a:r>
          </a:p>
          <a:p>
            <a:pPr lvl="1"/>
            <a:r>
              <a:rPr lang="en-US" dirty="0" smtClean="0"/>
              <a:t>One View per Design Document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Resource intensive because one Indexer per View</a:t>
            </a:r>
            <a:endParaRPr lang="en-US" dirty="0"/>
          </a:p>
          <a:p>
            <a:r>
              <a:rPr lang="en-US" dirty="0" smtClean="0"/>
              <a:t>Good balance!</a:t>
            </a:r>
          </a:p>
        </p:txBody>
      </p:sp>
    </p:spTree>
    <p:extLst>
      <p:ext uri="{BB962C8B-B14F-4D97-AF65-F5344CB8AC3E}">
        <p14:creationId xmlns:p14="http://schemas.microsoft.com/office/powerpoint/2010/main" val="132795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Separated Buckets for Indexing /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685800"/>
            <a:ext cx="8007741" cy="3394472"/>
          </a:xfrm>
        </p:spPr>
        <p:txBody>
          <a:bodyPr/>
          <a:lstStyle/>
          <a:p>
            <a:r>
              <a:rPr lang="en-US" dirty="0" smtClean="0"/>
              <a:t>Creating a View for the entire Bucket may be heavy weighted</a:t>
            </a:r>
          </a:p>
          <a:p>
            <a:r>
              <a:rPr lang="en-US" dirty="0" smtClean="0"/>
              <a:t>Separate data to be indexed / queried</a:t>
            </a:r>
          </a:p>
          <a:p>
            <a:r>
              <a:rPr lang="en-US" dirty="0" smtClean="0"/>
              <a:t>Don’t create too many Buckets!</a:t>
            </a:r>
          </a:p>
        </p:txBody>
      </p:sp>
    </p:spTree>
    <p:extLst>
      <p:ext uri="{BB962C8B-B14F-4D97-AF65-F5344CB8AC3E}">
        <p14:creationId xmlns:p14="http://schemas.microsoft.com/office/powerpoint/2010/main" val="371748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XDCR – Separated Cluster for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85800"/>
            <a:ext cx="5061528" cy="3394472"/>
          </a:xfrm>
        </p:spPr>
        <p:txBody>
          <a:bodyPr/>
          <a:lstStyle/>
          <a:p>
            <a:r>
              <a:rPr lang="en-US" dirty="0" smtClean="0"/>
              <a:t>Separate the load</a:t>
            </a:r>
          </a:p>
          <a:p>
            <a:pPr lvl="1"/>
            <a:r>
              <a:rPr lang="en-US" dirty="0" smtClean="0"/>
              <a:t>Reporting cluster vs. operational one</a:t>
            </a:r>
          </a:p>
          <a:p>
            <a:pPr lvl="1"/>
            <a:r>
              <a:rPr lang="en-US" dirty="0" smtClean="0"/>
              <a:t>Active-Passive XDCR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4" y="1423938"/>
            <a:ext cx="5105182" cy="29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8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their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8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685800"/>
            <a:ext cx="8007741" cy="3394472"/>
          </a:xfrm>
        </p:spPr>
        <p:txBody>
          <a:bodyPr/>
          <a:lstStyle/>
          <a:p>
            <a:r>
              <a:rPr lang="en-US" dirty="0" smtClean="0"/>
              <a:t>Index Path</a:t>
            </a:r>
          </a:p>
          <a:p>
            <a:pPr lvl="1"/>
            <a:r>
              <a:rPr lang="en-US" dirty="0" smtClean="0"/>
              <a:t>Separated disks for data and indexes</a:t>
            </a:r>
          </a:p>
          <a:p>
            <a:pPr lvl="1"/>
            <a:r>
              <a:rPr lang="en-US" dirty="0" smtClean="0"/>
              <a:t>Improve I/O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04" y="2453224"/>
            <a:ext cx="6808035" cy="671124"/>
          </a:xfrm>
          <a:prstGeom prst="rect">
            <a:avLst/>
          </a:prstGeom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72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685800"/>
            <a:ext cx="8007741" cy="3394472"/>
          </a:xfrm>
        </p:spPr>
        <p:txBody>
          <a:bodyPr/>
          <a:lstStyle/>
          <a:p>
            <a:r>
              <a:rPr lang="en-US" dirty="0" smtClean="0"/>
              <a:t>Indexing Interval</a:t>
            </a:r>
          </a:p>
          <a:p>
            <a:pPr lvl="1"/>
            <a:r>
              <a:rPr lang="en-US" dirty="0" smtClean="0"/>
              <a:t>Controls how up-to-date the index is by default</a:t>
            </a:r>
          </a:p>
          <a:p>
            <a:pPr lvl="1"/>
            <a:r>
              <a:rPr lang="en-US" dirty="0" smtClean="0"/>
              <a:t>‘stale = false’ as explained before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6" y="2415796"/>
            <a:ext cx="7681187" cy="788777"/>
          </a:xfrm>
          <a:prstGeom prst="rect">
            <a:avLst/>
          </a:prstGeom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1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685800"/>
            <a:ext cx="8007741" cy="3394472"/>
          </a:xfrm>
        </p:spPr>
        <p:txBody>
          <a:bodyPr/>
          <a:lstStyle/>
          <a:p>
            <a:r>
              <a:rPr lang="en-US" dirty="0" smtClean="0"/>
              <a:t>Max. number of in parallel working indexers</a:t>
            </a:r>
          </a:p>
          <a:p>
            <a:pPr lvl="1"/>
            <a:r>
              <a:rPr lang="en-US" dirty="0" smtClean="0"/>
              <a:t>Increase the number of threads per node</a:t>
            </a:r>
          </a:p>
          <a:p>
            <a:pPr lvl="2"/>
            <a:r>
              <a:rPr lang="en-US" dirty="0" smtClean="0"/>
              <a:t>Higher level of concurrency</a:t>
            </a:r>
          </a:p>
          <a:p>
            <a:pPr lvl="2"/>
            <a:r>
              <a:rPr lang="en-US" dirty="0" smtClean="0"/>
              <a:t>Higher disk and CPU load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94" y="2754129"/>
            <a:ext cx="6014259" cy="732595"/>
          </a:xfrm>
          <a:prstGeom prst="rect">
            <a:avLst/>
          </a:prstGeom>
          <a:effectLst>
            <a:outerShdw blurRad="762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54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685800"/>
            <a:ext cx="8007741" cy="3394472"/>
          </a:xfrm>
        </p:spPr>
        <p:txBody>
          <a:bodyPr/>
          <a:lstStyle/>
          <a:p>
            <a:r>
              <a:rPr lang="en-US" dirty="0" smtClean="0"/>
              <a:t>Index-aware rebalance</a:t>
            </a:r>
          </a:p>
          <a:p>
            <a:pPr lvl="1"/>
            <a:r>
              <a:rPr lang="en-US" dirty="0" smtClean="0"/>
              <a:t>Indexing by default as part of rebalancing</a:t>
            </a:r>
          </a:p>
          <a:p>
            <a:pPr lvl="1"/>
            <a:r>
              <a:rPr lang="en-US" dirty="0"/>
              <a:t>Ensures that you get query results from a new node during rebalance that are </a:t>
            </a:r>
            <a:r>
              <a:rPr lang="en-US" b="1" dirty="0"/>
              <a:t>consistent</a:t>
            </a:r>
            <a:r>
              <a:rPr lang="en-US" dirty="0"/>
              <a:t> with the query results you would have received from the node before rebalance started</a:t>
            </a:r>
          </a:p>
          <a:p>
            <a:pPr lvl="2"/>
            <a:r>
              <a:rPr lang="en-US" dirty="0"/>
              <a:t>Performance impact if enabled, so rebalance takes significantly more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97" y="3483968"/>
            <a:ext cx="7384962" cy="509308"/>
          </a:xfrm>
          <a:prstGeom prst="rect">
            <a:avLst/>
          </a:prstGeom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10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8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685800"/>
            <a:ext cx="8007741" cy="3394472"/>
          </a:xfrm>
        </p:spPr>
        <p:txBody>
          <a:bodyPr/>
          <a:lstStyle/>
          <a:p>
            <a:r>
              <a:rPr lang="en-US" dirty="0" smtClean="0"/>
              <a:t>Rebalance before compaction</a:t>
            </a:r>
          </a:p>
          <a:p>
            <a:pPr lvl="1"/>
            <a:r>
              <a:rPr lang="en-US" dirty="0" smtClean="0"/>
              <a:t>Default is 16, so 16 </a:t>
            </a:r>
            <a:r>
              <a:rPr lang="en-US" dirty="0" err="1" smtClean="0"/>
              <a:t>vBuckets</a:t>
            </a:r>
            <a:r>
              <a:rPr lang="en-US" dirty="0" smtClean="0"/>
              <a:t> are moved before rebalance is paused for compaction</a:t>
            </a:r>
          </a:p>
          <a:p>
            <a:pPr lvl="2"/>
            <a:r>
              <a:rPr lang="en-US" dirty="0" smtClean="0"/>
              <a:t>Higher value may increase rebalance performance</a:t>
            </a:r>
          </a:p>
          <a:p>
            <a:pPr lvl="2"/>
            <a:r>
              <a:rPr lang="en-US" dirty="0" smtClean="0"/>
              <a:t>Implicitly increases rebalance priority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1" y="2933750"/>
            <a:ext cx="7967356" cy="580274"/>
          </a:xfrm>
          <a:prstGeom prst="rect">
            <a:avLst/>
          </a:prstGeom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54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685800"/>
            <a:ext cx="8007741" cy="3394472"/>
          </a:xfrm>
        </p:spPr>
        <p:txBody>
          <a:bodyPr/>
          <a:lstStyle/>
          <a:p>
            <a:r>
              <a:rPr lang="en-US" dirty="0" smtClean="0"/>
              <a:t>Rebalance moves per node</a:t>
            </a:r>
          </a:p>
          <a:p>
            <a:pPr lvl="1"/>
            <a:r>
              <a:rPr lang="en-US" dirty="0" smtClean="0"/>
              <a:t>Default is 1</a:t>
            </a:r>
          </a:p>
          <a:p>
            <a:pPr lvl="2"/>
            <a:r>
              <a:rPr lang="en-US" dirty="0" smtClean="0"/>
              <a:t>Number of </a:t>
            </a:r>
            <a:r>
              <a:rPr lang="en-US" dirty="0" err="1" smtClean="0"/>
              <a:t>vBuckets</a:t>
            </a:r>
            <a:r>
              <a:rPr lang="en-US" dirty="0" smtClean="0"/>
              <a:t> moved at a time during the rebalance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02" y="2621824"/>
            <a:ext cx="7409034" cy="457422"/>
          </a:xfrm>
          <a:prstGeom prst="rect">
            <a:avLst/>
          </a:prstGeom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53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685800"/>
            <a:ext cx="8007741" cy="3394472"/>
          </a:xfrm>
        </p:spPr>
        <p:txBody>
          <a:bodyPr/>
          <a:lstStyle/>
          <a:p>
            <a:r>
              <a:rPr lang="en-US" dirty="0" smtClean="0"/>
              <a:t>(Auto) Compaction</a:t>
            </a:r>
          </a:p>
          <a:p>
            <a:pPr lvl="1"/>
            <a:r>
              <a:rPr lang="en-US" dirty="0" smtClean="0"/>
              <a:t>Append only storage engine</a:t>
            </a:r>
          </a:p>
          <a:p>
            <a:pPr lvl="1"/>
            <a:r>
              <a:rPr lang="en-US" dirty="0" smtClean="0"/>
              <a:t>In-place updates are expensive</a:t>
            </a:r>
          </a:p>
          <a:p>
            <a:pPr lvl="1"/>
            <a:r>
              <a:rPr lang="en-US" dirty="0" smtClean="0"/>
              <a:t>Removes tombstone objects and fragmentation</a:t>
            </a:r>
          </a:p>
          <a:p>
            <a:r>
              <a:rPr lang="en-US" dirty="0" smtClean="0"/>
              <a:t>Process Data and View compaction in parallel</a:t>
            </a:r>
          </a:p>
          <a:p>
            <a:pPr lvl="1"/>
            <a:r>
              <a:rPr lang="en-US" dirty="0" smtClean="0"/>
              <a:t>Implies a heavier processing and disk I/O load  during compaction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241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Compaction Settings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21" y="790186"/>
            <a:ext cx="6221855" cy="41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8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2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3821"/>
              </p:ext>
            </p:extLst>
          </p:nvPr>
        </p:nvGraphicFramePr>
        <p:xfrm>
          <a:off x="376886" y="872168"/>
          <a:ext cx="4329064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532"/>
                <a:gridCol w="2164532"/>
              </a:tblGrid>
              <a:tr h="173577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 (size,</a:t>
                      </a:r>
                      <a:r>
                        <a:rPr lang="en-US" baseline="0" dirty="0" smtClean="0"/>
                        <a:t> I/O)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Views per Design Document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the emitted items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Complexity</a:t>
                      </a:r>
                      <a:r>
                        <a:rPr lang="en-US" baseline="0" dirty="0" smtClean="0"/>
                        <a:t> of Map/Reduce functions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of the emitted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81717954"/>
              </p:ext>
            </p:extLst>
          </p:nvPr>
        </p:nvGraphicFramePr>
        <p:xfrm>
          <a:off x="5971585" y="877166"/>
          <a:ext cx="2410357" cy="175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82923939"/>
              </p:ext>
            </p:extLst>
          </p:nvPr>
        </p:nvGraphicFramePr>
        <p:xfrm>
          <a:off x="5430322" y="2964972"/>
          <a:ext cx="2501075" cy="175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6344" y="3256588"/>
            <a:ext cx="8007741" cy="3394472"/>
          </a:xfrm>
        </p:spPr>
        <p:txBody>
          <a:bodyPr/>
          <a:lstStyle/>
          <a:p>
            <a:r>
              <a:rPr lang="en-US" sz="2000" dirty="0" smtClean="0"/>
              <a:t>More CPU cores are recommended</a:t>
            </a:r>
          </a:p>
          <a:p>
            <a:r>
              <a:rPr lang="en-US" sz="2000" dirty="0" smtClean="0"/>
              <a:t>Configure your OS</a:t>
            </a:r>
            <a:r>
              <a:rPr lang="en-US" sz="2000" dirty="0"/>
              <a:t> </a:t>
            </a:r>
            <a:r>
              <a:rPr lang="en-US" sz="2000" dirty="0" smtClean="0"/>
              <a:t>File System Buffer!</a:t>
            </a:r>
          </a:p>
          <a:p>
            <a:r>
              <a:rPr lang="en-US" sz="2000" dirty="0" smtClean="0"/>
              <a:t>Use SSD-s for Views!</a:t>
            </a:r>
          </a:p>
        </p:txBody>
      </p:sp>
    </p:spTree>
    <p:extLst>
      <p:ext uri="{BB962C8B-B14F-4D97-AF65-F5344CB8AC3E}">
        <p14:creationId xmlns:p14="http://schemas.microsoft.com/office/powerpoint/2010/main" val="233055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7945" y="992485"/>
            <a:ext cx="221826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3.x</a:t>
            </a:r>
            <a:endParaRPr lang="de-DE" sz="8800" b="1" cap="none" spc="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199" y="685800"/>
            <a:ext cx="8007739" cy="3394472"/>
          </a:xfrm>
        </p:spPr>
        <p:txBody>
          <a:bodyPr/>
          <a:lstStyle/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on Indexing via Views</a:t>
            </a:r>
            <a:endParaRPr lang="en-US" dirty="0"/>
          </a:p>
          <a:p>
            <a:r>
              <a:rPr lang="en-US" dirty="0" smtClean="0"/>
              <a:t>Not covering </a:t>
            </a:r>
          </a:p>
          <a:p>
            <a:pPr lvl="1"/>
            <a:r>
              <a:rPr lang="en-US" dirty="0" smtClean="0"/>
              <a:t>the new Global Secondary Indexes in 4.0</a:t>
            </a:r>
          </a:p>
        </p:txBody>
      </p:sp>
    </p:spTree>
    <p:extLst>
      <p:ext uri="{BB962C8B-B14F-4D97-AF65-F5344CB8AC3E}">
        <p14:creationId xmlns:p14="http://schemas.microsoft.com/office/powerpoint/2010/main" val="61769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85800"/>
            <a:ext cx="8007739" cy="3394472"/>
          </a:xfrm>
        </p:spPr>
        <p:txBody>
          <a:bodyPr/>
          <a:lstStyle/>
          <a:p>
            <a:r>
              <a:rPr lang="en-US" dirty="0"/>
              <a:t>Views are a powerful feature for real time applications</a:t>
            </a:r>
            <a:endParaRPr lang="en-US" dirty="0" smtClean="0"/>
          </a:p>
          <a:p>
            <a:r>
              <a:rPr lang="en-US" dirty="0"/>
              <a:t>Indexing can be a pretty heavy weighted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>Indeed use case dependent!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38977" y="2512973"/>
            <a:ext cx="1167049" cy="712617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 smtClean="0"/>
              <a:t>Patch</a:t>
            </a:r>
          </a:p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Management</a:t>
            </a:r>
            <a:endParaRPr lang="en-US" sz="1300" kern="1200" dirty="0"/>
          </a:p>
        </p:txBody>
      </p:sp>
      <p:sp>
        <p:nvSpPr>
          <p:cNvPr id="6" name="Rectangle 5"/>
          <p:cNvSpPr/>
          <p:nvPr/>
        </p:nvSpPr>
        <p:spPr>
          <a:xfrm flipH="1">
            <a:off x="6178145" y="2505070"/>
            <a:ext cx="892111" cy="693495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 smtClean="0"/>
              <a:t>Many others.. </a:t>
            </a:r>
            <a:endParaRPr lang="en-US" sz="1300" b="1" kern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24867" y="2262466"/>
            <a:ext cx="10316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248" y="2725877"/>
            <a:ext cx="168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Views/Queries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4749" y="2724684"/>
            <a:ext cx="137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Access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4609" y="3107463"/>
            <a:ext cx="1529038" cy="6374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2093" y="3107463"/>
            <a:ext cx="4321155" cy="6374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11207" y="2302432"/>
            <a:ext cx="10316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125859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Ways to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Couchbase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130800" cy="3394472"/>
          </a:xfrm>
        </p:spPr>
        <p:txBody>
          <a:bodyPr/>
          <a:lstStyle/>
          <a:p>
            <a:r>
              <a:rPr lang="en-US" dirty="0" smtClean="0"/>
              <a:t>Retrieval via </a:t>
            </a:r>
            <a:r>
              <a:rPr lang="en-US" dirty="0"/>
              <a:t>k</a:t>
            </a:r>
            <a:r>
              <a:rPr lang="en-US" dirty="0" smtClean="0"/>
              <a:t>ey patterns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person::$</a:t>
            </a:r>
            <a:r>
              <a:rPr lang="en-US" dirty="0" err="1" smtClean="0"/>
              <a:t>firstname</a:t>
            </a:r>
            <a:r>
              <a:rPr lang="en-US" dirty="0"/>
              <a:t>_</a:t>
            </a:r>
            <a:r>
              <a:rPr lang="en-US" dirty="0" smtClean="0"/>
              <a:t>$</a:t>
            </a:r>
            <a:r>
              <a:rPr lang="en-US" dirty="0" err="1" smtClean="0"/>
              <a:t>lastname</a:t>
            </a:r>
            <a:endParaRPr lang="en-US" dirty="0" smtClean="0"/>
          </a:p>
          <a:p>
            <a:r>
              <a:rPr lang="en-US" dirty="0" smtClean="0"/>
              <a:t>With a lookup document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just 2 steps to retrieve a user by his email address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B-Tree traversal vs. direct access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72" y="3582746"/>
            <a:ext cx="6358495" cy="602837"/>
          </a:xfrm>
          <a:prstGeom prst="rect">
            <a:avLst/>
          </a:prstGeom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05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130800" cy="3394472"/>
          </a:xfrm>
        </p:spPr>
        <p:txBody>
          <a:bodyPr/>
          <a:lstStyle/>
          <a:p>
            <a:r>
              <a:rPr lang="en-US" dirty="0" smtClean="0"/>
              <a:t>Multi-get by using a counter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81" y="1737825"/>
            <a:ext cx="4144628" cy="2449746"/>
          </a:xfrm>
          <a:prstGeom prst="rect">
            <a:avLst/>
          </a:prstGeom>
          <a:effectLst>
            <a:outerShdw blurRad="635000" dist="127000" dir="2700000" sx="103000" sy="103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04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Querying via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130800" cy="3394472"/>
          </a:xfrm>
        </p:spPr>
        <p:txBody>
          <a:bodyPr/>
          <a:lstStyle/>
          <a:p>
            <a:r>
              <a:rPr lang="en-US" dirty="0" smtClean="0"/>
              <a:t>Organized in Design Documents</a:t>
            </a:r>
          </a:p>
          <a:p>
            <a:r>
              <a:rPr lang="en-US" dirty="0" smtClean="0"/>
              <a:t>Incremental Map-Reduce</a:t>
            </a:r>
          </a:p>
          <a:p>
            <a:pPr lvl="1"/>
            <a:r>
              <a:rPr lang="en-US" dirty="0" smtClean="0"/>
              <a:t>Spread load across nodes</a:t>
            </a:r>
          </a:p>
          <a:p>
            <a:pPr lvl="1"/>
            <a:r>
              <a:rPr lang="en-US" dirty="0" smtClean="0"/>
              <a:t>Each node indexes it’s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06586"/>
              </p:ext>
            </p:extLst>
          </p:nvPr>
        </p:nvGraphicFramePr>
        <p:xfrm>
          <a:off x="5355352" y="744460"/>
          <a:ext cx="3155718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859"/>
                <a:gridCol w="157785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Process,</a:t>
                      </a:r>
                      <a:r>
                        <a:rPr lang="en-US" baseline="0" dirty="0" smtClean="0"/>
                        <a:t> filter, map and emit a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 mapped</a:t>
                      </a:r>
                      <a:r>
                        <a:rPr lang="en-US" baseline="0" dirty="0" smtClean="0"/>
                        <a:t> data</a:t>
                      </a:r>
                    </a:p>
                    <a:p>
                      <a:r>
                        <a:rPr lang="en-US" baseline="0" dirty="0" smtClean="0"/>
                        <a:t>Built in: _count, _sum, _stats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1" y="3021494"/>
            <a:ext cx="7638507" cy="15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8134</TotalTime>
  <Words>851</Words>
  <Application>Microsoft Macintosh PowerPoint</Application>
  <PresentationFormat>On-screen Show (16:9)</PresentationFormat>
  <Paragraphs>166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Best Practices with Views in Couchbase Server</vt:lpstr>
      <vt:lpstr>Agenda</vt:lpstr>
      <vt:lpstr>Introduction</vt:lpstr>
      <vt:lpstr>Introduction</vt:lpstr>
      <vt:lpstr>Introduction</vt:lpstr>
      <vt:lpstr>Ways to Query</vt:lpstr>
      <vt:lpstr>Key Patterns</vt:lpstr>
      <vt:lpstr>Key Patterns</vt:lpstr>
      <vt:lpstr>Indexing and Querying via Views</vt:lpstr>
      <vt:lpstr>Indexing and Querying via Views</vt:lpstr>
      <vt:lpstr>Indexing and Querying via Views</vt:lpstr>
      <vt:lpstr>Indexing and Querying via Views</vt:lpstr>
      <vt:lpstr>Indexing and Querying via Views</vt:lpstr>
      <vt:lpstr>Best Practices - Selection, Projection, Aggregation</vt:lpstr>
      <vt:lpstr>Best Practices - Selection, Projection, Aggregation</vt:lpstr>
      <vt:lpstr>N1QL – Developer Preview</vt:lpstr>
      <vt:lpstr>How Indexing works</vt:lpstr>
      <vt:lpstr>2.x Architecture </vt:lpstr>
      <vt:lpstr>3.x Architecture</vt:lpstr>
      <vt:lpstr>The Semantic of ‘stale = false’</vt:lpstr>
      <vt:lpstr>Database Design Considerations</vt:lpstr>
      <vt:lpstr>Number of Design Documents per Bucket</vt:lpstr>
      <vt:lpstr>Separated Buckets for Indexing / Querying</vt:lpstr>
      <vt:lpstr>XDCR – Separated Cluster for Indexing</vt:lpstr>
      <vt:lpstr>Configuration Settings</vt:lpstr>
      <vt:lpstr>Indexing Settings</vt:lpstr>
      <vt:lpstr>Indexing Settings</vt:lpstr>
      <vt:lpstr>Indexing Settings</vt:lpstr>
      <vt:lpstr>Rebalance Settings</vt:lpstr>
      <vt:lpstr>Rebalance Settings</vt:lpstr>
      <vt:lpstr>Rebalance Settings</vt:lpstr>
      <vt:lpstr>Compaction Settings</vt:lpstr>
      <vt:lpstr>Compaction Settings</vt:lpstr>
      <vt:lpstr>Resource Requirements</vt:lpstr>
      <vt:lpstr>Resource Requirements</vt:lpstr>
      <vt:lpstr>Thank you!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David Maier</cp:lastModifiedBy>
  <cp:revision>93</cp:revision>
  <dcterms:created xsi:type="dcterms:W3CDTF">2014-10-22T15:36:28Z</dcterms:created>
  <dcterms:modified xsi:type="dcterms:W3CDTF">2015-06-04T18:55:58Z</dcterms:modified>
</cp:coreProperties>
</file>