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4" r:id="rId2"/>
    <p:sldId id="285" r:id="rId3"/>
    <p:sldId id="286" r:id="rId4"/>
    <p:sldId id="287" r:id="rId5"/>
    <p:sldId id="288" r:id="rId6"/>
    <p:sldId id="290" r:id="rId7"/>
    <p:sldId id="291" r:id="rId8"/>
    <p:sldId id="293" r:id="rId9"/>
    <p:sldId id="380" r:id="rId10"/>
    <p:sldId id="294" r:id="rId11"/>
    <p:sldId id="334" r:id="rId12"/>
    <p:sldId id="335" r:id="rId13"/>
    <p:sldId id="338" r:id="rId14"/>
    <p:sldId id="339" r:id="rId15"/>
    <p:sldId id="336" r:id="rId16"/>
    <p:sldId id="337" r:id="rId17"/>
    <p:sldId id="296" r:id="rId18"/>
    <p:sldId id="297" r:id="rId19"/>
    <p:sldId id="329" r:id="rId20"/>
    <p:sldId id="299" r:id="rId21"/>
    <p:sldId id="317" r:id="rId22"/>
    <p:sldId id="318" r:id="rId23"/>
    <p:sldId id="321" r:id="rId24"/>
    <p:sldId id="322" r:id="rId25"/>
    <p:sldId id="300" r:id="rId26"/>
    <p:sldId id="320" r:id="rId27"/>
    <p:sldId id="301" r:id="rId28"/>
    <p:sldId id="324" r:id="rId29"/>
    <p:sldId id="323" r:id="rId30"/>
    <p:sldId id="328" r:id="rId31"/>
    <p:sldId id="330" r:id="rId32"/>
    <p:sldId id="344" r:id="rId33"/>
    <p:sldId id="333" r:id="rId34"/>
    <p:sldId id="353" r:id="rId35"/>
    <p:sldId id="377" r:id="rId36"/>
    <p:sldId id="378" r:id="rId37"/>
    <p:sldId id="347" r:id="rId38"/>
    <p:sldId id="348" r:id="rId39"/>
    <p:sldId id="371" r:id="rId40"/>
    <p:sldId id="360" r:id="rId41"/>
    <p:sldId id="374" r:id="rId42"/>
    <p:sldId id="362" r:id="rId43"/>
    <p:sldId id="363" r:id="rId44"/>
    <p:sldId id="364" r:id="rId45"/>
    <p:sldId id="379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80096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262" y="58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6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Note that we have dropped</a:t>
            </a:r>
            <a:r>
              <a:rPr lang="en-US" baseline="0" dirty="0" smtClean="0"/>
              <a:t> down one rung on our depth gauge.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Now:</a:t>
            </a:r>
            <a:r>
              <a:rPr lang="en-US" baseline="0" dirty="0" smtClean="0"/>
              <a:t> we are inside a s</a:t>
            </a:r>
            <a:r>
              <a:rPr lang="en-US" dirty="0" smtClean="0"/>
              <a:t>ingle</a:t>
            </a:r>
            <a:r>
              <a:rPr lang="en-US" baseline="0" dirty="0" smtClean="0"/>
              <a:t> node. Unit of the cluster.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Each of these boxes is a separate OS process.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Highlight the part that is the cluster manager: babysitter + ns-server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Babysitter will restart upon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cluster manager. </a:t>
            </a:r>
          </a:p>
          <a:p>
            <a:r>
              <a:rPr lang="en-US" baseline="0" dirty="0" smtClean="0"/>
              <a:t>The babysitter process and the ns-server process. </a:t>
            </a:r>
          </a:p>
          <a:p>
            <a:r>
              <a:rPr lang="en-US" baseline="0" dirty="0" smtClean="0"/>
              <a:t>Babysitter manages the processes on this node and ns-server coordinates all activities on this node and communicates with remote nodes.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</a:t>
            </a:r>
            <a:r>
              <a:rPr lang="en-US" baseline="0" dirty="0" smtClean="0"/>
              <a:t> the other OS processes in the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Memcached serves k-v requests and is deployed on data-service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in 4.0: </a:t>
            </a:r>
            <a:r>
              <a:rPr lang="en-US" baseline="0" dirty="0" err="1" smtClean="0"/>
              <a:t>xdcr</a:t>
            </a:r>
            <a:r>
              <a:rPr lang="en-US" baseline="0" dirty="0" smtClean="0"/>
              <a:t> and view-engine were previously part of ns-server &amp; have been carved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the name implies the indexer process indexes DCP streams from memcached nodes. Deployed on nodes with the “index service.”</a:t>
            </a:r>
          </a:p>
          <a:p>
            <a:r>
              <a:rPr lang="en-US" baseline="0" dirty="0" smtClean="0"/>
              <a:t>Talk by John yesterday gave us some great insight into the what goes on in the indexer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process</a:t>
            </a:r>
            <a:r>
              <a:rPr lang="en-US" baseline="0" dirty="0" smtClean="0"/>
              <a:t> is deployed on nodes with the “query service” enabled. </a:t>
            </a:r>
            <a:r>
              <a:rPr lang="en-US" baseline="0" dirty="0" err="1" smtClean="0"/>
              <a:t>Keshav</a:t>
            </a:r>
            <a:r>
              <a:rPr lang="en-US" baseline="0" dirty="0" smtClean="0"/>
              <a:t> </a:t>
            </a:r>
            <a:r>
              <a:rPr lang="en-US" baseline="0" smtClean="0"/>
              <a:t>covered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was a</a:t>
            </a:r>
            <a:r>
              <a:rPr lang="en-US" baseline="0" dirty="0" smtClean="0"/>
              <a:t> bit about babysitter. Now we move to </a:t>
            </a:r>
            <a:r>
              <a:rPr lang="en-US" baseline="0" dirty="0" err="1" smtClean="0"/>
              <a:t>ns_server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Note we’ve dropped down another level on the depth gauge.</a:t>
            </a:r>
          </a:p>
          <a:p>
            <a:r>
              <a:rPr lang="en-US" baseline="0" dirty="0" smtClean="0"/>
              <a:t>What’s inside? Well let’s take a quick look at the subsystems in the ns-server.</a:t>
            </a:r>
          </a:p>
          <a:p>
            <a:r>
              <a:rPr lang="en-US" baseline="0" dirty="0" smtClean="0"/>
              <a:t>This is fine but we want to get to the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1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that we need to talk a</a:t>
            </a:r>
            <a:r>
              <a:rPr lang="en-US" baseline="0" dirty="0" smtClean="0"/>
              <a:t> little about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7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view, one of the key features of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are: lightweight processes and messages.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AKA “actor model”</a:t>
            </a:r>
          </a:p>
          <a:p>
            <a:r>
              <a:rPr lang="en-US" dirty="0" smtClean="0"/>
              <a:t>Asynchronous,</a:t>
            </a:r>
            <a:r>
              <a:rPr lang="en-US" baseline="0" dirty="0" smtClean="0"/>
              <a:t> distributed, single assignment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9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“actor model”</a:t>
            </a:r>
          </a:p>
          <a:p>
            <a:r>
              <a:rPr lang="en-US" dirty="0" smtClean="0"/>
              <a:t>Asynchronous,</a:t>
            </a:r>
            <a:r>
              <a:rPr lang="en-US" baseline="0" dirty="0" smtClean="0"/>
              <a:t> distributed, single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nice things about </a:t>
            </a:r>
            <a:r>
              <a:rPr lang="en-US" dirty="0" err="1" smtClean="0"/>
              <a:t>Erlang</a:t>
            </a:r>
            <a:r>
              <a:rPr lang="en-US" baseline="0" dirty="0" smtClean="0"/>
              <a:t> is that message passing feels the same and has the same semantics within a process and across processes that are part of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distributed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9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9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key feature, in my view is OTP – which stands for “</a:t>
            </a:r>
            <a:r>
              <a:rPr lang="en-US" dirty="0" smtClean="0"/>
              <a:t>Open Telecom Platform”</a:t>
            </a:r>
            <a:r>
              <a:rPr lang="en-US" baseline="0" dirty="0"/>
              <a:t> </a:t>
            </a:r>
            <a:r>
              <a:rPr lang="en-US" baseline="0" dirty="0" smtClean="0"/>
              <a:t>– but really is a framework that provides useful higher-level constructs built from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primitives.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9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supervision hierarchies.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Erlang</a:t>
            </a:r>
            <a:r>
              <a:rPr lang="en-US" baseline="0" dirty="0" smtClean="0"/>
              <a:t> processes and supervisor form a little ecosystem, like people working in a factory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9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have the vocabulary to explore inside </a:t>
            </a:r>
            <a:r>
              <a:rPr lang="en-US" baseline="0" dirty="0" err="1" smtClean="0"/>
              <a:t>ns_server</a:t>
            </a:r>
            <a:r>
              <a:rPr lang="en-US" baseline="0" dirty="0" smtClean="0"/>
              <a:t> – which is the heart of the cluster manager.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Instantiated via the </a:t>
            </a:r>
            <a:r>
              <a:rPr lang="en-US" baseline="0" dirty="0" err="1" smtClean="0"/>
              <a:t>ns_server</a:t>
            </a:r>
            <a:r>
              <a:rPr lang="en-US" baseline="0" dirty="0" smtClean="0"/>
              <a:t>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supervises all the supervisors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thing to notice here is the </a:t>
            </a:r>
            <a:r>
              <a:rPr lang="en-US" baseline="0" dirty="0" err="1" smtClean="0"/>
              <a:t>ns_server_nodes_sup</a:t>
            </a:r>
            <a:r>
              <a:rPr lang="en-US" baseline="0" dirty="0" smtClean="0"/>
              <a:t> – which is the main part of the supervision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points: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Collection</a:t>
            </a:r>
            <a:r>
              <a:rPr lang="en-US" baseline="0" dirty="0" smtClean="0"/>
              <a:t> of machines with a connecting communication bus (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&lt;zoom: CLUSTER&gt;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Hey</a:t>
            </a:r>
            <a:r>
              <a:rPr lang="en-US" baseline="0" dirty="0" smtClean="0"/>
              <a:t> – what’s this that’s just shown up on the right hand side of the screen?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master election – key part of the distributed system; is highly available; coordinates all cluster-wide activities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starts the system-wide orchestrator</a:t>
            </a:r>
          </a:p>
          <a:p>
            <a:pPr marL="228600" lvl="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this is the bucket manager; takes care of your bucket on this node for you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dcp_sup</a:t>
            </a:r>
            <a:r>
              <a:rPr lang="en-US" baseline="0" dirty="0" smtClean="0"/>
              <a:t> – manages DCP replication streams inbound to this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janitor_agent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ns-server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&lt;zoom out: show cluster again with communication connecting ns-servers&gt;</a:t>
            </a:r>
          </a:p>
          <a:p>
            <a:r>
              <a:rPr lang="en-US" dirty="0" smtClean="0"/>
              <a:t>&lt;zoom: CLUSTER&gt;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Master election (leader election)</a:t>
            </a:r>
          </a:p>
          <a:p>
            <a:r>
              <a:rPr lang="en-US" baseline="0" dirty="0" smtClean="0"/>
              <a:t>Key – elect a leader or master. Master coordinates almost all cluster-wide functions. </a:t>
            </a:r>
          </a:p>
          <a:p>
            <a:r>
              <a:rPr lang="en-US" baseline="0" dirty="0" smtClean="0"/>
              <a:t>Show the </a:t>
            </a:r>
            <a:r>
              <a:rPr lang="en-US" baseline="0" dirty="0" err="1" smtClean="0"/>
              <a:t>mb_master</a:t>
            </a:r>
            <a:r>
              <a:rPr lang="en-US" baseline="0" dirty="0" smtClean="0"/>
              <a:t> process in each of the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&lt;zoom out: show cluster again with communication connecting ns-servers&gt;</a:t>
            </a:r>
          </a:p>
          <a:p>
            <a:r>
              <a:rPr lang="en-US" dirty="0" smtClean="0"/>
              <a:t>&lt;zoom: CLUSTER&gt;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Master election (leader election)</a:t>
            </a:r>
          </a:p>
          <a:p>
            <a:r>
              <a:rPr lang="en-US" baseline="0" dirty="0" smtClean="0"/>
              <a:t>Key – elect a leader or master. Master coordinates almost all cluster-wide functions. </a:t>
            </a:r>
          </a:p>
          <a:p>
            <a:r>
              <a:rPr lang="en-US" baseline="0" dirty="0" smtClean="0"/>
              <a:t>Show the </a:t>
            </a:r>
            <a:r>
              <a:rPr lang="en-US" baseline="0" dirty="0" err="1" smtClean="0"/>
              <a:t>mb_master</a:t>
            </a:r>
            <a:r>
              <a:rPr lang="en-US" baseline="0" dirty="0" smtClean="0"/>
              <a:t> process in each of the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Depth </a:t>
            </a:r>
            <a:r>
              <a:rPr lang="en-US" dirty="0" err="1" smtClean="0"/>
              <a:t>guage</a:t>
            </a:r>
            <a:r>
              <a:rPr lang="en-US" baseline="0" dirty="0" smtClean="0"/>
              <a:t> -  indicates the zoom level as we dive into cluster manager. Will be present on each slide to show you how far down we’ve gone.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We are going to bring you down inside </a:t>
            </a:r>
            <a:r>
              <a:rPr lang="en-US" baseline="0" dirty="0" err="1" smtClean="0"/>
              <a:t>Erlang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2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&lt;zoom out: show cluster again with communication connecting ns-servers&gt;</a:t>
            </a:r>
          </a:p>
          <a:p>
            <a:r>
              <a:rPr lang="en-US" dirty="0" smtClean="0"/>
              <a:t>&lt;zoom: CLUSTER&gt;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Master election (leader election)</a:t>
            </a:r>
          </a:p>
          <a:p>
            <a:r>
              <a:rPr lang="en-US" baseline="0" dirty="0" smtClean="0"/>
              <a:t>Key – elect a leader or master. Master coordinates almost all cluster-wide functions. </a:t>
            </a:r>
          </a:p>
          <a:p>
            <a:r>
              <a:rPr lang="en-US" baseline="0" dirty="0" smtClean="0"/>
              <a:t>Show the </a:t>
            </a:r>
            <a:r>
              <a:rPr lang="en-US" baseline="0" dirty="0" err="1" smtClean="0"/>
              <a:t>mb_master</a:t>
            </a:r>
            <a:r>
              <a:rPr lang="en-US" baseline="0" dirty="0" smtClean="0"/>
              <a:t> process in each of the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81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&lt;zoom in to ns-server&gt;</a:t>
            </a:r>
          </a:p>
          <a:p>
            <a:r>
              <a:rPr lang="en-US" dirty="0" smtClean="0"/>
              <a:t>&lt;diagram: large-scale structure of ns-server, showing different subsystems&gt;</a:t>
            </a:r>
          </a:p>
          <a:p>
            <a:r>
              <a:rPr lang="en-US" dirty="0" smtClean="0"/>
              <a:t>&lt;zoom: OS_PROCESS&gt;</a:t>
            </a:r>
          </a:p>
          <a:p>
            <a:endParaRPr lang="en-US" dirty="0" smtClean="0"/>
          </a:p>
          <a:p>
            <a:r>
              <a:rPr lang="en-US" dirty="0" smtClean="0"/>
              <a:t>Large scale structure of </a:t>
            </a:r>
            <a:r>
              <a:rPr lang="en-US" dirty="0" err="1" smtClean="0"/>
              <a:t>ns_server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Similar</a:t>
            </a:r>
            <a:r>
              <a:rPr lang="en-US" baseline="0" dirty="0" smtClean="0"/>
              <a:t> / identical to Steve’s slide.</a:t>
            </a:r>
          </a:p>
          <a:p>
            <a:r>
              <a:rPr lang="en-US" baseline="0" dirty="0" smtClean="0"/>
              <a:t>Composed of different subsystems: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libraries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master 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per node 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per node – per bucket 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generic 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events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To zoom in further, we need to talk a little about the language.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1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8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“cluster” to be a collection of machines on which the Couchbase Server is installed and the processes started up.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Each machine is called a “node”.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This cluster of nodes is the database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These nodes are connected and talk to each other over</a:t>
            </a:r>
            <a:r>
              <a:rPr lang="en-US" baseline="0" dirty="0" smtClean="0"/>
              <a:t> TCP.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</a:t>
            </a:r>
            <a:r>
              <a:rPr lang="en-US" baseline="0" dirty="0" smtClean="0"/>
              <a:t> each node there are a collection of collaborating OS processes.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cluster manager is the processes that manage individual and collaborate with the other nodes to cause the system to behave as a clustered, intelligently managed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This is the “cluster manager”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might</a:t>
            </a:r>
            <a:r>
              <a:rPr lang="en-US" baseline="0" dirty="0" smtClean="0"/>
              <a:t> ask: what does the cluster manager do?</a:t>
            </a:r>
          </a:p>
          <a:p>
            <a:r>
              <a:rPr lang="en-US" baseline="0" dirty="0" smtClean="0"/>
              <a:t>Well: lots of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rlang.se/publications/Ulf_Wiger.pdf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Dive into Cluster Manager in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313191" y="2640988"/>
            <a:ext cx="1526056" cy="54018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3473029" y="2640987"/>
            <a:ext cx="1526056" cy="5401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2184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60832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313191" y="2640988"/>
            <a:ext cx="1526056" cy="54018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3473029" y="2640987"/>
            <a:ext cx="1526056" cy="5401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2184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60832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141290" y="1083200"/>
            <a:ext cx="1811849" cy="2673049"/>
          </a:xfrm>
          <a:prstGeom prst="borderCallout2">
            <a:avLst>
              <a:gd name="adj1" fmla="val -2668"/>
              <a:gd name="adj2" fmla="val 85895"/>
              <a:gd name="adj3" fmla="val -10846"/>
              <a:gd name="adj4" fmla="val 110310"/>
              <a:gd name="adj5" fmla="val 6620"/>
              <a:gd name="adj6" fmla="val 186977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The Cluster Manager is babysitter and ns-server 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953139" y="905610"/>
            <a:ext cx="451602" cy="13232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141290" y="1083200"/>
            <a:ext cx="1811849" cy="2673049"/>
          </a:xfrm>
          <a:prstGeom prst="borderCallout2">
            <a:avLst>
              <a:gd name="adj1" fmla="val -2668"/>
              <a:gd name="adj2" fmla="val 85895"/>
              <a:gd name="adj3" fmla="val -10846"/>
              <a:gd name="adj4" fmla="val 110310"/>
              <a:gd name="adj5" fmla="val 44166"/>
              <a:gd name="adj6" fmla="val 170583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Memcached serves key-value memcached requests &amp; is deployed on “data service” nodes 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141290" y="1083200"/>
            <a:ext cx="1811849" cy="2673049"/>
          </a:xfrm>
          <a:prstGeom prst="borderCallout2">
            <a:avLst>
              <a:gd name="adj1" fmla="val -2668"/>
              <a:gd name="adj2" fmla="val 85895"/>
              <a:gd name="adj3" fmla="val -8547"/>
              <a:gd name="adj4" fmla="val 299688"/>
              <a:gd name="adj5" fmla="val 47997"/>
              <a:gd name="adj6" fmla="val 310214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XDCR, view-engine and some other services also deployed on “data nodes”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71925" y="849996"/>
            <a:ext cx="1067843" cy="156241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71925" y="849996"/>
            <a:ext cx="1886492" cy="139970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141290" y="1083200"/>
            <a:ext cx="1811849" cy="2673049"/>
          </a:xfrm>
          <a:prstGeom prst="borderCallout2">
            <a:avLst>
              <a:gd name="adj1" fmla="val -2668"/>
              <a:gd name="adj2" fmla="val 85895"/>
              <a:gd name="adj3" fmla="val -8547"/>
              <a:gd name="adj4" fmla="val 299688"/>
              <a:gd name="adj5" fmla="val 47997"/>
              <a:gd name="adj6" fmla="val 310214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XDCR and view-engine were previously part of ns-server. They’ve been carved out for improved robustness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71925" y="849996"/>
            <a:ext cx="1067843" cy="156241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5400000">
            <a:off x="3473029" y="2640987"/>
            <a:ext cx="1526056" cy="5401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2184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141290" y="1083200"/>
            <a:ext cx="1811849" cy="2673049"/>
          </a:xfrm>
          <a:prstGeom prst="borderCallout2">
            <a:avLst>
              <a:gd name="adj1" fmla="val -2668"/>
              <a:gd name="adj2" fmla="val 85895"/>
              <a:gd name="adj3" fmla="val -10846"/>
              <a:gd name="adj4" fmla="val 110310"/>
              <a:gd name="adj5" fmla="val 44932"/>
              <a:gd name="adj6" fmla="val 214677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Indexer is deployed on nodes with the “indexing service”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313191" y="2640988"/>
            <a:ext cx="1526056" cy="54018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3473029" y="2640987"/>
            <a:ext cx="1526056" cy="5401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2184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60832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141290" y="1083200"/>
            <a:ext cx="1811849" cy="2673049"/>
          </a:xfrm>
          <a:prstGeom prst="borderCallout2">
            <a:avLst>
              <a:gd name="adj1" fmla="val -2668"/>
              <a:gd name="adj2" fmla="val 85895"/>
              <a:gd name="adj3" fmla="val -10846"/>
              <a:gd name="adj4" fmla="val 110310"/>
              <a:gd name="adj5" fmla="val 49529"/>
              <a:gd name="adj6" fmla="val 264989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Query is deployed on “query nodes” and serves N1QL requests 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1965358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31526" y="780699"/>
            <a:ext cx="6923936" cy="4012050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9888" y="1415261"/>
            <a:ext cx="4370960" cy="601132"/>
          </a:xfrm>
          <a:prstGeom prst="rect">
            <a:avLst/>
          </a:prstGeom>
          <a:solidFill>
            <a:srgbClr val="FFFACD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per-node-&amp;-bucket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2439" y="2742082"/>
            <a:ext cx="6037620" cy="8921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generic distributed facilities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2439" y="3690343"/>
            <a:ext cx="6038404" cy="892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generic local facilities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02486" y="4165718"/>
            <a:ext cx="3035541" cy="26477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 smtClean="0">
                <a:solidFill>
                  <a:srgbClr val="333333"/>
                </a:solidFill>
                <a:cs typeface="Arial"/>
              </a:rPr>
              <a:t>vclock</a:t>
            </a:r>
            <a:r>
              <a:rPr lang="en-US" sz="1050" dirty="0" smtClean="0">
                <a:solidFill>
                  <a:srgbClr val="333333"/>
                </a:solidFill>
                <a:cs typeface="Arial"/>
              </a:rPr>
              <a:t>, </a:t>
            </a:r>
            <a:r>
              <a:rPr lang="en-US" sz="1050" dirty="0" err="1" smtClean="0">
                <a:solidFill>
                  <a:srgbClr val="333333"/>
                </a:solidFill>
                <a:cs typeface="Arial"/>
              </a:rPr>
              <a:t>uuid</a:t>
            </a:r>
            <a:r>
              <a:rPr lang="en-US" sz="1050" dirty="0" smtClean="0">
                <a:solidFill>
                  <a:srgbClr val="333333"/>
                </a:solidFill>
                <a:cs typeface="Arial"/>
              </a:rPr>
              <a:t>, work queue, events, </a:t>
            </a:r>
            <a:r>
              <a:rPr lang="en-US" sz="1050" dirty="0" err="1" smtClean="0">
                <a:solidFill>
                  <a:srgbClr val="333333"/>
                </a:solidFill>
                <a:cs typeface="Arial"/>
              </a:rPr>
              <a:t>misc</a:t>
            </a:r>
            <a:endParaRPr lang="en-US" sz="1050" dirty="0" smtClean="0">
              <a:solidFill>
                <a:srgbClr val="333333"/>
              </a:solidFill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7046" y="4162142"/>
            <a:ext cx="2396748" cy="26834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333333"/>
                </a:solidFill>
                <a:cs typeface="Arial"/>
              </a:rPr>
              <a:t>logging (ALE)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70279" y="3237986"/>
            <a:ext cx="2767748" cy="27936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333333"/>
                </a:solidFill>
                <a:cs typeface="Arial"/>
              </a:rPr>
              <a:t>distributed node discovery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87725" y="1368683"/>
            <a:ext cx="1500120" cy="1321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master-only 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2439" y="994168"/>
            <a:ext cx="6038404" cy="326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REST admin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0279" y="2874870"/>
            <a:ext cx="2767748" cy="27976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>
                <a:solidFill>
                  <a:srgbClr val="333333"/>
                </a:solidFill>
                <a:cs typeface="Arial"/>
              </a:rPr>
              <a:t>config </a:t>
            </a:r>
            <a:r>
              <a:rPr lang="en-US" sz="1050" dirty="0" smtClean="0">
                <a:solidFill>
                  <a:srgbClr val="333333"/>
                </a:solidFill>
                <a:cs typeface="Arial"/>
              </a:rPr>
              <a:t>gossip replication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02486" y="3776521"/>
            <a:ext cx="3035541" cy="26834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333333"/>
                </a:solidFill>
                <a:cs typeface="Arial"/>
              </a:rPr>
              <a:t>local config store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9543" y="2092315"/>
            <a:ext cx="4471305" cy="5981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per-node 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9543" y="1368683"/>
            <a:ext cx="4362296" cy="601132"/>
          </a:xfrm>
          <a:prstGeom prst="rect">
            <a:avLst/>
          </a:prstGeom>
          <a:solidFill>
            <a:srgbClr val="FFFACD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per-node-&amp;-bucket services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11" y="2204024"/>
            <a:ext cx="1216426" cy="1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976E-6 4.0037E-6 L -0.43596 -0.002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98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About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133041" cy="3394472"/>
          </a:xfrm>
        </p:spPr>
        <p:txBody>
          <a:bodyPr/>
          <a:lstStyle/>
          <a:p>
            <a:r>
              <a:rPr lang="en-US" dirty="0" smtClean="0"/>
              <a:t>Developed in the 80’s for use in switches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77" y="1386099"/>
            <a:ext cx="3091810" cy="2495533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6034672" y="1049595"/>
            <a:ext cx="2616148" cy="18129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903"/>
              <a:gd name="adj6" fmla="val -2799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Such as this – the famous AXD 301 switch which boasted ridiculous reliability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6034672" y="3014960"/>
            <a:ext cx="2616148" cy="18129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70"/>
              <a:gd name="adj6" fmla="val -27594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(Even allowing for hyperbole, it was pretty reliable)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Cool About </a:t>
            </a:r>
            <a:r>
              <a:rPr lang="en-US" dirty="0" err="1" smtClean="0"/>
              <a:t>Erlang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00" y="124137"/>
            <a:ext cx="6999013" cy="5408328"/>
          </a:xfrm>
          <a:prstGeom prst="rect">
            <a:avLst/>
          </a:prstGeom>
        </p:spPr>
      </p:pic>
      <p:pic>
        <p:nvPicPr>
          <p:cNvPr id="5" name="Content Placeholder 3" descr="screenshot_146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2" r="-9902"/>
          <a:stretch/>
        </p:blipFill>
        <p:spPr>
          <a:xfrm rot="21381278">
            <a:off x="1602755" y="1017803"/>
            <a:ext cx="6113241" cy="2591219"/>
          </a:xfrm>
        </p:spPr>
      </p:pic>
      <p:sp>
        <p:nvSpPr>
          <p:cNvPr id="6" name="TextBox 5"/>
          <p:cNvSpPr txBox="1"/>
          <p:nvPr/>
        </p:nvSpPr>
        <p:spPr>
          <a:xfrm>
            <a:off x="457200" y="4035157"/>
            <a:ext cx="800735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According to </a:t>
            </a:r>
            <a:r>
              <a:rPr lang="en-US" sz="1400" i="1" dirty="0" smtClean="0"/>
              <a:t>Four-fold Increase in Productivity and Quality— Industrial-Strength Functional Programming</a:t>
            </a:r>
          </a:p>
          <a:p>
            <a:r>
              <a:rPr lang="en-US" sz="1400" i="1" dirty="0" smtClean="0"/>
              <a:t>in Telecom-Class Products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http://www.erlang.se/publications/</a:t>
            </a:r>
            <a:r>
              <a:rPr lang="en-US" sz="1400" dirty="0" smtClean="0">
                <a:hlinkClick r:id="rId5"/>
              </a:rPr>
              <a:t>Ulf_Wiger.pdf</a:t>
            </a:r>
            <a:r>
              <a:rPr lang="en-US" sz="1400" dirty="0" smtClean="0"/>
              <a:t>	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868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What is this “Cluster Manager” of which you speak?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 smtClean="0"/>
              <a:t> #1: Processes &amp; Messages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86317" y="1808761"/>
            <a:ext cx="1188720" cy="11887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1111" y="2825524"/>
            <a:ext cx="1675644" cy="5015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5490399" y="902278"/>
            <a:ext cx="3141555" cy="18129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750"/>
              <a:gd name="adj6" fmla="val -100591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Active, “lightweight processes”</a:t>
            </a:r>
          </a:p>
          <a:p>
            <a:pPr algn="ctr"/>
            <a:r>
              <a:rPr lang="en-US" dirty="0" smtClean="0">
                <a:solidFill>
                  <a:srgbClr val="178ADB"/>
                </a:solidFill>
              </a:rPr>
              <a:t>Supports “actor model” style of programming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5490399" y="2962132"/>
            <a:ext cx="3141555" cy="1812965"/>
          </a:xfrm>
          <a:prstGeom prst="borderCallout2">
            <a:avLst>
              <a:gd name="adj1" fmla="val 75109"/>
              <a:gd name="adj2" fmla="val -6509"/>
              <a:gd name="adj3" fmla="val 75636"/>
              <a:gd name="adj4" fmla="val -16971"/>
              <a:gd name="adj5" fmla="val 27200"/>
              <a:gd name="adj6" fmla="val -68677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Processes have a mailbox for incoming messages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Single Corner Rectangle 14"/>
          <p:cNvSpPr/>
          <p:nvPr/>
        </p:nvSpPr>
        <p:spPr>
          <a:xfrm>
            <a:off x="2736289" y="2927907"/>
            <a:ext cx="277495" cy="309463"/>
          </a:xfrm>
          <a:prstGeom prst="snip1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3255658" y="2927907"/>
            <a:ext cx="277495" cy="309463"/>
          </a:xfrm>
          <a:prstGeom prst="snip1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3767889" y="2927907"/>
            <a:ext cx="277495" cy="309463"/>
          </a:xfrm>
          <a:prstGeom prst="snip1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1111" y="2825524"/>
            <a:ext cx="1675644" cy="5015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 smtClean="0"/>
              <a:t> #1: Processes &amp; Messages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86317" y="1808761"/>
            <a:ext cx="1188720" cy="11887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9438" y="1499297"/>
            <a:ext cx="1675644" cy="50154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>
            <a:off x="6303808" y="252496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6353177" y="2520008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277104" y="243206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7201" y="1808761"/>
            <a:ext cx="1188720" cy="1188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Q</a:t>
            </a:r>
            <a:endParaRPr lang="en-US" dirty="0"/>
          </a:p>
        </p:txBody>
      </p:sp>
      <p:sp>
        <p:nvSpPr>
          <p:cNvPr id="21" name="Line Callout 2 20"/>
          <p:cNvSpPr/>
          <p:nvPr/>
        </p:nvSpPr>
        <p:spPr>
          <a:xfrm>
            <a:off x="5490399" y="3327069"/>
            <a:ext cx="3141555" cy="1448028"/>
          </a:xfrm>
          <a:prstGeom prst="borderCallout2">
            <a:avLst>
              <a:gd name="adj1" fmla="val 75109"/>
              <a:gd name="adj2" fmla="val -6509"/>
              <a:gd name="adj3" fmla="val 75636"/>
              <a:gd name="adj4" fmla="val -16971"/>
              <a:gd name="adj5" fmla="val 15037"/>
              <a:gd name="adj6" fmla="val -63956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Values are immutable (no shared state)</a:t>
            </a:r>
          </a:p>
          <a:p>
            <a:pPr algn="ctr"/>
            <a:r>
              <a:rPr lang="en-US" dirty="0" smtClean="0">
                <a:solidFill>
                  <a:srgbClr val="178ADB"/>
                </a:solidFill>
              </a:rPr>
              <a:t>Communication asynchronous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9" y="747491"/>
            <a:ext cx="162155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8496" y="73659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 ! 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x</a:t>
            </a:r>
            <a:r>
              <a:rPr lang="en-US" dirty="0" smtClean="0">
                <a:solidFill>
                  <a:srgbClr val="1E1C1C"/>
                </a:solidFill>
                <a:latin typeface="Courier New"/>
                <a:cs typeface="Courier New"/>
              </a:rPr>
              <a:t>,</a:t>
            </a:r>
            <a:endParaRPr lang="en-US" dirty="0">
              <a:solidFill>
                <a:srgbClr val="1E1C1C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8490" y="965193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 ! 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1E1C1C"/>
                </a:solidFill>
                <a:latin typeface="Courier New"/>
                <a:cs typeface="Courier New"/>
              </a:rPr>
              <a:t>,</a:t>
            </a:r>
            <a:endParaRPr lang="en-US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8484" y="1193796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 ! 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z</a:t>
            </a:r>
            <a:r>
              <a:rPr lang="en-US" dirty="0" smtClean="0">
                <a:solidFill>
                  <a:srgbClr val="1E1C1C"/>
                </a:solidFill>
                <a:latin typeface="Courier New"/>
                <a:cs typeface="Courier New"/>
              </a:rPr>
              <a:t>.</a:t>
            </a:r>
            <a:endParaRPr lang="en-US" dirty="0">
              <a:solidFill>
                <a:srgbClr val="1E1C1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66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34568E-6 L -0.39097 0.0796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49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08642E-6 L -0.33924 0.0811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27378 0.0981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49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1" grpId="0" animBg="1"/>
      <p:bldP spid="18" grpId="0" animBg="1"/>
      <p:bldP spid="9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1111" y="2825524"/>
            <a:ext cx="1675644" cy="5015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 smtClean="0"/>
              <a:t> #1: Processes &amp; Messages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9438" y="1499297"/>
            <a:ext cx="1675644" cy="50154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2511111" y="2136120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2511111" y="2136120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2511111" y="2136120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7201" y="1808761"/>
            <a:ext cx="1188720" cy="1188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Q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2736289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3255658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3767889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86317" y="1808761"/>
            <a:ext cx="1188720" cy="11887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P</a:t>
            </a:r>
            <a:endParaRPr lang="en-US" dirty="0"/>
          </a:p>
        </p:txBody>
      </p:sp>
      <p:sp>
        <p:nvSpPr>
          <p:cNvPr id="18" name="Line Callout 2 17"/>
          <p:cNvSpPr/>
          <p:nvPr/>
        </p:nvSpPr>
        <p:spPr>
          <a:xfrm>
            <a:off x="4487806" y="3237370"/>
            <a:ext cx="2411423" cy="815729"/>
          </a:xfrm>
          <a:prstGeom prst="borderCallout2">
            <a:avLst>
              <a:gd name="adj1" fmla="val -12391"/>
              <a:gd name="adj2" fmla="val 15019"/>
              <a:gd name="adj3" fmla="val -100499"/>
              <a:gd name="adj4" fmla="val -11973"/>
              <a:gd name="adj5" fmla="val -61873"/>
              <a:gd name="adj6" fmla="val -6048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“Selective receive”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5815473" y="1600898"/>
            <a:ext cx="277495" cy="309463"/>
          </a:xfrm>
          <a:prstGeom prst="snip1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808" y="732131"/>
            <a:ext cx="223641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555" y="72123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receive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10" y="966761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    Q</a:t>
            </a:r>
            <a:r>
              <a:rPr lang="en-US" dirty="0" smtClean="0">
                <a:latin typeface="Courier New"/>
                <a:cs typeface="Courier New"/>
              </a:rPr>
              <a:t> ! 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a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end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59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64198E-7 L -0.09218 -0.0895 " pathEditMode="relative" ptsTypes="AA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3068E-6 0.0003 L 0.36168 -0.1058 " pathEditMode="relative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1.35802E-6 L -0.0559 1.35802E-6 " pathEditMode="relative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20" grpId="1" animBg="1"/>
      <p:bldP spid="21" grpId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1111" y="2825524"/>
            <a:ext cx="1675644" cy="5015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 smtClean="0"/>
              <a:t> #1: Processes &amp; Messages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9438" y="1499297"/>
            <a:ext cx="1675644" cy="50154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7201" y="1808761"/>
            <a:ext cx="1188720" cy="1188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Q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2736289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3255658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" name="Oval 3"/>
          <p:cNvSpPr/>
          <p:nvPr/>
        </p:nvSpPr>
        <p:spPr>
          <a:xfrm>
            <a:off x="1686317" y="1808761"/>
            <a:ext cx="1188720" cy="11887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P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5815473" y="1600898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12370" y="780699"/>
            <a:ext cx="6464692" cy="389308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1111" y="2825524"/>
            <a:ext cx="1675644" cy="5015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 smtClean="0"/>
              <a:t> #1: Processes &amp; Messages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9438" y="1499297"/>
            <a:ext cx="1675644" cy="50154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7201" y="1808761"/>
            <a:ext cx="1188720" cy="1188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Q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2736289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3255658" y="2927907"/>
            <a:ext cx="277495" cy="309463"/>
          </a:xfrm>
          <a:prstGeom prst="snip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12370" y="780699"/>
            <a:ext cx="3044675" cy="389308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4863" y="780699"/>
            <a:ext cx="3202199" cy="389308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>
            <a:off x="5815473" y="1600898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Snip Single Corner Rectangle 13"/>
          <p:cNvSpPr/>
          <p:nvPr/>
        </p:nvSpPr>
        <p:spPr>
          <a:xfrm>
            <a:off x="2508536" y="2123500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1686317" y="1808761"/>
            <a:ext cx="1188720" cy="11887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36E-6 L -0.04167 -0.08881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5202E-6 L 0.31562 -0.103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52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64354E-6 L -0.05677 1.64354E-6 " pathEditMode="relative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1648973" y="2182468"/>
            <a:ext cx="277495" cy="309463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4230193" y="2601561"/>
            <a:ext cx="277495" cy="309463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1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79434" y="1919391"/>
            <a:ext cx="1188720" cy="1188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gen_server</a:t>
            </a:r>
            <a:endParaRPr lang="en-US" dirty="0" smtClean="0">
              <a:solidFill>
                <a:schemeClr val="accent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/>
              <a:t> </a:t>
            </a:r>
            <a:r>
              <a:rPr lang="en-US" dirty="0" smtClean="0"/>
              <a:t>#2: OTP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00216" y="2629307"/>
            <a:ext cx="3025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178ADB"/>
                </a:solidFill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4643" y="2629370"/>
            <a:ext cx="288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1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6712" y="1919391"/>
            <a:ext cx="1188720" cy="11887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7" name="Line Callout 2 16"/>
          <p:cNvSpPr/>
          <p:nvPr/>
        </p:nvSpPr>
        <p:spPr>
          <a:xfrm>
            <a:off x="5906163" y="2948675"/>
            <a:ext cx="2919171" cy="1596585"/>
          </a:xfrm>
          <a:prstGeom prst="borderCallout2">
            <a:avLst>
              <a:gd name="adj1" fmla="val 61344"/>
              <a:gd name="adj2" fmla="val -5305"/>
              <a:gd name="adj3" fmla="val 60905"/>
              <a:gd name="adj4" fmla="val -16100"/>
              <a:gd name="adj5" fmla="val 12442"/>
              <a:gd name="adj6" fmla="val -39206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Such as </a:t>
            </a:r>
            <a:r>
              <a:rPr lang="en-US" dirty="0" err="1" smtClean="0">
                <a:solidFill>
                  <a:srgbClr val="178ADB"/>
                </a:solidFill>
              </a:rPr>
              <a:t>gen_server</a:t>
            </a:r>
            <a:r>
              <a:rPr lang="en-US" dirty="0" smtClean="0">
                <a:solidFill>
                  <a:srgbClr val="178ADB"/>
                </a:solidFill>
              </a:rPr>
              <a:t>, a generic, </a:t>
            </a:r>
            <a:r>
              <a:rPr lang="en-US" dirty="0" err="1" smtClean="0">
                <a:solidFill>
                  <a:srgbClr val="178ADB"/>
                </a:solidFill>
              </a:rPr>
              <a:t>stateful</a:t>
            </a:r>
            <a:r>
              <a:rPr lang="en-US" dirty="0" smtClean="0">
                <a:solidFill>
                  <a:srgbClr val="178ADB"/>
                </a:solidFill>
              </a:rPr>
              <a:t>, </a:t>
            </a:r>
            <a:r>
              <a:rPr lang="en-US" dirty="0" err="1" smtClean="0">
                <a:solidFill>
                  <a:srgbClr val="178ADB"/>
                </a:solidFill>
              </a:rPr>
              <a:t>startable</a:t>
            </a:r>
            <a:r>
              <a:rPr lang="en-US" dirty="0" smtClean="0">
                <a:solidFill>
                  <a:srgbClr val="178ADB"/>
                </a:solidFill>
              </a:rPr>
              <a:t> and stoppable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28054" y="719062"/>
            <a:ext cx="332896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Framework </a:t>
            </a:r>
            <a:r>
              <a:rPr lang="en-US" dirty="0">
                <a:solidFill>
                  <a:srgbClr val="178ADB"/>
                </a:solidFill>
              </a:rPr>
              <a:t>that provides </a:t>
            </a:r>
            <a:r>
              <a:rPr lang="en-US" dirty="0" smtClean="0">
                <a:solidFill>
                  <a:srgbClr val="178ADB"/>
                </a:solidFill>
              </a:rPr>
              <a:t>useful higher-level constructs built from </a:t>
            </a:r>
            <a:r>
              <a:rPr lang="en-US" dirty="0" err="1" smtClean="0">
                <a:solidFill>
                  <a:srgbClr val="178ADB"/>
                </a:solidFill>
              </a:rPr>
              <a:t>Erlang</a:t>
            </a:r>
            <a:r>
              <a:rPr lang="en-US" dirty="0" smtClean="0">
                <a:solidFill>
                  <a:srgbClr val="178ADB"/>
                </a:solidFill>
              </a:rPr>
              <a:t> primitives  </a:t>
            </a:r>
            <a:endParaRPr lang="en-US" dirty="0">
              <a:solidFill>
                <a:srgbClr val="178ADB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1181E-6 0.00031 L 0.29577 -0.0030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3046E-6 0.00031 L -0.30045 0.002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3" y="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3" grpId="1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 of </a:t>
            </a:r>
            <a:r>
              <a:rPr lang="en-US" dirty="0" err="1" smtClean="0"/>
              <a:t>Erlang</a:t>
            </a:r>
            <a:r>
              <a:rPr lang="en-US" dirty="0"/>
              <a:t> </a:t>
            </a:r>
            <a:r>
              <a:rPr lang="en-US" dirty="0" smtClean="0"/>
              <a:t>#2: OTP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5419" y="992417"/>
            <a:ext cx="118872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24809" y="2745492"/>
            <a:ext cx="1188720" cy="1188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178ADB"/>
                </a:solidFill>
              </a:rPr>
              <a:t>gen_server</a:t>
            </a:r>
            <a:r>
              <a:rPr lang="en-US" dirty="0" smtClean="0">
                <a:solidFill>
                  <a:srgbClr val="178ADB"/>
                </a:solidFill>
              </a:rPr>
              <a:t/>
            </a:r>
            <a:br>
              <a:rPr lang="en-US" dirty="0" smtClean="0">
                <a:solidFill>
                  <a:srgbClr val="178ADB"/>
                </a:solidFill>
              </a:rPr>
            </a:br>
            <a:r>
              <a:rPr lang="en-US" dirty="0" smtClean="0">
                <a:solidFill>
                  <a:srgbClr val="178ADB"/>
                </a:solidFill>
              </a:rPr>
              <a:t>3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75419" y="2745492"/>
            <a:ext cx="1188720" cy="1188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178ADB"/>
                </a:solidFill>
              </a:rPr>
              <a:t>gen_server</a:t>
            </a:r>
            <a:r>
              <a:rPr lang="en-US" dirty="0">
                <a:solidFill>
                  <a:srgbClr val="178ADB"/>
                </a:solidFill>
              </a:rPr>
              <a:t/>
            </a:r>
            <a:br>
              <a:rPr lang="en-US" dirty="0">
                <a:solidFill>
                  <a:srgbClr val="178ADB"/>
                </a:solidFill>
              </a:rPr>
            </a:br>
            <a:r>
              <a:rPr lang="en-US" dirty="0" smtClean="0">
                <a:solidFill>
                  <a:srgbClr val="178ADB"/>
                </a:solidFill>
              </a:rPr>
              <a:t>2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67180" y="2745492"/>
            <a:ext cx="1188720" cy="1188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178ADB"/>
                </a:solidFill>
              </a:rPr>
              <a:t>gen_server</a:t>
            </a:r>
            <a:r>
              <a:rPr lang="en-US" dirty="0">
                <a:solidFill>
                  <a:srgbClr val="178ADB"/>
                </a:solidFill>
              </a:rPr>
              <a:t/>
            </a:r>
            <a:br>
              <a:rPr lang="en-US" dirty="0">
                <a:solidFill>
                  <a:srgbClr val="178ADB"/>
                </a:solidFill>
              </a:rPr>
            </a:br>
            <a:r>
              <a:rPr lang="en-US" dirty="0" smtClean="0">
                <a:solidFill>
                  <a:srgbClr val="178ADB"/>
                </a:solidFill>
              </a:rPr>
              <a:t>1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9" name="Straight Connector 8"/>
          <p:cNvCxnSpPr>
            <a:stCxn id="7" idx="0"/>
            <a:endCxn id="4" idx="2"/>
          </p:cNvCxnSpPr>
          <p:nvPr/>
        </p:nvCxnSpPr>
        <p:spPr>
          <a:xfrm flipV="1">
            <a:off x="2161540" y="2181137"/>
            <a:ext cx="2008239" cy="564355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4" idx="2"/>
          </p:cNvCxnSpPr>
          <p:nvPr/>
        </p:nvCxnSpPr>
        <p:spPr>
          <a:xfrm flipV="1">
            <a:off x="4169779" y="2181137"/>
            <a:ext cx="0" cy="564355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H="1" flipV="1">
            <a:off x="4236532" y="2181137"/>
            <a:ext cx="1782637" cy="564355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ine Callout 2 15"/>
          <p:cNvSpPr/>
          <p:nvPr/>
        </p:nvSpPr>
        <p:spPr>
          <a:xfrm>
            <a:off x="6019169" y="742497"/>
            <a:ext cx="2919171" cy="1596585"/>
          </a:xfrm>
          <a:prstGeom prst="borderCallout2">
            <a:avLst>
              <a:gd name="adj1" fmla="val 10252"/>
              <a:gd name="adj2" fmla="val -3717"/>
              <a:gd name="adj3" fmla="val 10975"/>
              <a:gd name="adj4" fmla="val -14830"/>
              <a:gd name="adj5" fmla="val 40892"/>
              <a:gd name="adj6" fmla="val -3857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Also such as supervisor, a process responsible for starting, restarting, stopping and monitoring its child processes</a:t>
            </a:r>
          </a:p>
        </p:txBody>
      </p:sp>
    </p:spTree>
    <p:extLst>
      <p:ext uri="{BB962C8B-B14F-4D97-AF65-F5344CB8AC3E}">
        <p14:creationId xmlns:p14="http://schemas.microsoft.com/office/powerpoint/2010/main" val="9922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832485" y="945121"/>
            <a:ext cx="554991" cy="586914"/>
          </a:xfrm>
          <a:prstGeom prst="snip2DiagRect">
            <a:avLst>
              <a:gd name="adj1" fmla="val 0"/>
              <a:gd name="adj2" fmla="val 3974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3210266" y="815821"/>
            <a:ext cx="2919171" cy="2099262"/>
          </a:xfrm>
          <a:prstGeom prst="borderCallout2">
            <a:avLst>
              <a:gd name="adj1" fmla="val 10252"/>
              <a:gd name="adj2" fmla="val -3717"/>
              <a:gd name="adj3" fmla="val 10975"/>
              <a:gd name="adj4" fmla="val -14830"/>
              <a:gd name="adj5" fmla="val 19034"/>
              <a:gd name="adj6" fmla="val -54131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The </a:t>
            </a:r>
            <a:r>
              <a:rPr lang="en-US" dirty="0" err="1" smtClean="0">
                <a:solidFill>
                  <a:srgbClr val="178ADB"/>
                </a:solidFill>
              </a:rPr>
              <a:t>ns_server</a:t>
            </a:r>
            <a:r>
              <a:rPr lang="en-US" dirty="0" smtClean="0">
                <a:solidFill>
                  <a:srgbClr val="178ADB"/>
                </a:solidFill>
              </a:rPr>
              <a:t> ‘application’. </a:t>
            </a:r>
          </a:p>
          <a:p>
            <a:pPr algn="ctr"/>
            <a:endParaRPr lang="en-US" dirty="0" smtClean="0">
              <a:solidFill>
                <a:srgbClr val="178ADB"/>
              </a:solidFill>
            </a:endParaRPr>
          </a:p>
          <a:p>
            <a:pPr algn="ctr"/>
            <a:r>
              <a:rPr lang="en-US" dirty="0" smtClean="0">
                <a:solidFill>
                  <a:srgbClr val="178ADB"/>
                </a:solidFill>
              </a:rPr>
              <a:t>Applications describe the bundle of code </a:t>
            </a:r>
            <a:r>
              <a:rPr lang="en-US" smtClean="0">
                <a:solidFill>
                  <a:srgbClr val="178ADB"/>
                </a:solidFill>
              </a:rPr>
              <a:t>that is </a:t>
            </a:r>
            <a:r>
              <a:rPr lang="en-US" dirty="0" smtClean="0">
                <a:solidFill>
                  <a:srgbClr val="178ADB"/>
                </a:solidFill>
              </a:rPr>
              <a:t>started and stopped together.</a:t>
            </a:r>
          </a:p>
        </p:txBody>
      </p:sp>
    </p:spTree>
    <p:extLst>
      <p:ext uri="{BB962C8B-B14F-4D97-AF65-F5344CB8AC3E}">
        <p14:creationId xmlns:p14="http://schemas.microsoft.com/office/powerpoint/2010/main" val="33942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832485" y="945121"/>
            <a:ext cx="554991" cy="586914"/>
          </a:xfrm>
          <a:prstGeom prst="snip2DiagRect">
            <a:avLst>
              <a:gd name="adj1" fmla="val 0"/>
              <a:gd name="adj2" fmla="val 3974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ns_server_cluster_sup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07113" y="1130898"/>
            <a:ext cx="283694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2 30"/>
          <p:cNvSpPr/>
          <p:nvPr/>
        </p:nvSpPr>
        <p:spPr>
          <a:xfrm>
            <a:off x="911230" y="2412406"/>
            <a:ext cx="2919171" cy="2099262"/>
          </a:xfrm>
          <a:prstGeom prst="borderCallout2">
            <a:avLst>
              <a:gd name="adj1" fmla="val -5203"/>
              <a:gd name="adj2" fmla="val 29627"/>
              <a:gd name="adj3" fmla="val -14194"/>
              <a:gd name="adj4" fmla="val 29629"/>
              <a:gd name="adj5" fmla="val -49409"/>
              <a:gd name="adj6" fmla="val 41139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The application is responsible for starting the top level supervisor: </a:t>
            </a:r>
            <a:r>
              <a:rPr lang="en-US" dirty="0" err="1" smtClean="0">
                <a:solidFill>
                  <a:srgbClr val="178ADB"/>
                </a:solidFill>
              </a:rPr>
              <a:t>ns_server_cluster_sup</a:t>
            </a:r>
            <a:endParaRPr lang="en-US" dirty="0" smtClean="0">
              <a:solidFill>
                <a:srgbClr val="178ADB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4271157" y="2412406"/>
            <a:ext cx="2919171" cy="2099262"/>
          </a:xfrm>
          <a:prstGeom prst="borderCallout2">
            <a:avLst>
              <a:gd name="adj1" fmla="val -5203"/>
              <a:gd name="adj2" fmla="val 29627"/>
              <a:gd name="adj3" fmla="val -14194"/>
              <a:gd name="adj4" fmla="val 29629"/>
              <a:gd name="adj5" fmla="val -39695"/>
              <a:gd name="adj6" fmla="val 1732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Supervises all supervisors and by extension all </a:t>
            </a:r>
            <a:r>
              <a:rPr lang="en-US" dirty="0" err="1" smtClean="0">
                <a:solidFill>
                  <a:srgbClr val="178ADB"/>
                </a:solidFill>
              </a:rPr>
              <a:t>Erlang</a:t>
            </a:r>
            <a:r>
              <a:rPr lang="en-US" dirty="0" smtClean="0">
                <a:solidFill>
                  <a:srgbClr val="178ADB"/>
                </a:solidFill>
              </a:rPr>
              <a:t> processes in </a:t>
            </a:r>
            <a:r>
              <a:rPr lang="en-US" dirty="0" err="1" smtClean="0">
                <a:solidFill>
                  <a:srgbClr val="178ADB"/>
                </a:solidFill>
              </a:rPr>
              <a:t>ns_server</a:t>
            </a:r>
            <a:r>
              <a:rPr lang="en-US" dirty="0" smtClean="0">
                <a:solidFill>
                  <a:srgbClr val="178AD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5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832485" y="945121"/>
            <a:ext cx="554991" cy="586914"/>
          </a:xfrm>
          <a:prstGeom prst="snip2DiagRect">
            <a:avLst>
              <a:gd name="adj1" fmla="val 0"/>
              <a:gd name="adj2" fmla="val 3974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ns_server_cluster_sup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0166" y="207871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ns_config_sup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77976" y="2078718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ns_cluster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3" idx="2"/>
            <a:endCxn id="17" idx="0"/>
          </p:cNvCxnSpPr>
          <p:nvPr/>
        </p:nvCxnSpPr>
        <p:spPr>
          <a:xfrm>
            <a:off x="4421557" y="1584978"/>
            <a:ext cx="1533915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6" idx="0"/>
          </p:cNvCxnSpPr>
          <p:nvPr/>
        </p:nvCxnSpPr>
        <p:spPr>
          <a:xfrm flipH="1">
            <a:off x="1457662" y="1584978"/>
            <a:ext cx="2963895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13912" y="2078718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3" idx="2"/>
            <a:endCxn id="32" idx="0"/>
          </p:cNvCxnSpPr>
          <p:nvPr/>
        </p:nvCxnSpPr>
        <p:spPr>
          <a:xfrm>
            <a:off x="4421557" y="1584978"/>
            <a:ext cx="3169851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7958" y="2187509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9341" y="207871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ns_server_nodes_sup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3" idx="2"/>
            <a:endCxn id="38" idx="0"/>
          </p:cNvCxnSpPr>
          <p:nvPr/>
        </p:nvCxnSpPr>
        <p:spPr>
          <a:xfrm flipH="1">
            <a:off x="3746837" y="1584978"/>
            <a:ext cx="674720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ine Callout 2 49"/>
          <p:cNvSpPr/>
          <p:nvPr/>
        </p:nvSpPr>
        <p:spPr>
          <a:xfrm>
            <a:off x="2574018" y="3341160"/>
            <a:ext cx="2005515" cy="1439383"/>
          </a:xfrm>
          <a:prstGeom prst="borderCallout2">
            <a:avLst>
              <a:gd name="adj1" fmla="val -3915"/>
              <a:gd name="adj2" fmla="val 43494"/>
              <a:gd name="adj3" fmla="val -18702"/>
              <a:gd name="adj4" fmla="val 43496"/>
              <a:gd name="adj5" fmla="val -44257"/>
              <a:gd name="adj6" fmla="val 5362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Main supervisor for the node outside of </a:t>
            </a:r>
            <a:r>
              <a:rPr lang="en-US" dirty="0" err="1" smtClean="0">
                <a:solidFill>
                  <a:srgbClr val="178ADB"/>
                </a:solidFill>
              </a:rPr>
              <a:t>config</a:t>
            </a:r>
            <a:r>
              <a:rPr lang="en-US" dirty="0" smtClean="0">
                <a:solidFill>
                  <a:srgbClr val="178ADB"/>
                </a:solidFill>
              </a:rPr>
              <a:t> </a:t>
            </a:r>
            <a:r>
              <a:rPr lang="en-US" dirty="0" err="1" smtClean="0">
                <a:solidFill>
                  <a:srgbClr val="178ADB"/>
                </a:solidFill>
              </a:rPr>
              <a:t>mgmt</a:t>
            </a:r>
            <a:endParaRPr lang="en-US" dirty="0" smtClean="0">
              <a:solidFill>
                <a:srgbClr val="178ADB"/>
              </a:solidFill>
            </a:endParaRPr>
          </a:p>
        </p:txBody>
      </p:sp>
      <p:sp>
        <p:nvSpPr>
          <p:cNvPr id="53" name="Line Callout 2 52"/>
          <p:cNvSpPr/>
          <p:nvPr/>
        </p:nvSpPr>
        <p:spPr>
          <a:xfrm>
            <a:off x="304355" y="3330787"/>
            <a:ext cx="2005515" cy="1439383"/>
          </a:xfrm>
          <a:prstGeom prst="borderCallout2">
            <a:avLst>
              <a:gd name="adj1" fmla="val -3915"/>
              <a:gd name="adj2" fmla="val 43494"/>
              <a:gd name="adj3" fmla="val -18702"/>
              <a:gd name="adj4" fmla="val 43496"/>
              <a:gd name="adj5" fmla="val -44257"/>
              <a:gd name="adj6" fmla="val 5362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Everything related to managing </a:t>
            </a:r>
            <a:r>
              <a:rPr lang="en-US" dirty="0" err="1" smtClean="0">
                <a:solidFill>
                  <a:srgbClr val="178ADB"/>
                </a:solidFill>
              </a:rPr>
              <a:t>config</a:t>
            </a:r>
            <a:r>
              <a:rPr lang="en-US" dirty="0" smtClean="0">
                <a:solidFill>
                  <a:srgbClr val="178ADB"/>
                </a:solidFill>
              </a:rPr>
              <a:t>: e.g. storing, updating change notifications</a:t>
            </a:r>
          </a:p>
        </p:txBody>
      </p:sp>
      <p:sp>
        <p:nvSpPr>
          <p:cNvPr id="54" name="Line Callout 2 53"/>
          <p:cNvSpPr/>
          <p:nvPr/>
        </p:nvSpPr>
        <p:spPr>
          <a:xfrm>
            <a:off x="4791947" y="3337075"/>
            <a:ext cx="2005515" cy="1439383"/>
          </a:xfrm>
          <a:prstGeom prst="borderCallout2">
            <a:avLst>
              <a:gd name="adj1" fmla="val -3915"/>
              <a:gd name="adj2" fmla="val 43494"/>
              <a:gd name="adj3" fmla="val -18702"/>
              <a:gd name="adj4" fmla="val 43496"/>
              <a:gd name="adj5" fmla="val -44257"/>
              <a:gd name="adj6" fmla="val 5362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Performs node join / leave requests</a:t>
            </a:r>
          </a:p>
        </p:txBody>
      </p:sp>
      <p:sp>
        <p:nvSpPr>
          <p:cNvPr id="55" name="Line Callout 2 54"/>
          <p:cNvSpPr/>
          <p:nvPr/>
        </p:nvSpPr>
        <p:spPr>
          <a:xfrm>
            <a:off x="6866145" y="3331890"/>
            <a:ext cx="2005515" cy="1439383"/>
          </a:xfrm>
          <a:prstGeom prst="borderCallout2">
            <a:avLst>
              <a:gd name="adj1" fmla="val -3915"/>
              <a:gd name="adj2" fmla="val 43494"/>
              <a:gd name="adj3" fmla="val -18702"/>
              <a:gd name="adj4" fmla="val 43496"/>
              <a:gd name="adj5" fmla="val -43613"/>
              <a:gd name="adj6" fmla="val 3744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Other stuff we won’t focus on today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307113" y="1130898"/>
            <a:ext cx="283694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1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We Need a Cluster!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37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3138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72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9111" y="1524000"/>
            <a:ext cx="7629408" cy="940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556926" y="1533407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5692" y="1544702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74458" y="1546590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7883" y="1171439"/>
            <a:ext cx="10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9" name="Rectangle 18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8443592" y="768323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832485" y="945121"/>
            <a:ext cx="554991" cy="586914"/>
          </a:xfrm>
          <a:prstGeom prst="snip2DiagRect">
            <a:avLst>
              <a:gd name="adj1" fmla="val 0"/>
              <a:gd name="adj2" fmla="val 3974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ns_server_cluster_sup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0166" y="207871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ns_config_sup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77976" y="2078718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ns_cluster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3" idx="2"/>
            <a:endCxn id="17" idx="0"/>
          </p:cNvCxnSpPr>
          <p:nvPr/>
        </p:nvCxnSpPr>
        <p:spPr>
          <a:xfrm>
            <a:off x="4421557" y="1584978"/>
            <a:ext cx="1533915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6" idx="0"/>
          </p:cNvCxnSpPr>
          <p:nvPr/>
        </p:nvCxnSpPr>
        <p:spPr>
          <a:xfrm flipH="1">
            <a:off x="1457662" y="1584978"/>
            <a:ext cx="2963895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13912" y="2078718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3" idx="2"/>
            <a:endCxn id="32" idx="0"/>
          </p:cNvCxnSpPr>
          <p:nvPr/>
        </p:nvCxnSpPr>
        <p:spPr>
          <a:xfrm>
            <a:off x="4421557" y="1584978"/>
            <a:ext cx="3169851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7958" y="2187509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9341" y="207871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ns_server_nodes_sup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3" idx="2"/>
            <a:endCxn id="38" idx="0"/>
          </p:cNvCxnSpPr>
          <p:nvPr/>
        </p:nvCxnSpPr>
        <p:spPr>
          <a:xfrm flipH="1">
            <a:off x="3746837" y="1584978"/>
            <a:ext cx="674720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07113" y="1130898"/>
            <a:ext cx="283694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69341" y="3247190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8" idx="2"/>
            <a:endCxn id="26" idx="0"/>
          </p:cNvCxnSpPr>
          <p:nvPr/>
        </p:nvCxnSpPr>
        <p:spPr>
          <a:xfrm>
            <a:off x="3746837" y="2665632"/>
            <a:ext cx="0" cy="581558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13912" y="3260396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38" idx="2"/>
            <a:endCxn id="28" idx="0"/>
          </p:cNvCxnSpPr>
          <p:nvPr/>
        </p:nvCxnSpPr>
        <p:spPr>
          <a:xfrm>
            <a:off x="3746837" y="2665632"/>
            <a:ext cx="3844571" cy="594764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7958" y="338639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Line Callout 2 35"/>
          <p:cNvSpPr/>
          <p:nvPr/>
        </p:nvSpPr>
        <p:spPr>
          <a:xfrm>
            <a:off x="304355" y="3330787"/>
            <a:ext cx="2005515" cy="1439383"/>
          </a:xfrm>
          <a:prstGeom prst="borderCallout2">
            <a:avLst>
              <a:gd name="adj1" fmla="val 23133"/>
              <a:gd name="adj2" fmla="val 104048"/>
              <a:gd name="adj3" fmla="val 3838"/>
              <a:gd name="adj4" fmla="val 114219"/>
              <a:gd name="adj5" fmla="val 5331"/>
              <a:gd name="adj6" fmla="val 15300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Controls main part of supervision hierarchy</a:t>
            </a:r>
          </a:p>
        </p:txBody>
      </p:sp>
    </p:spTree>
    <p:extLst>
      <p:ext uri="{BB962C8B-B14F-4D97-AF65-F5344CB8AC3E}">
        <p14:creationId xmlns:p14="http://schemas.microsoft.com/office/powerpoint/2010/main" val="33507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>
            <a:off x="832485" y="945121"/>
            <a:ext cx="554991" cy="586914"/>
          </a:xfrm>
          <a:prstGeom prst="snip2DiagRect">
            <a:avLst>
              <a:gd name="adj1" fmla="val 0"/>
              <a:gd name="adj2" fmla="val 3974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ns_server_cluster_sup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0166" y="207871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ns_config_sup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77976" y="2068558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ns_cluster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3" idx="2"/>
            <a:endCxn id="17" idx="0"/>
          </p:cNvCxnSpPr>
          <p:nvPr/>
        </p:nvCxnSpPr>
        <p:spPr>
          <a:xfrm>
            <a:off x="4421557" y="1584978"/>
            <a:ext cx="1533915" cy="48358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6" idx="0"/>
          </p:cNvCxnSpPr>
          <p:nvPr/>
        </p:nvCxnSpPr>
        <p:spPr>
          <a:xfrm flipH="1">
            <a:off x="1457662" y="1584978"/>
            <a:ext cx="2963895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13912" y="2078718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3" idx="2"/>
            <a:endCxn id="32" idx="0"/>
          </p:cNvCxnSpPr>
          <p:nvPr/>
        </p:nvCxnSpPr>
        <p:spPr>
          <a:xfrm>
            <a:off x="4421557" y="1584978"/>
            <a:ext cx="3169851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7958" y="2187509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9341" y="207871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ns_server_nodes_sup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3" idx="2"/>
            <a:endCxn id="38" idx="0"/>
          </p:cNvCxnSpPr>
          <p:nvPr/>
        </p:nvCxnSpPr>
        <p:spPr>
          <a:xfrm flipH="1">
            <a:off x="3746837" y="1584978"/>
            <a:ext cx="674720" cy="4937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07113" y="1130898"/>
            <a:ext cx="283694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69341" y="3247190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8" idx="2"/>
            <a:endCxn id="26" idx="0"/>
          </p:cNvCxnSpPr>
          <p:nvPr/>
        </p:nvCxnSpPr>
        <p:spPr>
          <a:xfrm>
            <a:off x="3746837" y="2665632"/>
            <a:ext cx="0" cy="581558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13912" y="3260396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38" idx="2"/>
            <a:endCxn id="28" idx="0"/>
          </p:cNvCxnSpPr>
          <p:nvPr/>
        </p:nvCxnSpPr>
        <p:spPr>
          <a:xfrm>
            <a:off x="3746837" y="2665632"/>
            <a:ext cx="3844571" cy="594764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7958" y="338639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203E-9 -0.00185 L 0.07306 -0.434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5" y="-216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32" grpId="0" animBg="1"/>
      <p:bldP spid="37" grpId="0"/>
      <p:bldP spid="38" grpId="0" animBg="1"/>
      <p:bldP spid="26" grpId="0" animBg="1"/>
      <p:bldP spid="28" grpId="0" animBg="1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1008049" y="2237464"/>
            <a:ext cx="554991" cy="586914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mb_master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3" idx="2"/>
            <a:endCxn id="34" idx="5"/>
          </p:cNvCxnSpPr>
          <p:nvPr/>
        </p:nvCxnSpPr>
        <p:spPr>
          <a:xfrm flipH="1">
            <a:off x="1424292" y="1584978"/>
            <a:ext cx="2997265" cy="6524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62562" y="22374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ns_node_disco_sup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0"/>
          </p:cNvCxnSpPr>
          <p:nvPr/>
        </p:nvCxnSpPr>
        <p:spPr>
          <a:xfrm flipH="1">
            <a:off x="3340058" y="1584978"/>
            <a:ext cx="1081499" cy="6524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89774" y="22374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menelaus_sup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3" idx="2"/>
            <a:endCxn id="43" idx="0"/>
          </p:cNvCxnSpPr>
          <p:nvPr/>
        </p:nvCxnSpPr>
        <p:spPr>
          <a:xfrm>
            <a:off x="4421557" y="1584978"/>
            <a:ext cx="1045713" cy="6524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ine Callout 2 46"/>
          <p:cNvSpPr/>
          <p:nvPr/>
        </p:nvSpPr>
        <p:spPr>
          <a:xfrm>
            <a:off x="114958" y="651665"/>
            <a:ext cx="2005515" cy="1173828"/>
          </a:xfrm>
          <a:prstGeom prst="borderCallout2">
            <a:avLst>
              <a:gd name="adj1" fmla="val 105215"/>
              <a:gd name="adj2" fmla="val 43494"/>
              <a:gd name="adj3" fmla="val 118897"/>
              <a:gd name="adj4" fmla="val 43496"/>
              <a:gd name="adj5" fmla="val 130335"/>
              <a:gd name="adj6" fmla="val 54335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Responsible for master election</a:t>
            </a:r>
          </a:p>
        </p:txBody>
      </p:sp>
      <p:sp>
        <p:nvSpPr>
          <p:cNvPr id="48" name="Line Callout 2 47"/>
          <p:cNvSpPr/>
          <p:nvPr/>
        </p:nvSpPr>
        <p:spPr>
          <a:xfrm>
            <a:off x="2416042" y="3330403"/>
            <a:ext cx="2005515" cy="1439383"/>
          </a:xfrm>
          <a:prstGeom prst="borderCallout2">
            <a:avLst>
              <a:gd name="adj1" fmla="val -3915"/>
              <a:gd name="adj2" fmla="val 43494"/>
              <a:gd name="adj3" fmla="val -18702"/>
              <a:gd name="adj4" fmla="val 43496"/>
              <a:gd name="adj5" fmla="val -30988"/>
              <a:gd name="adj6" fmla="val 4600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Node discovery supervisor</a:t>
            </a:r>
          </a:p>
        </p:txBody>
      </p:sp>
      <p:sp>
        <p:nvSpPr>
          <p:cNvPr id="49" name="Line Callout 2 48"/>
          <p:cNvSpPr/>
          <p:nvPr/>
        </p:nvSpPr>
        <p:spPr>
          <a:xfrm>
            <a:off x="4527729" y="3330019"/>
            <a:ext cx="2005515" cy="1439383"/>
          </a:xfrm>
          <a:prstGeom prst="borderCallout2">
            <a:avLst>
              <a:gd name="adj1" fmla="val -3915"/>
              <a:gd name="adj2" fmla="val 43494"/>
              <a:gd name="adj3" fmla="val -18702"/>
              <a:gd name="adj4" fmla="val 43496"/>
              <a:gd name="adj5" fmla="val -30988"/>
              <a:gd name="adj6" fmla="val 4600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Supervisor for REST API and web UI app server</a:t>
            </a:r>
          </a:p>
        </p:txBody>
      </p:sp>
      <p:sp>
        <p:nvSpPr>
          <p:cNvPr id="22" name="Hexagon 21"/>
          <p:cNvSpPr/>
          <p:nvPr/>
        </p:nvSpPr>
        <p:spPr>
          <a:xfrm>
            <a:off x="1009585" y="4252729"/>
            <a:ext cx="554991" cy="586914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ns_orchestrator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endCxn id="26" idx="0"/>
          </p:cNvCxnSpPr>
          <p:nvPr/>
        </p:nvCxnSpPr>
        <p:spPr>
          <a:xfrm>
            <a:off x="1292437" y="2814218"/>
            <a:ext cx="0" cy="50564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4941" y="3319859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mb_master_sup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6" idx="2"/>
          </p:cNvCxnSpPr>
          <p:nvPr/>
        </p:nvCxnSpPr>
        <p:spPr>
          <a:xfrm flipH="1">
            <a:off x="1288940" y="3906773"/>
            <a:ext cx="3497" cy="363459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43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22" grpId="1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ns_server_sup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62562" y="22374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ns_bucket_sup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0"/>
          </p:cNvCxnSpPr>
          <p:nvPr/>
        </p:nvCxnSpPr>
        <p:spPr>
          <a:xfrm flipH="1">
            <a:off x="3340058" y="1584978"/>
            <a:ext cx="1081499" cy="6524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89774" y="2237464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</a:t>
            </a:r>
          </a:p>
        </p:txBody>
      </p:sp>
      <p:cxnSp>
        <p:nvCxnSpPr>
          <p:cNvPr id="44" name="Straight Connector 43"/>
          <p:cNvCxnSpPr>
            <a:stCxn id="13" idx="2"/>
            <a:endCxn id="43" idx="0"/>
          </p:cNvCxnSpPr>
          <p:nvPr/>
        </p:nvCxnSpPr>
        <p:spPr>
          <a:xfrm>
            <a:off x="4421557" y="1584978"/>
            <a:ext cx="1045713" cy="6524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8.15318E-7 L 0.11892 -0.241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20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1" grpId="0" animBg="1"/>
      <p:bldP spid="41" grpId="1" animBg="1"/>
      <p:bldP spid="43" grpId="0" animBg="1"/>
      <p:bldP spid="4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ns_bucket_sup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62562" y="187170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single_bucket_kv_sup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0"/>
          </p:cNvCxnSpPr>
          <p:nvPr/>
        </p:nvCxnSpPr>
        <p:spPr>
          <a:xfrm flipH="1">
            <a:off x="3340058" y="1584978"/>
            <a:ext cx="1081499" cy="2867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83230" y="1871704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</a:t>
            </a:r>
          </a:p>
        </p:txBody>
      </p:sp>
      <p:cxnSp>
        <p:nvCxnSpPr>
          <p:cNvPr id="44" name="Straight Connector 43"/>
          <p:cNvCxnSpPr>
            <a:stCxn id="13" idx="2"/>
            <a:endCxn id="43" idx="0"/>
          </p:cNvCxnSpPr>
          <p:nvPr/>
        </p:nvCxnSpPr>
        <p:spPr>
          <a:xfrm>
            <a:off x="4421557" y="1584978"/>
            <a:ext cx="2839169" cy="2867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1343" y="295882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ns_memcached_sup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1" idx="2"/>
            <a:endCxn id="14" idx="0"/>
          </p:cNvCxnSpPr>
          <p:nvPr/>
        </p:nvCxnSpPr>
        <p:spPr>
          <a:xfrm flipH="1">
            <a:off x="1298839" y="2458618"/>
            <a:ext cx="2041219" cy="50020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20622" y="4066162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ns_memcached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7306" y="3539535"/>
            <a:ext cx="0" cy="54084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ine Callout 2 32"/>
          <p:cNvSpPr/>
          <p:nvPr/>
        </p:nvSpPr>
        <p:spPr>
          <a:xfrm>
            <a:off x="3282036" y="2978848"/>
            <a:ext cx="2279041" cy="1676348"/>
          </a:xfrm>
          <a:prstGeom prst="borderCallout2">
            <a:avLst>
              <a:gd name="adj1" fmla="val 50570"/>
              <a:gd name="adj2" fmla="val -7287"/>
              <a:gd name="adj3" fmla="val 50608"/>
              <a:gd name="adj4" fmla="val -35783"/>
              <a:gd name="adj5" fmla="val 65916"/>
              <a:gd name="adj6" fmla="val -66645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178ADB"/>
                </a:solidFill>
              </a:rPr>
              <a:t>ns_memcached</a:t>
            </a:r>
            <a:r>
              <a:rPr lang="en-US" dirty="0">
                <a:solidFill>
                  <a:srgbClr val="178ADB"/>
                </a:solidFill>
              </a:rPr>
              <a:t> </a:t>
            </a:r>
            <a:r>
              <a:rPr lang="en-US" dirty="0" smtClean="0">
                <a:solidFill>
                  <a:srgbClr val="178ADB"/>
                </a:solidFill>
              </a:rPr>
              <a:t>mediates communication with memcached process and tracks its health</a:t>
            </a:r>
          </a:p>
        </p:txBody>
      </p:sp>
    </p:spTree>
    <p:extLst>
      <p:ext uri="{BB962C8B-B14F-4D97-AF65-F5344CB8AC3E}">
        <p14:creationId xmlns:p14="http://schemas.microsoft.com/office/powerpoint/2010/main" val="27673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ns_bucket_sup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62562" y="187170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single_bucket_kv_sup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0"/>
          </p:cNvCxnSpPr>
          <p:nvPr/>
        </p:nvCxnSpPr>
        <p:spPr>
          <a:xfrm flipH="1">
            <a:off x="3340058" y="1584978"/>
            <a:ext cx="1081499" cy="2867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83230" y="1871704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</a:t>
            </a:r>
          </a:p>
        </p:txBody>
      </p:sp>
      <p:cxnSp>
        <p:nvCxnSpPr>
          <p:cNvPr id="44" name="Straight Connector 43"/>
          <p:cNvCxnSpPr>
            <a:stCxn id="13" idx="2"/>
            <a:endCxn id="43" idx="0"/>
          </p:cNvCxnSpPr>
          <p:nvPr/>
        </p:nvCxnSpPr>
        <p:spPr>
          <a:xfrm>
            <a:off x="4421557" y="1584978"/>
            <a:ext cx="2839169" cy="2867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1343" y="295882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ns_memcached_sup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41021" y="295882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16" name="Straight Connector 15"/>
          <p:cNvCxnSpPr>
            <a:stCxn id="41" idx="2"/>
            <a:endCxn id="14" idx="0"/>
          </p:cNvCxnSpPr>
          <p:nvPr/>
        </p:nvCxnSpPr>
        <p:spPr>
          <a:xfrm flipH="1">
            <a:off x="1298839" y="2458618"/>
            <a:ext cx="2041219" cy="50020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17632" y="296108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dcp_sup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66784" y="408658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-node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85850" y="4066162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-node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  <a:endCxn id="20" idx="0"/>
          </p:cNvCxnSpPr>
          <p:nvPr/>
        </p:nvCxnSpPr>
        <p:spPr>
          <a:xfrm flipH="1">
            <a:off x="4044280" y="3548002"/>
            <a:ext cx="750848" cy="53858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2"/>
            <a:endCxn id="21" idx="0"/>
          </p:cNvCxnSpPr>
          <p:nvPr/>
        </p:nvCxnSpPr>
        <p:spPr>
          <a:xfrm>
            <a:off x="4795128" y="3548002"/>
            <a:ext cx="768218" cy="51816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1" idx="2"/>
            <a:endCxn id="15" idx="0"/>
          </p:cNvCxnSpPr>
          <p:nvPr/>
        </p:nvCxnSpPr>
        <p:spPr>
          <a:xfrm flipH="1">
            <a:off x="3218517" y="2458618"/>
            <a:ext cx="121541" cy="50020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0"/>
            <a:endCxn id="41" idx="2"/>
          </p:cNvCxnSpPr>
          <p:nvPr/>
        </p:nvCxnSpPr>
        <p:spPr>
          <a:xfrm flipH="1" flipV="1">
            <a:off x="3340058" y="2458618"/>
            <a:ext cx="1455070" cy="5024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20622" y="4066162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ns_memcached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7306" y="3539535"/>
            <a:ext cx="0" cy="54084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ine Callout 2 31"/>
          <p:cNvSpPr/>
          <p:nvPr/>
        </p:nvSpPr>
        <p:spPr>
          <a:xfrm>
            <a:off x="6304755" y="2978848"/>
            <a:ext cx="2279041" cy="1676348"/>
          </a:xfrm>
          <a:prstGeom prst="borderCallout2">
            <a:avLst>
              <a:gd name="adj1" fmla="val 9155"/>
              <a:gd name="adj2" fmla="val -5058"/>
              <a:gd name="adj3" fmla="val 9193"/>
              <a:gd name="adj4" fmla="val -18322"/>
              <a:gd name="adj5" fmla="val 34602"/>
              <a:gd name="adj6" fmla="val -4138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178ADB"/>
                </a:solidFill>
              </a:rPr>
              <a:t>dcp_sup</a:t>
            </a:r>
            <a:r>
              <a:rPr lang="en-US" dirty="0" smtClean="0">
                <a:solidFill>
                  <a:srgbClr val="178ADB"/>
                </a:solidFill>
              </a:rPr>
              <a:t> and the replicators manage inbound (consumer) DCP replication streams</a:t>
            </a:r>
          </a:p>
        </p:txBody>
      </p:sp>
    </p:spTree>
    <p:extLst>
      <p:ext uri="{BB962C8B-B14F-4D97-AF65-F5344CB8AC3E}">
        <p14:creationId xmlns:p14="http://schemas.microsoft.com/office/powerpoint/2010/main" val="31182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4061" y="99806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ns_bucket_sup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62562" y="187170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single_bucket_kv_sup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0"/>
          </p:cNvCxnSpPr>
          <p:nvPr/>
        </p:nvCxnSpPr>
        <p:spPr>
          <a:xfrm flipH="1">
            <a:off x="3340058" y="1584978"/>
            <a:ext cx="1081499" cy="2867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83230" y="1871704"/>
            <a:ext cx="554991" cy="5869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</a:t>
            </a:r>
          </a:p>
        </p:txBody>
      </p:sp>
      <p:cxnSp>
        <p:nvCxnSpPr>
          <p:cNvPr id="44" name="Straight Connector 43"/>
          <p:cNvCxnSpPr>
            <a:stCxn id="13" idx="2"/>
            <a:endCxn id="43" idx="0"/>
          </p:cNvCxnSpPr>
          <p:nvPr/>
        </p:nvCxnSpPr>
        <p:spPr>
          <a:xfrm>
            <a:off x="4421557" y="1584978"/>
            <a:ext cx="2839169" cy="28672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1343" y="295882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ns_memcached_sup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41021" y="295882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16" name="Straight Connector 15"/>
          <p:cNvCxnSpPr>
            <a:stCxn id="41" idx="2"/>
            <a:endCxn id="14" idx="0"/>
          </p:cNvCxnSpPr>
          <p:nvPr/>
        </p:nvCxnSpPr>
        <p:spPr>
          <a:xfrm flipH="1">
            <a:off x="1298839" y="2458618"/>
            <a:ext cx="2041219" cy="50020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17632" y="2961088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dcp_sup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66784" y="408658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-node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85850" y="4066162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-node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  <a:endCxn id="20" idx="0"/>
          </p:cNvCxnSpPr>
          <p:nvPr/>
        </p:nvCxnSpPr>
        <p:spPr>
          <a:xfrm flipH="1">
            <a:off x="4044280" y="3548002"/>
            <a:ext cx="750848" cy="53858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2"/>
            <a:endCxn id="21" idx="0"/>
          </p:cNvCxnSpPr>
          <p:nvPr/>
        </p:nvCxnSpPr>
        <p:spPr>
          <a:xfrm>
            <a:off x="4795128" y="3548002"/>
            <a:ext cx="768218" cy="51816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1" idx="2"/>
            <a:endCxn id="15" idx="0"/>
          </p:cNvCxnSpPr>
          <p:nvPr/>
        </p:nvCxnSpPr>
        <p:spPr>
          <a:xfrm flipH="1">
            <a:off x="3218517" y="2458618"/>
            <a:ext cx="121541" cy="50020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0"/>
            <a:endCxn id="41" idx="2"/>
          </p:cNvCxnSpPr>
          <p:nvPr/>
        </p:nvCxnSpPr>
        <p:spPr>
          <a:xfrm flipH="1" flipV="1">
            <a:off x="3340058" y="2458618"/>
            <a:ext cx="1455070" cy="5024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83230" y="2958824"/>
            <a:ext cx="554991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janitor_agent_sup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0"/>
            <a:endCxn id="41" idx="2"/>
          </p:cNvCxnSpPr>
          <p:nvPr/>
        </p:nvCxnSpPr>
        <p:spPr>
          <a:xfrm flipH="1" flipV="1">
            <a:off x="3340058" y="2458618"/>
            <a:ext cx="3920668" cy="50020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983230" y="408658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39" name="Straight Connector 38"/>
          <p:cNvCxnSpPr>
            <a:stCxn id="34" idx="2"/>
            <a:endCxn id="38" idx="0"/>
          </p:cNvCxnSpPr>
          <p:nvPr/>
        </p:nvCxnSpPr>
        <p:spPr>
          <a:xfrm>
            <a:off x="7260726" y="3545738"/>
            <a:ext cx="0" cy="54084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20622" y="4066162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ns_memcached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7306" y="3539535"/>
            <a:ext cx="0" cy="54084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2592" y="655540"/>
            <a:ext cx="2591408" cy="1384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The janitor agent keeps things nice and clean and provides remote communication façade for bucket management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NS-Server in Action: Rebalance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14566" y="1889877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ns_rebalancer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911030" y="2109650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078556" y="2289895"/>
            <a:ext cx="122552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8706" y="1609439"/>
            <a:ext cx="491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idle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84209" y="1620197"/>
            <a:ext cx="1176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rebalancing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5" idx="0"/>
            <a:endCxn id="26" idx="2"/>
          </p:cNvCxnSpPr>
          <p:nvPr/>
        </p:nvCxnSpPr>
        <p:spPr>
          <a:xfrm>
            <a:off x="4531947" y="2183334"/>
            <a:ext cx="2082619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Hexagon 24"/>
          <p:cNvSpPr/>
          <p:nvPr/>
        </p:nvSpPr>
        <p:spPr>
          <a:xfrm>
            <a:off x="3976956" y="1889877"/>
            <a:ext cx="554991" cy="586914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ns_orchestrator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03991" y="1889877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menelaus_web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6500" y="2459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73761" y="780699"/>
            <a:ext cx="2164080" cy="2722384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190240" y="780699"/>
            <a:ext cx="4856479" cy="2722384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master node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53" name="Straight Arrow Connector 52"/>
          <p:cNvCxnSpPr>
            <a:endCxn id="23" idx="1"/>
          </p:cNvCxnSpPr>
          <p:nvPr/>
        </p:nvCxnSpPr>
        <p:spPr>
          <a:xfrm>
            <a:off x="193040" y="1975829"/>
            <a:ext cx="1392228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4953" y="2400613"/>
            <a:ext cx="1469820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4804" y="1601825"/>
            <a:ext cx="1014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78ADB"/>
                </a:solidFill>
              </a:rPr>
              <a:t>rebalance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004" y="2395511"/>
            <a:ext cx="1176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78ADB"/>
                </a:solidFill>
              </a:rPr>
              <a:t>rebalancing</a:t>
            </a:r>
            <a:endParaRPr lang="en-US" sz="1600" dirty="0">
              <a:solidFill>
                <a:srgbClr val="178ADB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911541" y="3621665"/>
            <a:ext cx="2005515" cy="1173828"/>
          </a:xfrm>
          <a:prstGeom prst="borderCallout2">
            <a:avLst>
              <a:gd name="adj1" fmla="val 13251"/>
              <a:gd name="adj2" fmla="val -9805"/>
              <a:gd name="adj3" fmla="val -1919"/>
              <a:gd name="adj4" fmla="val -23523"/>
              <a:gd name="adj5" fmla="val -127525"/>
              <a:gd name="adj6" fmla="val -24294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User clicks “Rebalance” button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3318191" y="3621665"/>
            <a:ext cx="2005515" cy="1173828"/>
          </a:xfrm>
          <a:prstGeom prst="borderCallout2">
            <a:avLst>
              <a:gd name="adj1" fmla="val 178"/>
              <a:gd name="adj2" fmla="val 81489"/>
              <a:gd name="adj3" fmla="val -54725"/>
              <a:gd name="adj4" fmla="val 81456"/>
              <a:gd name="adj5" fmla="val -103620"/>
              <a:gd name="adj6" fmla="val 6045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State -&gt; “rebalancing”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6119792" y="3621665"/>
            <a:ext cx="2005515" cy="1173828"/>
          </a:xfrm>
          <a:prstGeom prst="borderCallout2">
            <a:avLst>
              <a:gd name="adj1" fmla="val -273"/>
              <a:gd name="adj2" fmla="val 9983"/>
              <a:gd name="adj3" fmla="val -50718"/>
              <a:gd name="adj4" fmla="val 9959"/>
              <a:gd name="adj5" fmla="val -101325"/>
              <a:gd name="adj6" fmla="val 23045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Orchestrator starts </a:t>
            </a:r>
            <a:r>
              <a:rPr lang="en-US" dirty="0" err="1" smtClean="0">
                <a:solidFill>
                  <a:srgbClr val="178ADB"/>
                </a:solidFill>
              </a:rPr>
              <a:t>rebalancer</a:t>
            </a:r>
            <a:endParaRPr lang="en-US" dirty="0" smtClean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07218E-6 L 0.23872 0.000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4568E-6 L -0.24497 -0.000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/>
      <p:bldP spid="33" grpId="0"/>
      <p:bldP spid="39" grpId="0"/>
      <p:bldP spid="39" grpId="1"/>
      <p:bldP spid="55" grpId="0"/>
      <p:bldP spid="24" grpId="0" animBg="1"/>
      <p:bldP spid="24" grpId="1" animBg="1"/>
      <p:bldP spid="28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6483568" y="1138566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ns_single_vbucket_mover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6483568" y="2652406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ns_single_vbucket_mover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NS-Server in Action: Rebalance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82101" y="1136710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ns_rebalancer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549705" y="1575602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6046" y="1136710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ns_bucket_mover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1380" y="1706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7092" y="1319488"/>
            <a:ext cx="1868954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floatingCircl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5" y="1575602"/>
            <a:ext cx="276860" cy="27686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161037" y="1289008"/>
            <a:ext cx="2322531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</p:cNvCxnSpPr>
          <p:nvPr/>
        </p:nvCxnSpPr>
        <p:spPr>
          <a:xfrm>
            <a:off x="4079760" y="1637672"/>
            <a:ext cx="2403808" cy="115967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0985" y="3028482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65760" y="780699"/>
            <a:ext cx="8006080" cy="2722384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rgbClr val="178ADB"/>
                </a:solidFill>
              </a:rPr>
              <a:t>master node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599027" y="3621665"/>
            <a:ext cx="3220044" cy="1173828"/>
          </a:xfrm>
          <a:prstGeom prst="borderCallout2">
            <a:avLst>
              <a:gd name="adj1" fmla="val 179"/>
              <a:gd name="adj2" fmla="val 73474"/>
              <a:gd name="adj3" fmla="val -66316"/>
              <a:gd name="adj4" fmla="val 73422"/>
              <a:gd name="adj5" fmla="val -166991"/>
              <a:gd name="adj6" fmla="val 41128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Rebalance computes new </a:t>
            </a:r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r>
              <a:rPr lang="en-US" dirty="0" smtClean="0">
                <a:solidFill>
                  <a:srgbClr val="178ADB"/>
                </a:solidFill>
              </a:rPr>
              <a:t> map &amp; starts the bucket mover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2325" y="3621665"/>
            <a:ext cx="2005515" cy="1173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rgbClr val="178ADB"/>
                </a:solidFill>
              </a:rPr>
              <a:t>Bucket mover in turn starts single </a:t>
            </a:r>
            <a:r>
              <a:rPr lang="en-US" dirty="0" err="1">
                <a:solidFill>
                  <a:srgbClr val="178ADB"/>
                </a:solidFill>
              </a:rPr>
              <a:t>vbucket</a:t>
            </a:r>
            <a:r>
              <a:rPr lang="en-US" dirty="0">
                <a:solidFill>
                  <a:srgbClr val="178ADB"/>
                </a:solidFill>
              </a:rPr>
              <a:t> </a:t>
            </a:r>
            <a:r>
              <a:rPr lang="en-US" dirty="0" smtClean="0">
                <a:solidFill>
                  <a:srgbClr val="178ADB"/>
                </a:solidFill>
              </a:rPr>
              <a:t>movers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34568E-6 L -0.28525 -0.000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-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9.38851E-7 L -0.31632 -0.282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1414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0" grpId="0" animBg="1"/>
      <p:bldP spid="40" grpId="1" animBg="1"/>
      <p:bldP spid="26" grpId="0" animBg="1"/>
      <p:bldP spid="23" grpId="0" animBg="1"/>
      <p:bldP spid="23" grpId="1" animBg="1"/>
      <p:bldP spid="24" grpId="0" animBg="1"/>
      <p:bldP spid="24" grpId="1" animBg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3395868" y="3159603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NS-Server in Action: Rebalance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349447" y="1324158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34870" y="718355"/>
            <a:ext cx="2279041" cy="2145928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master node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13322" y="729898"/>
            <a:ext cx="3809314" cy="213438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6769" y="2170472"/>
            <a:ext cx="126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to-node for </a:t>
            </a:r>
          </a:p>
          <a:p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68027" y="194699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817234" y="1324158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68027" y="957181"/>
            <a:ext cx="554991" cy="586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3" idx="0"/>
          </p:cNvCxnSpPr>
          <p:nvPr/>
        </p:nvCxnSpPr>
        <p:spPr>
          <a:xfrm>
            <a:off x="5345523" y="1544095"/>
            <a:ext cx="0" cy="402899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601360" y="1394605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84795" y="954098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2248" y="987661"/>
            <a:ext cx="72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begin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78284" y="953156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ns_single_vbucket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24395" y="2935403"/>
            <a:ext cx="3798242" cy="213438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7842" y="437597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from-node for </a:t>
            </a:r>
          </a:p>
          <a:p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134870" y="3017948"/>
            <a:ext cx="2279041" cy="1676348"/>
          </a:xfrm>
          <a:prstGeom prst="borderCallout2">
            <a:avLst>
              <a:gd name="adj1" fmla="val -2462"/>
              <a:gd name="adj2" fmla="val 100820"/>
              <a:gd name="adj3" fmla="val -12020"/>
              <a:gd name="adj4" fmla="val 106502"/>
              <a:gd name="adj5" fmla="val -92170"/>
              <a:gd name="adj6" fmla="val 124306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Single </a:t>
            </a:r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r>
              <a:rPr lang="en-US" dirty="0" smtClean="0">
                <a:solidFill>
                  <a:srgbClr val="178ADB"/>
                </a:solidFill>
              </a:rPr>
              <a:t> mover sends request to new node to begin replicating</a:t>
            </a:r>
          </a:p>
        </p:txBody>
      </p:sp>
      <p:sp>
        <p:nvSpPr>
          <p:cNvPr id="10" name="Down Arrow 9"/>
          <p:cNvSpPr/>
          <p:nvPr/>
        </p:nvSpPr>
        <p:spPr>
          <a:xfrm rot="18142313" flipV="1">
            <a:off x="6264090" y="1971871"/>
            <a:ext cx="348074" cy="1948247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6933259" y="1394605"/>
            <a:ext cx="893704" cy="90080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memcached</a:t>
            </a:r>
          </a:p>
          <a:p>
            <a:pPr algn="ctr"/>
            <a:r>
              <a:rPr lang="en-US" dirty="0" smtClean="0">
                <a:solidFill>
                  <a:srgbClr val="1E1C1C"/>
                </a:solidFill>
              </a:rPr>
              <a:t>to-node</a:t>
            </a:r>
          </a:p>
          <a:p>
            <a:pPr algn="ctr"/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>
            <a:off x="6933259" y="3366557"/>
            <a:ext cx="893704" cy="90080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memcached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from-node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4818836" flipV="1">
            <a:off x="6092463" y="1325965"/>
            <a:ext cx="348074" cy="1329163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7292469" y="3995738"/>
            <a:ext cx="219773" cy="222202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>
            <a:off x="7292469" y="2036324"/>
            <a:ext cx="219773" cy="222202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2099E-6 L 0.25955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9.57381E-7 L 0.15087 9.5738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51743E-7 L -0.27656 -0.0021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37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/>
      <p:bldP spid="16" grpId="1"/>
      <p:bldP spid="35" grpId="0" animBg="1"/>
      <p:bldP spid="10" grpId="0" animBg="1"/>
      <p:bldP spid="10" grpId="1" animBg="1"/>
      <p:bldP spid="32" grpId="0" animBg="1"/>
      <p:bldP spid="32" grpId="1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“Depth Gauge”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221" y="1451278"/>
            <a:ext cx="1931794" cy="586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cluster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221" y="2038192"/>
            <a:ext cx="1931794" cy="586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221" y="2625106"/>
            <a:ext cx="1931794" cy="58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221" y="3212020"/>
            <a:ext cx="1931794" cy="5869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erlang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18109" y="156866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18108" y="2158579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18107" y="2748497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7433" y="333841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185741" y="1675372"/>
            <a:ext cx="2774952" cy="1899467"/>
          </a:xfrm>
          <a:prstGeom prst="wedgeRoundRectCallout">
            <a:avLst>
              <a:gd name="adj1" fmla="val 67496"/>
              <a:gd name="adj2" fmla="val -25146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The “depth gauge” indicates the current zoom-level as we dive into Cluster Manager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H="1">
            <a:off x="1349447" y="1324158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84795" y="954098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NS-Server in Action: Rebalance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4870" y="718355"/>
            <a:ext cx="2279041" cy="2145928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master node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6769" y="2170472"/>
            <a:ext cx="126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to-node for </a:t>
            </a:r>
          </a:p>
          <a:p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71790" y="194699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1790" y="957181"/>
            <a:ext cx="554991" cy="586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3" idx="0"/>
          </p:cNvCxnSpPr>
          <p:nvPr/>
        </p:nvCxnSpPr>
        <p:spPr>
          <a:xfrm>
            <a:off x="5349286" y="1544095"/>
            <a:ext cx="0" cy="402899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87842" y="437597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from-node for </a:t>
            </a:r>
          </a:p>
          <a:p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33275" y="1762328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wait</a:t>
            </a:r>
            <a:endParaRPr lang="en-US" dirty="0">
              <a:solidFill>
                <a:srgbClr val="178ADB"/>
              </a:solidFill>
            </a:endParaRPr>
          </a:p>
        </p:txBody>
      </p:sp>
      <p:pic>
        <p:nvPicPr>
          <p:cNvPr id="56" name="Picture 55" descr="floatingCircl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99" y="1267235"/>
            <a:ext cx="276860" cy="27686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flipH="1">
            <a:off x="3778412" y="3450337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88958" y="3578307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578616" y="3608311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78284" y="953156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ns_single_vbucket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13322" y="729898"/>
            <a:ext cx="3809314" cy="213438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8142313" flipV="1">
            <a:off x="6264090" y="1971871"/>
            <a:ext cx="348074" cy="1948247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6933259" y="1394605"/>
            <a:ext cx="893704" cy="90080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memcached</a:t>
            </a:r>
          </a:p>
          <a:p>
            <a:pPr algn="ctr"/>
            <a:r>
              <a:rPr lang="en-US" dirty="0" smtClean="0">
                <a:solidFill>
                  <a:srgbClr val="1E1C1C"/>
                </a:solidFill>
              </a:rPr>
              <a:t>to-node</a:t>
            </a:r>
          </a:p>
          <a:p>
            <a:pPr algn="ctr"/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6933259" y="3366557"/>
            <a:ext cx="893704" cy="90080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memcached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from-node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4818836" flipV="1">
            <a:off x="6092463" y="1325965"/>
            <a:ext cx="348074" cy="1329163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624395" y="2935403"/>
            <a:ext cx="3798242" cy="213438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95868" y="3159603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8142313" flipV="1">
            <a:off x="6307481" y="1976114"/>
            <a:ext cx="145383" cy="1799675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4818836" flipV="1">
            <a:off x="6196332" y="1344552"/>
            <a:ext cx="120971" cy="1329163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52" idx="6"/>
            <a:endCxn id="45" idx="2"/>
          </p:cNvCxnSpPr>
          <p:nvPr/>
        </p:nvCxnSpPr>
        <p:spPr>
          <a:xfrm>
            <a:off x="3950859" y="3453060"/>
            <a:ext cx="1124562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24430" y="3502251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5421" y="3159603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 Same Side Corner Rectangle 41"/>
          <p:cNvSpPr/>
          <p:nvPr/>
        </p:nvSpPr>
        <p:spPr>
          <a:xfrm>
            <a:off x="7292469" y="3995738"/>
            <a:ext cx="219773" cy="222202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>
            <a:off x="7292469" y="2036324"/>
            <a:ext cx="219773" cy="222202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ne Callout 2 45"/>
          <p:cNvSpPr/>
          <p:nvPr/>
        </p:nvSpPr>
        <p:spPr>
          <a:xfrm>
            <a:off x="134870" y="3017948"/>
            <a:ext cx="2279041" cy="1676348"/>
          </a:xfrm>
          <a:prstGeom prst="borderCallout2">
            <a:avLst>
              <a:gd name="adj1" fmla="val -3472"/>
              <a:gd name="adj2" fmla="val 94876"/>
              <a:gd name="adj3" fmla="val -12020"/>
              <a:gd name="adj4" fmla="val 98700"/>
              <a:gd name="adj5" fmla="val -38128"/>
              <a:gd name="adj6" fmla="val 95329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Then mover waits until the backfill is done and replication is up-to-date</a:t>
            </a:r>
          </a:p>
        </p:txBody>
      </p:sp>
    </p:spTree>
    <p:extLst>
      <p:ext uri="{BB962C8B-B14F-4D97-AF65-F5344CB8AC3E}">
        <p14:creationId xmlns:p14="http://schemas.microsoft.com/office/powerpoint/2010/main" val="37253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30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6 L 0.23993 0.438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2191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92405E-6 L 0.16354 0.0040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0" presetClass="path" presetSubtype="0" repeatCount="5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35091E-6 L 0.18855 0.075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37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21 L -0.19982 -0.0206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93 L -0.24336 -0.44318 " pathEditMode="relative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31" grpId="0" animBg="1"/>
      <p:bldP spid="31" grpId="1" animBg="1"/>
      <p:bldP spid="35" grpId="0" animBg="1"/>
      <p:bldP spid="35" grpId="1" animBg="1"/>
      <p:bldP spid="37" grpId="0" animBg="1"/>
      <p:bldP spid="37" grpId="1" animBg="1"/>
      <p:bldP spid="41" grpId="0" animBg="1"/>
      <p:bldP spid="41" grpId="1" animBg="1"/>
      <p:bldP spid="45" grpId="0" animBg="1"/>
      <p:bldP spid="45" grpId="1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978284" y="953156"/>
            <a:ext cx="554991" cy="5869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ns_single_vbucket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95868" y="3159603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NS-Server in Action: Rebalance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2530921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4870" y="718355"/>
            <a:ext cx="2279041" cy="2145928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master node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6769" y="2170472"/>
            <a:ext cx="126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to-node for </a:t>
            </a:r>
          </a:p>
          <a:p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1790" y="957181"/>
            <a:ext cx="554991" cy="586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dcp_sup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3" idx="0"/>
          </p:cNvCxnSpPr>
          <p:nvPr/>
        </p:nvCxnSpPr>
        <p:spPr>
          <a:xfrm>
            <a:off x="5349286" y="1544095"/>
            <a:ext cx="0" cy="402899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87842" y="437597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from-node for </a:t>
            </a:r>
          </a:p>
          <a:p>
            <a:r>
              <a:rPr lang="en-US" dirty="0" err="1" smtClean="0">
                <a:solidFill>
                  <a:srgbClr val="178ADB"/>
                </a:solidFill>
              </a:rPr>
              <a:t>vbucket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778412" y="3450337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13322" y="729898"/>
            <a:ext cx="3809314" cy="213438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6933259" y="1394605"/>
            <a:ext cx="893704" cy="90080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1E1C1C"/>
                </a:solidFill>
              </a:rPr>
              <a:t>memcached</a:t>
            </a:r>
          </a:p>
          <a:p>
            <a:pPr algn="ctr"/>
            <a:r>
              <a:rPr lang="en-US" dirty="0" smtClean="0">
                <a:solidFill>
                  <a:srgbClr val="1E1C1C"/>
                </a:solidFill>
              </a:rPr>
              <a:t>to-node</a:t>
            </a:r>
          </a:p>
          <a:p>
            <a:pPr algn="ctr"/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24395" y="2935403"/>
            <a:ext cx="3798242" cy="213438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178ADB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8142313" flipV="1">
            <a:off x="6307481" y="1976114"/>
            <a:ext cx="145383" cy="1799675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4818836" flipV="1">
            <a:off x="6196332" y="1344552"/>
            <a:ext cx="120971" cy="1329163"/>
          </a:xfrm>
          <a:prstGeom prst="down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>
            <a:off x="7292469" y="2036324"/>
            <a:ext cx="219773" cy="222202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349447" y="1324158"/>
            <a:ext cx="122552" cy="0"/>
          </a:xfrm>
          <a:prstGeom prst="line">
            <a:avLst/>
          </a:prstGeom>
          <a:ln w="1016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802292" y="1316687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483764" y="2347714"/>
            <a:ext cx="122552" cy="0"/>
          </a:xfrm>
          <a:prstGeom prst="line">
            <a:avLst/>
          </a:prstGeom>
          <a:ln w="10160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 Same Side Corner Rectangle 50"/>
          <p:cNvSpPr/>
          <p:nvPr/>
        </p:nvSpPr>
        <p:spPr>
          <a:xfrm>
            <a:off x="7287978" y="2039304"/>
            <a:ext cx="219773" cy="222202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84795" y="954098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janitor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71790" y="1946994"/>
            <a:ext cx="554991" cy="586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dcp_replicator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6933259" y="3366557"/>
            <a:ext cx="893704" cy="900802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memcached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from-node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 Same Side Corner Rectangle 41"/>
          <p:cNvSpPr/>
          <p:nvPr/>
        </p:nvSpPr>
        <p:spPr>
          <a:xfrm>
            <a:off x="7292469" y="3995738"/>
            <a:ext cx="219773" cy="222202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 Same Side Corner Rectangle 49"/>
          <p:cNvSpPr/>
          <p:nvPr/>
        </p:nvSpPr>
        <p:spPr>
          <a:xfrm>
            <a:off x="7295449" y="3998718"/>
            <a:ext cx="219773" cy="222202"/>
          </a:xfrm>
          <a:prstGeom prst="round2Same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ine Callout 2 54"/>
          <p:cNvSpPr/>
          <p:nvPr/>
        </p:nvSpPr>
        <p:spPr>
          <a:xfrm>
            <a:off x="134870" y="3017948"/>
            <a:ext cx="2279041" cy="1676348"/>
          </a:xfrm>
          <a:prstGeom prst="borderCallout2">
            <a:avLst>
              <a:gd name="adj1" fmla="val -3472"/>
              <a:gd name="adj2" fmla="val 94876"/>
              <a:gd name="adj3" fmla="val -12020"/>
              <a:gd name="adj4" fmla="val 98700"/>
              <a:gd name="adj5" fmla="val -64897"/>
              <a:gd name="adj6" fmla="val 12319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Lastly mover converts the backfill replication stream to a “takeover” stream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55723" y="1558694"/>
            <a:ext cx="10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8ADB"/>
                </a:solidFill>
              </a:rPr>
              <a:t>takeover</a:t>
            </a:r>
            <a:endParaRPr lang="en-US" dirty="0">
              <a:solidFill>
                <a:srgbClr val="178A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2099E-6 L 0.25955 0.000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093 L 0.14462 0.179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89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65268E-7 L 0.21302 0.2390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119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7" grpId="2" animBg="1"/>
      <p:bldP spid="41" grpId="0" animBg="1"/>
      <p:bldP spid="41" grpId="1" animBg="1"/>
      <p:bldP spid="51" grpId="0" animBg="1"/>
      <p:bldP spid="50" grpId="0" animBg="1"/>
      <p:bldP spid="55" grpId="0" animBg="1"/>
      <p:bldP spid="59" grpId="0"/>
      <p:bldP spid="5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ns-server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5" name="Rectangle 4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8443592" y="1965358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31526" y="780699"/>
            <a:ext cx="6923936" cy="4012050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9888" y="1415261"/>
            <a:ext cx="4370960" cy="601132"/>
          </a:xfrm>
          <a:prstGeom prst="rect">
            <a:avLst/>
          </a:prstGeom>
          <a:solidFill>
            <a:srgbClr val="FFFACD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per-node-&amp;-bucket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2439" y="2742082"/>
            <a:ext cx="6037620" cy="8921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generic distributed facilities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2439" y="3690343"/>
            <a:ext cx="6038404" cy="892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generic local facilities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02486" y="4165718"/>
            <a:ext cx="3035541" cy="26477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 smtClean="0">
                <a:solidFill>
                  <a:srgbClr val="333333"/>
                </a:solidFill>
                <a:cs typeface="Arial"/>
              </a:rPr>
              <a:t>vclock</a:t>
            </a:r>
            <a:r>
              <a:rPr lang="en-US" sz="1050" dirty="0" smtClean="0">
                <a:solidFill>
                  <a:srgbClr val="333333"/>
                </a:solidFill>
                <a:cs typeface="Arial"/>
              </a:rPr>
              <a:t>, </a:t>
            </a:r>
            <a:r>
              <a:rPr lang="en-US" sz="1050" dirty="0" err="1" smtClean="0">
                <a:solidFill>
                  <a:srgbClr val="333333"/>
                </a:solidFill>
                <a:cs typeface="Arial"/>
              </a:rPr>
              <a:t>uuid</a:t>
            </a:r>
            <a:r>
              <a:rPr lang="en-US" sz="1050" dirty="0" smtClean="0">
                <a:solidFill>
                  <a:srgbClr val="333333"/>
                </a:solidFill>
                <a:cs typeface="Arial"/>
              </a:rPr>
              <a:t>, work queue, events, </a:t>
            </a:r>
            <a:r>
              <a:rPr lang="en-US" sz="1050" dirty="0" err="1" smtClean="0">
                <a:solidFill>
                  <a:srgbClr val="333333"/>
                </a:solidFill>
                <a:cs typeface="Arial"/>
              </a:rPr>
              <a:t>misc</a:t>
            </a:r>
            <a:endParaRPr lang="en-US" sz="1050" dirty="0" smtClean="0">
              <a:solidFill>
                <a:srgbClr val="333333"/>
              </a:solidFill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7046" y="4162142"/>
            <a:ext cx="2396748" cy="26834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333333"/>
                </a:solidFill>
                <a:cs typeface="Arial"/>
              </a:rPr>
              <a:t>logging (ALE)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70279" y="3237986"/>
            <a:ext cx="2767748" cy="27936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333333"/>
                </a:solidFill>
                <a:cs typeface="Arial"/>
              </a:rPr>
              <a:t>distributed node discovery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87725" y="1368683"/>
            <a:ext cx="1500120" cy="1321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master-only 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2439" y="994168"/>
            <a:ext cx="6038404" cy="3269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REST admin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0279" y="2874870"/>
            <a:ext cx="2767748" cy="27976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>
                <a:solidFill>
                  <a:srgbClr val="333333"/>
                </a:solidFill>
                <a:cs typeface="Arial"/>
              </a:rPr>
              <a:t>config </a:t>
            </a:r>
            <a:r>
              <a:rPr lang="en-US" sz="1050" dirty="0" smtClean="0">
                <a:solidFill>
                  <a:srgbClr val="333333"/>
                </a:solidFill>
                <a:cs typeface="Arial"/>
              </a:rPr>
              <a:t>gossip replication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02486" y="3776521"/>
            <a:ext cx="3035541" cy="26834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333333"/>
                </a:solidFill>
                <a:cs typeface="Arial"/>
              </a:rPr>
              <a:t>local config store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9543" y="2092315"/>
            <a:ext cx="4471305" cy="5981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per-node 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9543" y="1368683"/>
            <a:ext cx="4362296" cy="601132"/>
          </a:xfrm>
          <a:prstGeom prst="rect">
            <a:avLst/>
          </a:prstGeom>
          <a:solidFill>
            <a:srgbClr val="FFFACD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333333"/>
                </a:solidFill>
                <a:cs typeface="Arial"/>
              </a:rPr>
              <a:t>per-node-&amp;-bucket services</a:t>
            </a:r>
          </a:p>
        </p:txBody>
      </p:sp>
    </p:spTree>
    <p:extLst>
      <p:ext uri="{BB962C8B-B14F-4D97-AF65-F5344CB8AC3E}">
        <p14:creationId xmlns:p14="http://schemas.microsoft.com/office/powerpoint/2010/main" val="2671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872" y="1020113"/>
            <a:ext cx="5975416" cy="35808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0520" y="1197361"/>
            <a:ext cx="57212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babysitter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1" name="Rectangle 10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443592" y="1372045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313191" y="2640988"/>
            <a:ext cx="1526056" cy="54018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5400000">
            <a:off x="3473029" y="2640987"/>
            <a:ext cx="1526056" cy="5401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indexer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2632867" y="2640985"/>
            <a:ext cx="1526056" cy="540187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memcached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5400000">
            <a:off x="1792705" y="2640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ns-server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5153353" y="2640989"/>
            <a:ext cx="1526056" cy="54018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xdcr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5993516" y="2640991"/>
            <a:ext cx="1526056" cy="5401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 -engine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0488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3124" y="1632149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2184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60832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00300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39768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rot="5400000">
            <a:off x="6802503" y="2637250"/>
            <a:ext cx="1526056" cy="54018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other …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458417" y="1611331"/>
            <a:ext cx="0" cy="61755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37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3138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72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9111" y="1524000"/>
            <a:ext cx="7629408" cy="940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556926" y="1533407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5692" y="1544702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74458" y="1546590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7883" y="1171439"/>
            <a:ext cx="10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3898" y="2244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02664" y="2234315"/>
            <a:ext cx="1526056" cy="5508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32776" y="2234315"/>
            <a:ext cx="1526056" cy="5508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9" name="Rectangle 18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443592" y="768323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14235" y="224498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06991" y="2273375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15757" y="224498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06991" y="229300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93898" y="2827859"/>
            <a:ext cx="490953" cy="10137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11449" y="2827859"/>
            <a:ext cx="490953" cy="1013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29000" y="2827859"/>
            <a:ext cx="490953" cy="10137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702665" y="2827859"/>
            <a:ext cx="490953" cy="10137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220216" y="2827859"/>
            <a:ext cx="490953" cy="1013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37767" y="2827859"/>
            <a:ext cx="490953" cy="10137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611432" y="2827859"/>
            <a:ext cx="490953" cy="10137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128983" y="2827859"/>
            <a:ext cx="490953" cy="1013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646534" y="2827859"/>
            <a:ext cx="490953" cy="10137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977157"/>
          </a:xfrm>
        </p:spPr>
        <p:txBody>
          <a:bodyPr/>
          <a:lstStyle/>
          <a:p>
            <a:r>
              <a:rPr lang="en-US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 Started Today </a:t>
            </a:r>
            <a:br>
              <a:rPr lang="en-US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Couchbase Server 4.0 &amp; N1QL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5400" dirty="0" smtClean="0"/>
              <a:t>couchbase.com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“Depth Gauge</a:t>
            </a:r>
            <a:r>
              <a:rPr lang="en-US" dirty="0" smtClean="0"/>
              <a:t>”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4" name="Rectangle 3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8443592" y="768323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07433" y="1451278"/>
            <a:ext cx="2134582" cy="2347656"/>
            <a:chOff x="3607433" y="1451278"/>
            <a:chExt cx="2134582" cy="2347656"/>
          </a:xfrm>
        </p:grpSpPr>
        <p:sp>
          <p:nvSpPr>
            <p:cNvPr id="13" name="Rectangle 12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cluster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os</a:t>
              </a:r>
              <a:r>
                <a:rPr lang="en-US" dirty="0" smtClean="0"/>
                <a:t> process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erlang</a:t>
              </a:r>
              <a:r>
                <a:rPr lang="en-US" dirty="0" smtClean="0"/>
                <a:t> process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607433" y="3338415"/>
              <a:ext cx="384224" cy="3841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37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3138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72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9111" y="1524000"/>
            <a:ext cx="7629408" cy="940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556926" y="1533407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5692" y="1544702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74458" y="1546590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7883" y="1171439"/>
            <a:ext cx="10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3898" y="2244986"/>
            <a:ext cx="1526056" cy="150866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Couchbase Node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02664" y="2234315"/>
            <a:ext cx="1526056" cy="150866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Couchbase 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32776" y="2234315"/>
            <a:ext cx="1526056" cy="154804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Couchbase Node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9" name="Rectangle 18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443592" y="768323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37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3138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72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9111" y="1524000"/>
            <a:ext cx="7629408" cy="940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556926" y="1533407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5692" y="1544702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74458" y="1546590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7883" y="1171439"/>
            <a:ext cx="10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3898" y="2244986"/>
            <a:ext cx="1526056" cy="150866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Couchbase Node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02664" y="2234315"/>
            <a:ext cx="1526056" cy="150866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Couchbase 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32776" y="2234315"/>
            <a:ext cx="1526056" cy="154804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Couchbase Node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9" name="Rectangle 18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443592" y="768323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14235" y="224498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06991" y="2273375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15757" y="224498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06991" y="229300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551E-7 3.7037E-6 C -0.0007 -0.05031 -0.00139 -0.10062 0.042 -0.12254 C 0.08539 -0.14445 0.21503 -0.15062 0.26032 -0.13087 C 0.30562 -0.11112 0.30979 -0.05772 0.31395 -0.00433 " pathEditMode="relative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877E-6 9.87654E-7 C -0.00069 -0.05031 -0.00138 -0.10062 0.042 -0.12253 C 0.08539 -0.14445 0.21503 -0.15062 0.26033 -0.13087 C 0.30563 -0.11111 0.30979 -0.05772 0.31396 -0.0043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0" y="-75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124 C -0.0033 -0.04845 -0.00243 -0.09814 -0.04668 -0.11975 C -0.09094 -0.14135 -0.22266 -0.14722 -0.26883 -0.12777 C -0.31482 -0.10833 -0.31916 -0.05586 -0.32315 -0.003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0" y="-74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C 0.0007 -0.04969 0.00156 -0.09938 -0.04271 -0.12099 C -0.08698 -0.14259 -0.21875 -0.14846 -0.26493 -0.12901 C -0.31094 -0.10957 -0.31528 -0.0571 -0.31927 -0.0043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7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37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3138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720" y="2126074"/>
            <a:ext cx="1665111" cy="2284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machine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9111" y="1524000"/>
            <a:ext cx="7629408" cy="9407"/>
          </a:xfrm>
          <a:prstGeom prst="line">
            <a:avLst/>
          </a:prstGeom>
          <a:ln w="254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556926" y="1533407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5692" y="1544702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74458" y="1546590"/>
            <a:ext cx="0" cy="59266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7883" y="1171439"/>
            <a:ext cx="10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3898" y="2244986"/>
            <a:ext cx="1526056" cy="5401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02664" y="2234315"/>
            <a:ext cx="1526056" cy="5508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32776" y="2234315"/>
            <a:ext cx="1526056" cy="5508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635704" y="651664"/>
            <a:ext cx="437590" cy="2347656"/>
            <a:chOff x="3810221" y="1451278"/>
            <a:chExt cx="1931794" cy="2347656"/>
          </a:xfrm>
        </p:grpSpPr>
        <p:sp>
          <p:nvSpPr>
            <p:cNvPr id="19" name="Rectangle 18"/>
            <p:cNvSpPr/>
            <p:nvPr/>
          </p:nvSpPr>
          <p:spPr>
            <a:xfrm>
              <a:off x="3810221" y="1451278"/>
              <a:ext cx="1931794" cy="586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221" y="2038192"/>
              <a:ext cx="1931794" cy="5869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221" y="2625106"/>
              <a:ext cx="1931794" cy="586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221" y="3212020"/>
              <a:ext cx="1931794" cy="586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8443592" y="768323"/>
            <a:ext cx="384224" cy="3841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14235" y="224498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06991" y="2273375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15757" y="224498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06991" y="2293006"/>
            <a:ext cx="117401" cy="9604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41427" y="2827859"/>
            <a:ext cx="490953" cy="10137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311449" y="2827859"/>
            <a:ext cx="490953" cy="1013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78856" y="2827859"/>
            <a:ext cx="490953" cy="10137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5139401" y="651664"/>
            <a:ext cx="1989582" cy="6730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491"/>
              <a:gd name="adj6" fmla="val -164687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8ADB"/>
                </a:solidFill>
              </a:rPr>
              <a:t>This is the Cluster Manager</a:t>
            </a:r>
            <a:endParaRPr lang="en-US" dirty="0">
              <a:solidFill>
                <a:srgbClr val="178ADB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58581" y="1408593"/>
            <a:ext cx="987379" cy="825722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75660" y="1408593"/>
            <a:ext cx="1040097" cy="864782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757082" y="2827859"/>
            <a:ext cx="490953" cy="10137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227104" y="2827859"/>
            <a:ext cx="490953" cy="1013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694511" y="2827859"/>
            <a:ext cx="490953" cy="10137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672737" y="2827859"/>
            <a:ext cx="490953" cy="10137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142759" y="2827859"/>
            <a:ext cx="490953" cy="10137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610166" y="2827859"/>
            <a:ext cx="490953" cy="10137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551E-7 3.7037E-6 C -0.0007 -0.05031 -0.00139 -0.10062 0.042 -0.12254 C 0.08539 -0.14445 0.21503 -0.15062 0.26032 -0.13087 C 0.30562 -0.11112 0.30979 -0.05772 0.31395 -0.00433 " pathEditMode="relative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877E-6 9.87654E-7 C -0.00069 -0.05031 -0.00138 -0.10062 0.042 -0.12253 C 0.08539 -0.14445 0.21503 -0.15062 0.26033 -0.13087 C 0.30563 -0.11111 0.30979 -0.05772 0.31396 -0.0043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0" y="-75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124 C -0.0033 -0.04845 -0.00243 -0.09814 -0.04668 -0.11975 C -0.09094 -0.14135 -0.22266 -0.14722 -0.26883 -0.12777 C -0.31482 -0.10833 -0.31916 -0.05586 -0.32315 -0.003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0" y="-74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C 0.0007 -0.04969 0.00156 -0.09938 -0.04271 -0.12099 C -0.08698 -0.14259 -0.21875 -0.14846 -0.26493 -0.12901 C -0.31094 -0.10957 -0.31528 -0.0571 -0.31927 -0.00432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7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Cluster Manager Do?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408" y="855579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8614" y="855579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data topology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7820" y="855579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replications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37026" y="855579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metadata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408" y="2759242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 / security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8614" y="2759242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7820" y="2759242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37026" y="2759242"/>
            <a:ext cx="2006806" cy="1751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stats, monitoring, simple alerting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19608</TotalTime>
  <Words>2066</Words>
  <Application>Microsoft Office PowerPoint</Application>
  <PresentationFormat>On-screen Show (16:9)</PresentationFormat>
  <Paragraphs>548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Corbel</vt:lpstr>
      <vt:lpstr>Courier New</vt:lpstr>
      <vt:lpstr>Lucida Grande</vt:lpstr>
      <vt:lpstr>Wingdings</vt:lpstr>
      <vt:lpstr>Office Theme</vt:lpstr>
      <vt:lpstr>Deep Dive into Cluster Manager in 4.0</vt:lpstr>
      <vt:lpstr>Cluster Manager</vt:lpstr>
      <vt:lpstr>First: We Need a Cluster!</vt:lpstr>
      <vt:lpstr>The “Depth Gauge”</vt:lpstr>
      <vt:lpstr>The “Depth Gauge”</vt:lpstr>
      <vt:lpstr>Back to the Cluster</vt:lpstr>
      <vt:lpstr>Back to the Cluster</vt:lpstr>
      <vt:lpstr>Back to the Cluster</vt:lpstr>
      <vt:lpstr>What Does the Cluster Manager Do?</vt:lpstr>
      <vt:lpstr>Anatomy of a Node</vt:lpstr>
      <vt:lpstr>Anatomy of a Node</vt:lpstr>
      <vt:lpstr>Anatomy of a Node</vt:lpstr>
      <vt:lpstr>Anatomy of a Node</vt:lpstr>
      <vt:lpstr>Anatomy of a Node</vt:lpstr>
      <vt:lpstr>Anatomy of a Node</vt:lpstr>
      <vt:lpstr>Anatomy of a Node</vt:lpstr>
      <vt:lpstr>Inside ns-server</vt:lpstr>
      <vt:lpstr>A Little Bit About Erlang</vt:lpstr>
      <vt:lpstr>What Cool About Erlang?</vt:lpstr>
      <vt:lpstr>Key Feature of Erlang #1: Processes &amp; Messages</vt:lpstr>
      <vt:lpstr>Key Feature of Erlang #1: Processes &amp; Messages</vt:lpstr>
      <vt:lpstr>Key Feature of Erlang #1: Processes &amp; Messages</vt:lpstr>
      <vt:lpstr>Key Feature of Erlang #1: Processes &amp; Messages</vt:lpstr>
      <vt:lpstr>Key Feature of Erlang #1: Processes &amp; Messages</vt:lpstr>
      <vt:lpstr>Key Feature of Erlang #2: OTP</vt:lpstr>
      <vt:lpstr>Key Feature of Erlang #2: OTP</vt:lpstr>
      <vt:lpstr>Inside ns-server</vt:lpstr>
      <vt:lpstr>Inside ns-server</vt:lpstr>
      <vt:lpstr>Inside ns-server</vt:lpstr>
      <vt:lpstr>Inside ns-server</vt:lpstr>
      <vt:lpstr>Inside ns-server</vt:lpstr>
      <vt:lpstr>Inside ns-server</vt:lpstr>
      <vt:lpstr>Inside ns-server</vt:lpstr>
      <vt:lpstr>Inside ns-server</vt:lpstr>
      <vt:lpstr>Inside ns-server</vt:lpstr>
      <vt:lpstr>Inside ns-server</vt:lpstr>
      <vt:lpstr>NS-Server in Action: Rebalance</vt:lpstr>
      <vt:lpstr>NS-Server in Action: Rebalance</vt:lpstr>
      <vt:lpstr>NS-Server in Action: Rebalance</vt:lpstr>
      <vt:lpstr>NS-Server in Action: Rebalance</vt:lpstr>
      <vt:lpstr>NS-Server in Action: Rebalance</vt:lpstr>
      <vt:lpstr>Inside ns-server</vt:lpstr>
      <vt:lpstr>Anatomy of a Node</vt:lpstr>
      <vt:lpstr>Back to the Cluster</vt:lpstr>
      <vt:lpstr>Get Started Today  Couchbase Server 4.0 &amp; N1QL   couchbase.com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mehdi.lamrani@gmail.com</cp:lastModifiedBy>
  <cp:revision>346</cp:revision>
  <dcterms:created xsi:type="dcterms:W3CDTF">2014-10-22T15:36:28Z</dcterms:created>
  <dcterms:modified xsi:type="dcterms:W3CDTF">2017-06-06T22:04:01Z</dcterms:modified>
</cp:coreProperties>
</file>