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85" r:id="rId3"/>
    <p:sldId id="350" r:id="rId4"/>
    <p:sldId id="331" r:id="rId5"/>
    <p:sldId id="332" r:id="rId6"/>
    <p:sldId id="334" r:id="rId7"/>
    <p:sldId id="349" r:id="rId8"/>
    <p:sldId id="333" r:id="rId9"/>
    <p:sldId id="382" r:id="rId10"/>
    <p:sldId id="339" r:id="rId11"/>
    <p:sldId id="352" r:id="rId12"/>
    <p:sldId id="353" r:id="rId13"/>
    <p:sldId id="392" r:id="rId14"/>
    <p:sldId id="355" r:id="rId15"/>
    <p:sldId id="357" r:id="rId16"/>
    <p:sldId id="358" r:id="rId17"/>
    <p:sldId id="359" r:id="rId18"/>
    <p:sldId id="360" r:id="rId19"/>
    <p:sldId id="356" r:id="rId20"/>
    <p:sldId id="354" r:id="rId21"/>
    <p:sldId id="393" r:id="rId22"/>
    <p:sldId id="344" r:id="rId23"/>
    <p:sldId id="343" r:id="rId24"/>
    <p:sldId id="361" r:id="rId25"/>
    <p:sldId id="362" r:id="rId26"/>
    <p:sldId id="375" r:id="rId27"/>
    <p:sldId id="345" r:id="rId28"/>
    <p:sldId id="287" r:id="rId29"/>
    <p:sldId id="348" r:id="rId30"/>
    <p:sldId id="351" r:id="rId31"/>
    <p:sldId id="377" r:id="rId32"/>
    <p:sldId id="297" r:id="rId33"/>
    <p:sldId id="386" r:id="rId34"/>
    <p:sldId id="385" r:id="rId35"/>
    <p:sldId id="383" r:id="rId36"/>
    <p:sldId id="378" r:id="rId37"/>
    <p:sldId id="380" r:id="rId38"/>
    <p:sldId id="384" r:id="rId39"/>
    <p:sldId id="387" r:id="rId40"/>
    <p:sldId id="391" r:id="rId41"/>
    <p:sldId id="395" r:id="rId42"/>
    <p:sldId id="396" r:id="rId43"/>
    <p:sldId id="397" r:id="rId44"/>
    <p:sldId id="398" r:id="rId45"/>
    <p:sldId id="388" r:id="rId46"/>
    <p:sldId id="394" r:id="rId47"/>
    <p:sldId id="389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8" autoAdjust="0"/>
    <p:restoredTop sz="71076" autoAdjust="0"/>
  </p:normalViewPr>
  <p:slideViewPr>
    <p:cSldViewPr snapToGrid="0" snapToObjects="1" showGuides="1">
      <p:cViewPr varScale="1">
        <p:scale>
          <a:sx n="125" d="100"/>
          <a:sy n="125" d="100"/>
        </p:scale>
        <p:origin x="1680" y="86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Deep Dive into N1QL: Power Features and Internals in Couchbase Server 4.0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Abstract: N1QL is a rich query language for JSON data. 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N1QL provides the following enhanced SQL statements: SELECT, INSERT, UPDATE, DELETE, MERGE.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We’ll explain the advanced select-join-project-nest-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unnest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operations as well as data modification features in N1QL.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We’ll also discuss basics of index selection and query planning in N1QL.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 Take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aways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Query engine designed for performance on scale-out/distributed </a:t>
            </a:r>
          </a:p>
          <a:p>
            <a:r>
              <a:rPr lang="en-US" dirty="0" smtClean="0"/>
              <a:t>Completeness of the N1QL Languag</a:t>
            </a:r>
            <a:r>
              <a:rPr lang="en-US" baseline="0" dirty="0" smtClean="0"/>
              <a:t>e – SQL and enhanced for JSON (flexible data model)</a:t>
            </a:r>
          </a:p>
          <a:p>
            <a:r>
              <a:rPr lang="en-US" baseline="0" dirty="0" smtClean="0"/>
              <a:t>--------------</a:t>
            </a:r>
            <a:r>
              <a:rPr lang="en-US" dirty="0" smtClean="0"/>
              <a:t>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43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PrimaryScan</a:t>
            </a:r>
            <a:endParaRPr lang="en-US" dirty="0" smtClean="0"/>
          </a:p>
          <a:p>
            <a:pPr lvl="1"/>
            <a:r>
              <a:rPr lang="en-US" dirty="0" smtClean="0"/>
              <a:t>Equivalent of full table scan in RDBMS</a:t>
            </a:r>
          </a:p>
          <a:p>
            <a:pPr lvl="1"/>
            <a:r>
              <a:rPr lang="en-US" dirty="0" smtClean="0"/>
              <a:t>Uses the primary index to scan from start to finish</a:t>
            </a:r>
          </a:p>
          <a:p>
            <a:pPr lvl="1"/>
            <a:r>
              <a:rPr lang="en-US" dirty="0" smtClean="0"/>
              <a:t>Equivalent of full table scan in RDBMS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70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86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sz="1200" dirty="0" smtClean="0">
                <a:solidFill>
                  <a:srgbClr val="000000"/>
                </a:solidFill>
                <a:cs typeface="Helvetica Neue Thin"/>
              </a:rPr>
              <a:t>Data-parallel — Query latency scales up with cores</a:t>
            </a:r>
          </a:p>
          <a:p>
            <a:pPr>
              <a:lnSpc>
                <a:spcPct val="160000"/>
              </a:lnSpc>
            </a:pPr>
            <a:r>
              <a:rPr lang="en-US" sz="1200" dirty="0" smtClean="0">
                <a:solidFill>
                  <a:srgbClr val="000000"/>
                </a:solidFill>
                <a:cs typeface="Helvetica Neue Thin"/>
              </a:rPr>
              <a:t>Memory-bound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2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r>
              <a:rPr lang="en-US" baseline="0" dirty="0" smtClean="0"/>
              <a:t> One media installation of the cluster.</a:t>
            </a:r>
          </a:p>
          <a:p>
            <a:r>
              <a:rPr lang="en-US" baseline="0" dirty="0" smtClean="0"/>
              <a:t>90 seconds to install!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84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88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4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26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sz="1200" dirty="0" smtClean="0">
                <a:solidFill>
                  <a:srgbClr val="000000"/>
                </a:solidFill>
                <a:cs typeface="Helvetica Neue Thin"/>
              </a:rPr>
              <a:t>Data-parallel — Query latency scales up with cores</a:t>
            </a:r>
          </a:p>
          <a:p>
            <a:pPr>
              <a:lnSpc>
                <a:spcPct val="160000"/>
              </a:lnSpc>
            </a:pPr>
            <a:r>
              <a:rPr lang="en-US" sz="1200" dirty="0" smtClean="0">
                <a:solidFill>
                  <a:srgbClr val="000000"/>
                </a:solidFill>
                <a:cs typeface="Helvetica Neue Thin"/>
              </a:rPr>
              <a:t>Memory-bound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26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73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01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0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vents.CBC_15.pptTemplate.BG.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707" y="1698478"/>
            <a:ext cx="8342747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lIns="0" tIns="0" rIns="0" bIns="0" anchor="t" anchorCtr="0"/>
          <a:lstStyle>
            <a:lvl1pPr algn="l">
              <a:defRPr sz="3200" b="0" i="0" cap="all" baseline="0">
                <a:solidFill>
                  <a:schemeClr val="accent2"/>
                </a:solidFill>
                <a:latin typeface="Calibri Light"/>
              </a:defRPr>
            </a:lvl1pPr>
          </a:lstStyle>
          <a:p>
            <a:r>
              <a:rPr lang="en-US" dirty="0" smtClean="0"/>
              <a:t>Introducing SQL for Documents:</a:t>
            </a:r>
            <a:br>
              <a:rPr lang="en-US" dirty="0" smtClean="0"/>
            </a:br>
            <a:r>
              <a:rPr lang="en-US" dirty="0" smtClean="0"/>
              <a:t>Query Without Compromise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8707" y="2896338"/>
            <a:ext cx="8342747" cy="1088136"/>
          </a:xfrm>
        </p:spPr>
        <p:txBody>
          <a:bodyPr lIns="0" tIns="0" rIns="0" bIns="0"/>
          <a:lstStyle>
            <a:lvl1pPr marL="0" indent="0" algn="l">
              <a:buNone/>
              <a:defRPr sz="3000" b="0" i="0" baseline="0">
                <a:solidFill>
                  <a:schemeClr val="tx1"/>
                </a:solidFill>
                <a:latin typeface="Calibr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Gerald </a:t>
            </a:r>
            <a:r>
              <a:rPr lang="en-US" dirty="0" err="1" smtClean="0"/>
              <a:t>Sangudi</a:t>
            </a:r>
            <a:r>
              <a:rPr lang="en-US" dirty="0" smtClean="0"/>
              <a:t>, Couchbase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8292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8" y="685801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marL="635000" lvl="3" indent="-177800">
              <a:buSzPct val="100000"/>
              <a:buFont typeface="Lucida Grande"/>
              <a:buChar char="-"/>
            </a:pPr>
            <a:r>
              <a:rPr lang="en-US" sz="1800" dirty="0" smtClean="0"/>
              <a:t>Third Level Bullet</a:t>
            </a:r>
          </a:p>
          <a:p>
            <a:pPr marL="800100" lvl="3" indent="-177800">
              <a:buSzPct val="100000"/>
              <a:buFont typeface="Lucida Grande"/>
              <a:buChar char="-"/>
            </a:pPr>
            <a:r>
              <a:rPr lang="en-US" sz="1600" dirty="0" smtClean="0"/>
              <a:t>Fourth Level Bullet</a:t>
            </a:r>
          </a:p>
          <a:p>
            <a:pPr marL="965200" lvl="3" indent="-177800">
              <a:buSzPct val="100000"/>
              <a:buFont typeface="Lucida Grande"/>
              <a:buChar char="-"/>
            </a:pPr>
            <a:r>
              <a:rPr lang="en-US" sz="1400" dirty="0" smtClean="0"/>
              <a:t>Fifth Level Bullet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1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8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8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8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8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marL="635000" lvl="3" indent="-177800">
              <a:buSzPct val="100000"/>
              <a:buFont typeface="Lucida Grande"/>
              <a:buChar char="-"/>
            </a:pPr>
            <a:r>
              <a:rPr lang="en-US" sz="1800" dirty="0" smtClean="0"/>
              <a:t>Third Level Bullet</a:t>
            </a:r>
          </a:p>
          <a:p>
            <a:pPr marL="800100" lvl="3" indent="-177800">
              <a:buSzPct val="100000"/>
              <a:buFont typeface="Lucida Grande"/>
              <a:buChar char="-"/>
            </a:pPr>
            <a:r>
              <a:rPr lang="en-US" sz="1600" dirty="0" smtClean="0"/>
              <a:t>Fourth Level Bullet</a:t>
            </a:r>
          </a:p>
          <a:p>
            <a:pPr marL="965200" lvl="3" indent="-177800">
              <a:buSzPct val="100000"/>
              <a:buFont typeface="Lucida Grande"/>
              <a:buChar char="-"/>
            </a:pPr>
            <a:r>
              <a:rPr lang="en-US" sz="1400" dirty="0" smtClean="0"/>
              <a:t>Fifth Level Bullet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93/query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707" y="1698478"/>
            <a:ext cx="8735293" cy="1102519"/>
          </a:xfrm>
        </p:spPr>
        <p:txBody>
          <a:bodyPr/>
          <a:lstStyle/>
          <a:p>
            <a:r>
              <a:rPr lang="en-US" dirty="0">
                <a:latin typeface="+mj-lt"/>
              </a:rPr>
              <a:t>Deep Dive into </a:t>
            </a:r>
            <a:r>
              <a:rPr lang="en-US" dirty="0" smtClean="0">
                <a:latin typeface="+mj-lt"/>
              </a:rPr>
              <a:t>N1QL:</a:t>
            </a:r>
            <a:br>
              <a:rPr lang="en-US" dirty="0" smtClean="0">
                <a:latin typeface="+mj-lt"/>
              </a:rPr>
            </a:br>
            <a:r>
              <a:rPr lang="en-US" sz="2800" dirty="0" smtClean="0">
                <a:latin typeface="+mj-lt"/>
              </a:rPr>
              <a:t>Internals and power features </a:t>
            </a:r>
            <a:r>
              <a:rPr lang="en-US" sz="2800" dirty="0">
                <a:latin typeface="+mj-lt"/>
              </a:rPr>
              <a:t>in Couchbase 4.0</a:t>
            </a:r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to Query Service: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723902"/>
            <a:ext cx="6610747" cy="2705880"/>
          </a:xfrm>
        </p:spPr>
        <p:txBody>
          <a:bodyPr/>
          <a:lstStyle/>
          <a:p>
            <a:r>
              <a:rPr lang="en-US" dirty="0" smtClean="0"/>
              <a:t>Communication protocol is REST on top of HTTP</a:t>
            </a:r>
          </a:p>
          <a:p>
            <a:r>
              <a:rPr lang="en-US" dirty="0" smtClean="0"/>
              <a:t>The database protocol structure is embedded within the REST API.</a:t>
            </a:r>
          </a:p>
          <a:p>
            <a:r>
              <a:rPr lang="en-US" dirty="0" smtClean="0"/>
              <a:t>Query Service is stateless: All query information is embedded within the REST request.</a:t>
            </a:r>
          </a:p>
          <a:p>
            <a:r>
              <a:rPr lang="en-US" dirty="0" smtClean="0"/>
              <a:t>REST is open.  All REST clients work with N1QL</a:t>
            </a:r>
          </a:p>
          <a:p>
            <a:r>
              <a:rPr lang="en-US" dirty="0" smtClean="0"/>
              <a:t>All N1QL clients, JDBC, ODBC drivers use REST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 rot="5400000">
            <a:off x="-1005472" y="1646431"/>
            <a:ext cx="4221545" cy="2056595"/>
            <a:chOff x="434734" y="1643784"/>
            <a:chExt cx="8369165" cy="1806709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434734" y="1643784"/>
              <a:ext cx="8369165" cy="1806709"/>
            </a:xfrm>
            <a:prstGeom prst="round2DiagRect">
              <a:avLst/>
            </a:prstGeom>
            <a:noFill/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accent6"/>
                </a:solidFill>
                <a:cs typeface="Helvetica Neue Thin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575425" y="1759296"/>
              <a:ext cx="590371" cy="1684089"/>
              <a:chOff x="2529290" y="1222620"/>
              <a:chExt cx="590371" cy="2245452"/>
            </a:xfrm>
          </p:grpSpPr>
          <p:sp>
            <p:nvSpPr>
              <p:cNvPr id="58" name="Round Diagonal Corner Rectangle 57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9" name="Round Diagonal Corner Rectangle 58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0" name="Round Diagonal Corner Rectangle 59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1" name="Round Diagonal Corner Rectangle 60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6200000">
                <a:off x="2469153" y="1282757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cs typeface="Helvetica Neue Thin"/>
                  </a:rPr>
                  <a:t>Fetch</a:t>
                </a:r>
                <a:endPara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64691" y="1748139"/>
              <a:ext cx="518639" cy="1702353"/>
              <a:chOff x="1509926" y="1052495"/>
              <a:chExt cx="518639" cy="2269804"/>
            </a:xfrm>
          </p:grpSpPr>
          <p:sp>
            <p:nvSpPr>
              <p:cNvPr id="56" name="Round Diagonal Corner Rectangle 55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6200000">
                <a:off x="1413923" y="1148498"/>
                <a:ext cx="710646" cy="51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2"/>
                    </a:solidFill>
                    <a:cs typeface="Helvetica Neue Thin"/>
                  </a:rPr>
                  <a:t>Parse</a:t>
                </a:r>
                <a:endParaRPr lang="en-US" sz="1100" dirty="0">
                  <a:solidFill>
                    <a:schemeClr val="accent2"/>
                  </a:solidFill>
                  <a:cs typeface="Helvetica Neue Thi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255921" y="1733594"/>
              <a:ext cx="518638" cy="1716899"/>
              <a:chOff x="1545791" y="1033101"/>
              <a:chExt cx="518638" cy="2289198"/>
            </a:xfrm>
          </p:grpSpPr>
          <p:sp>
            <p:nvSpPr>
              <p:cNvPr id="54" name="Round Diagonal Corner Rectangle 53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5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6200000">
                <a:off x="1400642" y="1178250"/>
                <a:ext cx="808935" cy="51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09E0E"/>
                    </a:solidFill>
                    <a:cs typeface="Helvetica Neue Thin"/>
                  </a:rPr>
                  <a:t>Plan</a:t>
                </a:r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254494" y="1770453"/>
              <a:ext cx="590371" cy="1672932"/>
              <a:chOff x="3208359" y="1237496"/>
              <a:chExt cx="590371" cy="2230576"/>
            </a:xfrm>
          </p:grpSpPr>
          <p:sp>
            <p:nvSpPr>
              <p:cNvPr id="49" name="Round Diagonal Corner Rectangle 48"/>
              <p:cNvSpPr/>
              <p:nvPr/>
            </p:nvSpPr>
            <p:spPr>
              <a:xfrm>
                <a:off x="3320665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0" name="Round Diagonal Corner Rectangle 49"/>
              <p:cNvSpPr/>
              <p:nvPr/>
            </p:nvSpPr>
            <p:spPr>
              <a:xfrm>
                <a:off x="3320665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1" name="Round Diagonal Corner Rectangle 50"/>
              <p:cNvSpPr/>
              <p:nvPr/>
            </p:nvSpPr>
            <p:spPr>
              <a:xfrm>
                <a:off x="3320665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2" name="Round Diagonal Corner Rectangle 51"/>
              <p:cNvSpPr/>
              <p:nvPr/>
            </p:nvSpPr>
            <p:spPr>
              <a:xfrm>
                <a:off x="3320665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6200000">
                <a:off x="3148222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4">
                        <a:lumMod val="75000"/>
                      </a:schemeClr>
                    </a:solidFill>
                    <a:cs typeface="Helvetica Neue Thin"/>
                  </a:rPr>
                  <a:t>Join</a:t>
                </a:r>
                <a:endParaRPr lang="en-US" sz="1100" dirty="0">
                  <a:solidFill>
                    <a:schemeClr val="accent4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943601" y="1759296"/>
              <a:ext cx="590371" cy="1684089"/>
              <a:chOff x="2633548" y="1076847"/>
              <a:chExt cx="590371" cy="2245452"/>
            </a:xfrm>
          </p:grpSpPr>
          <p:sp>
            <p:nvSpPr>
              <p:cNvPr id="44" name="Round Diagonal Corner Rectangle 43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5" name="Round Diagonal Corner Rectangle 44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6" name="Round Diagonal Corner Rectangle 45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7" name="Round Diagonal Corner Rectangle 46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16200000">
                <a:off x="2573411" y="113698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8000"/>
                    </a:solidFill>
                    <a:cs typeface="Helvetica Neue Thin"/>
                  </a:rPr>
                  <a:t>Filter</a:t>
                </a:r>
                <a:endParaRPr lang="en-US" sz="1100" dirty="0">
                  <a:solidFill>
                    <a:srgbClr val="008000"/>
                  </a:solidFill>
                  <a:cs typeface="Helvetica Neue Thi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9200" y="1816066"/>
              <a:ext cx="1202777" cy="1631714"/>
              <a:chOff x="2327345" y="1146681"/>
              <a:chExt cx="1202777" cy="2175618"/>
            </a:xfrm>
          </p:grpSpPr>
          <p:sp>
            <p:nvSpPr>
              <p:cNvPr id="39" name="Round Diagonal Corner Rectangle 38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0" name="Round Diagonal Corner Rectangle 39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1" name="Round Diagonal Corner Rectangle 40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2" name="Round Diagonal Corner Rectangle 41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327345" y="1146681"/>
                <a:ext cx="1202777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86263" y="1725825"/>
              <a:ext cx="590371" cy="1724667"/>
              <a:chOff x="1509925" y="1022743"/>
              <a:chExt cx="590371" cy="2299556"/>
            </a:xfrm>
          </p:grpSpPr>
          <p:sp>
            <p:nvSpPr>
              <p:cNvPr id="37" name="Round Diagonal Corner Rectangle 36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6200000">
                <a:off x="1449788" y="1082880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Offset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373704" y="1736982"/>
              <a:ext cx="590371" cy="1713510"/>
              <a:chOff x="1509924" y="1037619"/>
              <a:chExt cx="590371" cy="2284680"/>
            </a:xfrm>
          </p:grpSpPr>
          <p:sp>
            <p:nvSpPr>
              <p:cNvPr id="35" name="Round Diagonal Corner Rectangle 34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6200000">
                <a:off x="1449787" y="1097756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Limit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059559" y="1703511"/>
              <a:ext cx="590371" cy="1739874"/>
              <a:chOff x="2633552" y="1002467"/>
              <a:chExt cx="590371" cy="2319832"/>
            </a:xfrm>
          </p:grpSpPr>
          <p:sp>
            <p:nvSpPr>
              <p:cNvPr id="30" name="Round Diagonal Corner Rectangle 29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1" name="Round Diagonal Corner Rectangle 30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2" name="Round Diagonal Corner Rectangle 31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3" name="Round Diagonal Corner Rectangle 32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6200000">
                <a:off x="2573415" y="106260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16AEB0"/>
                    </a:solidFill>
                    <a:cs typeface="Helvetica Neue Thin"/>
                  </a:rPr>
                  <a:t>Project</a:t>
                </a:r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003895" y="1770453"/>
              <a:ext cx="590371" cy="1672932"/>
              <a:chOff x="2633548" y="1091723"/>
              <a:chExt cx="590371" cy="2230576"/>
            </a:xfrm>
          </p:grpSpPr>
          <p:sp>
            <p:nvSpPr>
              <p:cNvPr id="25" name="Round Diagonal Corner Rectangle 24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6" name="Round Diagonal Corner Rectangle 25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7" name="Round Diagonal Corner Rectangle 26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8" name="Round Diagonal Corner Rectangle 27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6200000">
                <a:off x="2573411" y="1151860"/>
                <a:ext cx="710645" cy="590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00FF"/>
                    </a:solidFill>
                    <a:cs typeface="Helvetica Neue Thin"/>
                  </a:rPr>
                  <a:t>Sort</a:t>
                </a:r>
                <a:endParaRPr lang="en-US" sz="1100" dirty="0">
                  <a:solidFill>
                    <a:srgbClr val="0000FF"/>
                  </a:solidFill>
                  <a:cs typeface="Helvetica Neue Thin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020584" y="1717031"/>
              <a:ext cx="779565" cy="1733462"/>
              <a:chOff x="1214736" y="1011017"/>
              <a:chExt cx="779565" cy="2311282"/>
            </a:xfrm>
          </p:grpSpPr>
          <p:sp>
            <p:nvSpPr>
              <p:cNvPr id="23" name="Round Diagonal Corner Rectangle 22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16200000">
                <a:off x="1154599" y="107115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60066"/>
                    </a:solidFill>
                    <a:cs typeface="Helvetica Neue Thin"/>
                  </a:rPr>
                  <a:t>Aggregate</a:t>
                </a:r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897837" y="1777560"/>
              <a:ext cx="590371" cy="1672932"/>
              <a:chOff x="2529290" y="1237496"/>
              <a:chExt cx="590371" cy="2230576"/>
            </a:xfrm>
          </p:grpSpPr>
          <p:sp>
            <p:nvSpPr>
              <p:cNvPr id="18" name="Round Diagonal Corner Rectangle 17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9" name="Round Diagonal Corner Rectangle 18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0" name="Round Diagonal Corner Rectangle 19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1" name="Round Diagonal Corner Rectangle 20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6200000">
                <a:off x="2469153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75000"/>
                      </a:schemeClr>
                    </a:solidFill>
                    <a:cs typeface="Helvetica Neue Thin"/>
                  </a:rPr>
                  <a:t>Scan</a:t>
                </a:r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</p:grpSp>
      <p:sp>
        <p:nvSpPr>
          <p:cNvPr id="63" name="Rectangle 62"/>
          <p:cNvSpPr/>
          <p:nvPr/>
        </p:nvSpPr>
        <p:spPr>
          <a:xfrm>
            <a:off x="2133598" y="3423933"/>
            <a:ext cx="701040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import requests</a:t>
            </a:r>
          </a:p>
          <a:p>
            <a:r>
              <a:rPr lang="en-US" sz="1600" dirty="0">
                <a:latin typeface="Courier New"/>
                <a:cs typeface="Courier New"/>
              </a:rPr>
              <a:t>import </a:t>
            </a:r>
            <a:r>
              <a:rPr lang="en-US" sz="1600" dirty="0" err="1">
                <a:latin typeface="Courier New"/>
                <a:cs typeface="Courier New"/>
              </a:rPr>
              <a:t>json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url</a:t>
            </a:r>
            <a:r>
              <a:rPr lang="en-US" sz="1600" dirty="0">
                <a:latin typeface="Courier New"/>
                <a:cs typeface="Courier New"/>
              </a:rPr>
              <a:t> = "http://localhost:8093/query"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s1=”SELECT * FROM CUSTOMER WHERE C_ID = 1284";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r </a:t>
            </a:r>
            <a:r>
              <a:rPr lang="en-US" sz="1400" dirty="0">
                <a:latin typeface="Courier New"/>
                <a:cs typeface="Courier New"/>
              </a:rPr>
              <a:t>= </a:t>
            </a:r>
            <a:r>
              <a:rPr lang="en-US" sz="1400" dirty="0" err="1">
                <a:latin typeface="Courier New"/>
                <a:cs typeface="Courier New"/>
              </a:rPr>
              <a:t>requests.post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url</a:t>
            </a:r>
            <a:r>
              <a:rPr lang="en-US" sz="1400" dirty="0">
                <a:latin typeface="Courier New"/>
                <a:cs typeface="Courier New"/>
              </a:rPr>
              <a:t>, data=s1, </a:t>
            </a:r>
            <a:r>
              <a:rPr lang="en-US" sz="1400" dirty="0" err="1">
                <a:latin typeface="Courier New"/>
                <a:cs typeface="Courier New"/>
              </a:rPr>
              <a:t>auth</a:t>
            </a:r>
            <a:r>
              <a:rPr lang="en-US" sz="1400" dirty="0">
                <a:latin typeface="Courier New"/>
                <a:cs typeface="Courier New"/>
              </a:rPr>
              <a:t>=('Administrator', '</a:t>
            </a:r>
            <a:r>
              <a:rPr lang="en-US" sz="1400" dirty="0" err="1" smtClean="0">
                <a:latin typeface="Courier New"/>
                <a:cs typeface="Courier New"/>
              </a:rPr>
              <a:t>abc</a:t>
            </a:r>
            <a:r>
              <a:rPr lang="en-US" sz="1400" dirty="0" smtClean="0">
                <a:latin typeface="Courier New"/>
                <a:cs typeface="Courier New"/>
              </a:rPr>
              <a:t>'</a:t>
            </a:r>
            <a:r>
              <a:rPr lang="en-US" sz="1400" dirty="0">
                <a:latin typeface="Courier New"/>
                <a:cs typeface="Courier New"/>
              </a:rPr>
              <a:t>)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latin typeface="Courier New"/>
                <a:cs typeface="Courier New"/>
              </a:rPr>
              <a:t>p</a:t>
            </a:r>
            <a:r>
              <a:rPr lang="en-US" sz="1600" dirty="0" smtClean="0">
                <a:latin typeface="Courier New"/>
                <a:cs typeface="Courier New"/>
              </a:rPr>
              <a:t>rint </a:t>
            </a:r>
            <a:r>
              <a:rPr lang="en-US" sz="1600" dirty="0" err="1" smtClean="0">
                <a:latin typeface="Courier New"/>
                <a:cs typeface="Courier New"/>
              </a:rPr>
              <a:t>r.json</a:t>
            </a:r>
            <a:r>
              <a:rPr lang="en-US" sz="1600" dirty="0" smtClean="0">
                <a:latin typeface="Courier New"/>
                <a:cs typeface="Courier New"/>
              </a:rPr>
              <a:t>()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748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Execution: Parse &amp; Semantic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723902"/>
            <a:ext cx="6610747" cy="3394472"/>
          </a:xfrm>
        </p:spPr>
        <p:txBody>
          <a:bodyPr/>
          <a:lstStyle/>
          <a:p>
            <a:r>
              <a:rPr lang="en-US" dirty="0" smtClean="0"/>
              <a:t>Analyzes the Query for syntax &amp; grammar </a:t>
            </a:r>
          </a:p>
          <a:p>
            <a:r>
              <a:rPr lang="en-US" dirty="0" smtClean="0"/>
              <a:t>Only verifies for existence of referenced buckets</a:t>
            </a:r>
          </a:p>
          <a:p>
            <a:r>
              <a:rPr lang="en-US" dirty="0" smtClean="0"/>
              <a:t>Flexible schema means,</a:t>
            </a:r>
            <a:r>
              <a:rPr lang="en-US" dirty="0"/>
              <a:t> </a:t>
            </a:r>
            <a:r>
              <a:rPr lang="en-US" dirty="0" smtClean="0"/>
              <a:t>you can refer to arbitrary attribute names</a:t>
            </a:r>
          </a:p>
          <a:p>
            <a:r>
              <a:rPr lang="en-US" dirty="0" smtClean="0"/>
              <a:t>Use IS MISSING clause to check if the </a:t>
            </a:r>
            <a:r>
              <a:rPr lang="en-US" dirty="0" err="1" smtClean="0"/>
              <a:t>keyname</a:t>
            </a:r>
            <a:r>
              <a:rPr lang="en-US" dirty="0" smtClean="0"/>
              <a:t> is present </a:t>
            </a:r>
          </a:p>
          <a:p>
            <a:r>
              <a:rPr lang="en-US" dirty="0" smtClean="0"/>
              <a:t>Full reference to JSON structure</a:t>
            </a:r>
          </a:p>
          <a:p>
            <a:pPr lvl="1"/>
            <a:r>
              <a:rPr lang="en-US" dirty="0" smtClean="0"/>
              <a:t>Nested reference: </a:t>
            </a:r>
            <a:r>
              <a:rPr lang="en-US" sz="1800" dirty="0" err="1" smtClean="0">
                <a:solidFill>
                  <a:srgbClr val="800000"/>
                </a:solidFill>
                <a:latin typeface="Consolas"/>
                <a:cs typeface="Consolas"/>
              </a:rPr>
              <a:t>CUSTOMER.contact.address.state</a:t>
            </a:r>
            <a:endParaRPr lang="en-US" sz="1800" dirty="0" smtClean="0"/>
          </a:p>
          <a:p>
            <a:pPr lvl="1"/>
            <a:r>
              <a:rPr lang="en-US" dirty="0" smtClean="0"/>
              <a:t>Array Reference: </a:t>
            </a:r>
            <a:r>
              <a:rPr lang="en-US" sz="1600" dirty="0" err="1" smtClean="0">
                <a:solidFill>
                  <a:srgbClr val="800000"/>
                </a:solidFill>
                <a:latin typeface="Consolas"/>
                <a:ea typeface="Times New Roman"/>
                <a:cs typeface="Consolas"/>
              </a:rPr>
              <a:t>CUSTOMER.c_contact.phone_number</a:t>
            </a:r>
            <a:r>
              <a:rPr lang="en-US" sz="1600" dirty="0">
                <a:solidFill>
                  <a:srgbClr val="800000"/>
                </a:solidFill>
                <a:latin typeface="Consolas"/>
                <a:ea typeface="Times New Roman"/>
                <a:cs typeface="Consolas"/>
              </a:rPr>
              <a:t>[0</a:t>
            </a:r>
            <a:r>
              <a:rPr lang="en-US" sz="1600" dirty="0" smtClean="0">
                <a:solidFill>
                  <a:srgbClr val="800000"/>
                </a:solidFill>
                <a:latin typeface="Consolas"/>
                <a:ea typeface="Times New Roman"/>
                <a:cs typeface="Consolas"/>
              </a:rPr>
              <a:t>]</a:t>
            </a:r>
          </a:p>
          <a:p>
            <a:r>
              <a:rPr lang="en-US" dirty="0" smtClean="0"/>
              <a:t>SQL is enhanced to access &amp; manipulate Arrays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 rot="5400000">
            <a:off x="-954671" y="1595631"/>
            <a:ext cx="4221545" cy="2158196"/>
            <a:chOff x="434734" y="1554528"/>
            <a:chExt cx="8369165" cy="1895965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434734" y="1643784"/>
              <a:ext cx="8369165" cy="1806709"/>
            </a:xfrm>
            <a:prstGeom prst="round2DiagRect">
              <a:avLst/>
            </a:prstGeom>
            <a:noFill/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accent6"/>
                </a:solidFill>
                <a:cs typeface="Helvetica Neue Thin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575425" y="1759296"/>
              <a:ext cx="590371" cy="1684089"/>
              <a:chOff x="2529290" y="1222620"/>
              <a:chExt cx="590371" cy="2245452"/>
            </a:xfrm>
          </p:grpSpPr>
          <p:sp>
            <p:nvSpPr>
              <p:cNvPr id="58" name="Round Diagonal Corner Rectangle 57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9" name="Round Diagonal Corner Rectangle 58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0" name="Round Diagonal Corner Rectangle 59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1" name="Round Diagonal Corner Rectangle 60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6200000">
                <a:off x="2469153" y="1282757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cs typeface="Helvetica Neue Thin"/>
                  </a:rPr>
                  <a:t>Fetch</a:t>
                </a:r>
                <a:endPara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64692" y="1554528"/>
              <a:ext cx="732196" cy="1895965"/>
              <a:chOff x="1509927" y="794346"/>
              <a:chExt cx="732196" cy="2527953"/>
            </a:xfrm>
          </p:grpSpPr>
          <p:sp>
            <p:nvSpPr>
              <p:cNvPr id="56" name="Round Diagonal Corner Rectangle 55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6200000">
                <a:off x="1391627" y="912646"/>
                <a:ext cx="968796" cy="732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 smtClean="0">
                    <a:solidFill>
                      <a:schemeClr val="accent2"/>
                    </a:solidFill>
                    <a:cs typeface="Helvetica Neue Thin"/>
                  </a:rPr>
                  <a:t>Parse</a:t>
                </a:r>
                <a:endParaRPr lang="en-US" sz="1100" b="1" u="sng" dirty="0">
                  <a:solidFill>
                    <a:schemeClr val="accent2"/>
                  </a:solidFill>
                  <a:cs typeface="Helvetica Neue Thi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255921" y="1733594"/>
              <a:ext cx="518638" cy="1716899"/>
              <a:chOff x="1545791" y="1033101"/>
              <a:chExt cx="518638" cy="2289198"/>
            </a:xfrm>
          </p:grpSpPr>
          <p:sp>
            <p:nvSpPr>
              <p:cNvPr id="54" name="Round Diagonal Corner Rectangle 53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5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6200000">
                <a:off x="1400642" y="1178250"/>
                <a:ext cx="808935" cy="51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09E0E"/>
                    </a:solidFill>
                    <a:cs typeface="Helvetica Neue Thin"/>
                  </a:rPr>
                  <a:t>Plan</a:t>
                </a:r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254494" y="1770453"/>
              <a:ext cx="590371" cy="1672932"/>
              <a:chOff x="3208359" y="1237496"/>
              <a:chExt cx="590371" cy="2230576"/>
            </a:xfrm>
          </p:grpSpPr>
          <p:sp>
            <p:nvSpPr>
              <p:cNvPr id="49" name="Round Diagonal Corner Rectangle 48"/>
              <p:cNvSpPr/>
              <p:nvPr/>
            </p:nvSpPr>
            <p:spPr>
              <a:xfrm>
                <a:off x="3320665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0" name="Round Diagonal Corner Rectangle 49"/>
              <p:cNvSpPr/>
              <p:nvPr/>
            </p:nvSpPr>
            <p:spPr>
              <a:xfrm>
                <a:off x="3320665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1" name="Round Diagonal Corner Rectangle 50"/>
              <p:cNvSpPr/>
              <p:nvPr/>
            </p:nvSpPr>
            <p:spPr>
              <a:xfrm>
                <a:off x="3320665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2" name="Round Diagonal Corner Rectangle 51"/>
              <p:cNvSpPr/>
              <p:nvPr/>
            </p:nvSpPr>
            <p:spPr>
              <a:xfrm>
                <a:off x="3320665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6200000">
                <a:off x="3148222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4">
                        <a:lumMod val="75000"/>
                      </a:schemeClr>
                    </a:solidFill>
                    <a:cs typeface="Helvetica Neue Thin"/>
                  </a:rPr>
                  <a:t>Join</a:t>
                </a:r>
                <a:endParaRPr lang="en-US" sz="1100" dirty="0">
                  <a:solidFill>
                    <a:schemeClr val="accent4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943601" y="1759296"/>
              <a:ext cx="590371" cy="1684089"/>
              <a:chOff x="2633548" y="1076847"/>
              <a:chExt cx="590371" cy="2245452"/>
            </a:xfrm>
          </p:grpSpPr>
          <p:sp>
            <p:nvSpPr>
              <p:cNvPr id="44" name="Round Diagonal Corner Rectangle 43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5" name="Round Diagonal Corner Rectangle 44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6" name="Round Diagonal Corner Rectangle 45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7" name="Round Diagonal Corner Rectangle 46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16200000">
                <a:off x="2573411" y="113698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8000"/>
                    </a:solidFill>
                    <a:cs typeface="Helvetica Neue Thin"/>
                  </a:rPr>
                  <a:t>Filter</a:t>
                </a:r>
                <a:endParaRPr lang="en-US" sz="1100" dirty="0">
                  <a:solidFill>
                    <a:srgbClr val="008000"/>
                  </a:solidFill>
                  <a:cs typeface="Helvetica Neue Thi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9200" y="1816066"/>
              <a:ext cx="1202777" cy="1631714"/>
              <a:chOff x="2327345" y="1146681"/>
              <a:chExt cx="1202777" cy="2175618"/>
            </a:xfrm>
          </p:grpSpPr>
          <p:sp>
            <p:nvSpPr>
              <p:cNvPr id="39" name="Round Diagonal Corner Rectangle 38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0" name="Round Diagonal Corner Rectangle 39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1" name="Round Diagonal Corner Rectangle 40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2" name="Round Diagonal Corner Rectangle 41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327345" y="1146681"/>
                <a:ext cx="1202777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86263" y="1725825"/>
              <a:ext cx="590371" cy="1724667"/>
              <a:chOff x="1509925" y="1022743"/>
              <a:chExt cx="590371" cy="2299556"/>
            </a:xfrm>
          </p:grpSpPr>
          <p:sp>
            <p:nvSpPr>
              <p:cNvPr id="37" name="Round Diagonal Corner Rectangle 36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6200000">
                <a:off x="1449788" y="1082880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Offset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373704" y="1736982"/>
              <a:ext cx="590371" cy="1713510"/>
              <a:chOff x="1509924" y="1037619"/>
              <a:chExt cx="590371" cy="2284680"/>
            </a:xfrm>
          </p:grpSpPr>
          <p:sp>
            <p:nvSpPr>
              <p:cNvPr id="35" name="Round Diagonal Corner Rectangle 34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6200000">
                <a:off x="1449787" y="1097756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Limit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059559" y="1703511"/>
              <a:ext cx="590371" cy="1739874"/>
              <a:chOff x="2633552" y="1002467"/>
              <a:chExt cx="590371" cy="2319832"/>
            </a:xfrm>
          </p:grpSpPr>
          <p:sp>
            <p:nvSpPr>
              <p:cNvPr id="30" name="Round Diagonal Corner Rectangle 29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1" name="Round Diagonal Corner Rectangle 30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2" name="Round Diagonal Corner Rectangle 31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3" name="Round Diagonal Corner Rectangle 32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6200000">
                <a:off x="2573415" y="106260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16AEB0"/>
                    </a:solidFill>
                    <a:cs typeface="Helvetica Neue Thin"/>
                  </a:rPr>
                  <a:t>Project</a:t>
                </a:r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003895" y="1770453"/>
              <a:ext cx="590371" cy="1672932"/>
              <a:chOff x="2633548" y="1091723"/>
              <a:chExt cx="590371" cy="2230576"/>
            </a:xfrm>
          </p:grpSpPr>
          <p:sp>
            <p:nvSpPr>
              <p:cNvPr id="25" name="Round Diagonal Corner Rectangle 24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6" name="Round Diagonal Corner Rectangle 25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7" name="Round Diagonal Corner Rectangle 26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8" name="Round Diagonal Corner Rectangle 27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6200000">
                <a:off x="2573411" y="1151860"/>
                <a:ext cx="710645" cy="590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00FF"/>
                    </a:solidFill>
                    <a:cs typeface="Helvetica Neue Thin"/>
                  </a:rPr>
                  <a:t>Sort</a:t>
                </a:r>
                <a:endParaRPr lang="en-US" sz="1100" dirty="0">
                  <a:solidFill>
                    <a:srgbClr val="0000FF"/>
                  </a:solidFill>
                  <a:cs typeface="Helvetica Neue Thin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020584" y="1717031"/>
              <a:ext cx="779565" cy="1733462"/>
              <a:chOff x="1214736" y="1011017"/>
              <a:chExt cx="779565" cy="2311282"/>
            </a:xfrm>
          </p:grpSpPr>
          <p:sp>
            <p:nvSpPr>
              <p:cNvPr id="23" name="Round Diagonal Corner Rectangle 22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16200000">
                <a:off x="1154599" y="107115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60066"/>
                    </a:solidFill>
                    <a:cs typeface="Helvetica Neue Thin"/>
                  </a:rPr>
                  <a:t>Aggregate</a:t>
                </a:r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897837" y="1777560"/>
              <a:ext cx="590371" cy="1672932"/>
              <a:chOff x="2529290" y="1237496"/>
              <a:chExt cx="590371" cy="2230576"/>
            </a:xfrm>
          </p:grpSpPr>
          <p:sp>
            <p:nvSpPr>
              <p:cNvPr id="18" name="Round Diagonal Corner Rectangle 17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9" name="Round Diagonal Corner Rectangle 18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0" name="Round Diagonal Corner Rectangle 19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1" name="Round Diagonal Corner Rectangle 20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6200000">
                <a:off x="2469153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75000"/>
                      </a:schemeClr>
                    </a:solidFill>
                    <a:cs typeface="Helvetica Neue Thin"/>
                  </a:rPr>
                  <a:t>Scan</a:t>
                </a:r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63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Execution</a:t>
            </a:r>
            <a:r>
              <a:rPr lang="en-US" dirty="0"/>
              <a:t>: </a:t>
            </a:r>
            <a:r>
              <a:rPr lang="en-US" dirty="0" smtClean="0"/>
              <a:t>Parse &amp; </a:t>
            </a:r>
            <a:r>
              <a:rPr lang="en-US" dirty="0"/>
              <a:t>Semantic Check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4" y="685801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Lucida Grande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4075" indent="-168275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4075" indent="-168275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33598" y="1130300"/>
            <a:ext cx="4470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sz="2000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c_zip</a:t>
            </a:r>
            <a:r>
              <a:rPr lang="en-US" sz="20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</a:t>
            </a:r>
            <a:r>
              <a:rPr lang="en-US" sz="20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COUNT(</a:t>
            </a:r>
            <a:r>
              <a:rPr lang="en-US" sz="2000" dirty="0" err="1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c_id</a:t>
            </a:r>
            <a:r>
              <a:rPr lang="en-US" sz="20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</a:t>
            </a:r>
            <a:r>
              <a:rPr lang="en-US" sz="20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AVG(</a:t>
            </a:r>
            <a:r>
              <a:rPr lang="en-US" sz="2000" dirty="0" err="1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c_balance</a:t>
            </a:r>
            <a:r>
              <a:rPr lang="en-US" sz="20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   </a:t>
            </a:r>
            <a:endParaRPr lang="en-US" sz="2000" dirty="0" smtClean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</a:t>
            </a:r>
            <a:r>
              <a:rPr lang="en-US" sz="20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CUSTOMER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sz="2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</a:t>
            </a:r>
            <a:r>
              <a:rPr lang="en-US" sz="2000" dirty="0" err="1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c_state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sz="2000" dirty="0" smtClean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20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‘CA’</a:t>
            </a:r>
          </a:p>
          <a:p>
            <a:r>
              <a:rPr lang="en-US" sz="20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</a:t>
            </a:r>
            <a:r>
              <a:rPr lang="en-US" sz="20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AND </a:t>
            </a:r>
            <a:r>
              <a:rPr lang="en-US" sz="2000" dirty="0" err="1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c_year</a:t>
            </a:r>
            <a:r>
              <a:rPr lang="en-US" sz="20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 = 2014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sz="2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ORDER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</a:t>
            </a:r>
            <a:r>
              <a:rPr lang="en-US" sz="20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 </a:t>
            </a:r>
            <a:b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</a:t>
            </a:r>
            <a:r>
              <a:rPr lang="en-US" sz="20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COUNT(</a:t>
            </a:r>
            <a:r>
              <a:rPr lang="en-US" sz="2000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c_id</a:t>
            </a:r>
            <a:r>
              <a:rPr lang="en-US" sz="20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) DESC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LIMIT </a:t>
            </a:r>
            <a:r>
              <a:rPr lang="en-US" sz="20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100</a:t>
            </a:r>
            <a:endParaRPr lang="en-US" sz="2000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42000" y="873836"/>
            <a:ext cx="3174999" cy="46989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E1C1C"/>
                </a:solidFill>
              </a:rPr>
              <a:t>Simple </a:t>
            </a:r>
            <a:r>
              <a:rPr lang="en-US" sz="1600" dirty="0" err="1" smtClean="0">
                <a:solidFill>
                  <a:srgbClr val="1E1C1C"/>
                </a:solidFill>
              </a:rPr>
              <a:t>refererences</a:t>
            </a:r>
            <a:r>
              <a:rPr lang="en-US" sz="1600" dirty="0" smtClean="0">
                <a:solidFill>
                  <a:srgbClr val="1E1C1C"/>
                </a:solidFill>
              </a:rPr>
              <a:t> to the attribute name, just like columns</a:t>
            </a:r>
            <a:endParaRPr lang="en-US" sz="1600" dirty="0">
              <a:solidFill>
                <a:srgbClr val="1E1C1C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42000" y="1500852"/>
            <a:ext cx="3174999" cy="28580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E1C1C"/>
                </a:solidFill>
              </a:rPr>
              <a:t>Use expressions, just like SQL</a:t>
            </a:r>
            <a:endParaRPr lang="en-US" sz="1600" dirty="0">
              <a:solidFill>
                <a:srgbClr val="1E1C1C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41998" y="2117494"/>
            <a:ext cx="3263901" cy="27304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E1C1C"/>
                </a:solidFill>
              </a:rPr>
              <a:t>Table/</a:t>
            </a:r>
            <a:r>
              <a:rPr lang="en-US" sz="1600" dirty="0" err="1" smtClean="0">
                <a:solidFill>
                  <a:srgbClr val="1E1C1C"/>
                </a:solidFill>
              </a:rPr>
              <a:t>keyspace</a:t>
            </a:r>
            <a:r>
              <a:rPr lang="en-US" sz="1600" dirty="0" smtClean="0">
                <a:solidFill>
                  <a:srgbClr val="1E1C1C"/>
                </a:solidFill>
              </a:rPr>
              <a:t>/bucket references.</a:t>
            </a:r>
            <a:endParaRPr lang="en-US" sz="1600" dirty="0">
              <a:solidFill>
                <a:srgbClr val="1E1C1C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842000" y="2495030"/>
            <a:ext cx="3263901" cy="57784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E1C1C"/>
                </a:solidFill>
              </a:rPr>
              <a:t>Filters on the JSON document work just like SQL</a:t>
            </a:r>
            <a:endParaRPr lang="en-US" sz="1600" dirty="0">
              <a:solidFill>
                <a:srgbClr val="1E1C1C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42000" y="3201775"/>
            <a:ext cx="3263901" cy="35400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E1C1C"/>
                </a:solidFill>
              </a:rPr>
              <a:t>Sorting of the result set</a:t>
            </a:r>
            <a:endParaRPr lang="en-US" sz="1600" dirty="0">
              <a:solidFill>
                <a:srgbClr val="1E1C1C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842000" y="3748112"/>
            <a:ext cx="3263901" cy="35400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E1C1C"/>
                </a:solidFill>
              </a:rPr>
              <a:t>Top N clause.</a:t>
            </a:r>
            <a:endParaRPr lang="en-US" sz="1600" dirty="0">
              <a:solidFill>
                <a:srgbClr val="1E1C1C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 rot="5400000">
            <a:off x="-954671" y="1595631"/>
            <a:ext cx="4221545" cy="2158196"/>
            <a:chOff x="434734" y="1554528"/>
            <a:chExt cx="8369165" cy="1895965"/>
          </a:xfrm>
        </p:grpSpPr>
        <p:sp>
          <p:nvSpPr>
            <p:cNvPr id="74" name="Round Diagonal Corner Rectangle 73"/>
            <p:cNvSpPr/>
            <p:nvPr/>
          </p:nvSpPr>
          <p:spPr>
            <a:xfrm>
              <a:off x="434734" y="1643784"/>
              <a:ext cx="8369165" cy="1806709"/>
            </a:xfrm>
            <a:prstGeom prst="round2DiagRect">
              <a:avLst/>
            </a:prstGeom>
            <a:noFill/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accent6"/>
                </a:solidFill>
                <a:cs typeface="Helvetica Neue Thin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2575425" y="1759296"/>
              <a:ext cx="590371" cy="1684089"/>
              <a:chOff x="2529290" y="1222620"/>
              <a:chExt cx="590371" cy="2245452"/>
            </a:xfrm>
          </p:grpSpPr>
          <p:sp>
            <p:nvSpPr>
              <p:cNvPr id="127" name="Round Diagonal Corner Rectangle 126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28" name="Round Diagonal Corner Rectangle 127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29" name="Round Diagonal Corner Rectangle 128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30" name="Round Diagonal Corner Rectangle 129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 rot="16200000">
                <a:off x="2469153" y="1282757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cs typeface="Helvetica Neue Thin"/>
                  </a:rPr>
                  <a:t>Fetch</a:t>
                </a:r>
                <a:endPara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64692" y="1554528"/>
              <a:ext cx="732196" cy="1895965"/>
              <a:chOff x="1509927" y="794346"/>
              <a:chExt cx="732196" cy="2527953"/>
            </a:xfrm>
          </p:grpSpPr>
          <p:sp>
            <p:nvSpPr>
              <p:cNvPr id="125" name="Round Diagonal Corner Rectangle 124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 rot="16200000">
                <a:off x="1391627" y="912646"/>
                <a:ext cx="968796" cy="732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 smtClean="0">
                    <a:solidFill>
                      <a:schemeClr val="accent2"/>
                    </a:solidFill>
                    <a:cs typeface="Helvetica Neue Thin"/>
                  </a:rPr>
                  <a:t>Parse</a:t>
                </a:r>
                <a:endParaRPr lang="en-US" sz="1100" b="1" u="sng" dirty="0">
                  <a:solidFill>
                    <a:schemeClr val="accent2"/>
                  </a:solidFill>
                  <a:cs typeface="Helvetica Neue Thin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1255921" y="1733594"/>
              <a:ext cx="518638" cy="1716899"/>
              <a:chOff x="1545791" y="1033101"/>
              <a:chExt cx="518638" cy="2289198"/>
            </a:xfrm>
          </p:grpSpPr>
          <p:sp>
            <p:nvSpPr>
              <p:cNvPr id="123" name="Round Diagonal Corner Rectangle 122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5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 rot="16200000">
                <a:off x="1400642" y="1178250"/>
                <a:ext cx="808935" cy="51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09E0E"/>
                    </a:solidFill>
                    <a:cs typeface="Helvetica Neue Thin"/>
                  </a:rPr>
                  <a:t>Plan</a:t>
                </a:r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254494" y="1770453"/>
              <a:ext cx="590371" cy="1672932"/>
              <a:chOff x="3208359" y="1237496"/>
              <a:chExt cx="590371" cy="2230576"/>
            </a:xfrm>
          </p:grpSpPr>
          <p:sp>
            <p:nvSpPr>
              <p:cNvPr id="118" name="Round Diagonal Corner Rectangle 117"/>
              <p:cNvSpPr/>
              <p:nvPr/>
            </p:nvSpPr>
            <p:spPr>
              <a:xfrm>
                <a:off x="3320665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19" name="Round Diagonal Corner Rectangle 118"/>
              <p:cNvSpPr/>
              <p:nvPr/>
            </p:nvSpPr>
            <p:spPr>
              <a:xfrm>
                <a:off x="3320665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20" name="Round Diagonal Corner Rectangle 119"/>
              <p:cNvSpPr/>
              <p:nvPr/>
            </p:nvSpPr>
            <p:spPr>
              <a:xfrm>
                <a:off x="3320665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21" name="Round Diagonal Corner Rectangle 120"/>
              <p:cNvSpPr/>
              <p:nvPr/>
            </p:nvSpPr>
            <p:spPr>
              <a:xfrm>
                <a:off x="3320665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 rot="16200000">
                <a:off x="3148222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4">
                        <a:lumMod val="75000"/>
                      </a:schemeClr>
                    </a:solidFill>
                    <a:cs typeface="Helvetica Neue Thin"/>
                  </a:rPr>
                  <a:t>Join</a:t>
                </a:r>
                <a:endParaRPr lang="en-US" sz="1100" dirty="0">
                  <a:solidFill>
                    <a:schemeClr val="accent4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3943601" y="1759296"/>
              <a:ext cx="590371" cy="1684089"/>
              <a:chOff x="2633548" y="1076847"/>
              <a:chExt cx="590371" cy="2245452"/>
            </a:xfrm>
          </p:grpSpPr>
          <p:sp>
            <p:nvSpPr>
              <p:cNvPr id="113" name="Round Diagonal Corner Rectangle 112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14" name="Round Diagonal Corner Rectangle 113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15" name="Round Diagonal Corner Rectangle 114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16" name="Round Diagonal Corner Rectangle 115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 rot="16200000">
                <a:off x="2573411" y="113698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8000"/>
                    </a:solidFill>
                    <a:cs typeface="Helvetica Neue Thin"/>
                  </a:rPr>
                  <a:t>Filter</a:t>
                </a:r>
                <a:endParaRPr lang="en-US" sz="1100" dirty="0">
                  <a:solidFill>
                    <a:srgbClr val="008000"/>
                  </a:solidFill>
                  <a:cs typeface="Helvetica Neue Thin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4319200" y="1816066"/>
              <a:ext cx="1202777" cy="1631714"/>
              <a:chOff x="2327345" y="1146681"/>
              <a:chExt cx="1202777" cy="2175618"/>
            </a:xfrm>
          </p:grpSpPr>
          <p:sp>
            <p:nvSpPr>
              <p:cNvPr id="108" name="Round Diagonal Corner Rectangle 107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109" name="Round Diagonal Corner Rectangle 108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110" name="Round Diagonal Corner Rectangle 109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111" name="Round Diagonal Corner Rectangle 110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327345" y="1146681"/>
                <a:ext cx="1202777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6686263" y="1725825"/>
              <a:ext cx="590371" cy="1724667"/>
              <a:chOff x="1509925" y="1022743"/>
              <a:chExt cx="590371" cy="2299556"/>
            </a:xfrm>
          </p:grpSpPr>
          <p:sp>
            <p:nvSpPr>
              <p:cNvPr id="106" name="Round Diagonal Corner Rectangle 105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 rot="16200000">
                <a:off x="1449788" y="1082880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Offset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7373704" y="1736982"/>
              <a:ext cx="590371" cy="1713510"/>
              <a:chOff x="1509924" y="1037619"/>
              <a:chExt cx="590371" cy="2284680"/>
            </a:xfrm>
          </p:grpSpPr>
          <p:sp>
            <p:nvSpPr>
              <p:cNvPr id="104" name="Round Diagonal Corner Rectangle 103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 rot="16200000">
                <a:off x="1449787" y="1097756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Limit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8059559" y="1703511"/>
              <a:ext cx="590371" cy="1739874"/>
              <a:chOff x="2633552" y="1002467"/>
              <a:chExt cx="590371" cy="2319832"/>
            </a:xfrm>
          </p:grpSpPr>
          <p:sp>
            <p:nvSpPr>
              <p:cNvPr id="99" name="Round Diagonal Corner Rectangle 98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100" name="Round Diagonal Corner Rectangle 99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101" name="Round Diagonal Corner Rectangle 100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102" name="Round Diagonal Corner Rectangle 101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 rot="16200000">
                <a:off x="2573415" y="106260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16AEB0"/>
                    </a:solidFill>
                    <a:cs typeface="Helvetica Neue Thin"/>
                  </a:rPr>
                  <a:t>Project</a:t>
                </a:r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003895" y="1770453"/>
              <a:ext cx="590371" cy="1672932"/>
              <a:chOff x="2633548" y="1091723"/>
              <a:chExt cx="590371" cy="2230576"/>
            </a:xfrm>
          </p:grpSpPr>
          <p:sp>
            <p:nvSpPr>
              <p:cNvPr id="94" name="Round Diagonal Corner Rectangle 93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95" name="Round Diagonal Corner Rectangle 94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96" name="Round Diagonal Corner Rectangle 95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97" name="Round Diagonal Corner Rectangle 96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 rot="16200000">
                <a:off x="2573411" y="1151860"/>
                <a:ext cx="710645" cy="590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00FF"/>
                    </a:solidFill>
                    <a:cs typeface="Helvetica Neue Thin"/>
                  </a:rPr>
                  <a:t>Sort</a:t>
                </a:r>
                <a:endParaRPr lang="en-US" sz="1100" dirty="0">
                  <a:solidFill>
                    <a:srgbClr val="0000FF"/>
                  </a:solidFill>
                  <a:cs typeface="Helvetica Neue Thin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5020584" y="1717031"/>
              <a:ext cx="779565" cy="1733462"/>
              <a:chOff x="1214736" y="1011017"/>
              <a:chExt cx="779565" cy="2311282"/>
            </a:xfrm>
          </p:grpSpPr>
          <p:sp>
            <p:nvSpPr>
              <p:cNvPr id="92" name="Round Diagonal Corner Rectangle 91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 rot="16200000">
                <a:off x="1154599" y="107115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60066"/>
                    </a:solidFill>
                    <a:cs typeface="Helvetica Neue Thin"/>
                  </a:rPr>
                  <a:t>Aggregate</a:t>
                </a:r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897837" y="1777560"/>
              <a:ext cx="590371" cy="1672932"/>
              <a:chOff x="2529290" y="1237496"/>
              <a:chExt cx="590371" cy="2230576"/>
            </a:xfrm>
          </p:grpSpPr>
          <p:sp>
            <p:nvSpPr>
              <p:cNvPr id="87" name="Round Diagonal Corner Rectangle 86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88" name="Round Diagonal Corner Rectangle 87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89" name="Round Diagonal Corner Rectangle 88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90" name="Round Diagonal Corner Rectangle 89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 rot="16200000">
                <a:off x="2469153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75000"/>
                      </a:schemeClr>
                    </a:solidFill>
                    <a:cs typeface="Helvetica Neue Thin"/>
                  </a:rPr>
                  <a:t>Scan</a:t>
                </a:r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272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Execution</a:t>
            </a:r>
            <a:r>
              <a:rPr lang="en-US" dirty="0"/>
              <a:t>: </a:t>
            </a:r>
            <a:r>
              <a:rPr lang="en-US" dirty="0" smtClean="0"/>
              <a:t>Parse &amp; </a:t>
            </a:r>
            <a:r>
              <a:rPr lang="en-US" dirty="0"/>
              <a:t>Semantic Check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4" y="685801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Lucida Grande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4075" indent="-168275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4075" indent="-168275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33598" y="1130300"/>
            <a:ext cx="62103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sz="2000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c_zip</a:t>
            </a:r>
            <a:r>
              <a:rPr lang="en-US" sz="20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</a:t>
            </a:r>
            <a:r>
              <a:rPr lang="en-US" sz="20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COUNT(</a:t>
            </a:r>
            <a:r>
              <a:rPr lang="en-US" sz="2000" dirty="0" err="1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c_id</a:t>
            </a:r>
            <a:r>
              <a:rPr lang="en-US" sz="20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</a:t>
            </a:r>
            <a:r>
              <a:rPr lang="en-US" sz="20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AVG(</a:t>
            </a:r>
            <a:r>
              <a:rPr lang="en-US" sz="2000" dirty="0" err="1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c_balance</a:t>
            </a:r>
            <a:r>
              <a:rPr lang="en-US" sz="20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   </a:t>
            </a:r>
            <a:endParaRPr lang="en-US" sz="2000" dirty="0" smtClean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</a:t>
            </a:r>
            <a:r>
              <a:rPr lang="en-US" sz="20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CUSTOMER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sz="2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</a:t>
            </a:r>
            <a:r>
              <a:rPr lang="en-US" sz="2000" dirty="0" err="1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c_state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sz="2000" dirty="0" smtClean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20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‘CA’</a:t>
            </a:r>
          </a:p>
          <a:p>
            <a:r>
              <a:rPr lang="en-US" sz="20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</a:t>
            </a:r>
            <a:r>
              <a:rPr lang="en-US" sz="20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AND </a:t>
            </a:r>
            <a:r>
              <a:rPr lang="en-US" sz="2000" dirty="0" err="1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c_year</a:t>
            </a:r>
            <a:r>
              <a:rPr lang="en-US" sz="20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 = 2014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sz="2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ORDER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</a:t>
            </a:r>
            <a:r>
              <a:rPr lang="en-US" sz="20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 </a:t>
            </a:r>
            <a:b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</a:t>
            </a:r>
            <a:r>
              <a:rPr lang="en-US" sz="20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COUNT(</a:t>
            </a:r>
            <a:r>
              <a:rPr lang="en-US" sz="2000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c_id</a:t>
            </a:r>
            <a:r>
              <a:rPr lang="en-US" sz="20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) DESC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LIMIT </a:t>
            </a:r>
            <a:r>
              <a:rPr lang="en-US" sz="20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100</a:t>
            </a:r>
            <a:endParaRPr lang="en-US" sz="2000" dirty="0">
              <a:effectLst/>
              <a:latin typeface="Cambria"/>
              <a:ea typeface="ＭＳ 明朝"/>
              <a:cs typeface="Times New Roman"/>
            </a:endParaRPr>
          </a:p>
        </p:txBody>
      </p:sp>
      <p:grpSp>
        <p:nvGrpSpPr>
          <p:cNvPr id="73" name="Group 72"/>
          <p:cNvGrpSpPr/>
          <p:nvPr/>
        </p:nvGrpSpPr>
        <p:grpSpPr>
          <a:xfrm rot="5400000">
            <a:off x="-954671" y="1595631"/>
            <a:ext cx="4221545" cy="2158196"/>
            <a:chOff x="434734" y="1554528"/>
            <a:chExt cx="8369165" cy="1895965"/>
          </a:xfrm>
        </p:grpSpPr>
        <p:sp>
          <p:nvSpPr>
            <p:cNvPr id="74" name="Round Diagonal Corner Rectangle 73"/>
            <p:cNvSpPr/>
            <p:nvPr/>
          </p:nvSpPr>
          <p:spPr>
            <a:xfrm>
              <a:off x="434734" y="1643784"/>
              <a:ext cx="8369165" cy="1806709"/>
            </a:xfrm>
            <a:prstGeom prst="round2DiagRect">
              <a:avLst/>
            </a:prstGeom>
            <a:noFill/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accent6"/>
                </a:solidFill>
                <a:cs typeface="Helvetica Neue Thin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2575425" y="1759296"/>
              <a:ext cx="590371" cy="1684089"/>
              <a:chOff x="2529290" y="1222620"/>
              <a:chExt cx="590371" cy="2245452"/>
            </a:xfrm>
          </p:grpSpPr>
          <p:sp>
            <p:nvSpPr>
              <p:cNvPr id="127" name="Round Diagonal Corner Rectangle 126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28" name="Round Diagonal Corner Rectangle 127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29" name="Round Diagonal Corner Rectangle 128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30" name="Round Diagonal Corner Rectangle 129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 rot="16200000">
                <a:off x="2469153" y="1282757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cs typeface="Helvetica Neue Thin"/>
                  </a:rPr>
                  <a:t>Fetch</a:t>
                </a:r>
                <a:endPara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64692" y="1554528"/>
              <a:ext cx="732196" cy="1895965"/>
              <a:chOff x="1509927" y="794346"/>
              <a:chExt cx="732196" cy="2527953"/>
            </a:xfrm>
          </p:grpSpPr>
          <p:sp>
            <p:nvSpPr>
              <p:cNvPr id="125" name="Round Diagonal Corner Rectangle 124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 rot="16200000">
                <a:off x="1391627" y="912646"/>
                <a:ext cx="968796" cy="732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 smtClean="0">
                    <a:solidFill>
                      <a:schemeClr val="accent2"/>
                    </a:solidFill>
                    <a:cs typeface="Helvetica Neue Thin"/>
                  </a:rPr>
                  <a:t>Parse</a:t>
                </a:r>
                <a:endParaRPr lang="en-US" sz="1100" b="1" u="sng" dirty="0">
                  <a:solidFill>
                    <a:schemeClr val="accent2"/>
                  </a:solidFill>
                  <a:cs typeface="Helvetica Neue Thin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1255921" y="1733594"/>
              <a:ext cx="518638" cy="1716899"/>
              <a:chOff x="1545791" y="1033101"/>
              <a:chExt cx="518638" cy="2289198"/>
            </a:xfrm>
          </p:grpSpPr>
          <p:sp>
            <p:nvSpPr>
              <p:cNvPr id="123" name="Round Diagonal Corner Rectangle 122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5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 rot="16200000">
                <a:off x="1400642" y="1178250"/>
                <a:ext cx="808935" cy="51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09E0E"/>
                    </a:solidFill>
                    <a:cs typeface="Helvetica Neue Thin"/>
                  </a:rPr>
                  <a:t>Plan</a:t>
                </a:r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254494" y="1770453"/>
              <a:ext cx="590371" cy="1672932"/>
              <a:chOff x="3208359" y="1237496"/>
              <a:chExt cx="590371" cy="2230576"/>
            </a:xfrm>
          </p:grpSpPr>
          <p:sp>
            <p:nvSpPr>
              <p:cNvPr id="118" name="Round Diagonal Corner Rectangle 117"/>
              <p:cNvSpPr/>
              <p:nvPr/>
            </p:nvSpPr>
            <p:spPr>
              <a:xfrm>
                <a:off x="3320665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19" name="Round Diagonal Corner Rectangle 118"/>
              <p:cNvSpPr/>
              <p:nvPr/>
            </p:nvSpPr>
            <p:spPr>
              <a:xfrm>
                <a:off x="3320665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20" name="Round Diagonal Corner Rectangle 119"/>
              <p:cNvSpPr/>
              <p:nvPr/>
            </p:nvSpPr>
            <p:spPr>
              <a:xfrm>
                <a:off x="3320665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21" name="Round Diagonal Corner Rectangle 120"/>
              <p:cNvSpPr/>
              <p:nvPr/>
            </p:nvSpPr>
            <p:spPr>
              <a:xfrm>
                <a:off x="3320665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 rot="16200000">
                <a:off x="3148222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4">
                        <a:lumMod val="75000"/>
                      </a:schemeClr>
                    </a:solidFill>
                    <a:cs typeface="Helvetica Neue Thin"/>
                  </a:rPr>
                  <a:t>Join</a:t>
                </a:r>
                <a:endParaRPr lang="en-US" sz="1100" dirty="0">
                  <a:solidFill>
                    <a:schemeClr val="accent4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3943601" y="1759296"/>
              <a:ext cx="590371" cy="1684089"/>
              <a:chOff x="2633548" y="1076847"/>
              <a:chExt cx="590371" cy="2245452"/>
            </a:xfrm>
          </p:grpSpPr>
          <p:sp>
            <p:nvSpPr>
              <p:cNvPr id="113" name="Round Diagonal Corner Rectangle 112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14" name="Round Diagonal Corner Rectangle 113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15" name="Round Diagonal Corner Rectangle 114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16" name="Round Diagonal Corner Rectangle 115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 rot="16200000">
                <a:off x="2573411" y="113698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8000"/>
                    </a:solidFill>
                    <a:cs typeface="Helvetica Neue Thin"/>
                  </a:rPr>
                  <a:t>Filter</a:t>
                </a:r>
                <a:endParaRPr lang="en-US" sz="1100" dirty="0">
                  <a:solidFill>
                    <a:srgbClr val="008000"/>
                  </a:solidFill>
                  <a:cs typeface="Helvetica Neue Thin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4319200" y="1816066"/>
              <a:ext cx="1202777" cy="1631714"/>
              <a:chOff x="2327345" y="1146681"/>
              <a:chExt cx="1202777" cy="2175618"/>
            </a:xfrm>
          </p:grpSpPr>
          <p:sp>
            <p:nvSpPr>
              <p:cNvPr id="108" name="Round Diagonal Corner Rectangle 107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109" name="Round Diagonal Corner Rectangle 108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110" name="Round Diagonal Corner Rectangle 109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111" name="Round Diagonal Corner Rectangle 110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327345" y="1146681"/>
                <a:ext cx="1202777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6686263" y="1725825"/>
              <a:ext cx="590371" cy="1724667"/>
              <a:chOff x="1509925" y="1022743"/>
              <a:chExt cx="590371" cy="2299556"/>
            </a:xfrm>
          </p:grpSpPr>
          <p:sp>
            <p:nvSpPr>
              <p:cNvPr id="106" name="Round Diagonal Corner Rectangle 105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 rot="16200000">
                <a:off x="1449788" y="1082880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Offset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7373704" y="1736982"/>
              <a:ext cx="590371" cy="1713510"/>
              <a:chOff x="1509924" y="1037619"/>
              <a:chExt cx="590371" cy="2284680"/>
            </a:xfrm>
          </p:grpSpPr>
          <p:sp>
            <p:nvSpPr>
              <p:cNvPr id="104" name="Round Diagonal Corner Rectangle 103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 rot="16200000">
                <a:off x="1449787" y="1097756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Limit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8059559" y="1703511"/>
              <a:ext cx="590371" cy="1739874"/>
              <a:chOff x="2633552" y="1002467"/>
              <a:chExt cx="590371" cy="2319832"/>
            </a:xfrm>
          </p:grpSpPr>
          <p:sp>
            <p:nvSpPr>
              <p:cNvPr id="99" name="Round Diagonal Corner Rectangle 98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100" name="Round Diagonal Corner Rectangle 99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101" name="Round Diagonal Corner Rectangle 100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102" name="Round Diagonal Corner Rectangle 101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 rot="16200000">
                <a:off x="2573415" y="106260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16AEB0"/>
                    </a:solidFill>
                    <a:cs typeface="Helvetica Neue Thin"/>
                  </a:rPr>
                  <a:t>Project</a:t>
                </a:r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003895" y="1770453"/>
              <a:ext cx="590371" cy="1672932"/>
              <a:chOff x="2633548" y="1091723"/>
              <a:chExt cx="590371" cy="2230576"/>
            </a:xfrm>
          </p:grpSpPr>
          <p:sp>
            <p:nvSpPr>
              <p:cNvPr id="94" name="Round Diagonal Corner Rectangle 93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95" name="Round Diagonal Corner Rectangle 94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96" name="Round Diagonal Corner Rectangle 95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97" name="Round Diagonal Corner Rectangle 96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 rot="16200000">
                <a:off x="2573411" y="1151860"/>
                <a:ext cx="710645" cy="590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00FF"/>
                    </a:solidFill>
                    <a:cs typeface="Helvetica Neue Thin"/>
                  </a:rPr>
                  <a:t>Sort</a:t>
                </a:r>
                <a:endParaRPr lang="en-US" sz="1100" dirty="0">
                  <a:solidFill>
                    <a:srgbClr val="0000FF"/>
                  </a:solidFill>
                  <a:cs typeface="Helvetica Neue Thin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5020584" y="1717031"/>
              <a:ext cx="779565" cy="1733462"/>
              <a:chOff x="1214736" y="1011017"/>
              <a:chExt cx="779565" cy="2311282"/>
            </a:xfrm>
          </p:grpSpPr>
          <p:sp>
            <p:nvSpPr>
              <p:cNvPr id="92" name="Round Diagonal Corner Rectangle 91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 rot="16200000">
                <a:off x="1154599" y="107115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60066"/>
                    </a:solidFill>
                    <a:cs typeface="Helvetica Neue Thin"/>
                  </a:rPr>
                  <a:t>Aggregate</a:t>
                </a:r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897837" y="1777560"/>
              <a:ext cx="590371" cy="1672932"/>
              <a:chOff x="2529290" y="1237496"/>
              <a:chExt cx="590371" cy="2230576"/>
            </a:xfrm>
          </p:grpSpPr>
          <p:sp>
            <p:nvSpPr>
              <p:cNvPr id="87" name="Round Diagonal Corner Rectangle 86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88" name="Round Diagonal Corner Rectangle 87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89" name="Round Diagonal Corner Rectangle 88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90" name="Round Diagonal Corner Rectangle 89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 rot="16200000">
                <a:off x="2469153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75000"/>
                      </a:schemeClr>
                    </a:solidFill>
                    <a:cs typeface="Helvetica Neue Thin"/>
                  </a:rPr>
                  <a:t>Scan</a:t>
                </a:r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91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Execution: Plan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 rot="5400000">
            <a:off x="-980071" y="1621031"/>
            <a:ext cx="4221545" cy="2107397"/>
            <a:chOff x="434734" y="1599155"/>
            <a:chExt cx="8369165" cy="1851339"/>
          </a:xfrm>
        </p:grpSpPr>
        <p:sp>
          <p:nvSpPr>
            <p:cNvPr id="6" name="Round Diagonal Corner Rectangle 5"/>
            <p:cNvSpPr/>
            <p:nvPr/>
          </p:nvSpPr>
          <p:spPr>
            <a:xfrm>
              <a:off x="434734" y="1643784"/>
              <a:ext cx="8369165" cy="1806709"/>
            </a:xfrm>
            <a:prstGeom prst="round2DiagRect">
              <a:avLst/>
            </a:prstGeom>
            <a:noFill/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accent6"/>
                </a:solidFill>
                <a:cs typeface="Helvetica Neue Thin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575425" y="1759296"/>
              <a:ext cx="590371" cy="1684089"/>
              <a:chOff x="2529290" y="1222620"/>
              <a:chExt cx="590371" cy="2245452"/>
            </a:xfrm>
          </p:grpSpPr>
          <p:sp>
            <p:nvSpPr>
              <p:cNvPr id="59" name="Round Diagonal Corner Rectangle 58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0" name="Round Diagonal Corner Rectangle 59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1" name="Round Diagonal Corner Rectangle 60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2" name="Round Diagonal Corner Rectangle 61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6200000">
                <a:off x="2469153" y="1282757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cs typeface="Helvetica Neue Thin"/>
                  </a:rPr>
                  <a:t>Fetch</a:t>
                </a:r>
                <a:endPara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64691" y="1748139"/>
              <a:ext cx="518639" cy="1702353"/>
              <a:chOff x="1509926" y="1052495"/>
              <a:chExt cx="518639" cy="2269804"/>
            </a:xfrm>
          </p:grpSpPr>
          <p:sp>
            <p:nvSpPr>
              <p:cNvPr id="57" name="Round Diagonal Corner Rectangle 56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6200000">
                <a:off x="1413923" y="1148498"/>
                <a:ext cx="710646" cy="51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2"/>
                    </a:solidFill>
                    <a:cs typeface="Helvetica Neue Thin"/>
                  </a:rPr>
                  <a:t>Parse</a:t>
                </a:r>
                <a:endParaRPr lang="en-US" sz="1100" dirty="0">
                  <a:solidFill>
                    <a:schemeClr val="accent2"/>
                  </a:solidFill>
                  <a:cs typeface="Helvetica Neue Thin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125151" y="1599155"/>
              <a:ext cx="732197" cy="1851339"/>
              <a:chOff x="1415021" y="853849"/>
              <a:chExt cx="732197" cy="2468450"/>
            </a:xfrm>
          </p:grpSpPr>
          <p:sp>
            <p:nvSpPr>
              <p:cNvPr id="55" name="Round Diagonal Corner Rectangle 54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6200000">
                <a:off x="1316779" y="952091"/>
                <a:ext cx="928681" cy="732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 smtClean="0">
                    <a:solidFill>
                      <a:srgbClr val="609E0E"/>
                    </a:solidFill>
                    <a:cs typeface="Helvetica Neue Thin"/>
                  </a:rPr>
                  <a:t>Plan</a:t>
                </a:r>
                <a:endParaRPr lang="en-US" sz="1200" b="1" u="sng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254494" y="1770453"/>
              <a:ext cx="590371" cy="1672932"/>
              <a:chOff x="3208359" y="1237496"/>
              <a:chExt cx="590371" cy="2230576"/>
            </a:xfrm>
          </p:grpSpPr>
          <p:sp>
            <p:nvSpPr>
              <p:cNvPr id="50" name="Round Diagonal Corner Rectangle 49"/>
              <p:cNvSpPr/>
              <p:nvPr/>
            </p:nvSpPr>
            <p:spPr>
              <a:xfrm>
                <a:off x="3320665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1" name="Round Diagonal Corner Rectangle 50"/>
              <p:cNvSpPr/>
              <p:nvPr/>
            </p:nvSpPr>
            <p:spPr>
              <a:xfrm>
                <a:off x="3320665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2" name="Round Diagonal Corner Rectangle 51"/>
              <p:cNvSpPr/>
              <p:nvPr/>
            </p:nvSpPr>
            <p:spPr>
              <a:xfrm>
                <a:off x="3320665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3" name="Round Diagonal Corner Rectangle 52"/>
              <p:cNvSpPr/>
              <p:nvPr/>
            </p:nvSpPr>
            <p:spPr>
              <a:xfrm>
                <a:off x="3320665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6200000">
                <a:off x="3148222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4">
                        <a:lumMod val="75000"/>
                      </a:schemeClr>
                    </a:solidFill>
                    <a:cs typeface="Helvetica Neue Thin"/>
                  </a:rPr>
                  <a:t>Join</a:t>
                </a:r>
                <a:endParaRPr lang="en-US" sz="1100" dirty="0">
                  <a:solidFill>
                    <a:schemeClr val="accent4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943601" y="1759296"/>
              <a:ext cx="590371" cy="1684089"/>
              <a:chOff x="2633548" y="1076847"/>
              <a:chExt cx="590371" cy="2245452"/>
            </a:xfrm>
          </p:grpSpPr>
          <p:sp>
            <p:nvSpPr>
              <p:cNvPr id="45" name="Round Diagonal Corner Rectangle 44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6" name="Round Diagonal Corner Rectangle 45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7" name="Round Diagonal Corner Rectangle 46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8" name="Round Diagonal Corner Rectangle 47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rot="16200000">
                <a:off x="2573411" y="113698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8000"/>
                    </a:solidFill>
                    <a:cs typeface="Helvetica Neue Thin"/>
                  </a:rPr>
                  <a:t>Filter</a:t>
                </a:r>
                <a:endParaRPr lang="en-US" sz="1100" dirty="0">
                  <a:solidFill>
                    <a:srgbClr val="008000"/>
                  </a:solidFill>
                  <a:cs typeface="Helvetica Neue Thi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319200" y="1816066"/>
              <a:ext cx="1202777" cy="1631714"/>
              <a:chOff x="2327345" y="1146681"/>
              <a:chExt cx="1202777" cy="2175618"/>
            </a:xfrm>
          </p:grpSpPr>
          <p:sp>
            <p:nvSpPr>
              <p:cNvPr id="40" name="Round Diagonal Corner Rectangle 39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1" name="Round Diagonal Corner Rectangle 40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2" name="Round Diagonal Corner Rectangle 41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3" name="Round Diagonal Corner Rectangle 42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327345" y="1146681"/>
                <a:ext cx="1202777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686263" y="1725825"/>
              <a:ext cx="590371" cy="1724667"/>
              <a:chOff x="1509925" y="1022743"/>
              <a:chExt cx="590371" cy="2299556"/>
            </a:xfrm>
          </p:grpSpPr>
          <p:sp>
            <p:nvSpPr>
              <p:cNvPr id="38" name="Round Diagonal Corner Rectangle 37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16200000">
                <a:off x="1449788" y="1082880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Offset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373704" y="1736982"/>
              <a:ext cx="590371" cy="1713510"/>
              <a:chOff x="1509924" y="1037619"/>
              <a:chExt cx="590371" cy="2284680"/>
            </a:xfrm>
          </p:grpSpPr>
          <p:sp>
            <p:nvSpPr>
              <p:cNvPr id="36" name="Round Diagonal Corner Rectangle 35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1449787" y="1097756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Limit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059559" y="1703511"/>
              <a:ext cx="590371" cy="1739874"/>
              <a:chOff x="2633552" y="1002467"/>
              <a:chExt cx="590371" cy="2319832"/>
            </a:xfrm>
          </p:grpSpPr>
          <p:sp>
            <p:nvSpPr>
              <p:cNvPr id="31" name="Round Diagonal Corner Rectangle 30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2" name="Round Diagonal Corner Rectangle 31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3" name="Round Diagonal Corner Rectangle 32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4" name="Round Diagonal Corner Rectangle 33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16200000">
                <a:off x="2573415" y="106260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16AEB0"/>
                    </a:solidFill>
                    <a:cs typeface="Helvetica Neue Thin"/>
                  </a:rPr>
                  <a:t>Project</a:t>
                </a:r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003895" y="1770453"/>
              <a:ext cx="590371" cy="1672932"/>
              <a:chOff x="2633548" y="1091723"/>
              <a:chExt cx="590371" cy="2230576"/>
            </a:xfrm>
          </p:grpSpPr>
          <p:sp>
            <p:nvSpPr>
              <p:cNvPr id="26" name="Round Diagonal Corner Rectangle 25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7" name="Round Diagonal Corner Rectangle 26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8" name="Round Diagonal Corner Rectangle 27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9" name="Round Diagonal Corner Rectangle 28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6200000">
                <a:off x="2573411" y="1151860"/>
                <a:ext cx="710645" cy="590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00FF"/>
                    </a:solidFill>
                    <a:cs typeface="Helvetica Neue Thin"/>
                  </a:rPr>
                  <a:t>Sort</a:t>
                </a:r>
                <a:endParaRPr lang="en-US" sz="1100" dirty="0">
                  <a:solidFill>
                    <a:srgbClr val="0000FF"/>
                  </a:solidFill>
                  <a:cs typeface="Helvetica Neue Thin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020584" y="1717031"/>
              <a:ext cx="779565" cy="1733462"/>
              <a:chOff x="1214736" y="1011017"/>
              <a:chExt cx="779565" cy="2311282"/>
            </a:xfrm>
          </p:grpSpPr>
          <p:sp>
            <p:nvSpPr>
              <p:cNvPr id="24" name="Round Diagonal Corner Rectangle 23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16200000">
                <a:off x="1154599" y="107115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60066"/>
                    </a:solidFill>
                    <a:cs typeface="Helvetica Neue Thin"/>
                  </a:rPr>
                  <a:t>Aggregate</a:t>
                </a:r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897837" y="1777560"/>
              <a:ext cx="590371" cy="1672932"/>
              <a:chOff x="2529290" y="1237496"/>
              <a:chExt cx="590371" cy="2230576"/>
            </a:xfrm>
          </p:grpSpPr>
          <p:sp>
            <p:nvSpPr>
              <p:cNvPr id="19" name="Round Diagonal Corner Rectangle 18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0" name="Round Diagonal Corner Rectangle 19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1" name="Round Diagonal Corner Rectangle 20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2" name="Round Diagonal Corner Rectangle 21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6200000">
                <a:off x="2469153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75000"/>
                      </a:schemeClr>
                    </a:solidFill>
                    <a:cs typeface="Helvetica Neue Thin"/>
                  </a:rPr>
                  <a:t>Scan</a:t>
                </a:r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</p:grpSp>
      <p:sp>
        <p:nvSpPr>
          <p:cNvPr id="92" name="Content Placeholder 2"/>
          <p:cNvSpPr>
            <a:spLocks noGrp="1"/>
          </p:cNvSpPr>
          <p:nvPr>
            <p:ph idx="1"/>
          </p:nvPr>
        </p:nvSpPr>
        <p:spPr>
          <a:xfrm>
            <a:off x="2489200" y="689340"/>
            <a:ext cx="5984891" cy="3835433"/>
          </a:xfrm>
        </p:spPr>
        <p:txBody>
          <a:bodyPr/>
          <a:lstStyle/>
          <a:p>
            <a:r>
              <a:rPr lang="en-US" dirty="0" smtClean="0"/>
              <a:t>Each query can be executed in several ways</a:t>
            </a:r>
          </a:p>
          <a:p>
            <a:r>
              <a:rPr lang="en-US" dirty="0"/>
              <a:t>Create the query execution plan</a:t>
            </a:r>
          </a:p>
          <a:p>
            <a:pPr lvl="1"/>
            <a:r>
              <a:rPr lang="en-US" dirty="0"/>
              <a:t>Access path for each </a:t>
            </a:r>
            <a:r>
              <a:rPr lang="en-US" dirty="0" err="1"/>
              <a:t>keyspace</a:t>
            </a:r>
            <a:r>
              <a:rPr lang="en-US" dirty="0"/>
              <a:t> reference</a:t>
            </a:r>
          </a:p>
          <a:p>
            <a:pPr lvl="1"/>
            <a:r>
              <a:rPr lang="en-US" dirty="0"/>
              <a:t>Decide on the filters to push down</a:t>
            </a:r>
          </a:p>
          <a:p>
            <a:pPr lvl="1"/>
            <a:r>
              <a:rPr lang="en-US" dirty="0" smtClean="0"/>
              <a:t>Determine Join </a:t>
            </a:r>
            <a:r>
              <a:rPr lang="en-US" dirty="0"/>
              <a:t>order and join </a:t>
            </a:r>
            <a:r>
              <a:rPr lang="en-US" dirty="0" smtClean="0"/>
              <a:t>method</a:t>
            </a:r>
            <a:endParaRPr lang="en-US" dirty="0"/>
          </a:p>
          <a:p>
            <a:pPr lvl="1"/>
            <a:r>
              <a:rPr lang="en-US" dirty="0"/>
              <a:t>Create the execution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For each </a:t>
            </a:r>
            <a:r>
              <a:rPr lang="en-US" dirty="0" err="1" smtClean="0"/>
              <a:t>keyspace</a:t>
            </a:r>
            <a:r>
              <a:rPr lang="en-US" dirty="0" smtClean="0"/>
              <a:t> reference:</a:t>
            </a:r>
          </a:p>
          <a:p>
            <a:pPr lvl="1"/>
            <a:r>
              <a:rPr lang="en-US" dirty="0" smtClean="0"/>
              <a:t>Look at the available indices</a:t>
            </a:r>
          </a:p>
          <a:p>
            <a:pPr lvl="1"/>
            <a:r>
              <a:rPr lang="en-US" dirty="0" smtClean="0"/>
              <a:t>Match the filters in the query with index keys</a:t>
            </a:r>
          </a:p>
          <a:p>
            <a:pPr lvl="1"/>
            <a:r>
              <a:rPr lang="en-US" dirty="0" smtClean="0"/>
              <a:t>Choose one or more indices for each </a:t>
            </a:r>
            <a:r>
              <a:rPr lang="en-US" dirty="0" err="1" smtClean="0"/>
              <a:t>keyspace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Execution: Plan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 rot="5400000">
            <a:off x="-980071" y="1621031"/>
            <a:ext cx="4221545" cy="2107397"/>
            <a:chOff x="434734" y="1599155"/>
            <a:chExt cx="8369165" cy="1851339"/>
          </a:xfrm>
        </p:grpSpPr>
        <p:sp>
          <p:nvSpPr>
            <p:cNvPr id="6" name="Round Diagonal Corner Rectangle 5"/>
            <p:cNvSpPr/>
            <p:nvPr/>
          </p:nvSpPr>
          <p:spPr>
            <a:xfrm>
              <a:off x="434734" y="1643784"/>
              <a:ext cx="8369165" cy="1806709"/>
            </a:xfrm>
            <a:prstGeom prst="round2DiagRect">
              <a:avLst/>
            </a:prstGeom>
            <a:noFill/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accent6"/>
                </a:solidFill>
                <a:cs typeface="Helvetica Neue Thin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575425" y="1759296"/>
              <a:ext cx="590371" cy="1684089"/>
              <a:chOff x="2529290" y="1222620"/>
              <a:chExt cx="590371" cy="2245452"/>
            </a:xfrm>
          </p:grpSpPr>
          <p:sp>
            <p:nvSpPr>
              <p:cNvPr id="59" name="Round Diagonal Corner Rectangle 58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0" name="Round Diagonal Corner Rectangle 59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1" name="Round Diagonal Corner Rectangle 60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2" name="Round Diagonal Corner Rectangle 61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6200000">
                <a:off x="2469153" y="1282757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cs typeface="Helvetica Neue Thin"/>
                  </a:rPr>
                  <a:t>Fetch</a:t>
                </a:r>
                <a:endPara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64691" y="1748139"/>
              <a:ext cx="518639" cy="1702353"/>
              <a:chOff x="1509926" y="1052495"/>
              <a:chExt cx="518639" cy="2269804"/>
            </a:xfrm>
          </p:grpSpPr>
          <p:sp>
            <p:nvSpPr>
              <p:cNvPr id="57" name="Round Diagonal Corner Rectangle 56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6200000">
                <a:off x="1413923" y="1148498"/>
                <a:ext cx="710646" cy="51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2"/>
                    </a:solidFill>
                    <a:cs typeface="Helvetica Neue Thin"/>
                  </a:rPr>
                  <a:t>Parse</a:t>
                </a:r>
                <a:endParaRPr lang="en-US" sz="1100" dirty="0">
                  <a:solidFill>
                    <a:schemeClr val="accent2"/>
                  </a:solidFill>
                  <a:cs typeface="Helvetica Neue Thin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125151" y="1599155"/>
              <a:ext cx="732197" cy="1851339"/>
              <a:chOff x="1415021" y="853849"/>
              <a:chExt cx="732197" cy="2468450"/>
            </a:xfrm>
          </p:grpSpPr>
          <p:sp>
            <p:nvSpPr>
              <p:cNvPr id="55" name="Round Diagonal Corner Rectangle 54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6200000">
                <a:off x="1316779" y="952091"/>
                <a:ext cx="928681" cy="732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 smtClean="0">
                    <a:solidFill>
                      <a:srgbClr val="609E0E"/>
                    </a:solidFill>
                    <a:cs typeface="Helvetica Neue Thin"/>
                  </a:rPr>
                  <a:t>Plan</a:t>
                </a:r>
                <a:endParaRPr lang="en-US" sz="1200" b="1" u="sng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254494" y="1770453"/>
              <a:ext cx="590371" cy="1672932"/>
              <a:chOff x="3208359" y="1237496"/>
              <a:chExt cx="590371" cy="2230576"/>
            </a:xfrm>
          </p:grpSpPr>
          <p:sp>
            <p:nvSpPr>
              <p:cNvPr id="50" name="Round Diagonal Corner Rectangle 49"/>
              <p:cNvSpPr/>
              <p:nvPr/>
            </p:nvSpPr>
            <p:spPr>
              <a:xfrm>
                <a:off x="3320665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1" name="Round Diagonal Corner Rectangle 50"/>
              <p:cNvSpPr/>
              <p:nvPr/>
            </p:nvSpPr>
            <p:spPr>
              <a:xfrm>
                <a:off x="3320665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2" name="Round Diagonal Corner Rectangle 51"/>
              <p:cNvSpPr/>
              <p:nvPr/>
            </p:nvSpPr>
            <p:spPr>
              <a:xfrm>
                <a:off x="3320665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3" name="Round Diagonal Corner Rectangle 52"/>
              <p:cNvSpPr/>
              <p:nvPr/>
            </p:nvSpPr>
            <p:spPr>
              <a:xfrm>
                <a:off x="3320665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6200000">
                <a:off x="3148222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4">
                        <a:lumMod val="75000"/>
                      </a:schemeClr>
                    </a:solidFill>
                    <a:cs typeface="Helvetica Neue Thin"/>
                  </a:rPr>
                  <a:t>Join</a:t>
                </a:r>
                <a:endParaRPr lang="en-US" sz="1100" dirty="0">
                  <a:solidFill>
                    <a:schemeClr val="accent4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943601" y="1759296"/>
              <a:ext cx="590371" cy="1684089"/>
              <a:chOff x="2633548" y="1076847"/>
              <a:chExt cx="590371" cy="2245452"/>
            </a:xfrm>
          </p:grpSpPr>
          <p:sp>
            <p:nvSpPr>
              <p:cNvPr id="45" name="Round Diagonal Corner Rectangle 44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6" name="Round Diagonal Corner Rectangle 45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7" name="Round Diagonal Corner Rectangle 46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8" name="Round Diagonal Corner Rectangle 47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rot="16200000">
                <a:off x="2573411" y="113698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8000"/>
                    </a:solidFill>
                    <a:cs typeface="Helvetica Neue Thin"/>
                  </a:rPr>
                  <a:t>Filter</a:t>
                </a:r>
                <a:endParaRPr lang="en-US" sz="1100" dirty="0">
                  <a:solidFill>
                    <a:srgbClr val="008000"/>
                  </a:solidFill>
                  <a:cs typeface="Helvetica Neue Thi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319200" y="1816066"/>
              <a:ext cx="1202777" cy="1631714"/>
              <a:chOff x="2327345" y="1146681"/>
              <a:chExt cx="1202777" cy="2175618"/>
            </a:xfrm>
          </p:grpSpPr>
          <p:sp>
            <p:nvSpPr>
              <p:cNvPr id="40" name="Round Diagonal Corner Rectangle 39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1" name="Round Diagonal Corner Rectangle 40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2" name="Round Diagonal Corner Rectangle 41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3" name="Round Diagonal Corner Rectangle 42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327345" y="1146681"/>
                <a:ext cx="1202777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686263" y="1725825"/>
              <a:ext cx="590371" cy="1724667"/>
              <a:chOff x="1509925" y="1022743"/>
              <a:chExt cx="590371" cy="2299556"/>
            </a:xfrm>
          </p:grpSpPr>
          <p:sp>
            <p:nvSpPr>
              <p:cNvPr id="38" name="Round Diagonal Corner Rectangle 37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16200000">
                <a:off x="1449788" y="1082880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Offset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373704" y="1736982"/>
              <a:ext cx="590371" cy="1713510"/>
              <a:chOff x="1509924" y="1037619"/>
              <a:chExt cx="590371" cy="2284680"/>
            </a:xfrm>
          </p:grpSpPr>
          <p:sp>
            <p:nvSpPr>
              <p:cNvPr id="36" name="Round Diagonal Corner Rectangle 35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1449787" y="1097756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Limit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059559" y="1703511"/>
              <a:ext cx="590371" cy="1739874"/>
              <a:chOff x="2633552" y="1002467"/>
              <a:chExt cx="590371" cy="2319832"/>
            </a:xfrm>
          </p:grpSpPr>
          <p:sp>
            <p:nvSpPr>
              <p:cNvPr id="31" name="Round Diagonal Corner Rectangle 30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2" name="Round Diagonal Corner Rectangle 31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3" name="Round Diagonal Corner Rectangle 32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4" name="Round Diagonal Corner Rectangle 33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16200000">
                <a:off x="2573415" y="106260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16AEB0"/>
                    </a:solidFill>
                    <a:cs typeface="Helvetica Neue Thin"/>
                  </a:rPr>
                  <a:t>Project</a:t>
                </a:r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003895" y="1770453"/>
              <a:ext cx="590371" cy="1672932"/>
              <a:chOff x="2633548" y="1091723"/>
              <a:chExt cx="590371" cy="2230576"/>
            </a:xfrm>
          </p:grpSpPr>
          <p:sp>
            <p:nvSpPr>
              <p:cNvPr id="26" name="Round Diagonal Corner Rectangle 25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7" name="Round Diagonal Corner Rectangle 26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8" name="Round Diagonal Corner Rectangle 27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9" name="Round Diagonal Corner Rectangle 28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6200000">
                <a:off x="2573411" y="1151860"/>
                <a:ext cx="710645" cy="590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00FF"/>
                    </a:solidFill>
                    <a:cs typeface="Helvetica Neue Thin"/>
                  </a:rPr>
                  <a:t>Sort</a:t>
                </a:r>
                <a:endParaRPr lang="en-US" sz="1100" dirty="0">
                  <a:solidFill>
                    <a:srgbClr val="0000FF"/>
                  </a:solidFill>
                  <a:cs typeface="Helvetica Neue Thin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020584" y="1717031"/>
              <a:ext cx="779565" cy="1733462"/>
              <a:chOff x="1214736" y="1011017"/>
              <a:chExt cx="779565" cy="2311282"/>
            </a:xfrm>
          </p:grpSpPr>
          <p:sp>
            <p:nvSpPr>
              <p:cNvPr id="24" name="Round Diagonal Corner Rectangle 23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16200000">
                <a:off x="1154599" y="107115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60066"/>
                    </a:solidFill>
                    <a:cs typeface="Helvetica Neue Thin"/>
                  </a:rPr>
                  <a:t>Aggregate</a:t>
                </a:r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897837" y="1777560"/>
              <a:ext cx="590371" cy="1672932"/>
              <a:chOff x="2529290" y="1237496"/>
              <a:chExt cx="590371" cy="2230576"/>
            </a:xfrm>
          </p:grpSpPr>
          <p:sp>
            <p:nvSpPr>
              <p:cNvPr id="19" name="Round Diagonal Corner Rectangle 18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0" name="Round Diagonal Corner Rectangle 19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1" name="Round Diagonal Corner Rectangle 20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2" name="Round Diagonal Corner Rectangle 21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6200000">
                <a:off x="2469153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75000"/>
                      </a:schemeClr>
                    </a:solidFill>
                    <a:cs typeface="Helvetica Neue Thin"/>
                  </a:rPr>
                  <a:t>Scan</a:t>
                </a:r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</p:grpSp>
      <p:sp>
        <p:nvSpPr>
          <p:cNvPr id="64" name="Rectangle 63"/>
          <p:cNvSpPr/>
          <p:nvPr/>
        </p:nvSpPr>
        <p:spPr>
          <a:xfrm>
            <a:off x="2768600" y="59224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EXPLAIN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SELECT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c_id</a:t>
            </a:r>
            <a:r>
              <a:rPr lang="en-US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</a:t>
            </a:r>
            <a:r>
              <a:rPr lang="en-US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c_first</a:t>
            </a:r>
            <a:r>
              <a:rPr lang="en-US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</a:t>
            </a:r>
            <a:r>
              <a:rPr lang="en-US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c_middle</a:t>
            </a:r>
            <a:r>
              <a:rPr lang="en-US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</a:t>
            </a:r>
            <a:r>
              <a:rPr lang="en-US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c_last</a:t>
            </a:r>
            <a:r>
              <a:rPr lang="en-US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</a:t>
            </a:r>
            <a:r>
              <a:rPr lang="en-US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c_balance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 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</a:t>
            </a:r>
            <a:r>
              <a:rPr lang="en-US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CUSTOMER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</a:t>
            </a:r>
            <a:r>
              <a:rPr lang="en-US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c_w_id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49 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c_d_id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16 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c_last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‘Montana’;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>
                <a:latin typeface="Cambria"/>
                <a:ea typeface="ＭＳ 明朝"/>
                <a:cs typeface="Times New Roman"/>
              </a:rPr>
              <a:t> </a:t>
            </a:r>
          </a:p>
        </p:txBody>
      </p:sp>
      <p:sp>
        <p:nvSpPr>
          <p:cNvPr id="67" name="Content Placeholder 2"/>
          <p:cNvSpPr>
            <a:spLocks noGrp="1"/>
          </p:cNvSpPr>
          <p:nvPr>
            <p:ph idx="1"/>
          </p:nvPr>
        </p:nvSpPr>
        <p:spPr>
          <a:xfrm>
            <a:off x="2184400" y="3165373"/>
            <a:ext cx="5984891" cy="1808780"/>
          </a:xfrm>
        </p:spPr>
        <p:txBody>
          <a:bodyPr/>
          <a:lstStyle/>
          <a:p>
            <a:r>
              <a:rPr lang="en-US" dirty="0" smtClean="0"/>
              <a:t>Explain provides the JSON representation of the query plan</a:t>
            </a:r>
          </a:p>
          <a:p>
            <a:r>
              <a:rPr lang="en-US" dirty="0" smtClean="0"/>
              <a:t>Focus on the index selection and the predicates pushed down</a:t>
            </a:r>
          </a:p>
        </p:txBody>
      </p:sp>
    </p:spTree>
    <p:extLst>
      <p:ext uri="{BB962C8B-B14F-4D97-AF65-F5344CB8AC3E}">
        <p14:creationId xmlns:p14="http://schemas.microsoft.com/office/powerpoint/2010/main" val="129398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Execution: Plan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 rot="5400000">
            <a:off x="-980072" y="1684186"/>
            <a:ext cx="4221546" cy="2107397"/>
            <a:chOff x="434734" y="1599155"/>
            <a:chExt cx="8369165" cy="1851339"/>
          </a:xfrm>
        </p:grpSpPr>
        <p:sp>
          <p:nvSpPr>
            <p:cNvPr id="6" name="Round Diagonal Corner Rectangle 5"/>
            <p:cNvSpPr/>
            <p:nvPr/>
          </p:nvSpPr>
          <p:spPr>
            <a:xfrm>
              <a:off x="434734" y="1643784"/>
              <a:ext cx="8369165" cy="1806709"/>
            </a:xfrm>
            <a:prstGeom prst="round2DiagRect">
              <a:avLst/>
            </a:prstGeom>
            <a:noFill/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accent6"/>
                </a:solidFill>
                <a:cs typeface="Helvetica Neue Thin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575425" y="1759296"/>
              <a:ext cx="590371" cy="1684089"/>
              <a:chOff x="2529290" y="1222620"/>
              <a:chExt cx="590371" cy="2245452"/>
            </a:xfrm>
          </p:grpSpPr>
          <p:sp>
            <p:nvSpPr>
              <p:cNvPr id="59" name="Round Diagonal Corner Rectangle 58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0" name="Round Diagonal Corner Rectangle 59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1" name="Round Diagonal Corner Rectangle 60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2" name="Round Diagonal Corner Rectangle 61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6200000">
                <a:off x="2469153" y="1282757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cs typeface="Helvetica Neue Thin"/>
                  </a:rPr>
                  <a:t>Fetch</a:t>
                </a:r>
                <a:endPara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64691" y="1748139"/>
              <a:ext cx="518639" cy="1702353"/>
              <a:chOff x="1509926" y="1052495"/>
              <a:chExt cx="518639" cy="2269804"/>
            </a:xfrm>
          </p:grpSpPr>
          <p:sp>
            <p:nvSpPr>
              <p:cNvPr id="57" name="Round Diagonal Corner Rectangle 56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6200000">
                <a:off x="1413923" y="1148498"/>
                <a:ext cx="710646" cy="51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2"/>
                    </a:solidFill>
                    <a:cs typeface="Helvetica Neue Thin"/>
                  </a:rPr>
                  <a:t>Parse</a:t>
                </a:r>
                <a:endParaRPr lang="en-US" sz="1100" dirty="0">
                  <a:solidFill>
                    <a:schemeClr val="accent2"/>
                  </a:solidFill>
                  <a:cs typeface="Helvetica Neue Thin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125151" y="1599155"/>
              <a:ext cx="732197" cy="1851339"/>
              <a:chOff x="1415021" y="853849"/>
              <a:chExt cx="732197" cy="2468450"/>
            </a:xfrm>
          </p:grpSpPr>
          <p:sp>
            <p:nvSpPr>
              <p:cNvPr id="55" name="Round Diagonal Corner Rectangle 54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6200000">
                <a:off x="1316779" y="952091"/>
                <a:ext cx="928681" cy="732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 smtClean="0">
                    <a:solidFill>
                      <a:srgbClr val="609E0E"/>
                    </a:solidFill>
                    <a:cs typeface="Helvetica Neue Thin"/>
                  </a:rPr>
                  <a:t>Plan</a:t>
                </a:r>
                <a:endParaRPr lang="en-US" sz="1200" b="1" u="sng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254494" y="1770453"/>
              <a:ext cx="590371" cy="1672932"/>
              <a:chOff x="3208359" y="1237496"/>
              <a:chExt cx="590371" cy="2230576"/>
            </a:xfrm>
          </p:grpSpPr>
          <p:sp>
            <p:nvSpPr>
              <p:cNvPr id="50" name="Round Diagonal Corner Rectangle 49"/>
              <p:cNvSpPr/>
              <p:nvPr/>
            </p:nvSpPr>
            <p:spPr>
              <a:xfrm>
                <a:off x="3320665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1" name="Round Diagonal Corner Rectangle 50"/>
              <p:cNvSpPr/>
              <p:nvPr/>
            </p:nvSpPr>
            <p:spPr>
              <a:xfrm>
                <a:off x="3320665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2" name="Round Diagonal Corner Rectangle 51"/>
              <p:cNvSpPr/>
              <p:nvPr/>
            </p:nvSpPr>
            <p:spPr>
              <a:xfrm>
                <a:off x="3320665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3" name="Round Diagonal Corner Rectangle 52"/>
              <p:cNvSpPr/>
              <p:nvPr/>
            </p:nvSpPr>
            <p:spPr>
              <a:xfrm>
                <a:off x="3320665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6200000">
                <a:off x="3148222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4">
                        <a:lumMod val="75000"/>
                      </a:schemeClr>
                    </a:solidFill>
                    <a:cs typeface="Helvetica Neue Thin"/>
                  </a:rPr>
                  <a:t>Join</a:t>
                </a:r>
                <a:endParaRPr lang="en-US" sz="1100" dirty="0">
                  <a:solidFill>
                    <a:schemeClr val="accent4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943601" y="1759296"/>
              <a:ext cx="590371" cy="1684089"/>
              <a:chOff x="2633548" y="1076847"/>
              <a:chExt cx="590371" cy="2245452"/>
            </a:xfrm>
          </p:grpSpPr>
          <p:sp>
            <p:nvSpPr>
              <p:cNvPr id="45" name="Round Diagonal Corner Rectangle 44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6" name="Round Diagonal Corner Rectangle 45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7" name="Round Diagonal Corner Rectangle 46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8" name="Round Diagonal Corner Rectangle 47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rot="16200000">
                <a:off x="2573411" y="113698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8000"/>
                    </a:solidFill>
                    <a:cs typeface="Helvetica Neue Thin"/>
                  </a:rPr>
                  <a:t>Filter</a:t>
                </a:r>
                <a:endParaRPr lang="en-US" sz="1100" dirty="0">
                  <a:solidFill>
                    <a:srgbClr val="008000"/>
                  </a:solidFill>
                  <a:cs typeface="Helvetica Neue Thi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319200" y="1816066"/>
              <a:ext cx="1202777" cy="1631714"/>
              <a:chOff x="2327345" y="1146681"/>
              <a:chExt cx="1202777" cy="2175618"/>
            </a:xfrm>
          </p:grpSpPr>
          <p:sp>
            <p:nvSpPr>
              <p:cNvPr id="40" name="Round Diagonal Corner Rectangle 39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1" name="Round Diagonal Corner Rectangle 40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2" name="Round Diagonal Corner Rectangle 41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3" name="Round Diagonal Corner Rectangle 42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327345" y="1146681"/>
                <a:ext cx="1202777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686263" y="1725825"/>
              <a:ext cx="590371" cy="1724667"/>
              <a:chOff x="1509925" y="1022743"/>
              <a:chExt cx="590371" cy="2299556"/>
            </a:xfrm>
          </p:grpSpPr>
          <p:sp>
            <p:nvSpPr>
              <p:cNvPr id="38" name="Round Diagonal Corner Rectangle 37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16200000">
                <a:off x="1449788" y="1082880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Offset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373704" y="1736982"/>
              <a:ext cx="590371" cy="1713510"/>
              <a:chOff x="1509924" y="1037619"/>
              <a:chExt cx="590371" cy="2284680"/>
            </a:xfrm>
          </p:grpSpPr>
          <p:sp>
            <p:nvSpPr>
              <p:cNvPr id="36" name="Round Diagonal Corner Rectangle 35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1449787" y="1097756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Limit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059559" y="1703511"/>
              <a:ext cx="590371" cy="1739874"/>
              <a:chOff x="2633552" y="1002467"/>
              <a:chExt cx="590371" cy="2319832"/>
            </a:xfrm>
          </p:grpSpPr>
          <p:sp>
            <p:nvSpPr>
              <p:cNvPr id="31" name="Round Diagonal Corner Rectangle 30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2" name="Round Diagonal Corner Rectangle 31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3" name="Round Diagonal Corner Rectangle 32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4" name="Round Diagonal Corner Rectangle 33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16200000">
                <a:off x="2573415" y="106260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16AEB0"/>
                    </a:solidFill>
                    <a:cs typeface="Helvetica Neue Thin"/>
                  </a:rPr>
                  <a:t>Project</a:t>
                </a:r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003895" y="1770453"/>
              <a:ext cx="590371" cy="1672932"/>
              <a:chOff x="2633548" y="1091723"/>
              <a:chExt cx="590371" cy="2230576"/>
            </a:xfrm>
          </p:grpSpPr>
          <p:sp>
            <p:nvSpPr>
              <p:cNvPr id="26" name="Round Diagonal Corner Rectangle 25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7" name="Round Diagonal Corner Rectangle 26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8" name="Round Diagonal Corner Rectangle 27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9" name="Round Diagonal Corner Rectangle 28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6200000">
                <a:off x="2573411" y="1151860"/>
                <a:ext cx="710645" cy="590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00FF"/>
                    </a:solidFill>
                    <a:cs typeface="Helvetica Neue Thin"/>
                  </a:rPr>
                  <a:t>Sort</a:t>
                </a:r>
                <a:endParaRPr lang="en-US" sz="1100" dirty="0">
                  <a:solidFill>
                    <a:srgbClr val="0000FF"/>
                  </a:solidFill>
                  <a:cs typeface="Helvetica Neue Thin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020584" y="1717031"/>
              <a:ext cx="779565" cy="1733462"/>
              <a:chOff x="1214736" y="1011017"/>
              <a:chExt cx="779565" cy="2311282"/>
            </a:xfrm>
          </p:grpSpPr>
          <p:sp>
            <p:nvSpPr>
              <p:cNvPr id="24" name="Round Diagonal Corner Rectangle 23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16200000">
                <a:off x="1154599" y="107115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60066"/>
                    </a:solidFill>
                    <a:cs typeface="Helvetica Neue Thin"/>
                  </a:rPr>
                  <a:t>Aggregate</a:t>
                </a:r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897837" y="1777560"/>
              <a:ext cx="590371" cy="1672932"/>
              <a:chOff x="2529290" y="1237496"/>
              <a:chExt cx="590371" cy="2230576"/>
            </a:xfrm>
          </p:grpSpPr>
          <p:sp>
            <p:nvSpPr>
              <p:cNvPr id="19" name="Round Diagonal Corner Rectangle 18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0" name="Round Diagonal Corner Rectangle 19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1" name="Round Diagonal Corner Rectangle 20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2" name="Round Diagonal Corner Rectangle 21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6200000">
                <a:off x="2469153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75000"/>
                      </a:schemeClr>
                    </a:solidFill>
                    <a:cs typeface="Helvetica Neue Thin"/>
                  </a:rPr>
                  <a:t>Scan</a:t>
                </a:r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</p:grpSp>
      <p:sp>
        <p:nvSpPr>
          <p:cNvPr id="65" name="Rectangle 64"/>
          <p:cNvSpPr/>
          <p:nvPr/>
        </p:nvSpPr>
        <p:spPr>
          <a:xfrm>
            <a:off x="767358" y="577949"/>
            <a:ext cx="6153547" cy="4708981"/>
          </a:xfrm>
          <a:prstGeom prst="rect">
            <a:avLst/>
          </a:prstGeom>
          <a:ln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r>
              <a:rPr lang="nl-NL" sz="1500" dirty="0" smtClean="0">
                <a:latin typeface="Consolas"/>
                <a:cs typeface="Consolas"/>
              </a:rPr>
              <a:t>			{</a:t>
            </a:r>
            <a:endParaRPr lang="nl-NL" sz="1500" dirty="0">
              <a:latin typeface="Consolas"/>
              <a:cs typeface="Consolas"/>
            </a:endParaRPr>
          </a:p>
          <a:p>
            <a:r>
              <a:rPr lang="it-IT" sz="1500" dirty="0">
                <a:latin typeface="Consolas"/>
                <a:cs typeface="Consolas"/>
              </a:rPr>
              <a:t>                           </a:t>
            </a:r>
            <a:r>
              <a:rPr lang="it-IT" sz="1500" b="1" dirty="0">
                <a:solidFill>
                  <a:schemeClr val="accent2"/>
                </a:solidFill>
                <a:latin typeface="Consolas"/>
                <a:cs typeface="Consolas"/>
              </a:rPr>
              <a:t> "#operator": "</a:t>
            </a:r>
            <a:r>
              <a:rPr lang="it-IT" sz="1500" b="1" dirty="0" err="1">
                <a:solidFill>
                  <a:schemeClr val="accent2"/>
                </a:solidFill>
                <a:latin typeface="Consolas"/>
                <a:cs typeface="Consolas"/>
              </a:rPr>
              <a:t>IndexScan</a:t>
            </a:r>
            <a:r>
              <a:rPr lang="it-IT" sz="1500" b="1" dirty="0">
                <a:solidFill>
                  <a:schemeClr val="accent2"/>
                </a:solidFill>
                <a:latin typeface="Consolas"/>
                <a:cs typeface="Consolas"/>
              </a:rPr>
              <a:t>",</a:t>
            </a:r>
          </a:p>
          <a:p>
            <a:r>
              <a:rPr lang="it-IT" sz="1500" b="1" dirty="0">
                <a:solidFill>
                  <a:schemeClr val="accent2"/>
                </a:solidFill>
                <a:latin typeface="Consolas"/>
                <a:cs typeface="Consolas"/>
              </a:rPr>
              <a:t>                            "</a:t>
            </a:r>
            <a:r>
              <a:rPr lang="it-IT" sz="1500" b="1" dirty="0" err="1">
                <a:solidFill>
                  <a:schemeClr val="accent2"/>
                </a:solidFill>
                <a:latin typeface="Consolas"/>
                <a:cs typeface="Consolas"/>
              </a:rPr>
              <a:t>index</a:t>
            </a:r>
            <a:r>
              <a:rPr lang="it-IT" sz="1500" b="1" dirty="0">
                <a:solidFill>
                  <a:schemeClr val="accent2"/>
                </a:solidFill>
                <a:latin typeface="Consolas"/>
                <a:cs typeface="Consolas"/>
              </a:rPr>
              <a:t>": "CU_W_ID_D_ID_LAST",</a:t>
            </a:r>
          </a:p>
          <a:p>
            <a:r>
              <a:rPr lang="pl-PL" sz="1500" b="1" dirty="0">
                <a:solidFill>
                  <a:schemeClr val="accent2"/>
                </a:solidFill>
                <a:latin typeface="Consolas"/>
                <a:cs typeface="Consolas"/>
              </a:rPr>
              <a:t>                            "</a:t>
            </a:r>
            <a:r>
              <a:rPr lang="pl-PL" sz="1500" b="1" dirty="0" err="1">
                <a:solidFill>
                  <a:schemeClr val="accent2"/>
                </a:solidFill>
                <a:latin typeface="Consolas"/>
                <a:cs typeface="Consolas"/>
              </a:rPr>
              <a:t>keyspace</a:t>
            </a:r>
            <a:r>
              <a:rPr lang="pl-PL" sz="1500" b="1" dirty="0">
                <a:solidFill>
                  <a:schemeClr val="accent2"/>
                </a:solidFill>
                <a:latin typeface="Consolas"/>
                <a:cs typeface="Consolas"/>
              </a:rPr>
              <a:t>": "CUSTOMER"</a:t>
            </a:r>
            <a:r>
              <a:rPr lang="pl-PL" sz="1500" dirty="0">
                <a:solidFill>
                  <a:schemeClr val="accent2"/>
                </a:solidFill>
                <a:latin typeface="Consolas"/>
                <a:cs typeface="Consolas"/>
              </a:rPr>
              <a:t>,</a:t>
            </a:r>
          </a:p>
          <a:p>
            <a:r>
              <a:rPr lang="pl-PL" sz="1500" dirty="0">
                <a:latin typeface="Consolas"/>
                <a:cs typeface="Consolas"/>
              </a:rPr>
              <a:t>        </a:t>
            </a:r>
            <a:r>
              <a:rPr lang="pl-PL" sz="1500" dirty="0" smtClean="0">
                <a:latin typeface="Consolas"/>
                <a:cs typeface="Consolas"/>
              </a:rPr>
              <a:t>…</a:t>
            </a:r>
            <a:endParaRPr lang="fr-FR" sz="1500" dirty="0">
              <a:latin typeface="Consolas"/>
              <a:cs typeface="Consolas"/>
            </a:endParaRPr>
          </a:p>
          <a:p>
            <a:r>
              <a:rPr lang="fr-FR" sz="1500" dirty="0">
                <a:latin typeface="Consolas"/>
                <a:cs typeface="Consolas"/>
              </a:rPr>
              <a:t>                            "</a:t>
            </a:r>
            <a:r>
              <a:rPr lang="fr-FR" sz="1500" dirty="0" err="1">
                <a:latin typeface="Consolas"/>
                <a:cs typeface="Consolas"/>
              </a:rPr>
              <a:t>spans</a:t>
            </a:r>
            <a:r>
              <a:rPr lang="fr-FR" sz="1500" dirty="0">
                <a:latin typeface="Consolas"/>
                <a:cs typeface="Consolas"/>
              </a:rPr>
              <a:t>": [</a:t>
            </a:r>
          </a:p>
          <a:p>
            <a:r>
              <a:rPr lang="fr-FR" sz="1500" dirty="0">
                <a:latin typeface="Consolas"/>
                <a:cs typeface="Consolas"/>
              </a:rPr>
              <a:t>                                {</a:t>
            </a:r>
          </a:p>
          <a:p>
            <a:r>
              <a:rPr lang="fr-FR" sz="1500" dirty="0">
                <a:latin typeface="Consolas"/>
                <a:cs typeface="Consolas"/>
              </a:rPr>
              <a:t>                                    "Range": {</a:t>
            </a:r>
          </a:p>
          <a:p>
            <a:r>
              <a:rPr lang="fr-FR" sz="1500" dirty="0">
                <a:latin typeface="Consolas"/>
                <a:cs typeface="Consolas"/>
              </a:rPr>
              <a:t>                                        "High": [</a:t>
            </a:r>
          </a:p>
          <a:p>
            <a:r>
              <a:rPr lang="fr-FR" sz="1500" dirty="0">
                <a:latin typeface="Consolas"/>
                <a:cs typeface="Consolas"/>
              </a:rPr>
              <a:t>                                            "49",</a:t>
            </a:r>
          </a:p>
          <a:p>
            <a:r>
              <a:rPr lang="fr-FR" sz="1500" dirty="0">
                <a:latin typeface="Consolas"/>
                <a:cs typeface="Consolas"/>
              </a:rPr>
              <a:t>                                            </a:t>
            </a:r>
            <a:r>
              <a:rPr lang="fr-FR" sz="1500" dirty="0" smtClean="0">
                <a:latin typeface="Consolas"/>
                <a:cs typeface="Consolas"/>
              </a:rPr>
              <a:t>"16"</a:t>
            </a:r>
            <a:r>
              <a:rPr lang="fr-FR" sz="1500" dirty="0">
                <a:latin typeface="Consolas"/>
                <a:cs typeface="Consolas"/>
              </a:rPr>
              <a:t>,</a:t>
            </a:r>
          </a:p>
          <a:p>
            <a:r>
              <a:rPr lang="fr-FR" sz="1500" dirty="0">
                <a:latin typeface="Consolas"/>
                <a:cs typeface="Consolas"/>
              </a:rPr>
              <a:t>                                            "\"</a:t>
            </a:r>
            <a:r>
              <a:rPr lang="fr-FR" sz="1500" dirty="0" smtClean="0">
                <a:latin typeface="Consolas"/>
                <a:cs typeface="Consolas"/>
              </a:rPr>
              <a:t>Montana</a:t>
            </a:r>
            <a:r>
              <a:rPr lang="fr-FR" sz="1500" dirty="0">
                <a:latin typeface="Consolas"/>
                <a:cs typeface="Consolas"/>
              </a:rPr>
              <a:t>\""</a:t>
            </a:r>
          </a:p>
          <a:p>
            <a:r>
              <a:rPr lang="fr-FR" sz="1500" dirty="0">
                <a:latin typeface="Consolas"/>
                <a:cs typeface="Consolas"/>
              </a:rPr>
              <a:t>                       </a:t>
            </a:r>
            <a:r>
              <a:rPr lang="fr-FR" sz="1500" dirty="0" smtClean="0">
                <a:latin typeface="Consolas"/>
                <a:cs typeface="Consolas"/>
              </a:rPr>
              <a:t>                 </a:t>
            </a:r>
            <a:r>
              <a:rPr lang="fr-FR" sz="1500" dirty="0">
                <a:latin typeface="Consolas"/>
                <a:cs typeface="Consolas"/>
              </a:rPr>
              <a:t>],</a:t>
            </a:r>
          </a:p>
          <a:p>
            <a:r>
              <a:rPr lang="fr-FR" sz="1500" dirty="0">
                <a:latin typeface="Consolas"/>
                <a:cs typeface="Consolas"/>
              </a:rPr>
              <a:t>                                        "Inclusion": 3,</a:t>
            </a:r>
          </a:p>
          <a:p>
            <a:r>
              <a:rPr lang="pl-PL" sz="1500" dirty="0">
                <a:latin typeface="Consolas"/>
                <a:cs typeface="Consolas"/>
              </a:rPr>
              <a:t>                                        "</a:t>
            </a:r>
            <a:r>
              <a:rPr lang="pl-PL" sz="1500" dirty="0" err="1">
                <a:latin typeface="Consolas"/>
                <a:cs typeface="Consolas"/>
              </a:rPr>
              <a:t>Low</a:t>
            </a:r>
            <a:r>
              <a:rPr lang="pl-PL" sz="1500" dirty="0">
                <a:latin typeface="Consolas"/>
                <a:cs typeface="Consolas"/>
              </a:rPr>
              <a:t>": [</a:t>
            </a:r>
          </a:p>
          <a:p>
            <a:r>
              <a:rPr lang="pl-PL" sz="1500" dirty="0">
                <a:latin typeface="Consolas"/>
                <a:cs typeface="Consolas"/>
              </a:rPr>
              <a:t>                                            </a:t>
            </a:r>
            <a:r>
              <a:rPr lang="pl-PL" sz="1500" dirty="0" smtClean="0">
                <a:latin typeface="Consolas"/>
                <a:cs typeface="Consolas"/>
              </a:rPr>
              <a:t>"49</a:t>
            </a:r>
            <a:r>
              <a:rPr lang="pl-PL" sz="1500" dirty="0">
                <a:latin typeface="Consolas"/>
                <a:cs typeface="Consolas"/>
              </a:rPr>
              <a:t>",</a:t>
            </a:r>
          </a:p>
          <a:p>
            <a:r>
              <a:rPr lang="pl-PL" sz="1500" dirty="0">
                <a:latin typeface="Consolas"/>
                <a:cs typeface="Consolas"/>
              </a:rPr>
              <a:t>                                            </a:t>
            </a:r>
            <a:r>
              <a:rPr lang="pl-PL" sz="1500" dirty="0" smtClean="0">
                <a:latin typeface="Consolas"/>
                <a:cs typeface="Consolas"/>
              </a:rPr>
              <a:t>"16"</a:t>
            </a:r>
            <a:r>
              <a:rPr lang="pl-PL" sz="1500" dirty="0">
                <a:latin typeface="Consolas"/>
                <a:cs typeface="Consolas"/>
              </a:rPr>
              <a:t>,</a:t>
            </a:r>
          </a:p>
          <a:p>
            <a:r>
              <a:rPr lang="pl-PL" sz="1500" dirty="0">
                <a:latin typeface="Consolas"/>
                <a:cs typeface="Consolas"/>
              </a:rPr>
              <a:t>                                            "\"</a:t>
            </a:r>
            <a:r>
              <a:rPr lang="pl-PL" sz="1500" dirty="0" smtClean="0">
                <a:latin typeface="Consolas"/>
                <a:cs typeface="Consolas"/>
              </a:rPr>
              <a:t>Montana</a:t>
            </a:r>
            <a:r>
              <a:rPr lang="pl-PL" sz="1500" dirty="0">
                <a:latin typeface="Consolas"/>
                <a:cs typeface="Consolas"/>
              </a:rPr>
              <a:t>\""</a:t>
            </a:r>
          </a:p>
          <a:p>
            <a:r>
              <a:rPr lang="pl-PL" sz="1500" dirty="0">
                <a:latin typeface="Consolas"/>
                <a:cs typeface="Consolas"/>
              </a:rPr>
              <a:t>                                        ]</a:t>
            </a:r>
          </a:p>
          <a:p>
            <a:r>
              <a:rPr lang="pl-PL" sz="1500" dirty="0">
                <a:latin typeface="Consolas"/>
                <a:cs typeface="Consolas"/>
              </a:rPr>
              <a:t>                                    }</a:t>
            </a:r>
            <a:r>
              <a:rPr lang="pl-PL" sz="1500" dirty="0" smtClean="0">
                <a:latin typeface="Consolas"/>
                <a:cs typeface="Consolas"/>
              </a:rPr>
              <a:t>,</a:t>
            </a:r>
            <a:r>
              <a:rPr lang="nl-NL" sz="1500" dirty="0" smtClean="0">
                <a:latin typeface="Consolas"/>
                <a:cs typeface="Consolas"/>
              </a:rPr>
              <a:t>                             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-1" y="1337107"/>
            <a:ext cx="2036171" cy="325811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Execution: Plan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 rot="5400000">
            <a:off x="-980072" y="1684186"/>
            <a:ext cx="4221546" cy="2107397"/>
            <a:chOff x="434734" y="1599155"/>
            <a:chExt cx="8369165" cy="1851339"/>
          </a:xfrm>
        </p:grpSpPr>
        <p:sp>
          <p:nvSpPr>
            <p:cNvPr id="6" name="Round Diagonal Corner Rectangle 5"/>
            <p:cNvSpPr/>
            <p:nvPr/>
          </p:nvSpPr>
          <p:spPr>
            <a:xfrm>
              <a:off x="434734" y="1643784"/>
              <a:ext cx="8369165" cy="1806709"/>
            </a:xfrm>
            <a:prstGeom prst="round2DiagRect">
              <a:avLst/>
            </a:prstGeom>
            <a:noFill/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accent6"/>
                </a:solidFill>
                <a:cs typeface="Helvetica Neue Thin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575425" y="1759296"/>
              <a:ext cx="590371" cy="1684089"/>
              <a:chOff x="2529290" y="1222620"/>
              <a:chExt cx="590371" cy="2245452"/>
            </a:xfrm>
          </p:grpSpPr>
          <p:sp>
            <p:nvSpPr>
              <p:cNvPr id="59" name="Round Diagonal Corner Rectangle 58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0" name="Round Diagonal Corner Rectangle 59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1" name="Round Diagonal Corner Rectangle 60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2" name="Round Diagonal Corner Rectangle 61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6200000">
                <a:off x="2469153" y="1282757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cs typeface="Helvetica Neue Thin"/>
                  </a:rPr>
                  <a:t>Fetch</a:t>
                </a:r>
                <a:endPara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64691" y="1748139"/>
              <a:ext cx="518639" cy="1702353"/>
              <a:chOff x="1509926" y="1052495"/>
              <a:chExt cx="518639" cy="2269804"/>
            </a:xfrm>
          </p:grpSpPr>
          <p:sp>
            <p:nvSpPr>
              <p:cNvPr id="57" name="Round Diagonal Corner Rectangle 56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6200000">
                <a:off x="1413923" y="1148498"/>
                <a:ext cx="710646" cy="51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2"/>
                    </a:solidFill>
                    <a:cs typeface="Helvetica Neue Thin"/>
                  </a:rPr>
                  <a:t>Parse</a:t>
                </a:r>
                <a:endParaRPr lang="en-US" sz="1100" dirty="0">
                  <a:solidFill>
                    <a:schemeClr val="accent2"/>
                  </a:solidFill>
                  <a:cs typeface="Helvetica Neue Thin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125151" y="1599155"/>
              <a:ext cx="732197" cy="1851339"/>
              <a:chOff x="1415021" y="853849"/>
              <a:chExt cx="732197" cy="2468450"/>
            </a:xfrm>
          </p:grpSpPr>
          <p:sp>
            <p:nvSpPr>
              <p:cNvPr id="55" name="Round Diagonal Corner Rectangle 54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6200000">
                <a:off x="1316779" y="952091"/>
                <a:ext cx="928681" cy="732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 smtClean="0">
                    <a:solidFill>
                      <a:srgbClr val="609E0E"/>
                    </a:solidFill>
                    <a:cs typeface="Helvetica Neue Thin"/>
                  </a:rPr>
                  <a:t>Plan</a:t>
                </a:r>
                <a:endParaRPr lang="en-US" sz="1200" b="1" u="sng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254494" y="1770453"/>
              <a:ext cx="590371" cy="1672932"/>
              <a:chOff x="3208359" y="1237496"/>
              <a:chExt cx="590371" cy="2230576"/>
            </a:xfrm>
          </p:grpSpPr>
          <p:sp>
            <p:nvSpPr>
              <p:cNvPr id="50" name="Round Diagonal Corner Rectangle 49"/>
              <p:cNvSpPr/>
              <p:nvPr/>
            </p:nvSpPr>
            <p:spPr>
              <a:xfrm>
                <a:off x="3320665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1" name="Round Diagonal Corner Rectangle 50"/>
              <p:cNvSpPr/>
              <p:nvPr/>
            </p:nvSpPr>
            <p:spPr>
              <a:xfrm>
                <a:off x="3320665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2" name="Round Diagonal Corner Rectangle 51"/>
              <p:cNvSpPr/>
              <p:nvPr/>
            </p:nvSpPr>
            <p:spPr>
              <a:xfrm>
                <a:off x="3320665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3" name="Round Diagonal Corner Rectangle 52"/>
              <p:cNvSpPr/>
              <p:nvPr/>
            </p:nvSpPr>
            <p:spPr>
              <a:xfrm>
                <a:off x="3320665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6200000">
                <a:off x="3148222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4">
                        <a:lumMod val="75000"/>
                      </a:schemeClr>
                    </a:solidFill>
                    <a:cs typeface="Helvetica Neue Thin"/>
                  </a:rPr>
                  <a:t>Join</a:t>
                </a:r>
                <a:endParaRPr lang="en-US" sz="1100" dirty="0">
                  <a:solidFill>
                    <a:schemeClr val="accent4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943601" y="1759296"/>
              <a:ext cx="590371" cy="1684089"/>
              <a:chOff x="2633548" y="1076847"/>
              <a:chExt cx="590371" cy="2245452"/>
            </a:xfrm>
          </p:grpSpPr>
          <p:sp>
            <p:nvSpPr>
              <p:cNvPr id="45" name="Round Diagonal Corner Rectangle 44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6" name="Round Diagonal Corner Rectangle 45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7" name="Round Diagonal Corner Rectangle 46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8" name="Round Diagonal Corner Rectangle 47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rot="16200000">
                <a:off x="2573411" y="113698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8000"/>
                    </a:solidFill>
                    <a:cs typeface="Helvetica Neue Thin"/>
                  </a:rPr>
                  <a:t>Filter</a:t>
                </a:r>
                <a:endParaRPr lang="en-US" sz="1100" dirty="0">
                  <a:solidFill>
                    <a:srgbClr val="008000"/>
                  </a:solidFill>
                  <a:cs typeface="Helvetica Neue Thi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319200" y="1816066"/>
              <a:ext cx="1202777" cy="1631714"/>
              <a:chOff x="2327345" y="1146681"/>
              <a:chExt cx="1202777" cy="2175618"/>
            </a:xfrm>
          </p:grpSpPr>
          <p:sp>
            <p:nvSpPr>
              <p:cNvPr id="40" name="Round Diagonal Corner Rectangle 39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1" name="Round Diagonal Corner Rectangle 40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2" name="Round Diagonal Corner Rectangle 41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3" name="Round Diagonal Corner Rectangle 42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327345" y="1146681"/>
                <a:ext cx="1202777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686263" y="1725825"/>
              <a:ext cx="590371" cy="1724667"/>
              <a:chOff x="1509925" y="1022743"/>
              <a:chExt cx="590371" cy="2299556"/>
            </a:xfrm>
          </p:grpSpPr>
          <p:sp>
            <p:nvSpPr>
              <p:cNvPr id="38" name="Round Diagonal Corner Rectangle 37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16200000">
                <a:off x="1449788" y="1082880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Offset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373704" y="1736982"/>
              <a:ext cx="590371" cy="1713510"/>
              <a:chOff x="1509924" y="1037619"/>
              <a:chExt cx="590371" cy="2284680"/>
            </a:xfrm>
          </p:grpSpPr>
          <p:sp>
            <p:nvSpPr>
              <p:cNvPr id="36" name="Round Diagonal Corner Rectangle 35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1449787" y="1097756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Limit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059559" y="1703511"/>
              <a:ext cx="590371" cy="1739874"/>
              <a:chOff x="2633552" y="1002467"/>
              <a:chExt cx="590371" cy="2319832"/>
            </a:xfrm>
          </p:grpSpPr>
          <p:sp>
            <p:nvSpPr>
              <p:cNvPr id="31" name="Round Diagonal Corner Rectangle 30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2" name="Round Diagonal Corner Rectangle 31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3" name="Round Diagonal Corner Rectangle 32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4" name="Round Diagonal Corner Rectangle 33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16200000">
                <a:off x="2573415" y="106260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16AEB0"/>
                    </a:solidFill>
                    <a:cs typeface="Helvetica Neue Thin"/>
                  </a:rPr>
                  <a:t>Project</a:t>
                </a:r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003895" y="1770453"/>
              <a:ext cx="590371" cy="1672932"/>
              <a:chOff x="2633548" y="1091723"/>
              <a:chExt cx="590371" cy="2230576"/>
            </a:xfrm>
          </p:grpSpPr>
          <p:sp>
            <p:nvSpPr>
              <p:cNvPr id="26" name="Round Diagonal Corner Rectangle 25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7" name="Round Diagonal Corner Rectangle 26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8" name="Round Diagonal Corner Rectangle 27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9" name="Round Diagonal Corner Rectangle 28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6200000">
                <a:off x="2573411" y="1151860"/>
                <a:ext cx="710645" cy="590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00FF"/>
                    </a:solidFill>
                    <a:cs typeface="Helvetica Neue Thin"/>
                  </a:rPr>
                  <a:t>Sort</a:t>
                </a:r>
                <a:endParaRPr lang="en-US" sz="1100" dirty="0">
                  <a:solidFill>
                    <a:srgbClr val="0000FF"/>
                  </a:solidFill>
                  <a:cs typeface="Helvetica Neue Thin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020584" y="1717031"/>
              <a:ext cx="779565" cy="1733462"/>
              <a:chOff x="1214736" y="1011017"/>
              <a:chExt cx="779565" cy="2311282"/>
            </a:xfrm>
          </p:grpSpPr>
          <p:sp>
            <p:nvSpPr>
              <p:cNvPr id="24" name="Round Diagonal Corner Rectangle 23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16200000">
                <a:off x="1154599" y="107115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60066"/>
                    </a:solidFill>
                    <a:cs typeface="Helvetica Neue Thin"/>
                  </a:rPr>
                  <a:t>Aggregate</a:t>
                </a:r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897837" y="1777560"/>
              <a:ext cx="590371" cy="1672932"/>
              <a:chOff x="2529290" y="1237496"/>
              <a:chExt cx="590371" cy="2230576"/>
            </a:xfrm>
          </p:grpSpPr>
          <p:sp>
            <p:nvSpPr>
              <p:cNvPr id="19" name="Round Diagonal Corner Rectangle 18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0" name="Round Diagonal Corner Rectangle 19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1" name="Round Diagonal Corner Rectangle 20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2" name="Round Diagonal Corner Rectangle 21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6200000">
                <a:off x="2469153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75000"/>
                      </a:schemeClr>
                    </a:solidFill>
                    <a:cs typeface="Helvetica Neue Thin"/>
                  </a:rPr>
                  <a:t>Scan</a:t>
                </a:r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</p:grpSp>
      <p:sp>
        <p:nvSpPr>
          <p:cNvPr id="64" name="Oval 63"/>
          <p:cNvSpPr/>
          <p:nvPr/>
        </p:nvSpPr>
        <p:spPr>
          <a:xfrm>
            <a:off x="-69242" y="1706729"/>
            <a:ext cx="2208707" cy="325811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184400" y="1140563"/>
            <a:ext cx="6477000" cy="3108544"/>
          </a:xfrm>
          <a:prstGeom prst="rect">
            <a:avLst/>
          </a:prstGeom>
          <a:ln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r>
              <a:rPr lang="it-IT" sz="1400" dirty="0" smtClean="0">
                <a:latin typeface="Courier New"/>
                <a:cs typeface="Courier New"/>
              </a:rPr>
              <a:t>"</a:t>
            </a:r>
            <a:r>
              <a:rPr lang="it-IT" sz="1400" dirty="0">
                <a:latin typeface="Courier New"/>
                <a:cs typeface="Courier New"/>
              </a:rPr>
              <a:t>#operator": </a:t>
            </a:r>
            <a:r>
              <a:rPr lang="it-IT" sz="1400" b="1" dirty="0">
                <a:latin typeface="Courier New"/>
                <a:cs typeface="Courier New"/>
              </a:rPr>
              <a:t>"</a:t>
            </a:r>
            <a:r>
              <a:rPr lang="it-IT" sz="1400" b="1" dirty="0" err="1">
                <a:latin typeface="Courier New"/>
                <a:cs typeface="Courier New"/>
              </a:rPr>
              <a:t>Parallel</a:t>
            </a:r>
            <a:r>
              <a:rPr lang="it-IT" sz="1400" b="1" dirty="0">
                <a:latin typeface="Courier New"/>
                <a:cs typeface="Courier New"/>
              </a:rPr>
              <a:t>"</a:t>
            </a:r>
            <a:r>
              <a:rPr lang="it-IT" sz="1400" dirty="0">
                <a:latin typeface="Courier New"/>
                <a:cs typeface="Courier New"/>
              </a:rPr>
              <a:t>,</a:t>
            </a:r>
          </a:p>
          <a:p>
            <a:r>
              <a:rPr lang="nl-NL" sz="1400" dirty="0" smtClean="0">
                <a:latin typeface="Courier New"/>
                <a:cs typeface="Courier New"/>
              </a:rPr>
              <a:t>    "</a:t>
            </a:r>
            <a:r>
              <a:rPr lang="nl-NL" sz="1400" dirty="0">
                <a:latin typeface="Courier New"/>
                <a:cs typeface="Courier New"/>
              </a:rPr>
              <a:t>~</a:t>
            </a:r>
            <a:r>
              <a:rPr lang="nl-NL" sz="1400" dirty="0" err="1">
                <a:latin typeface="Courier New"/>
                <a:cs typeface="Courier New"/>
              </a:rPr>
              <a:t>child</a:t>
            </a:r>
            <a:r>
              <a:rPr lang="nl-NL" sz="1400" dirty="0">
                <a:latin typeface="Courier New"/>
                <a:cs typeface="Courier New"/>
              </a:rPr>
              <a:t>": {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   "</a:t>
            </a:r>
            <a:r>
              <a:rPr lang="en-US" sz="1400" dirty="0">
                <a:latin typeface="Courier New"/>
                <a:cs typeface="Courier New"/>
              </a:rPr>
              <a:t>#operator": "Sequence",</a:t>
            </a:r>
          </a:p>
          <a:p>
            <a:r>
              <a:rPr lang="nl-NL" sz="1400" dirty="0" smtClean="0">
                <a:latin typeface="Courier New"/>
                <a:cs typeface="Courier New"/>
              </a:rPr>
              <a:t>         "</a:t>
            </a:r>
            <a:r>
              <a:rPr lang="nl-NL" sz="1400" dirty="0">
                <a:latin typeface="Courier New"/>
                <a:cs typeface="Courier New"/>
              </a:rPr>
              <a:t>~</a:t>
            </a:r>
            <a:r>
              <a:rPr lang="nl-NL" sz="1400" dirty="0" err="1">
                <a:latin typeface="Courier New"/>
                <a:cs typeface="Courier New"/>
              </a:rPr>
              <a:t>children</a:t>
            </a:r>
            <a:r>
              <a:rPr lang="nl-NL" sz="1400" dirty="0">
                <a:latin typeface="Courier New"/>
                <a:cs typeface="Courier New"/>
              </a:rPr>
              <a:t>": [</a:t>
            </a:r>
          </a:p>
          <a:p>
            <a:r>
              <a:rPr lang="nl-NL" sz="1400" dirty="0">
                <a:latin typeface="Courier New"/>
                <a:cs typeface="Courier New"/>
              </a:rPr>
              <a:t>                 </a:t>
            </a:r>
            <a:r>
              <a:rPr lang="nl-NL" sz="1400" dirty="0" smtClean="0">
                <a:latin typeface="Courier New"/>
                <a:cs typeface="Courier New"/>
              </a:rPr>
              <a:t>{</a:t>
            </a:r>
            <a:endParaRPr lang="nl-NL" sz="1400" dirty="0">
              <a:latin typeface="Courier New"/>
              <a:cs typeface="Courier New"/>
            </a:endParaRPr>
          </a:p>
          <a:p>
            <a:r>
              <a:rPr lang="it-IT" sz="1400" dirty="0" smtClean="0">
                <a:latin typeface="Courier New"/>
                <a:cs typeface="Courier New"/>
              </a:rPr>
              <a:t>                 </a:t>
            </a:r>
            <a:r>
              <a:rPr lang="it-IT" sz="1400" b="1" dirty="0" smtClean="0">
                <a:latin typeface="Courier New"/>
                <a:cs typeface="Courier New"/>
              </a:rPr>
              <a:t> "</a:t>
            </a:r>
            <a:r>
              <a:rPr lang="it-IT" sz="1400" b="1" dirty="0">
                <a:latin typeface="Courier New"/>
                <a:cs typeface="Courier New"/>
              </a:rPr>
              <a:t>#operator": "</a:t>
            </a:r>
            <a:r>
              <a:rPr lang="it-IT" sz="1400" b="1" dirty="0" err="1">
                <a:latin typeface="Courier New"/>
                <a:cs typeface="Courier New"/>
              </a:rPr>
              <a:t>Fetch</a:t>
            </a:r>
            <a:r>
              <a:rPr lang="it-IT" sz="1400" b="1" dirty="0">
                <a:latin typeface="Courier New"/>
                <a:cs typeface="Courier New"/>
              </a:rPr>
              <a:t>",</a:t>
            </a:r>
          </a:p>
          <a:p>
            <a:r>
              <a:rPr lang="pl-PL" sz="1400" b="1" dirty="0" smtClean="0">
                <a:latin typeface="Courier New"/>
                <a:cs typeface="Courier New"/>
              </a:rPr>
              <a:t>                  "</a:t>
            </a:r>
            <a:r>
              <a:rPr lang="pl-PL" sz="1400" b="1" dirty="0" err="1">
                <a:latin typeface="Courier New"/>
                <a:cs typeface="Courier New"/>
              </a:rPr>
              <a:t>keyspace</a:t>
            </a:r>
            <a:r>
              <a:rPr lang="pl-PL" sz="1400" b="1" dirty="0">
                <a:latin typeface="Courier New"/>
                <a:cs typeface="Courier New"/>
              </a:rPr>
              <a:t>": "CUSTOMER",</a:t>
            </a:r>
          </a:p>
          <a:p>
            <a:r>
              <a:rPr lang="fr-FR" sz="1400" dirty="0" smtClean="0">
                <a:latin typeface="Courier New"/>
                <a:cs typeface="Courier New"/>
              </a:rPr>
              <a:t>                  "</a:t>
            </a:r>
            <a:r>
              <a:rPr lang="fr-FR" sz="1400" dirty="0" err="1">
                <a:latin typeface="Courier New"/>
                <a:cs typeface="Courier New"/>
              </a:rPr>
              <a:t>namespace</a:t>
            </a:r>
            <a:r>
              <a:rPr lang="fr-FR" sz="1400" dirty="0">
                <a:latin typeface="Courier New"/>
                <a:cs typeface="Courier New"/>
              </a:rPr>
              <a:t>": "</a:t>
            </a:r>
            <a:r>
              <a:rPr lang="fr-FR" sz="1400" dirty="0" smtClean="0">
                <a:latin typeface="Courier New"/>
                <a:cs typeface="Courier New"/>
              </a:rPr>
              <a:t>default »</a:t>
            </a:r>
            <a:endParaRPr lang="fr-FR" sz="1400" dirty="0">
              <a:latin typeface="Courier New"/>
              <a:cs typeface="Courier New"/>
            </a:endParaRPr>
          </a:p>
          <a:p>
            <a:r>
              <a:rPr lang="fr-FR" sz="1400" dirty="0" smtClean="0">
                <a:latin typeface="Courier New"/>
                <a:cs typeface="Courier New"/>
              </a:rPr>
              <a:t>                  }</a:t>
            </a:r>
            <a:r>
              <a:rPr lang="fr-FR" sz="1400" dirty="0">
                <a:latin typeface="Courier New"/>
                <a:cs typeface="Courier New"/>
              </a:rPr>
              <a:t>,</a:t>
            </a:r>
          </a:p>
          <a:p>
            <a:r>
              <a:rPr lang="fr-FR" sz="1400" dirty="0">
                <a:latin typeface="Courier New"/>
                <a:cs typeface="Courier New"/>
              </a:rPr>
              <a:t>                  </a:t>
            </a:r>
            <a:r>
              <a:rPr lang="fr-FR" sz="1400" dirty="0" smtClean="0">
                <a:latin typeface="Courier New"/>
                <a:cs typeface="Courier New"/>
              </a:rPr>
              <a:t>{</a:t>
            </a:r>
            <a:endParaRPr lang="fr-FR" sz="1400" dirty="0">
              <a:latin typeface="Courier New"/>
              <a:cs typeface="Courier New"/>
            </a:endParaRPr>
          </a:p>
          <a:p>
            <a:r>
              <a:rPr lang="it-IT" sz="1400" dirty="0" smtClean="0">
                <a:latin typeface="Courier New"/>
                <a:cs typeface="Courier New"/>
              </a:rPr>
              <a:t>"</a:t>
            </a:r>
            <a:r>
              <a:rPr lang="it-IT" sz="1400" dirty="0">
                <a:latin typeface="Courier New"/>
                <a:cs typeface="Courier New"/>
              </a:rPr>
              <a:t>#operator": "</a:t>
            </a:r>
            <a:r>
              <a:rPr lang="it-IT" sz="1400" dirty="0" err="1" smtClean="0">
                <a:latin typeface="Courier New"/>
                <a:cs typeface="Courier New"/>
              </a:rPr>
              <a:t>Filter</a:t>
            </a:r>
            <a:r>
              <a:rPr lang="it-IT" sz="1400" dirty="0" smtClean="0">
                <a:latin typeface="Courier New"/>
                <a:cs typeface="Courier New"/>
              </a:rPr>
              <a:t>”, </a:t>
            </a:r>
            <a:r>
              <a:rPr lang="en-US" sz="1400" dirty="0" smtClean="0">
                <a:latin typeface="Courier New"/>
                <a:cs typeface="Courier New"/>
              </a:rPr>
              <a:t>"</a:t>
            </a:r>
            <a:r>
              <a:rPr lang="en-US" sz="1400" dirty="0">
                <a:latin typeface="Courier New"/>
                <a:cs typeface="Courier New"/>
              </a:rPr>
              <a:t>condition": "((((`CUSTOMER`.`C_W_ID`) = 49) and ((`CUSTOMER`.`C_D_ID`) = </a:t>
            </a:r>
            <a:r>
              <a:rPr lang="en-US" sz="1400" dirty="0" smtClean="0">
                <a:latin typeface="Courier New"/>
                <a:cs typeface="Courier New"/>
              </a:rPr>
              <a:t>16)</a:t>
            </a:r>
            <a:r>
              <a:rPr lang="en-US" sz="1400" dirty="0">
                <a:latin typeface="Courier New"/>
                <a:cs typeface="Courier New"/>
              </a:rPr>
              <a:t>) and ((`CUSTOMER`.`C_LAST`) = \"</a:t>
            </a:r>
            <a:r>
              <a:rPr lang="en-US" sz="1400" dirty="0" smtClean="0">
                <a:latin typeface="Courier New"/>
                <a:cs typeface="Courier New"/>
              </a:rPr>
              <a:t>Montana</a:t>
            </a:r>
            <a:r>
              <a:rPr lang="en-US" sz="1400" dirty="0">
                <a:latin typeface="Courier New"/>
                <a:cs typeface="Courier New"/>
              </a:rPr>
              <a:t>\")</a:t>
            </a:r>
            <a:r>
              <a:rPr lang="en-US" sz="1400" dirty="0" smtClean="0">
                <a:latin typeface="Courier New"/>
                <a:cs typeface="Courier New"/>
              </a:rPr>
              <a:t>)”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},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273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Execution: Project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 rot="5400000">
            <a:off x="-980072" y="1684186"/>
            <a:ext cx="4221546" cy="2107397"/>
            <a:chOff x="434734" y="1599155"/>
            <a:chExt cx="8369165" cy="1851339"/>
          </a:xfrm>
        </p:grpSpPr>
        <p:sp>
          <p:nvSpPr>
            <p:cNvPr id="6" name="Round Diagonal Corner Rectangle 5"/>
            <p:cNvSpPr/>
            <p:nvPr/>
          </p:nvSpPr>
          <p:spPr>
            <a:xfrm>
              <a:off x="434734" y="1643784"/>
              <a:ext cx="8369165" cy="1806709"/>
            </a:xfrm>
            <a:prstGeom prst="round2DiagRect">
              <a:avLst/>
            </a:prstGeom>
            <a:noFill/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accent6"/>
                </a:solidFill>
                <a:cs typeface="Helvetica Neue Thin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575425" y="1759296"/>
              <a:ext cx="590371" cy="1684089"/>
              <a:chOff x="2529290" y="1222620"/>
              <a:chExt cx="590371" cy="2245452"/>
            </a:xfrm>
          </p:grpSpPr>
          <p:sp>
            <p:nvSpPr>
              <p:cNvPr id="59" name="Round Diagonal Corner Rectangle 58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0" name="Round Diagonal Corner Rectangle 59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1" name="Round Diagonal Corner Rectangle 60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2" name="Round Diagonal Corner Rectangle 61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6200000">
                <a:off x="2469153" y="1282757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cs typeface="Helvetica Neue Thin"/>
                  </a:rPr>
                  <a:t>Fetch</a:t>
                </a:r>
                <a:endPara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64691" y="1748139"/>
              <a:ext cx="518639" cy="1702353"/>
              <a:chOff x="1509926" y="1052495"/>
              <a:chExt cx="518639" cy="2269804"/>
            </a:xfrm>
          </p:grpSpPr>
          <p:sp>
            <p:nvSpPr>
              <p:cNvPr id="57" name="Round Diagonal Corner Rectangle 56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6200000">
                <a:off x="1413923" y="1148498"/>
                <a:ext cx="710646" cy="51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2"/>
                    </a:solidFill>
                    <a:cs typeface="Helvetica Neue Thin"/>
                  </a:rPr>
                  <a:t>Parse</a:t>
                </a:r>
                <a:endParaRPr lang="en-US" sz="1100" dirty="0">
                  <a:solidFill>
                    <a:schemeClr val="accent2"/>
                  </a:solidFill>
                  <a:cs typeface="Helvetica Neue Thin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125151" y="1599155"/>
              <a:ext cx="732197" cy="1851339"/>
              <a:chOff x="1415021" y="853849"/>
              <a:chExt cx="732197" cy="2468450"/>
            </a:xfrm>
          </p:grpSpPr>
          <p:sp>
            <p:nvSpPr>
              <p:cNvPr id="55" name="Round Diagonal Corner Rectangle 54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6200000">
                <a:off x="1316779" y="952091"/>
                <a:ext cx="928681" cy="732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 smtClean="0">
                    <a:solidFill>
                      <a:srgbClr val="609E0E"/>
                    </a:solidFill>
                    <a:cs typeface="Helvetica Neue Thin"/>
                  </a:rPr>
                  <a:t>Plan</a:t>
                </a:r>
                <a:endParaRPr lang="en-US" sz="1200" b="1" u="sng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254494" y="1770453"/>
              <a:ext cx="590371" cy="1672932"/>
              <a:chOff x="3208359" y="1237496"/>
              <a:chExt cx="590371" cy="2230576"/>
            </a:xfrm>
          </p:grpSpPr>
          <p:sp>
            <p:nvSpPr>
              <p:cNvPr id="50" name="Round Diagonal Corner Rectangle 49"/>
              <p:cNvSpPr/>
              <p:nvPr/>
            </p:nvSpPr>
            <p:spPr>
              <a:xfrm>
                <a:off x="3320665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1" name="Round Diagonal Corner Rectangle 50"/>
              <p:cNvSpPr/>
              <p:nvPr/>
            </p:nvSpPr>
            <p:spPr>
              <a:xfrm>
                <a:off x="3320665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2" name="Round Diagonal Corner Rectangle 51"/>
              <p:cNvSpPr/>
              <p:nvPr/>
            </p:nvSpPr>
            <p:spPr>
              <a:xfrm>
                <a:off x="3320665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3" name="Round Diagonal Corner Rectangle 52"/>
              <p:cNvSpPr/>
              <p:nvPr/>
            </p:nvSpPr>
            <p:spPr>
              <a:xfrm>
                <a:off x="3320665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6200000">
                <a:off x="3148222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4">
                        <a:lumMod val="75000"/>
                      </a:schemeClr>
                    </a:solidFill>
                    <a:cs typeface="Helvetica Neue Thin"/>
                  </a:rPr>
                  <a:t>Join</a:t>
                </a:r>
                <a:endParaRPr lang="en-US" sz="1100" dirty="0">
                  <a:solidFill>
                    <a:schemeClr val="accent4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943601" y="1759296"/>
              <a:ext cx="590371" cy="1684089"/>
              <a:chOff x="2633548" y="1076847"/>
              <a:chExt cx="590371" cy="2245452"/>
            </a:xfrm>
          </p:grpSpPr>
          <p:sp>
            <p:nvSpPr>
              <p:cNvPr id="45" name="Round Diagonal Corner Rectangle 44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6" name="Round Diagonal Corner Rectangle 45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7" name="Round Diagonal Corner Rectangle 46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8" name="Round Diagonal Corner Rectangle 47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rot="16200000">
                <a:off x="2573411" y="113698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8000"/>
                    </a:solidFill>
                    <a:cs typeface="Helvetica Neue Thin"/>
                  </a:rPr>
                  <a:t>Filter</a:t>
                </a:r>
                <a:endParaRPr lang="en-US" sz="1100" dirty="0">
                  <a:solidFill>
                    <a:srgbClr val="008000"/>
                  </a:solidFill>
                  <a:cs typeface="Helvetica Neue Thi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319200" y="1816066"/>
              <a:ext cx="1202777" cy="1631714"/>
              <a:chOff x="2327345" y="1146681"/>
              <a:chExt cx="1202777" cy="2175618"/>
            </a:xfrm>
          </p:grpSpPr>
          <p:sp>
            <p:nvSpPr>
              <p:cNvPr id="40" name="Round Diagonal Corner Rectangle 39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1" name="Round Diagonal Corner Rectangle 40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2" name="Round Diagonal Corner Rectangle 41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3" name="Round Diagonal Corner Rectangle 42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327345" y="1146681"/>
                <a:ext cx="1202777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686263" y="1725825"/>
              <a:ext cx="590371" cy="1724667"/>
              <a:chOff x="1509925" y="1022743"/>
              <a:chExt cx="590371" cy="2299556"/>
            </a:xfrm>
          </p:grpSpPr>
          <p:sp>
            <p:nvSpPr>
              <p:cNvPr id="38" name="Round Diagonal Corner Rectangle 37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16200000">
                <a:off x="1449788" y="1082880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Offset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373704" y="1736982"/>
              <a:ext cx="590371" cy="1713510"/>
              <a:chOff x="1509924" y="1037619"/>
              <a:chExt cx="590371" cy="2284680"/>
            </a:xfrm>
          </p:grpSpPr>
          <p:sp>
            <p:nvSpPr>
              <p:cNvPr id="36" name="Round Diagonal Corner Rectangle 35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1449787" y="1097756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Limit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059559" y="1703511"/>
              <a:ext cx="590371" cy="1739874"/>
              <a:chOff x="2633552" y="1002467"/>
              <a:chExt cx="590371" cy="2319832"/>
            </a:xfrm>
          </p:grpSpPr>
          <p:sp>
            <p:nvSpPr>
              <p:cNvPr id="31" name="Round Diagonal Corner Rectangle 30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2" name="Round Diagonal Corner Rectangle 31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3" name="Round Diagonal Corner Rectangle 32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4" name="Round Diagonal Corner Rectangle 33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16200000">
                <a:off x="2573415" y="106260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16AEB0"/>
                    </a:solidFill>
                    <a:cs typeface="Helvetica Neue Thin"/>
                  </a:rPr>
                  <a:t>Project</a:t>
                </a:r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003895" y="1770453"/>
              <a:ext cx="590371" cy="1672932"/>
              <a:chOff x="2633548" y="1091723"/>
              <a:chExt cx="590371" cy="2230576"/>
            </a:xfrm>
          </p:grpSpPr>
          <p:sp>
            <p:nvSpPr>
              <p:cNvPr id="26" name="Round Diagonal Corner Rectangle 25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7" name="Round Diagonal Corner Rectangle 26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8" name="Round Diagonal Corner Rectangle 27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9" name="Round Diagonal Corner Rectangle 28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6200000">
                <a:off x="2573411" y="1151860"/>
                <a:ext cx="710645" cy="590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00FF"/>
                    </a:solidFill>
                    <a:cs typeface="Helvetica Neue Thin"/>
                  </a:rPr>
                  <a:t>Sort</a:t>
                </a:r>
                <a:endParaRPr lang="en-US" sz="1100" dirty="0">
                  <a:solidFill>
                    <a:srgbClr val="0000FF"/>
                  </a:solidFill>
                  <a:cs typeface="Helvetica Neue Thin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020584" y="1717031"/>
              <a:ext cx="779565" cy="1733462"/>
              <a:chOff x="1214736" y="1011017"/>
              <a:chExt cx="779565" cy="2311282"/>
            </a:xfrm>
          </p:grpSpPr>
          <p:sp>
            <p:nvSpPr>
              <p:cNvPr id="24" name="Round Diagonal Corner Rectangle 23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16200000">
                <a:off x="1154599" y="107115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60066"/>
                    </a:solidFill>
                    <a:cs typeface="Helvetica Neue Thin"/>
                  </a:rPr>
                  <a:t>Aggregate</a:t>
                </a:r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897837" y="1777560"/>
              <a:ext cx="590371" cy="1672932"/>
              <a:chOff x="2529290" y="1237496"/>
              <a:chExt cx="590371" cy="2230576"/>
            </a:xfrm>
          </p:grpSpPr>
          <p:sp>
            <p:nvSpPr>
              <p:cNvPr id="19" name="Round Diagonal Corner Rectangle 18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0" name="Round Diagonal Corner Rectangle 19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1" name="Round Diagonal Corner Rectangle 20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2" name="Round Diagonal Corner Rectangle 21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6200000">
                <a:off x="2469153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75000"/>
                      </a:schemeClr>
                    </a:solidFill>
                    <a:cs typeface="Helvetica Neue Thin"/>
                  </a:rPr>
                  <a:t>Scan</a:t>
                </a:r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</p:grpSp>
      <p:sp>
        <p:nvSpPr>
          <p:cNvPr id="64" name="Oval 63"/>
          <p:cNvSpPr/>
          <p:nvPr/>
        </p:nvSpPr>
        <p:spPr>
          <a:xfrm>
            <a:off x="-76699" y="4445182"/>
            <a:ext cx="2208707" cy="325811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184400" y="1411381"/>
            <a:ext cx="6477000" cy="2246769"/>
          </a:xfrm>
          <a:prstGeom prst="rect">
            <a:avLst/>
          </a:prstGeom>
          <a:ln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r>
              <a:rPr lang="it-IT" sz="1400" dirty="0" smtClean="0">
                <a:latin typeface="Courier New"/>
                <a:cs typeface="Courier New"/>
              </a:rPr>
              <a:t>"</a:t>
            </a:r>
            <a:r>
              <a:rPr lang="it-IT" sz="1400" dirty="0">
                <a:latin typeface="Courier New"/>
                <a:cs typeface="Courier New"/>
              </a:rPr>
              <a:t>#operator": </a:t>
            </a:r>
            <a:r>
              <a:rPr lang="it-IT" sz="1400" b="1" dirty="0">
                <a:latin typeface="Courier New"/>
                <a:cs typeface="Courier New"/>
              </a:rPr>
              <a:t>"</a:t>
            </a:r>
            <a:r>
              <a:rPr lang="it-IT" sz="1400" b="1" dirty="0" err="1">
                <a:latin typeface="Courier New"/>
                <a:cs typeface="Courier New"/>
              </a:rPr>
              <a:t>Parallel</a:t>
            </a:r>
            <a:r>
              <a:rPr lang="it-IT" sz="1400" b="1" dirty="0">
                <a:latin typeface="Courier New"/>
                <a:cs typeface="Courier New"/>
              </a:rPr>
              <a:t>"</a:t>
            </a:r>
            <a:r>
              <a:rPr lang="it-IT" sz="1400" dirty="0">
                <a:latin typeface="Courier New"/>
                <a:cs typeface="Courier New"/>
              </a:rPr>
              <a:t>,</a:t>
            </a:r>
          </a:p>
          <a:p>
            <a:r>
              <a:rPr lang="nl-NL" sz="1400" dirty="0" smtClean="0">
                <a:latin typeface="Courier New"/>
                <a:cs typeface="Courier New"/>
              </a:rPr>
              <a:t>    "</a:t>
            </a:r>
            <a:r>
              <a:rPr lang="nl-NL" sz="1400" dirty="0">
                <a:latin typeface="Courier New"/>
                <a:cs typeface="Courier New"/>
              </a:rPr>
              <a:t>~</a:t>
            </a:r>
            <a:r>
              <a:rPr lang="nl-NL" sz="1400" dirty="0" err="1">
                <a:latin typeface="Courier New"/>
                <a:cs typeface="Courier New"/>
              </a:rPr>
              <a:t>child</a:t>
            </a:r>
            <a:r>
              <a:rPr lang="nl-NL" sz="1400" dirty="0">
                <a:latin typeface="Courier New"/>
                <a:cs typeface="Courier New"/>
              </a:rPr>
              <a:t>": {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   "</a:t>
            </a:r>
            <a:r>
              <a:rPr lang="en-US" sz="1400" dirty="0">
                <a:latin typeface="Courier New"/>
                <a:cs typeface="Courier New"/>
              </a:rPr>
              <a:t>#operator": "Sequence",</a:t>
            </a:r>
          </a:p>
          <a:p>
            <a:r>
              <a:rPr lang="nl-NL" sz="1400" dirty="0" smtClean="0">
                <a:latin typeface="Courier New"/>
                <a:cs typeface="Courier New"/>
              </a:rPr>
              <a:t>         "</a:t>
            </a:r>
            <a:r>
              <a:rPr lang="nl-NL" sz="1400" dirty="0">
                <a:latin typeface="Courier New"/>
                <a:cs typeface="Courier New"/>
              </a:rPr>
              <a:t>~</a:t>
            </a:r>
            <a:r>
              <a:rPr lang="nl-NL" sz="1400" dirty="0" err="1">
                <a:latin typeface="Courier New"/>
                <a:cs typeface="Courier New"/>
              </a:rPr>
              <a:t>children</a:t>
            </a:r>
            <a:r>
              <a:rPr lang="nl-NL" sz="1400" dirty="0">
                <a:latin typeface="Courier New"/>
                <a:cs typeface="Courier New"/>
              </a:rPr>
              <a:t>": [</a:t>
            </a:r>
          </a:p>
          <a:p>
            <a:r>
              <a:rPr lang="nl-NL" sz="1400" dirty="0">
                <a:latin typeface="Courier New"/>
                <a:cs typeface="Courier New"/>
              </a:rPr>
              <a:t>                 </a:t>
            </a:r>
            <a:r>
              <a:rPr lang="nl-NL" sz="1400" dirty="0" smtClean="0">
                <a:latin typeface="Courier New"/>
                <a:cs typeface="Courier New"/>
              </a:rPr>
              <a:t>{</a:t>
            </a:r>
            <a:endParaRPr lang="nl-NL" sz="1400" dirty="0">
              <a:latin typeface="Courier New"/>
              <a:cs typeface="Courier New"/>
            </a:endParaRPr>
          </a:p>
          <a:p>
            <a:r>
              <a:rPr lang="it-IT" sz="1400" dirty="0" smtClean="0">
                <a:latin typeface="Courier New"/>
                <a:cs typeface="Courier New"/>
              </a:rPr>
              <a:t>                 </a:t>
            </a:r>
            <a:r>
              <a:rPr lang="it-IT" sz="1400" b="1" dirty="0" smtClean="0">
                <a:latin typeface="Courier New"/>
                <a:cs typeface="Courier New"/>
              </a:rPr>
              <a:t> "</a:t>
            </a:r>
            <a:r>
              <a:rPr lang="it-IT" sz="1400" b="1" dirty="0">
                <a:latin typeface="Courier New"/>
                <a:cs typeface="Courier New"/>
              </a:rPr>
              <a:t>#operator": </a:t>
            </a:r>
            <a:r>
              <a:rPr lang="it-IT" sz="1400" b="1" dirty="0" smtClean="0">
                <a:latin typeface="Courier New"/>
                <a:cs typeface="Courier New"/>
              </a:rPr>
              <a:t>”Project"</a:t>
            </a:r>
            <a:r>
              <a:rPr lang="it-IT" sz="1400" b="1" dirty="0">
                <a:latin typeface="Courier New"/>
                <a:cs typeface="Courier New"/>
              </a:rPr>
              <a:t>,</a:t>
            </a:r>
          </a:p>
          <a:p>
            <a:r>
              <a:rPr lang="pl-PL" sz="1400" b="1" dirty="0" smtClean="0">
                <a:latin typeface="Courier New"/>
                <a:cs typeface="Courier New"/>
              </a:rPr>
              <a:t>                  "</a:t>
            </a:r>
            <a:r>
              <a:rPr lang="pl-PL" sz="1400" b="1" dirty="0" err="1">
                <a:latin typeface="Courier New"/>
                <a:cs typeface="Courier New"/>
              </a:rPr>
              <a:t>keyspace</a:t>
            </a:r>
            <a:r>
              <a:rPr lang="pl-PL" sz="1400" b="1" dirty="0">
                <a:latin typeface="Courier New"/>
                <a:cs typeface="Courier New"/>
              </a:rPr>
              <a:t>": "CUSTOMER",</a:t>
            </a:r>
          </a:p>
          <a:p>
            <a:r>
              <a:rPr lang="fr-FR" sz="1400" dirty="0" smtClean="0">
                <a:latin typeface="Courier New"/>
                <a:cs typeface="Courier New"/>
              </a:rPr>
              <a:t>                  "</a:t>
            </a:r>
            <a:r>
              <a:rPr lang="fr-FR" sz="1400" dirty="0" err="1">
                <a:latin typeface="Courier New"/>
                <a:cs typeface="Courier New"/>
              </a:rPr>
              <a:t>namespace</a:t>
            </a:r>
            <a:r>
              <a:rPr lang="fr-FR" sz="1400" dirty="0">
                <a:latin typeface="Courier New"/>
                <a:cs typeface="Courier New"/>
              </a:rPr>
              <a:t>": "</a:t>
            </a:r>
            <a:r>
              <a:rPr lang="fr-FR" sz="1400" dirty="0" smtClean="0">
                <a:latin typeface="Courier New"/>
                <a:cs typeface="Courier New"/>
              </a:rPr>
              <a:t>default »</a:t>
            </a:r>
            <a:endParaRPr lang="fr-FR" sz="1400" dirty="0">
              <a:latin typeface="Courier New"/>
              <a:cs typeface="Courier New"/>
            </a:endParaRPr>
          </a:p>
          <a:p>
            <a:r>
              <a:rPr lang="fr-FR" sz="1400" dirty="0" smtClean="0">
                <a:latin typeface="Courier New"/>
                <a:cs typeface="Courier New"/>
              </a:rPr>
              <a:t>                  }</a:t>
            </a:r>
            <a:r>
              <a:rPr lang="fr-FR" sz="1400" dirty="0">
                <a:latin typeface="Courier New"/>
                <a:cs typeface="Courier New"/>
              </a:rPr>
              <a:t>,</a:t>
            </a:r>
          </a:p>
          <a:p>
            <a:r>
              <a:rPr lang="fr-FR" sz="1400" dirty="0">
                <a:latin typeface="Courier New"/>
                <a:cs typeface="Courier New"/>
              </a:rPr>
              <a:t>                  </a:t>
            </a:r>
            <a:r>
              <a:rPr lang="fr-FR" sz="1400" dirty="0" smtClean="0">
                <a:latin typeface="Courier New"/>
                <a:cs typeface="Courier New"/>
              </a:rPr>
              <a:t>{</a:t>
            </a:r>
            <a:endParaRPr lang="fr-FR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1572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Execution: Scan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33598" y="1288164"/>
            <a:ext cx="7010402" cy="274044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Lucida Grande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4075" indent="-168275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4075" indent="-168275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KeyScan</a:t>
            </a:r>
            <a:endParaRPr lang="en-US" dirty="0" smtClean="0"/>
          </a:p>
          <a:p>
            <a:pPr lvl="1"/>
            <a:r>
              <a:rPr lang="en-US" dirty="0" smtClean="0"/>
              <a:t>Used when USE KEYS option is used</a:t>
            </a:r>
          </a:p>
          <a:p>
            <a:pPr lvl="1"/>
            <a:r>
              <a:rPr lang="en-US" dirty="0" smtClean="0"/>
              <a:t>Used during JOIN operations to look up by document key</a:t>
            </a:r>
          </a:p>
          <a:p>
            <a:pPr marL="228600" lvl="1" indent="0">
              <a:buNone/>
            </a:pPr>
            <a:endParaRPr lang="en-US" dirty="0" smtClean="0"/>
          </a:p>
          <a:p>
            <a:r>
              <a:rPr lang="en-US" dirty="0" smtClean="0"/>
              <a:t>Index Scan</a:t>
            </a:r>
          </a:p>
          <a:p>
            <a:pPr lvl="1"/>
            <a:r>
              <a:rPr lang="en-US" dirty="0" smtClean="0"/>
              <a:t>Index selection is based on the filters and available matching index</a:t>
            </a:r>
          </a:p>
          <a:p>
            <a:pPr lvl="1"/>
            <a:r>
              <a:rPr lang="en-US" dirty="0" smtClean="0"/>
              <a:t>Indices with expressions are matched with query expressions</a:t>
            </a:r>
          </a:p>
          <a:p>
            <a:pPr lvl="1"/>
            <a:r>
              <a:rPr lang="en-US" dirty="0" smtClean="0"/>
              <a:t>N1QL can use one or more indices per table per query</a:t>
            </a:r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63" name="Group 62"/>
          <p:cNvGrpSpPr/>
          <p:nvPr/>
        </p:nvGrpSpPr>
        <p:grpSpPr>
          <a:xfrm rot="5400000">
            <a:off x="-1005472" y="1646431"/>
            <a:ext cx="4221545" cy="2056595"/>
            <a:chOff x="434734" y="1643784"/>
            <a:chExt cx="8369165" cy="1806709"/>
          </a:xfrm>
        </p:grpSpPr>
        <p:sp>
          <p:nvSpPr>
            <p:cNvPr id="64" name="Round Diagonal Corner Rectangle 63"/>
            <p:cNvSpPr/>
            <p:nvPr/>
          </p:nvSpPr>
          <p:spPr>
            <a:xfrm>
              <a:off x="434734" y="1643784"/>
              <a:ext cx="8369165" cy="1806709"/>
            </a:xfrm>
            <a:prstGeom prst="round2DiagRect">
              <a:avLst/>
            </a:prstGeom>
            <a:noFill/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accent6"/>
                </a:solidFill>
                <a:cs typeface="Helvetica Neue Thin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575425" y="1759296"/>
              <a:ext cx="590371" cy="1684089"/>
              <a:chOff x="2529290" y="1222620"/>
              <a:chExt cx="590371" cy="2245452"/>
            </a:xfrm>
          </p:grpSpPr>
          <p:sp>
            <p:nvSpPr>
              <p:cNvPr id="117" name="Round Diagonal Corner Rectangle 116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18" name="Round Diagonal Corner Rectangle 117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19" name="Round Diagonal Corner Rectangle 118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20" name="Round Diagonal Corner Rectangle 119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 rot="16200000">
                <a:off x="2469153" y="1282757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cs typeface="Helvetica Neue Thin"/>
                  </a:rPr>
                  <a:t>Fetch</a:t>
                </a:r>
                <a:endPara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564691" y="1748139"/>
              <a:ext cx="518639" cy="1702353"/>
              <a:chOff x="1509926" y="1052495"/>
              <a:chExt cx="518639" cy="2269804"/>
            </a:xfrm>
          </p:grpSpPr>
          <p:sp>
            <p:nvSpPr>
              <p:cNvPr id="115" name="Round Diagonal Corner Rectangle 114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 rot="16200000">
                <a:off x="1413923" y="1148498"/>
                <a:ext cx="710646" cy="51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2"/>
                    </a:solidFill>
                    <a:cs typeface="Helvetica Neue Thin"/>
                  </a:rPr>
                  <a:t>Parse</a:t>
                </a:r>
                <a:endParaRPr lang="en-US" sz="1100" dirty="0">
                  <a:solidFill>
                    <a:schemeClr val="accent2"/>
                  </a:solidFill>
                  <a:cs typeface="Helvetica Neue Thin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255921" y="1733594"/>
              <a:ext cx="518638" cy="1716899"/>
              <a:chOff x="1545791" y="1033101"/>
              <a:chExt cx="518638" cy="2289198"/>
            </a:xfrm>
          </p:grpSpPr>
          <p:sp>
            <p:nvSpPr>
              <p:cNvPr id="113" name="Round Diagonal Corner Rectangle 112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noFill/>
              <a:ln>
                <a:solidFill>
                  <a:schemeClr val="accent5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 rot="16200000">
                <a:off x="1400642" y="1178250"/>
                <a:ext cx="808935" cy="51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09E0E"/>
                    </a:solidFill>
                    <a:cs typeface="Helvetica Neue Thin"/>
                  </a:rPr>
                  <a:t>Plan</a:t>
                </a:r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254494" y="1770453"/>
              <a:ext cx="590371" cy="1672932"/>
              <a:chOff x="3208359" y="1237496"/>
              <a:chExt cx="590371" cy="2230576"/>
            </a:xfrm>
          </p:grpSpPr>
          <p:sp>
            <p:nvSpPr>
              <p:cNvPr id="108" name="Round Diagonal Corner Rectangle 107"/>
              <p:cNvSpPr/>
              <p:nvPr/>
            </p:nvSpPr>
            <p:spPr>
              <a:xfrm>
                <a:off x="3320665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09" name="Round Diagonal Corner Rectangle 108"/>
              <p:cNvSpPr/>
              <p:nvPr/>
            </p:nvSpPr>
            <p:spPr>
              <a:xfrm>
                <a:off x="3320665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10" name="Round Diagonal Corner Rectangle 109"/>
              <p:cNvSpPr/>
              <p:nvPr/>
            </p:nvSpPr>
            <p:spPr>
              <a:xfrm>
                <a:off x="3320665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11" name="Round Diagonal Corner Rectangle 110"/>
              <p:cNvSpPr/>
              <p:nvPr/>
            </p:nvSpPr>
            <p:spPr>
              <a:xfrm>
                <a:off x="3320665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 rot="16200000">
                <a:off x="3148222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4">
                        <a:lumMod val="75000"/>
                      </a:schemeClr>
                    </a:solidFill>
                    <a:cs typeface="Helvetica Neue Thin"/>
                  </a:rPr>
                  <a:t>Join</a:t>
                </a:r>
                <a:endParaRPr lang="en-US" sz="1100" dirty="0">
                  <a:solidFill>
                    <a:schemeClr val="accent4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943601" y="1759296"/>
              <a:ext cx="590371" cy="1684089"/>
              <a:chOff x="2633548" y="1076847"/>
              <a:chExt cx="590371" cy="2245452"/>
            </a:xfrm>
          </p:grpSpPr>
          <p:sp>
            <p:nvSpPr>
              <p:cNvPr id="103" name="Round Diagonal Corner Rectangle 102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04" name="Round Diagonal Corner Rectangle 103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05" name="Round Diagonal Corner Rectangle 104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06" name="Round Diagonal Corner Rectangle 105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 rot="16200000">
                <a:off x="2573411" y="113698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8000"/>
                    </a:solidFill>
                    <a:cs typeface="Helvetica Neue Thin"/>
                  </a:rPr>
                  <a:t>Filter</a:t>
                </a:r>
                <a:endParaRPr lang="en-US" sz="1100" dirty="0">
                  <a:solidFill>
                    <a:srgbClr val="008000"/>
                  </a:solidFill>
                  <a:cs typeface="Helvetica Neue Thin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319200" y="1816066"/>
              <a:ext cx="1202777" cy="1631714"/>
              <a:chOff x="2327345" y="1146681"/>
              <a:chExt cx="1202777" cy="2175618"/>
            </a:xfrm>
          </p:grpSpPr>
          <p:sp>
            <p:nvSpPr>
              <p:cNvPr id="98" name="Round Diagonal Corner Rectangle 97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99" name="Round Diagonal Corner Rectangle 98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100" name="Round Diagonal Corner Rectangle 99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101" name="Round Diagonal Corner Rectangle 100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327345" y="1146681"/>
                <a:ext cx="1202777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686263" y="1725825"/>
              <a:ext cx="590371" cy="1724667"/>
              <a:chOff x="1509925" y="1022743"/>
              <a:chExt cx="590371" cy="2299556"/>
            </a:xfrm>
          </p:grpSpPr>
          <p:sp>
            <p:nvSpPr>
              <p:cNvPr id="96" name="Round Diagonal Corner Rectangle 95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16200000">
                <a:off x="1449788" y="1082880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Offset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373704" y="1736982"/>
              <a:ext cx="590371" cy="1713510"/>
              <a:chOff x="1509924" y="1037619"/>
              <a:chExt cx="590371" cy="2284680"/>
            </a:xfrm>
          </p:grpSpPr>
          <p:sp>
            <p:nvSpPr>
              <p:cNvPr id="94" name="Round Diagonal Corner Rectangle 93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 rot="16200000">
                <a:off x="1449787" y="1097756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Limit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8059559" y="1703511"/>
              <a:ext cx="590371" cy="1739874"/>
              <a:chOff x="2633552" y="1002467"/>
              <a:chExt cx="590371" cy="2319832"/>
            </a:xfrm>
          </p:grpSpPr>
          <p:sp>
            <p:nvSpPr>
              <p:cNvPr id="89" name="Round Diagonal Corner Rectangle 88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90" name="Round Diagonal Corner Rectangle 89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91" name="Round Diagonal Corner Rectangle 90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92" name="Round Diagonal Corner Rectangle 91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 rot="16200000">
                <a:off x="2573415" y="106260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16AEB0"/>
                    </a:solidFill>
                    <a:cs typeface="Helvetica Neue Thin"/>
                  </a:rPr>
                  <a:t>Project</a:t>
                </a:r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003895" y="1770453"/>
              <a:ext cx="590371" cy="1672932"/>
              <a:chOff x="2633548" y="1091723"/>
              <a:chExt cx="590371" cy="2230576"/>
            </a:xfrm>
          </p:grpSpPr>
          <p:sp>
            <p:nvSpPr>
              <p:cNvPr id="84" name="Round Diagonal Corner Rectangle 83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85" name="Round Diagonal Corner Rectangle 84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86" name="Round Diagonal Corner Rectangle 85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87" name="Round Diagonal Corner Rectangle 86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 rot="16200000">
                <a:off x="2573411" y="1151860"/>
                <a:ext cx="710645" cy="590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00FF"/>
                    </a:solidFill>
                    <a:cs typeface="Helvetica Neue Thin"/>
                  </a:rPr>
                  <a:t>Sort</a:t>
                </a:r>
                <a:endParaRPr lang="en-US" sz="1100" dirty="0">
                  <a:solidFill>
                    <a:srgbClr val="0000FF"/>
                  </a:solidFill>
                  <a:cs typeface="Helvetica Neue Thin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5020584" y="1717031"/>
              <a:ext cx="779565" cy="1733462"/>
              <a:chOff x="1214736" y="1011017"/>
              <a:chExt cx="779565" cy="2311282"/>
            </a:xfrm>
          </p:grpSpPr>
          <p:sp>
            <p:nvSpPr>
              <p:cNvPr id="82" name="Round Diagonal Corner Rectangle 81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 rot="16200000">
                <a:off x="1154599" y="107115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60066"/>
                    </a:solidFill>
                    <a:cs typeface="Helvetica Neue Thin"/>
                  </a:rPr>
                  <a:t>Aggregate</a:t>
                </a:r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771947" y="1658883"/>
              <a:ext cx="732197" cy="1791608"/>
              <a:chOff x="2403400" y="1079261"/>
              <a:chExt cx="732197" cy="2388811"/>
            </a:xfrm>
          </p:grpSpPr>
          <p:sp>
            <p:nvSpPr>
              <p:cNvPr id="77" name="Round Diagonal Corner Rectangle 76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78" name="Round Diagonal Corner Rectangle 77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79" name="Round Diagonal Corner Rectangle 78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80" name="Round Diagonal Corner Rectangle 79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rot="16200000">
                <a:off x="2364810" y="1117851"/>
                <a:ext cx="809378" cy="732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 smtClean="0">
                    <a:solidFill>
                      <a:schemeClr val="accent1">
                        <a:lumMod val="75000"/>
                      </a:schemeClr>
                    </a:solidFill>
                    <a:cs typeface="Helvetica Neue Thin"/>
                  </a:rPr>
                  <a:t>Scan</a:t>
                </a:r>
                <a:endParaRPr lang="en-US" sz="1200" b="1" u="sng" dirty="0">
                  <a:solidFill>
                    <a:schemeClr val="accent1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78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52" y="1130301"/>
            <a:ext cx="8007739" cy="3394472"/>
          </a:xfrm>
        </p:spPr>
        <p:txBody>
          <a:bodyPr/>
          <a:lstStyle/>
          <a:p>
            <a:r>
              <a:rPr lang="en-US" sz="3600" dirty="0" smtClean="0"/>
              <a:t>Query Service Overview</a:t>
            </a:r>
          </a:p>
          <a:p>
            <a:r>
              <a:rPr lang="en-US" sz="3600" dirty="0" smtClean="0"/>
              <a:t>Query Service Architecture</a:t>
            </a:r>
          </a:p>
          <a:p>
            <a:r>
              <a:rPr lang="en-US" sz="3600" dirty="0" smtClean="0"/>
              <a:t>N1QL Power </a:t>
            </a:r>
            <a:r>
              <a:rPr lang="en-US" sz="3600" dirty="0" smtClean="0"/>
              <a:t>Features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98688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Execution: </a:t>
            </a:r>
            <a:r>
              <a:rPr lang="en-US" dirty="0" smtClean="0"/>
              <a:t>Scan</a:t>
            </a:r>
            <a:endParaRPr lang="en-US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22563" y="1520825"/>
            <a:ext cx="3408856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cs typeface="American Typewriter"/>
              </a:rPr>
              <a:t>Data Service</a:t>
            </a:r>
            <a:endParaRPr lang="en-US" sz="2800" b="1" dirty="0">
              <a:solidFill>
                <a:srgbClr val="FFFFFF"/>
              </a:solidFill>
              <a:cs typeface="American Typewriter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22563" y="942975"/>
            <a:ext cx="3408855" cy="400050"/>
          </a:xfrm>
          <a:prstGeom prst="roundRect">
            <a:avLst/>
          </a:prstGeom>
          <a:solidFill>
            <a:srgbClr val="FFFF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cs typeface="American Typewriter"/>
              </a:rPr>
              <a:t>Cluster Map</a:t>
            </a:r>
            <a:endParaRPr lang="en-US" sz="1600" dirty="0">
              <a:solidFill>
                <a:srgbClr val="000000"/>
              </a:solidFill>
              <a:cs typeface="American Typewriter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73299" y="1571625"/>
            <a:ext cx="1595569" cy="1079500"/>
          </a:xfrm>
          <a:prstGeom prst="roundRect">
            <a:avLst/>
          </a:prstGeom>
          <a:solidFill>
            <a:schemeClr val="accent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cs typeface="American Typewriter"/>
              </a:rPr>
              <a:t>Query Service</a:t>
            </a:r>
            <a:endParaRPr lang="en-US" sz="2000" b="1" dirty="0">
              <a:solidFill>
                <a:schemeClr val="bg1"/>
              </a:solidFill>
              <a:cs typeface="American Typewriter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22564" y="3206750"/>
            <a:ext cx="1130300" cy="7493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American Typewriter"/>
              </a:rPr>
              <a:t>Global Secondary Index</a:t>
            </a:r>
            <a:endParaRPr lang="en-US" sz="1200" dirty="0">
              <a:solidFill>
                <a:schemeClr val="bg1"/>
              </a:solidFill>
              <a:cs typeface="American Typewriter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622563" y="2517775"/>
            <a:ext cx="3408855" cy="400050"/>
          </a:xfrm>
          <a:prstGeom prst="roundRect">
            <a:avLst/>
          </a:prstGeom>
          <a:solidFill>
            <a:srgbClr val="6DBA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cs typeface="American Typewriter"/>
              </a:rPr>
              <a:t>View Indexes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803664" y="3216275"/>
            <a:ext cx="1130300" cy="749300"/>
          </a:xfrm>
          <a:prstGeom prst="roundRect">
            <a:avLst/>
          </a:prstGeom>
          <a:solidFill>
            <a:srgbClr val="1168A4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cs typeface="American Typewriter"/>
              </a:rPr>
              <a:t>Global Secondary Index</a:t>
            </a:r>
            <a:endParaRPr lang="en-US" sz="1200" dirty="0">
              <a:solidFill>
                <a:srgbClr val="FFFFFF"/>
              </a:solidFill>
              <a:cs typeface="American Typewriter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996369" y="3178175"/>
            <a:ext cx="1130300" cy="749300"/>
          </a:xfrm>
          <a:prstGeom prst="roundRect">
            <a:avLst/>
          </a:prstGeom>
          <a:solidFill>
            <a:srgbClr val="1168A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cs typeface="American Typewriter"/>
              </a:rPr>
              <a:t>Global Secondary Index</a:t>
            </a:r>
            <a:endParaRPr lang="en-US" sz="1200" dirty="0">
              <a:solidFill>
                <a:srgbClr val="FFFFFF"/>
              </a:solidFill>
              <a:cs typeface="American Typewriter"/>
            </a:endParaRPr>
          </a:p>
        </p:txBody>
      </p:sp>
      <p:cxnSp>
        <p:nvCxnSpPr>
          <p:cNvPr id="24" name="Straight Arrow Connector 23"/>
          <p:cNvCxnSpPr>
            <a:stCxn id="12" idx="3"/>
            <a:endCxn id="13" idx="1"/>
          </p:cNvCxnSpPr>
          <p:nvPr/>
        </p:nvCxnSpPr>
        <p:spPr>
          <a:xfrm>
            <a:off x="3868868" y="2111375"/>
            <a:ext cx="1753696" cy="147002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1" idx="1"/>
          </p:cNvCxnSpPr>
          <p:nvPr/>
        </p:nvCxnSpPr>
        <p:spPr>
          <a:xfrm flipV="1">
            <a:off x="3868868" y="1143000"/>
            <a:ext cx="1753695" cy="96837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4" idx="1"/>
          </p:cNvCxnSpPr>
          <p:nvPr/>
        </p:nvCxnSpPr>
        <p:spPr>
          <a:xfrm>
            <a:off x="3868868" y="2111375"/>
            <a:ext cx="1753695" cy="6064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5" idx="0"/>
          </p:cNvCxnSpPr>
          <p:nvPr/>
        </p:nvCxnSpPr>
        <p:spPr>
          <a:xfrm>
            <a:off x="7326991" y="1343025"/>
            <a:ext cx="0" cy="17780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9944534">
            <a:off x="4211634" y="126517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cs typeface="American Typewriter"/>
              </a:rPr>
              <a:t>KeyScan</a:t>
            </a:r>
            <a:endParaRPr lang="en-US" sz="1600" dirty="0">
              <a:cs typeface="American Typewriter"/>
            </a:endParaRPr>
          </a:p>
        </p:txBody>
      </p:sp>
      <p:sp>
        <p:nvSpPr>
          <p:cNvPr id="29" name="TextBox 28"/>
          <p:cNvSpPr txBox="1"/>
          <p:nvPr/>
        </p:nvSpPr>
        <p:spPr>
          <a:xfrm rot="2509882">
            <a:off x="3968840" y="2875118"/>
            <a:ext cx="1229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cs typeface="American Typewriter"/>
              </a:rPr>
              <a:t>IndexScan</a:t>
            </a:r>
            <a:endParaRPr lang="en-US" sz="1600" dirty="0">
              <a:cs typeface="American Typewriter"/>
            </a:endParaRPr>
          </a:p>
        </p:txBody>
      </p:sp>
      <p:sp>
        <p:nvSpPr>
          <p:cNvPr id="30" name="TextBox 29"/>
          <p:cNvSpPr txBox="1"/>
          <p:nvPr/>
        </p:nvSpPr>
        <p:spPr>
          <a:xfrm rot="924560">
            <a:off x="4221162" y="2099699"/>
            <a:ext cx="1226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cs typeface="American Typewriter"/>
              </a:rPr>
              <a:t>IndexScan</a:t>
            </a:r>
            <a:endParaRPr lang="en-US" sz="1600" dirty="0">
              <a:cs typeface="American Typewriter"/>
            </a:endParaRPr>
          </a:p>
        </p:txBody>
      </p:sp>
      <p:sp>
        <p:nvSpPr>
          <p:cNvPr id="31" name="TextBox 30"/>
          <p:cNvSpPr txBox="1"/>
          <p:nvPr/>
        </p:nvSpPr>
        <p:spPr>
          <a:xfrm rot="19830662">
            <a:off x="4325813" y="1531127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cs typeface="American Typewriter"/>
              </a:rPr>
              <a:t>Data Fetch</a:t>
            </a:r>
            <a:endParaRPr lang="en-US" sz="1400" dirty="0">
              <a:solidFill>
                <a:srgbClr val="0000FF"/>
              </a:solidFill>
              <a:cs typeface="American Typewriter"/>
            </a:endParaRPr>
          </a:p>
        </p:txBody>
      </p:sp>
      <p:grpSp>
        <p:nvGrpSpPr>
          <p:cNvPr id="34" name="Group 33"/>
          <p:cNvGrpSpPr/>
          <p:nvPr/>
        </p:nvGrpSpPr>
        <p:grpSpPr>
          <a:xfrm rot="5400000">
            <a:off x="-1009636" y="1767899"/>
            <a:ext cx="4229872" cy="2056595"/>
            <a:chOff x="434734" y="1643784"/>
            <a:chExt cx="8369165" cy="1806709"/>
          </a:xfrm>
        </p:grpSpPr>
        <p:sp>
          <p:nvSpPr>
            <p:cNvPr id="35" name="Round Diagonal Corner Rectangle 34"/>
            <p:cNvSpPr/>
            <p:nvPr/>
          </p:nvSpPr>
          <p:spPr>
            <a:xfrm>
              <a:off x="434734" y="1643784"/>
              <a:ext cx="8369165" cy="1806709"/>
            </a:xfrm>
            <a:prstGeom prst="round2DiagRect">
              <a:avLst/>
            </a:prstGeom>
            <a:noFill/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accent6"/>
                </a:solidFill>
                <a:cs typeface="Helvetica Neue Thin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575425" y="1759296"/>
              <a:ext cx="590371" cy="1684089"/>
              <a:chOff x="2529290" y="1222620"/>
              <a:chExt cx="590371" cy="2245452"/>
            </a:xfrm>
          </p:grpSpPr>
          <p:sp>
            <p:nvSpPr>
              <p:cNvPr id="88" name="Round Diagonal Corner Rectangle 87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89" name="Round Diagonal Corner Rectangle 88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90" name="Round Diagonal Corner Rectangle 89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91" name="Round Diagonal Corner Rectangle 90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 rot="16200000">
                <a:off x="2469153" y="1282757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cs typeface="Helvetica Neue Thin"/>
                  </a:rPr>
                  <a:t>Fetch</a:t>
                </a:r>
                <a:endPara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64691" y="1748139"/>
              <a:ext cx="518639" cy="1702353"/>
              <a:chOff x="1509926" y="1052495"/>
              <a:chExt cx="518639" cy="2269804"/>
            </a:xfrm>
          </p:grpSpPr>
          <p:sp>
            <p:nvSpPr>
              <p:cNvPr id="86" name="Round Diagonal Corner Rectangle 85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 rot="16200000">
                <a:off x="1413923" y="1148498"/>
                <a:ext cx="710646" cy="51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2"/>
                    </a:solidFill>
                    <a:cs typeface="Helvetica Neue Thin"/>
                  </a:rPr>
                  <a:t>Parse</a:t>
                </a:r>
                <a:endParaRPr lang="en-US" sz="1100" dirty="0">
                  <a:solidFill>
                    <a:schemeClr val="accent2"/>
                  </a:solidFill>
                  <a:cs typeface="Helvetica Neue Thin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255921" y="1733594"/>
              <a:ext cx="518638" cy="1716899"/>
              <a:chOff x="1545791" y="1033101"/>
              <a:chExt cx="518638" cy="2289198"/>
            </a:xfrm>
          </p:grpSpPr>
          <p:sp>
            <p:nvSpPr>
              <p:cNvPr id="84" name="Round Diagonal Corner Rectangle 83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noFill/>
              <a:ln>
                <a:solidFill>
                  <a:schemeClr val="accent5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 rot="16200000">
                <a:off x="1400642" y="1178250"/>
                <a:ext cx="808935" cy="51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09E0E"/>
                    </a:solidFill>
                    <a:cs typeface="Helvetica Neue Thin"/>
                  </a:rPr>
                  <a:t>Plan</a:t>
                </a:r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254494" y="1770453"/>
              <a:ext cx="590371" cy="1672932"/>
              <a:chOff x="3208359" y="1237496"/>
              <a:chExt cx="590371" cy="2230576"/>
            </a:xfrm>
          </p:grpSpPr>
          <p:sp>
            <p:nvSpPr>
              <p:cNvPr id="79" name="Round Diagonal Corner Rectangle 78"/>
              <p:cNvSpPr/>
              <p:nvPr/>
            </p:nvSpPr>
            <p:spPr>
              <a:xfrm>
                <a:off x="3320665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80" name="Round Diagonal Corner Rectangle 79"/>
              <p:cNvSpPr/>
              <p:nvPr/>
            </p:nvSpPr>
            <p:spPr>
              <a:xfrm>
                <a:off x="3320665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81" name="Round Diagonal Corner Rectangle 80"/>
              <p:cNvSpPr/>
              <p:nvPr/>
            </p:nvSpPr>
            <p:spPr>
              <a:xfrm>
                <a:off x="3320665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82" name="Round Diagonal Corner Rectangle 81"/>
              <p:cNvSpPr/>
              <p:nvPr/>
            </p:nvSpPr>
            <p:spPr>
              <a:xfrm>
                <a:off x="3320665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 rot="16200000">
                <a:off x="3148222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4">
                        <a:lumMod val="75000"/>
                      </a:schemeClr>
                    </a:solidFill>
                    <a:cs typeface="Helvetica Neue Thin"/>
                  </a:rPr>
                  <a:t>Join</a:t>
                </a:r>
                <a:endParaRPr lang="en-US" sz="1100" dirty="0">
                  <a:solidFill>
                    <a:schemeClr val="accent4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943601" y="1759296"/>
              <a:ext cx="590371" cy="1684089"/>
              <a:chOff x="2633548" y="1076847"/>
              <a:chExt cx="590371" cy="2245452"/>
            </a:xfrm>
          </p:grpSpPr>
          <p:sp>
            <p:nvSpPr>
              <p:cNvPr id="74" name="Round Diagonal Corner Rectangle 73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75" name="Round Diagonal Corner Rectangle 74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76" name="Round Diagonal Corner Rectangle 75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77" name="Round Diagonal Corner Rectangle 76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16200000">
                <a:off x="2573411" y="113698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8000"/>
                    </a:solidFill>
                    <a:cs typeface="Helvetica Neue Thin"/>
                  </a:rPr>
                  <a:t>Filter</a:t>
                </a:r>
                <a:endParaRPr lang="en-US" sz="1100" dirty="0">
                  <a:solidFill>
                    <a:srgbClr val="008000"/>
                  </a:solidFill>
                  <a:cs typeface="Helvetica Neue Thin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319200" y="1816066"/>
              <a:ext cx="1202777" cy="1631714"/>
              <a:chOff x="2327345" y="1146681"/>
              <a:chExt cx="1202777" cy="2175618"/>
            </a:xfrm>
          </p:grpSpPr>
          <p:sp>
            <p:nvSpPr>
              <p:cNvPr id="69" name="Round Diagonal Corner Rectangle 68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70" name="Round Diagonal Corner Rectangle 69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71" name="Round Diagonal Corner Rectangle 70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72" name="Round Diagonal Corner Rectangle 71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327345" y="1146681"/>
                <a:ext cx="1202777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686263" y="1725825"/>
              <a:ext cx="590371" cy="1724667"/>
              <a:chOff x="1509925" y="1022743"/>
              <a:chExt cx="590371" cy="2299556"/>
            </a:xfrm>
          </p:grpSpPr>
          <p:sp>
            <p:nvSpPr>
              <p:cNvPr id="67" name="Round Diagonal Corner Rectangle 66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16200000">
                <a:off x="1449788" y="1082880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Offset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373704" y="1736982"/>
              <a:ext cx="590371" cy="1713510"/>
              <a:chOff x="1509924" y="1037619"/>
              <a:chExt cx="590371" cy="2284680"/>
            </a:xfrm>
          </p:grpSpPr>
          <p:sp>
            <p:nvSpPr>
              <p:cNvPr id="65" name="Round Diagonal Corner Rectangle 64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rot="16200000">
                <a:off x="1449787" y="1097756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Limit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8059559" y="1703511"/>
              <a:ext cx="590371" cy="1739874"/>
              <a:chOff x="2633552" y="1002467"/>
              <a:chExt cx="590371" cy="2319832"/>
            </a:xfrm>
          </p:grpSpPr>
          <p:sp>
            <p:nvSpPr>
              <p:cNvPr id="60" name="Round Diagonal Corner Rectangle 59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61" name="Round Diagonal Corner Rectangle 60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62" name="Round Diagonal Corner Rectangle 61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63" name="Round Diagonal Corner Rectangle 62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rot="16200000">
                <a:off x="2573415" y="106260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16AEB0"/>
                    </a:solidFill>
                    <a:cs typeface="Helvetica Neue Thin"/>
                  </a:rPr>
                  <a:t>Project</a:t>
                </a:r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003895" y="1770453"/>
              <a:ext cx="590371" cy="1672932"/>
              <a:chOff x="2633548" y="1091723"/>
              <a:chExt cx="590371" cy="2230576"/>
            </a:xfrm>
          </p:grpSpPr>
          <p:sp>
            <p:nvSpPr>
              <p:cNvPr id="55" name="Round Diagonal Corner Rectangle 54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6" name="Round Diagonal Corner Rectangle 55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7" name="Round Diagonal Corner Rectangle 56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8" name="Round Diagonal Corner Rectangle 57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16200000">
                <a:off x="2573411" y="1151860"/>
                <a:ext cx="710645" cy="590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00FF"/>
                    </a:solidFill>
                    <a:cs typeface="Helvetica Neue Thin"/>
                  </a:rPr>
                  <a:t>Sort</a:t>
                </a:r>
                <a:endParaRPr lang="en-US" sz="1100" dirty="0">
                  <a:solidFill>
                    <a:srgbClr val="0000FF"/>
                  </a:solidFill>
                  <a:cs typeface="Helvetica Neue Thin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020584" y="1717031"/>
              <a:ext cx="779565" cy="1733462"/>
              <a:chOff x="1214736" y="1011017"/>
              <a:chExt cx="779565" cy="2311282"/>
            </a:xfrm>
          </p:grpSpPr>
          <p:sp>
            <p:nvSpPr>
              <p:cNvPr id="53" name="Round Diagonal Corner Rectangle 52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6200000">
                <a:off x="1154599" y="107115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60066"/>
                    </a:solidFill>
                    <a:cs typeface="Helvetica Neue Thin"/>
                  </a:rPr>
                  <a:t>Aggregate</a:t>
                </a:r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771947" y="1658883"/>
              <a:ext cx="732197" cy="1791608"/>
              <a:chOff x="2403400" y="1079261"/>
              <a:chExt cx="732197" cy="2388811"/>
            </a:xfrm>
          </p:grpSpPr>
          <p:sp>
            <p:nvSpPr>
              <p:cNvPr id="48" name="Round Diagonal Corner Rectangle 47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49" name="Round Diagonal Corner Rectangle 48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0" name="Round Diagonal Corner Rectangle 49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1" name="Round Diagonal Corner Rectangle 50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16200000">
                <a:off x="2364810" y="1117851"/>
                <a:ext cx="809378" cy="732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 smtClean="0">
                    <a:solidFill>
                      <a:schemeClr val="accent1">
                        <a:lumMod val="75000"/>
                      </a:schemeClr>
                    </a:solidFill>
                    <a:cs typeface="Helvetica Neue Thin"/>
                  </a:rPr>
                  <a:t>Scan</a:t>
                </a:r>
                <a:endParaRPr lang="en-US" sz="1200" b="1" u="sng" dirty="0">
                  <a:solidFill>
                    <a:schemeClr val="accent1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426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Execution: </a:t>
            </a:r>
            <a:r>
              <a:rPr lang="en-US" dirty="0" smtClean="0"/>
              <a:t>Scan</a:t>
            </a:r>
            <a:endParaRPr lang="en-US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22563" y="1114425"/>
            <a:ext cx="3408856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cs typeface="American Typewriter"/>
              </a:rPr>
              <a:t>Data Service</a:t>
            </a:r>
            <a:endParaRPr lang="en-US" sz="2800" b="1" dirty="0">
              <a:solidFill>
                <a:srgbClr val="FFFFFF"/>
              </a:solidFill>
              <a:cs typeface="American Typewriter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73299" y="669366"/>
            <a:ext cx="1595569" cy="3339508"/>
          </a:xfrm>
          <a:prstGeom prst="roundRect">
            <a:avLst/>
          </a:prstGeom>
          <a:solidFill>
            <a:schemeClr val="accent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cs typeface="American Typewriter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22564" y="2800350"/>
            <a:ext cx="1130300" cy="7493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American Typewriter"/>
              </a:rPr>
              <a:t>Global Secondary Index</a:t>
            </a:r>
            <a:endParaRPr lang="en-US" sz="1200" dirty="0">
              <a:solidFill>
                <a:schemeClr val="bg1"/>
              </a:solidFill>
              <a:cs typeface="American Typewriter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622563" y="2111375"/>
            <a:ext cx="3408855" cy="4000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cs typeface="American Typewriter"/>
              </a:rPr>
              <a:t>View Indexes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803664" y="2809875"/>
            <a:ext cx="1130300" cy="749300"/>
          </a:xfrm>
          <a:prstGeom prst="roundRect">
            <a:avLst/>
          </a:prstGeom>
          <a:solidFill>
            <a:srgbClr val="1168A4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cs typeface="American Typewriter"/>
              </a:rPr>
              <a:t>Global Secondary Index</a:t>
            </a:r>
            <a:endParaRPr lang="en-US" sz="1200" dirty="0">
              <a:solidFill>
                <a:srgbClr val="FFFFFF"/>
              </a:solidFill>
              <a:cs typeface="American Typewriter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996369" y="2771775"/>
            <a:ext cx="1130300" cy="749300"/>
          </a:xfrm>
          <a:prstGeom prst="roundRect">
            <a:avLst/>
          </a:prstGeom>
          <a:solidFill>
            <a:srgbClr val="1168A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cs typeface="American Typewriter"/>
              </a:rPr>
              <a:t>Global Secondary Index</a:t>
            </a:r>
            <a:endParaRPr lang="en-US" sz="1200" dirty="0">
              <a:solidFill>
                <a:srgbClr val="FFFFFF"/>
              </a:solidFill>
              <a:cs typeface="American Typewriter"/>
            </a:endParaRPr>
          </a:p>
        </p:txBody>
      </p:sp>
      <p:cxnSp>
        <p:nvCxnSpPr>
          <p:cNvPr id="24" name="Straight Arrow Connector 23"/>
          <p:cNvCxnSpPr>
            <a:endCxn id="13" idx="1"/>
          </p:cNvCxnSpPr>
          <p:nvPr/>
        </p:nvCxnSpPr>
        <p:spPr>
          <a:xfrm flipV="1">
            <a:off x="3868868" y="3175000"/>
            <a:ext cx="1753696" cy="2164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733800" y="1655171"/>
            <a:ext cx="188876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4" idx="1"/>
          </p:cNvCxnSpPr>
          <p:nvPr/>
        </p:nvCxnSpPr>
        <p:spPr>
          <a:xfrm>
            <a:off x="3868868" y="2311400"/>
            <a:ext cx="17536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95767" y="1260231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cs typeface="American Typewriter"/>
              </a:rPr>
              <a:t>KeyScan</a:t>
            </a:r>
            <a:endParaRPr lang="en-US" sz="1600" dirty="0">
              <a:cs typeface="American Typewrite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18703" y="2890982"/>
            <a:ext cx="1229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cs typeface="American Typewriter"/>
              </a:rPr>
              <a:t>IndexScan</a:t>
            </a:r>
            <a:endParaRPr lang="en-US" sz="1600" dirty="0">
              <a:cs typeface="American Typewrite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18703" y="2030737"/>
            <a:ext cx="1226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cs typeface="American Typewriter"/>
              </a:rPr>
              <a:t>IndexScan</a:t>
            </a:r>
            <a:endParaRPr lang="en-US" sz="1600" dirty="0">
              <a:cs typeface="American Typewriter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95767" y="1709729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cs typeface="American Typewriter"/>
              </a:rPr>
              <a:t>Data Fetch</a:t>
            </a:r>
            <a:endParaRPr lang="en-US" sz="1400" dirty="0">
              <a:solidFill>
                <a:srgbClr val="0000FF"/>
              </a:solidFill>
              <a:cs typeface="American Typewriter"/>
            </a:endParaRPr>
          </a:p>
        </p:txBody>
      </p:sp>
      <p:grpSp>
        <p:nvGrpSpPr>
          <p:cNvPr id="34" name="Group 33"/>
          <p:cNvGrpSpPr/>
          <p:nvPr/>
        </p:nvGrpSpPr>
        <p:grpSpPr>
          <a:xfrm rot="5400000">
            <a:off x="-1009636" y="1767899"/>
            <a:ext cx="4229872" cy="2056595"/>
            <a:chOff x="434734" y="1643784"/>
            <a:chExt cx="8369165" cy="1806709"/>
          </a:xfrm>
        </p:grpSpPr>
        <p:sp>
          <p:nvSpPr>
            <p:cNvPr id="35" name="Round Diagonal Corner Rectangle 34"/>
            <p:cNvSpPr/>
            <p:nvPr/>
          </p:nvSpPr>
          <p:spPr>
            <a:xfrm>
              <a:off x="434734" y="1643784"/>
              <a:ext cx="8369165" cy="1806709"/>
            </a:xfrm>
            <a:prstGeom prst="round2DiagRect">
              <a:avLst/>
            </a:prstGeom>
            <a:noFill/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accent6"/>
                </a:solidFill>
                <a:cs typeface="Helvetica Neue Thin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575425" y="1759296"/>
              <a:ext cx="590371" cy="1684089"/>
              <a:chOff x="2529290" y="1222620"/>
              <a:chExt cx="590371" cy="2245452"/>
            </a:xfrm>
          </p:grpSpPr>
          <p:sp>
            <p:nvSpPr>
              <p:cNvPr id="88" name="Round Diagonal Corner Rectangle 87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89" name="Round Diagonal Corner Rectangle 88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90" name="Round Diagonal Corner Rectangle 89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91" name="Round Diagonal Corner Rectangle 90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 rot="16200000">
                <a:off x="2469153" y="1282757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cs typeface="Helvetica Neue Thin"/>
                  </a:rPr>
                  <a:t>Fetch</a:t>
                </a:r>
                <a:endPara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64691" y="1748139"/>
              <a:ext cx="518639" cy="1702353"/>
              <a:chOff x="1509926" y="1052495"/>
              <a:chExt cx="518639" cy="2269804"/>
            </a:xfrm>
          </p:grpSpPr>
          <p:sp>
            <p:nvSpPr>
              <p:cNvPr id="86" name="Round Diagonal Corner Rectangle 85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 rot="16200000">
                <a:off x="1413923" y="1148498"/>
                <a:ext cx="710646" cy="51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2"/>
                    </a:solidFill>
                    <a:cs typeface="Helvetica Neue Thin"/>
                  </a:rPr>
                  <a:t>Parse</a:t>
                </a:r>
                <a:endParaRPr lang="en-US" sz="1100" dirty="0">
                  <a:solidFill>
                    <a:schemeClr val="accent2"/>
                  </a:solidFill>
                  <a:cs typeface="Helvetica Neue Thin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255921" y="1733594"/>
              <a:ext cx="518638" cy="1716899"/>
              <a:chOff x="1545791" y="1033101"/>
              <a:chExt cx="518638" cy="2289198"/>
            </a:xfrm>
          </p:grpSpPr>
          <p:sp>
            <p:nvSpPr>
              <p:cNvPr id="84" name="Round Diagonal Corner Rectangle 83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noFill/>
              <a:ln>
                <a:solidFill>
                  <a:schemeClr val="accent5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 rot="16200000">
                <a:off x="1400642" y="1178250"/>
                <a:ext cx="808935" cy="51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09E0E"/>
                    </a:solidFill>
                    <a:cs typeface="Helvetica Neue Thin"/>
                  </a:rPr>
                  <a:t>Plan</a:t>
                </a:r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254494" y="1770453"/>
              <a:ext cx="590371" cy="1672932"/>
              <a:chOff x="3208359" y="1237496"/>
              <a:chExt cx="590371" cy="2230576"/>
            </a:xfrm>
          </p:grpSpPr>
          <p:sp>
            <p:nvSpPr>
              <p:cNvPr id="79" name="Round Diagonal Corner Rectangle 78"/>
              <p:cNvSpPr/>
              <p:nvPr/>
            </p:nvSpPr>
            <p:spPr>
              <a:xfrm>
                <a:off x="3320665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80" name="Round Diagonal Corner Rectangle 79"/>
              <p:cNvSpPr/>
              <p:nvPr/>
            </p:nvSpPr>
            <p:spPr>
              <a:xfrm>
                <a:off x="3320665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81" name="Round Diagonal Corner Rectangle 80"/>
              <p:cNvSpPr/>
              <p:nvPr/>
            </p:nvSpPr>
            <p:spPr>
              <a:xfrm>
                <a:off x="3320665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82" name="Round Diagonal Corner Rectangle 81"/>
              <p:cNvSpPr/>
              <p:nvPr/>
            </p:nvSpPr>
            <p:spPr>
              <a:xfrm>
                <a:off x="3320665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 rot="16200000">
                <a:off x="3148222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4">
                        <a:lumMod val="75000"/>
                      </a:schemeClr>
                    </a:solidFill>
                    <a:cs typeface="Helvetica Neue Thin"/>
                  </a:rPr>
                  <a:t>Join</a:t>
                </a:r>
                <a:endParaRPr lang="en-US" sz="1100" dirty="0">
                  <a:solidFill>
                    <a:schemeClr val="accent4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943601" y="1759296"/>
              <a:ext cx="590371" cy="1684089"/>
              <a:chOff x="2633548" y="1076847"/>
              <a:chExt cx="590371" cy="2245452"/>
            </a:xfrm>
          </p:grpSpPr>
          <p:sp>
            <p:nvSpPr>
              <p:cNvPr id="74" name="Round Diagonal Corner Rectangle 73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75" name="Round Diagonal Corner Rectangle 74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76" name="Round Diagonal Corner Rectangle 75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77" name="Round Diagonal Corner Rectangle 76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16200000">
                <a:off x="2573411" y="113698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8000"/>
                    </a:solidFill>
                    <a:cs typeface="Helvetica Neue Thin"/>
                  </a:rPr>
                  <a:t>Filter</a:t>
                </a:r>
                <a:endParaRPr lang="en-US" sz="1100" dirty="0">
                  <a:solidFill>
                    <a:srgbClr val="008000"/>
                  </a:solidFill>
                  <a:cs typeface="Helvetica Neue Thin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319200" y="1816066"/>
              <a:ext cx="1202777" cy="1631714"/>
              <a:chOff x="2327345" y="1146681"/>
              <a:chExt cx="1202777" cy="2175618"/>
            </a:xfrm>
          </p:grpSpPr>
          <p:sp>
            <p:nvSpPr>
              <p:cNvPr id="69" name="Round Diagonal Corner Rectangle 68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70" name="Round Diagonal Corner Rectangle 69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71" name="Round Diagonal Corner Rectangle 70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72" name="Round Diagonal Corner Rectangle 71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327345" y="1146681"/>
                <a:ext cx="1202777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686263" y="1725825"/>
              <a:ext cx="590371" cy="1724667"/>
              <a:chOff x="1509925" y="1022743"/>
              <a:chExt cx="590371" cy="2299556"/>
            </a:xfrm>
          </p:grpSpPr>
          <p:sp>
            <p:nvSpPr>
              <p:cNvPr id="67" name="Round Diagonal Corner Rectangle 66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16200000">
                <a:off x="1449788" y="1082880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Offset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373704" y="1736982"/>
              <a:ext cx="590371" cy="1713510"/>
              <a:chOff x="1509924" y="1037619"/>
              <a:chExt cx="590371" cy="2284680"/>
            </a:xfrm>
          </p:grpSpPr>
          <p:sp>
            <p:nvSpPr>
              <p:cNvPr id="65" name="Round Diagonal Corner Rectangle 64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rot="16200000">
                <a:off x="1449787" y="1097756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Limit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8059559" y="1703511"/>
              <a:ext cx="590371" cy="1739874"/>
              <a:chOff x="2633552" y="1002467"/>
              <a:chExt cx="590371" cy="2319832"/>
            </a:xfrm>
          </p:grpSpPr>
          <p:sp>
            <p:nvSpPr>
              <p:cNvPr id="60" name="Round Diagonal Corner Rectangle 59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61" name="Round Diagonal Corner Rectangle 60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62" name="Round Diagonal Corner Rectangle 61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63" name="Round Diagonal Corner Rectangle 62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rot="16200000">
                <a:off x="2573415" y="106260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16AEB0"/>
                    </a:solidFill>
                    <a:cs typeface="Helvetica Neue Thin"/>
                  </a:rPr>
                  <a:t>Project</a:t>
                </a:r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003895" y="1770453"/>
              <a:ext cx="590371" cy="1672932"/>
              <a:chOff x="2633548" y="1091723"/>
              <a:chExt cx="590371" cy="2230576"/>
            </a:xfrm>
          </p:grpSpPr>
          <p:sp>
            <p:nvSpPr>
              <p:cNvPr id="55" name="Round Diagonal Corner Rectangle 54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6" name="Round Diagonal Corner Rectangle 55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7" name="Round Diagonal Corner Rectangle 56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8" name="Round Diagonal Corner Rectangle 57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16200000">
                <a:off x="2573411" y="1151860"/>
                <a:ext cx="710645" cy="590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00FF"/>
                    </a:solidFill>
                    <a:cs typeface="Helvetica Neue Thin"/>
                  </a:rPr>
                  <a:t>Sort</a:t>
                </a:r>
                <a:endParaRPr lang="en-US" sz="1100" dirty="0">
                  <a:solidFill>
                    <a:srgbClr val="0000FF"/>
                  </a:solidFill>
                  <a:cs typeface="Helvetica Neue Thin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020584" y="1717031"/>
              <a:ext cx="779565" cy="1733462"/>
              <a:chOff x="1214736" y="1011017"/>
              <a:chExt cx="779565" cy="2311282"/>
            </a:xfrm>
          </p:grpSpPr>
          <p:sp>
            <p:nvSpPr>
              <p:cNvPr id="53" name="Round Diagonal Corner Rectangle 52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6200000">
                <a:off x="1154599" y="107115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60066"/>
                    </a:solidFill>
                    <a:cs typeface="Helvetica Neue Thin"/>
                  </a:rPr>
                  <a:t>Aggregate</a:t>
                </a:r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771947" y="1658883"/>
              <a:ext cx="732197" cy="1791608"/>
              <a:chOff x="2403400" y="1079261"/>
              <a:chExt cx="732197" cy="2388811"/>
            </a:xfrm>
          </p:grpSpPr>
          <p:sp>
            <p:nvSpPr>
              <p:cNvPr id="48" name="Round Diagonal Corner Rectangle 47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49" name="Round Diagonal Corner Rectangle 48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0" name="Round Diagonal Corner Rectangle 49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1" name="Round Diagonal Corner Rectangle 50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16200000">
                <a:off x="2364810" y="1117851"/>
                <a:ext cx="809378" cy="732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 smtClean="0">
                    <a:solidFill>
                      <a:schemeClr val="accent1">
                        <a:lumMod val="75000"/>
                      </a:schemeClr>
                    </a:solidFill>
                    <a:cs typeface="Helvetica Neue Thin"/>
                  </a:rPr>
                  <a:t>Scan</a:t>
                </a:r>
                <a:endParaRPr lang="en-US" sz="1200" b="1" u="sng" dirty="0">
                  <a:solidFill>
                    <a:schemeClr val="accent1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2451100" y="2417832"/>
            <a:ext cx="128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>
                <a:solidFill>
                  <a:prstClr val="white"/>
                </a:solidFill>
                <a:cs typeface="American Typewriter"/>
              </a:rPr>
              <a:t>Query </a:t>
            </a:r>
            <a:r>
              <a:rPr lang="en-US" sz="2000" b="1" dirty="0" smtClean="0">
                <a:solidFill>
                  <a:prstClr val="white"/>
                </a:solidFill>
                <a:cs typeface="American Typewriter"/>
              </a:rPr>
              <a:t>Service</a:t>
            </a:r>
            <a:endParaRPr lang="en-US" sz="2000" b="1" dirty="0">
              <a:solidFill>
                <a:prstClr val="white"/>
              </a:solidFill>
              <a:cs typeface="American Typewrit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73841" y="1424518"/>
            <a:ext cx="145995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Cluster Map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Execution: </a:t>
            </a:r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900" y="685801"/>
            <a:ext cx="6769100" cy="4099700"/>
          </a:xfrm>
        </p:spPr>
        <p:txBody>
          <a:bodyPr/>
          <a:lstStyle/>
          <a:p>
            <a:r>
              <a:rPr lang="en-US" dirty="0" smtClean="0"/>
              <a:t>List of qualified document-keys are grouped into batches.</a:t>
            </a:r>
          </a:p>
          <a:p>
            <a:r>
              <a:rPr lang="en-US" dirty="0" smtClean="0"/>
              <a:t>List of the documents is obtained from the Index or specified directly via USE KEYS clause.</a:t>
            </a:r>
          </a:p>
          <a:p>
            <a:r>
              <a:rPr lang="en-US" dirty="0" smtClean="0"/>
              <a:t>Fetch request is done in parallel.</a:t>
            </a:r>
          </a:p>
          <a:p>
            <a:r>
              <a:rPr lang="en-US" dirty="0" smtClean="0"/>
              <a:t>The join operation use the fetch operation to get the matching document.</a:t>
            </a:r>
          </a:p>
          <a:p>
            <a:r>
              <a:rPr lang="en-US" dirty="0" smtClean="0"/>
              <a:t>Fetch results are streamed into next operators.</a:t>
            </a:r>
          </a:p>
          <a:p>
            <a:r>
              <a:rPr lang="en-US" dirty="0" smtClean="0"/>
              <a:t>For big queries, scan-fetch-join-filter-aggregation will be executing in parallel.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 rot="5400000">
            <a:off x="-992772" y="1633732"/>
            <a:ext cx="4221545" cy="2081995"/>
            <a:chOff x="434734" y="1621470"/>
            <a:chExt cx="8369165" cy="1829023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434734" y="1643784"/>
              <a:ext cx="8369165" cy="1806709"/>
            </a:xfrm>
            <a:prstGeom prst="round2DiagRect">
              <a:avLst/>
            </a:prstGeom>
            <a:noFill/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accent6"/>
                </a:solidFill>
                <a:cs typeface="Helvetica Neue Thin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525069" y="1621470"/>
              <a:ext cx="732196" cy="1821915"/>
              <a:chOff x="2478934" y="1038853"/>
              <a:chExt cx="732196" cy="2429219"/>
            </a:xfrm>
          </p:grpSpPr>
          <p:sp>
            <p:nvSpPr>
              <p:cNvPr id="58" name="Round Diagonal Corner Rectangle 57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9" name="Round Diagonal Corner Rectangle 58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0" name="Round Diagonal Corner Rectangle 59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1" name="Round Diagonal Corner Rectangle 60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6200000">
                <a:off x="2412703" y="1105084"/>
                <a:ext cx="864658" cy="732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cs typeface="Helvetica Neue Thin"/>
                  </a:rPr>
                  <a:t>Fetch</a:t>
                </a:r>
                <a:endParaRPr lang="en-US" sz="1100" b="1" u="sng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64691" y="1748139"/>
              <a:ext cx="518639" cy="1702353"/>
              <a:chOff x="1509926" y="1052495"/>
              <a:chExt cx="518639" cy="2269804"/>
            </a:xfrm>
          </p:grpSpPr>
          <p:sp>
            <p:nvSpPr>
              <p:cNvPr id="56" name="Round Diagonal Corner Rectangle 55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6200000">
                <a:off x="1413923" y="1148498"/>
                <a:ext cx="710646" cy="51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2"/>
                    </a:solidFill>
                    <a:cs typeface="Helvetica Neue Thin"/>
                  </a:rPr>
                  <a:t>Parse</a:t>
                </a:r>
                <a:endParaRPr lang="en-US" sz="1100" dirty="0">
                  <a:solidFill>
                    <a:schemeClr val="accent2"/>
                  </a:solidFill>
                  <a:cs typeface="Helvetica Neue Thi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255921" y="1733594"/>
              <a:ext cx="518638" cy="1716899"/>
              <a:chOff x="1545791" y="1033101"/>
              <a:chExt cx="518638" cy="2289198"/>
            </a:xfrm>
          </p:grpSpPr>
          <p:sp>
            <p:nvSpPr>
              <p:cNvPr id="54" name="Round Diagonal Corner Rectangle 53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5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6200000">
                <a:off x="1400642" y="1178250"/>
                <a:ext cx="808935" cy="51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09E0E"/>
                    </a:solidFill>
                    <a:cs typeface="Helvetica Neue Thin"/>
                  </a:rPr>
                  <a:t>Plan</a:t>
                </a:r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254494" y="1770453"/>
              <a:ext cx="590371" cy="1672932"/>
              <a:chOff x="3208359" y="1237496"/>
              <a:chExt cx="590371" cy="2230576"/>
            </a:xfrm>
          </p:grpSpPr>
          <p:sp>
            <p:nvSpPr>
              <p:cNvPr id="49" name="Round Diagonal Corner Rectangle 48"/>
              <p:cNvSpPr/>
              <p:nvPr/>
            </p:nvSpPr>
            <p:spPr>
              <a:xfrm>
                <a:off x="3320665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0" name="Round Diagonal Corner Rectangle 49"/>
              <p:cNvSpPr/>
              <p:nvPr/>
            </p:nvSpPr>
            <p:spPr>
              <a:xfrm>
                <a:off x="3320665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1" name="Round Diagonal Corner Rectangle 50"/>
              <p:cNvSpPr/>
              <p:nvPr/>
            </p:nvSpPr>
            <p:spPr>
              <a:xfrm>
                <a:off x="3320665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2" name="Round Diagonal Corner Rectangle 51"/>
              <p:cNvSpPr/>
              <p:nvPr/>
            </p:nvSpPr>
            <p:spPr>
              <a:xfrm>
                <a:off x="3320665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6200000">
                <a:off x="3148222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4">
                        <a:lumMod val="75000"/>
                      </a:schemeClr>
                    </a:solidFill>
                    <a:cs typeface="Helvetica Neue Thin"/>
                  </a:rPr>
                  <a:t>Join</a:t>
                </a:r>
                <a:endParaRPr lang="en-US" sz="1100" dirty="0">
                  <a:solidFill>
                    <a:schemeClr val="accent4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943601" y="1759296"/>
              <a:ext cx="590371" cy="1684089"/>
              <a:chOff x="2633548" y="1076847"/>
              <a:chExt cx="590371" cy="2245452"/>
            </a:xfrm>
          </p:grpSpPr>
          <p:sp>
            <p:nvSpPr>
              <p:cNvPr id="44" name="Round Diagonal Corner Rectangle 43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5" name="Round Diagonal Corner Rectangle 44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6" name="Round Diagonal Corner Rectangle 45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7" name="Round Diagonal Corner Rectangle 46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16200000">
                <a:off x="2573411" y="113698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8000"/>
                    </a:solidFill>
                    <a:cs typeface="Helvetica Neue Thin"/>
                  </a:rPr>
                  <a:t>Filter</a:t>
                </a:r>
                <a:endParaRPr lang="en-US" sz="1100" dirty="0">
                  <a:solidFill>
                    <a:srgbClr val="008000"/>
                  </a:solidFill>
                  <a:cs typeface="Helvetica Neue Thi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9200" y="1816066"/>
              <a:ext cx="1202777" cy="1631714"/>
              <a:chOff x="2327345" y="1146681"/>
              <a:chExt cx="1202777" cy="2175618"/>
            </a:xfrm>
          </p:grpSpPr>
          <p:sp>
            <p:nvSpPr>
              <p:cNvPr id="39" name="Round Diagonal Corner Rectangle 38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0" name="Round Diagonal Corner Rectangle 39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1" name="Round Diagonal Corner Rectangle 40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2" name="Round Diagonal Corner Rectangle 41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327345" y="1146681"/>
                <a:ext cx="1202777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86263" y="1725825"/>
              <a:ext cx="590371" cy="1724667"/>
              <a:chOff x="1509925" y="1022743"/>
              <a:chExt cx="590371" cy="2299556"/>
            </a:xfrm>
          </p:grpSpPr>
          <p:sp>
            <p:nvSpPr>
              <p:cNvPr id="37" name="Round Diagonal Corner Rectangle 36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6200000">
                <a:off x="1449788" y="1082880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Offset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373704" y="1736982"/>
              <a:ext cx="590371" cy="1713510"/>
              <a:chOff x="1509924" y="1037619"/>
              <a:chExt cx="590371" cy="2284680"/>
            </a:xfrm>
          </p:grpSpPr>
          <p:sp>
            <p:nvSpPr>
              <p:cNvPr id="35" name="Round Diagonal Corner Rectangle 34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6200000">
                <a:off x="1449787" y="1097756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Limit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059559" y="1703511"/>
              <a:ext cx="590371" cy="1739874"/>
              <a:chOff x="2633552" y="1002467"/>
              <a:chExt cx="590371" cy="2319832"/>
            </a:xfrm>
          </p:grpSpPr>
          <p:sp>
            <p:nvSpPr>
              <p:cNvPr id="30" name="Round Diagonal Corner Rectangle 29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1" name="Round Diagonal Corner Rectangle 30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2" name="Round Diagonal Corner Rectangle 31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3" name="Round Diagonal Corner Rectangle 32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6200000">
                <a:off x="2573415" y="106260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16AEB0"/>
                    </a:solidFill>
                    <a:cs typeface="Helvetica Neue Thin"/>
                  </a:rPr>
                  <a:t>Project</a:t>
                </a:r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003895" y="1770453"/>
              <a:ext cx="590371" cy="1672932"/>
              <a:chOff x="2633548" y="1091723"/>
              <a:chExt cx="590371" cy="2230576"/>
            </a:xfrm>
          </p:grpSpPr>
          <p:sp>
            <p:nvSpPr>
              <p:cNvPr id="25" name="Round Diagonal Corner Rectangle 24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6" name="Round Diagonal Corner Rectangle 25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7" name="Round Diagonal Corner Rectangle 26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8" name="Round Diagonal Corner Rectangle 27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6200000">
                <a:off x="2573411" y="1151860"/>
                <a:ext cx="710645" cy="590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00FF"/>
                    </a:solidFill>
                    <a:cs typeface="Helvetica Neue Thin"/>
                  </a:rPr>
                  <a:t>Sort</a:t>
                </a:r>
                <a:endParaRPr lang="en-US" sz="1100" dirty="0">
                  <a:solidFill>
                    <a:srgbClr val="0000FF"/>
                  </a:solidFill>
                  <a:cs typeface="Helvetica Neue Thin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020584" y="1717031"/>
              <a:ext cx="779565" cy="1733462"/>
              <a:chOff x="1214736" y="1011017"/>
              <a:chExt cx="779565" cy="2311282"/>
            </a:xfrm>
          </p:grpSpPr>
          <p:sp>
            <p:nvSpPr>
              <p:cNvPr id="23" name="Round Diagonal Corner Rectangle 22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16200000">
                <a:off x="1154599" y="107115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60066"/>
                    </a:solidFill>
                    <a:cs typeface="Helvetica Neue Thin"/>
                  </a:rPr>
                  <a:t>Aggregate</a:t>
                </a:r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897837" y="1777560"/>
              <a:ext cx="590371" cy="1672932"/>
              <a:chOff x="2529290" y="1237496"/>
              <a:chExt cx="590371" cy="2230576"/>
            </a:xfrm>
          </p:grpSpPr>
          <p:sp>
            <p:nvSpPr>
              <p:cNvPr id="18" name="Round Diagonal Corner Rectangle 17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9" name="Round Diagonal Corner Rectangle 18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0" name="Round Diagonal Corner Rectangle 19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1" name="Round Diagonal Corner Rectangle 20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6200000">
                <a:off x="2469153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75000"/>
                      </a:schemeClr>
                    </a:solidFill>
                    <a:cs typeface="Helvetica Neue Thin"/>
                  </a:rPr>
                  <a:t>Scan</a:t>
                </a:r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70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Execution: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200" y="729448"/>
            <a:ext cx="6654800" cy="4287052"/>
          </a:xfrm>
        </p:spPr>
        <p:txBody>
          <a:bodyPr/>
          <a:lstStyle/>
          <a:p>
            <a:r>
              <a:rPr lang="en-US" dirty="0" smtClean="0"/>
              <a:t>You can join any two key spaces if one has document-key of the other.</a:t>
            </a:r>
          </a:p>
          <a:p>
            <a:r>
              <a:rPr lang="en-US" dirty="0" smtClean="0"/>
              <a:t>You can store multiple entities within the same bucket and join between distinct groups</a:t>
            </a:r>
          </a:p>
          <a:p>
            <a:r>
              <a:rPr lang="en-US" dirty="0" smtClean="0"/>
              <a:t>Uses Nested Loop JOIN now</a:t>
            </a:r>
          </a:p>
          <a:p>
            <a:r>
              <a:rPr lang="en-US" dirty="0" smtClean="0"/>
              <a:t>JOINs are done in the same order specified in the query</a:t>
            </a:r>
          </a:p>
          <a:p>
            <a:r>
              <a:rPr lang="en-US" dirty="0" smtClean="0"/>
              <a:t> Index selection is important for the first </a:t>
            </a:r>
            <a:r>
              <a:rPr lang="en-US" dirty="0" err="1" smtClean="0"/>
              <a:t>keyspace</a:t>
            </a:r>
            <a:r>
              <a:rPr lang="en-US" dirty="0" smtClean="0"/>
              <a:t> in the FROM clause.</a:t>
            </a:r>
          </a:p>
          <a:p>
            <a:r>
              <a:rPr lang="en-US" dirty="0" smtClean="0"/>
              <a:t>Qualified documents from that scan is joined with the other </a:t>
            </a:r>
            <a:r>
              <a:rPr lang="en-US" dirty="0" err="1" smtClean="0"/>
              <a:t>Keyspace</a:t>
            </a:r>
            <a:r>
              <a:rPr lang="en-US" dirty="0" smtClean="0"/>
              <a:t> using the DOCUMENT KEYS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 rot="5400000">
            <a:off x="-1005472" y="1646431"/>
            <a:ext cx="4221545" cy="2056595"/>
            <a:chOff x="434734" y="1643784"/>
            <a:chExt cx="8369165" cy="1806709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434734" y="1643784"/>
              <a:ext cx="8369165" cy="1806709"/>
            </a:xfrm>
            <a:prstGeom prst="round2DiagRect">
              <a:avLst/>
            </a:prstGeom>
            <a:noFill/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accent6"/>
                </a:solidFill>
                <a:cs typeface="Helvetica Neue Thin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575425" y="1759296"/>
              <a:ext cx="590371" cy="1684089"/>
              <a:chOff x="2529290" y="1222620"/>
              <a:chExt cx="590371" cy="2245452"/>
            </a:xfrm>
          </p:grpSpPr>
          <p:sp>
            <p:nvSpPr>
              <p:cNvPr id="58" name="Round Diagonal Corner Rectangle 57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9" name="Round Diagonal Corner Rectangle 58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0" name="Round Diagonal Corner Rectangle 59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1" name="Round Diagonal Corner Rectangle 60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6200000">
                <a:off x="2469153" y="1282757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cs typeface="Helvetica Neue Thin"/>
                  </a:rPr>
                  <a:t>Fetch</a:t>
                </a:r>
                <a:endPara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64691" y="1748139"/>
              <a:ext cx="518639" cy="1702353"/>
              <a:chOff x="1509926" y="1052495"/>
              <a:chExt cx="518639" cy="2269804"/>
            </a:xfrm>
          </p:grpSpPr>
          <p:sp>
            <p:nvSpPr>
              <p:cNvPr id="56" name="Round Diagonal Corner Rectangle 55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6200000">
                <a:off x="1413923" y="1148498"/>
                <a:ext cx="710646" cy="51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2"/>
                    </a:solidFill>
                    <a:cs typeface="Helvetica Neue Thin"/>
                  </a:rPr>
                  <a:t>Parse</a:t>
                </a:r>
                <a:endParaRPr lang="en-US" sz="1100" dirty="0">
                  <a:solidFill>
                    <a:schemeClr val="accent2"/>
                  </a:solidFill>
                  <a:cs typeface="Helvetica Neue Thi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255921" y="1733594"/>
              <a:ext cx="518638" cy="1716899"/>
              <a:chOff x="1545791" y="1033101"/>
              <a:chExt cx="518638" cy="2289198"/>
            </a:xfrm>
          </p:grpSpPr>
          <p:sp>
            <p:nvSpPr>
              <p:cNvPr id="54" name="Round Diagonal Corner Rectangle 53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5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6200000">
                <a:off x="1400642" y="1178250"/>
                <a:ext cx="808935" cy="51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09E0E"/>
                    </a:solidFill>
                    <a:cs typeface="Helvetica Neue Thin"/>
                  </a:rPr>
                  <a:t>Plan</a:t>
                </a:r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153788" y="1703511"/>
              <a:ext cx="732197" cy="1739874"/>
              <a:chOff x="3107653" y="1148240"/>
              <a:chExt cx="732197" cy="2319832"/>
            </a:xfrm>
          </p:grpSpPr>
          <p:sp>
            <p:nvSpPr>
              <p:cNvPr id="49" name="Round Diagonal Corner Rectangle 48"/>
              <p:cNvSpPr/>
              <p:nvPr/>
            </p:nvSpPr>
            <p:spPr>
              <a:xfrm>
                <a:off x="3320665" y="1775773"/>
                <a:ext cx="365760" cy="360116"/>
              </a:xfrm>
              <a:prstGeom prst="round2DiagRect">
                <a:avLst/>
              </a:prstGeom>
              <a:solidFill>
                <a:srgbClr val="FEB900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0" name="Round Diagonal Corner Rectangle 49"/>
              <p:cNvSpPr/>
              <p:nvPr/>
            </p:nvSpPr>
            <p:spPr>
              <a:xfrm>
                <a:off x="3320665" y="2212483"/>
                <a:ext cx="365760" cy="360116"/>
              </a:xfrm>
              <a:prstGeom prst="round2Diag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chemeClr val="accent4"/>
                  </a:solidFill>
                  <a:cs typeface="Helvetica Neue Thin"/>
                </a:endParaRPr>
              </a:p>
            </p:txBody>
          </p:sp>
          <p:sp>
            <p:nvSpPr>
              <p:cNvPr id="51" name="Round Diagonal Corner Rectangle 50"/>
              <p:cNvSpPr/>
              <p:nvPr/>
            </p:nvSpPr>
            <p:spPr>
              <a:xfrm>
                <a:off x="3320665" y="2659443"/>
                <a:ext cx="365760" cy="360116"/>
              </a:xfrm>
              <a:prstGeom prst="round2Diag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chemeClr val="accent4"/>
                  </a:solidFill>
                  <a:cs typeface="Helvetica Neue Thin"/>
                </a:endParaRPr>
              </a:p>
            </p:txBody>
          </p:sp>
          <p:sp>
            <p:nvSpPr>
              <p:cNvPr id="52" name="Round Diagonal Corner Rectangle 51"/>
              <p:cNvSpPr/>
              <p:nvPr/>
            </p:nvSpPr>
            <p:spPr>
              <a:xfrm>
                <a:off x="3320665" y="3107956"/>
                <a:ext cx="365760" cy="360116"/>
              </a:xfrm>
              <a:prstGeom prst="round2Diag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chemeClr val="accent4"/>
                  </a:solidFill>
                  <a:cs typeface="Helvetica Neue Thin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6200000">
                <a:off x="3118429" y="1137464"/>
                <a:ext cx="710645" cy="7321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 smtClean="0">
                    <a:solidFill>
                      <a:schemeClr val="accent4"/>
                    </a:solidFill>
                    <a:cs typeface="Helvetica Neue Thin"/>
                  </a:rPr>
                  <a:t>Join</a:t>
                </a:r>
                <a:endParaRPr lang="en-US" b="1" u="sng" dirty="0">
                  <a:solidFill>
                    <a:schemeClr val="accent4"/>
                  </a:solidFill>
                  <a:cs typeface="Helvetica Neue Thin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943601" y="1759296"/>
              <a:ext cx="590371" cy="1684089"/>
              <a:chOff x="2633548" y="1076847"/>
              <a:chExt cx="590371" cy="2245452"/>
            </a:xfrm>
          </p:grpSpPr>
          <p:sp>
            <p:nvSpPr>
              <p:cNvPr id="44" name="Round Diagonal Corner Rectangle 43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5" name="Round Diagonal Corner Rectangle 44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6" name="Round Diagonal Corner Rectangle 45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7" name="Round Diagonal Corner Rectangle 46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16200000">
                <a:off x="2573411" y="113698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8000"/>
                    </a:solidFill>
                    <a:cs typeface="Helvetica Neue Thin"/>
                  </a:rPr>
                  <a:t>Filter</a:t>
                </a:r>
                <a:endParaRPr lang="en-US" sz="1100" dirty="0">
                  <a:solidFill>
                    <a:srgbClr val="008000"/>
                  </a:solidFill>
                  <a:cs typeface="Helvetica Neue Thi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9200" y="1816066"/>
              <a:ext cx="1202777" cy="1631714"/>
              <a:chOff x="2327345" y="1146681"/>
              <a:chExt cx="1202777" cy="2175618"/>
            </a:xfrm>
          </p:grpSpPr>
          <p:sp>
            <p:nvSpPr>
              <p:cNvPr id="39" name="Round Diagonal Corner Rectangle 38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0" name="Round Diagonal Corner Rectangle 39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1" name="Round Diagonal Corner Rectangle 40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2" name="Round Diagonal Corner Rectangle 41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327345" y="1146681"/>
                <a:ext cx="1202777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86263" y="1725825"/>
              <a:ext cx="590371" cy="1724667"/>
              <a:chOff x="1509925" y="1022743"/>
              <a:chExt cx="590371" cy="2299556"/>
            </a:xfrm>
          </p:grpSpPr>
          <p:sp>
            <p:nvSpPr>
              <p:cNvPr id="37" name="Round Diagonal Corner Rectangle 36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6200000">
                <a:off x="1449788" y="1082880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Offset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373704" y="1736982"/>
              <a:ext cx="590371" cy="1713510"/>
              <a:chOff x="1509924" y="1037619"/>
              <a:chExt cx="590371" cy="2284680"/>
            </a:xfrm>
          </p:grpSpPr>
          <p:sp>
            <p:nvSpPr>
              <p:cNvPr id="35" name="Round Diagonal Corner Rectangle 34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6200000">
                <a:off x="1449787" y="1097756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Limit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059559" y="1703511"/>
              <a:ext cx="590371" cy="1739874"/>
              <a:chOff x="2633552" y="1002467"/>
              <a:chExt cx="590371" cy="2319832"/>
            </a:xfrm>
          </p:grpSpPr>
          <p:sp>
            <p:nvSpPr>
              <p:cNvPr id="30" name="Round Diagonal Corner Rectangle 29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1" name="Round Diagonal Corner Rectangle 30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2" name="Round Diagonal Corner Rectangle 31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3" name="Round Diagonal Corner Rectangle 32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6200000">
                <a:off x="2573415" y="106260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16AEB0"/>
                    </a:solidFill>
                    <a:cs typeface="Helvetica Neue Thin"/>
                  </a:rPr>
                  <a:t>Project</a:t>
                </a:r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003895" y="1770453"/>
              <a:ext cx="590371" cy="1672932"/>
              <a:chOff x="2633548" y="1091723"/>
              <a:chExt cx="590371" cy="2230576"/>
            </a:xfrm>
          </p:grpSpPr>
          <p:sp>
            <p:nvSpPr>
              <p:cNvPr id="25" name="Round Diagonal Corner Rectangle 24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6" name="Round Diagonal Corner Rectangle 25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7" name="Round Diagonal Corner Rectangle 26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8" name="Round Diagonal Corner Rectangle 27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6200000">
                <a:off x="2573411" y="1151860"/>
                <a:ext cx="710645" cy="590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00FF"/>
                    </a:solidFill>
                    <a:cs typeface="Helvetica Neue Thin"/>
                  </a:rPr>
                  <a:t>Sort</a:t>
                </a:r>
                <a:endParaRPr lang="en-US" sz="1100" dirty="0">
                  <a:solidFill>
                    <a:srgbClr val="0000FF"/>
                  </a:solidFill>
                  <a:cs typeface="Helvetica Neue Thin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020584" y="1717031"/>
              <a:ext cx="779565" cy="1733462"/>
              <a:chOff x="1214736" y="1011017"/>
              <a:chExt cx="779565" cy="2311282"/>
            </a:xfrm>
          </p:grpSpPr>
          <p:sp>
            <p:nvSpPr>
              <p:cNvPr id="23" name="Round Diagonal Corner Rectangle 22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16200000">
                <a:off x="1154599" y="107115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60066"/>
                    </a:solidFill>
                    <a:cs typeface="Helvetica Neue Thin"/>
                  </a:rPr>
                  <a:t>Aggregate</a:t>
                </a:r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897837" y="1777560"/>
              <a:ext cx="590371" cy="1672932"/>
              <a:chOff x="2529290" y="1237496"/>
              <a:chExt cx="590371" cy="2230576"/>
            </a:xfrm>
          </p:grpSpPr>
          <p:sp>
            <p:nvSpPr>
              <p:cNvPr id="18" name="Round Diagonal Corner Rectangle 17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9" name="Round Diagonal Corner Rectangle 18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0" name="Round Diagonal Corner Rectangle 19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1" name="Round Diagonal Corner Rectangle 20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6200000">
                <a:off x="2469153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75000"/>
                      </a:schemeClr>
                    </a:solidFill>
                    <a:cs typeface="Helvetica Neue Thin"/>
                  </a:rPr>
                  <a:t>Scan</a:t>
                </a:r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70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429647" y="4536502"/>
            <a:ext cx="3517900" cy="215444"/>
          </a:xfrm>
          <a:prstGeom prst="rect">
            <a:avLst/>
          </a:prstGeom>
          <a:ln>
            <a:solidFill>
              <a:srgbClr val="1E1C1C"/>
            </a:solidFill>
          </a:ln>
        </p:spPr>
        <p:txBody>
          <a:bodyPr wrap="square">
            <a:spAutoFit/>
          </a:bodyPr>
          <a:lstStyle/>
          <a:p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1300" y="4456168"/>
            <a:ext cx="3517900" cy="215444"/>
          </a:xfrm>
          <a:prstGeom prst="rect">
            <a:avLst/>
          </a:prstGeom>
          <a:solidFill>
            <a:schemeClr val="bg1"/>
          </a:solidFill>
          <a:ln>
            <a:solidFill>
              <a:srgbClr val="1E1C1C"/>
            </a:solidFill>
          </a:ln>
        </p:spPr>
        <p:txBody>
          <a:bodyPr wrap="square">
            <a:spAutoFit/>
          </a:bodyPr>
          <a:lstStyle/>
          <a:p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Execution: Join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848" y="1131303"/>
            <a:ext cx="4572000" cy="2808462"/>
          </a:xfrm>
          <a:prstGeom prst="rect">
            <a:avLst/>
          </a:prstGeom>
          <a:ln>
            <a:solidFill>
              <a:srgbClr val="1E1C1C"/>
            </a:solidFill>
          </a:ln>
        </p:spPr>
        <p:txBody>
          <a:bodyPr>
            <a:spAutoFit/>
          </a:bodyPr>
          <a:lstStyle/>
          <a:p>
            <a:r>
              <a:rPr lang="pl-PL" sz="1050" b="1" dirty="0" smtClean="0">
                <a:latin typeface="Consolas"/>
                <a:cs typeface="Consolas"/>
              </a:rPr>
              <a:t>"</a:t>
            </a:r>
            <a:r>
              <a:rPr lang="pl-PL" sz="1050" b="1" dirty="0">
                <a:solidFill>
                  <a:srgbClr val="FF0000"/>
                </a:solidFill>
                <a:latin typeface="Consolas"/>
                <a:cs typeface="Consolas"/>
              </a:rPr>
              <a:t>CUSTOMER</a:t>
            </a:r>
            <a:r>
              <a:rPr lang="pl-PL" sz="1050" b="1" dirty="0">
                <a:latin typeface="Consolas"/>
                <a:cs typeface="Consolas"/>
              </a:rPr>
              <a:t>"</a:t>
            </a:r>
            <a:r>
              <a:rPr lang="pl-PL" sz="800" dirty="0">
                <a:latin typeface="Consolas"/>
                <a:cs typeface="Consolas"/>
              </a:rPr>
              <a:t>: </a:t>
            </a:r>
            <a:r>
              <a:rPr lang="pl-PL" sz="800" dirty="0" smtClean="0">
                <a:latin typeface="Consolas"/>
                <a:cs typeface="Consolas"/>
              </a:rPr>
              <a:t>{</a:t>
            </a:r>
          </a:p>
          <a:p>
            <a:pPr lvl="0"/>
            <a:r>
              <a:rPr lang="pl-PL" sz="800" dirty="0" smtClean="0">
                <a:solidFill>
                  <a:srgbClr val="1E1C1C"/>
                </a:solidFill>
                <a:latin typeface="Consolas"/>
                <a:cs typeface="Consolas"/>
              </a:rPr>
              <a:t>		"</a:t>
            </a:r>
            <a:r>
              <a:rPr lang="pl-PL" sz="800" dirty="0">
                <a:solidFill>
                  <a:srgbClr val="1E1C1C"/>
                </a:solidFill>
                <a:latin typeface="Consolas"/>
                <a:cs typeface="Consolas"/>
              </a:rPr>
              <a:t>C_D_ID": 10</a:t>
            </a:r>
            <a:r>
              <a:rPr lang="pl-PL" sz="800" dirty="0" smtClean="0">
                <a:solidFill>
                  <a:srgbClr val="1E1C1C"/>
                </a:solidFill>
                <a:latin typeface="Consolas"/>
                <a:cs typeface="Consolas"/>
              </a:rPr>
              <a:t>,</a:t>
            </a:r>
          </a:p>
          <a:p>
            <a:r>
              <a:rPr lang="pl-PL" sz="800" dirty="0" smtClean="0">
                <a:solidFill>
                  <a:srgbClr val="1E1C1C"/>
                </a:solidFill>
                <a:latin typeface="Consolas"/>
                <a:cs typeface="Consolas"/>
              </a:rPr>
              <a:t>		"C_ID</a:t>
            </a:r>
            <a:r>
              <a:rPr lang="pl-PL" sz="800" dirty="0">
                <a:solidFill>
                  <a:srgbClr val="1E1C1C"/>
                </a:solidFill>
                <a:latin typeface="Consolas"/>
                <a:cs typeface="Consolas"/>
              </a:rPr>
              <a:t>": 1938,</a:t>
            </a:r>
          </a:p>
          <a:p>
            <a:r>
              <a:rPr lang="pl-PL" sz="800" dirty="0" smtClean="0">
                <a:solidFill>
                  <a:srgbClr val="1E1C1C"/>
                </a:solidFill>
                <a:latin typeface="Consolas"/>
                <a:cs typeface="Consolas"/>
              </a:rPr>
              <a:t>		 </a:t>
            </a:r>
            <a:r>
              <a:rPr lang="pl-PL" sz="800" dirty="0">
                <a:solidFill>
                  <a:srgbClr val="1E1C1C"/>
                </a:solidFill>
                <a:latin typeface="Consolas"/>
                <a:cs typeface="Consolas"/>
              </a:rPr>
              <a:t>"C_W_ID": 1</a:t>
            </a:r>
            <a:r>
              <a:rPr lang="pl-PL" sz="800" dirty="0" smtClean="0">
                <a:solidFill>
                  <a:srgbClr val="1E1C1C"/>
                </a:solidFill>
                <a:latin typeface="Consolas"/>
                <a:cs typeface="Consolas"/>
              </a:rPr>
              <a:t>,</a:t>
            </a:r>
            <a:endParaRPr lang="pl-PL" sz="800" dirty="0">
              <a:solidFill>
                <a:srgbClr val="1E1C1C"/>
              </a:solidFill>
              <a:latin typeface="Consolas"/>
              <a:cs typeface="Consolas"/>
            </a:endParaRPr>
          </a:p>
          <a:p>
            <a:r>
              <a:rPr lang="pl-PL" sz="800" dirty="0">
                <a:solidFill>
                  <a:srgbClr val="1E1C1C"/>
                </a:solidFill>
                <a:latin typeface="Consolas"/>
                <a:cs typeface="Consolas"/>
              </a:rPr>
              <a:t>                "C_BALANCE": -10,</a:t>
            </a:r>
          </a:p>
          <a:p>
            <a:r>
              <a:rPr lang="pl-PL" sz="800" dirty="0">
                <a:solidFill>
                  <a:srgbClr val="1E1C1C"/>
                </a:solidFill>
                <a:latin typeface="Consolas"/>
                <a:cs typeface="Consolas"/>
              </a:rPr>
              <a:t>                "C_CITY": </a:t>
            </a:r>
            <a:r>
              <a:rPr lang="pl-PL" sz="800" dirty="0" smtClean="0">
                <a:solidFill>
                  <a:srgbClr val="1E1C1C"/>
                </a:solidFill>
                <a:latin typeface="Consolas"/>
                <a:cs typeface="Consolas"/>
              </a:rPr>
              <a:t>”San </a:t>
            </a:r>
            <a:r>
              <a:rPr lang="pl-PL" sz="800" dirty="0" err="1" smtClean="0">
                <a:solidFill>
                  <a:srgbClr val="1E1C1C"/>
                </a:solidFill>
                <a:latin typeface="Consolas"/>
                <a:cs typeface="Consolas"/>
              </a:rPr>
              <a:t>Jose</a:t>
            </a:r>
            <a:r>
              <a:rPr lang="pl-PL" sz="800" dirty="0" smtClean="0">
                <a:solidFill>
                  <a:srgbClr val="1E1C1C"/>
                </a:solidFill>
                <a:latin typeface="Consolas"/>
                <a:cs typeface="Consolas"/>
              </a:rPr>
              <a:t>"</a:t>
            </a:r>
            <a:r>
              <a:rPr lang="pl-PL" sz="800" dirty="0">
                <a:solidFill>
                  <a:srgbClr val="1E1C1C"/>
                </a:solidFill>
                <a:latin typeface="Consolas"/>
                <a:cs typeface="Consolas"/>
              </a:rPr>
              <a:t>,</a:t>
            </a:r>
          </a:p>
          <a:p>
            <a:r>
              <a:rPr lang="pl-PL" sz="800" dirty="0">
                <a:solidFill>
                  <a:srgbClr val="1E1C1C"/>
                </a:solidFill>
                <a:latin typeface="Consolas"/>
                <a:cs typeface="Consolas"/>
              </a:rPr>
              <a:t>                "C_CREDIT": "</a:t>
            </a:r>
            <a:r>
              <a:rPr lang="pl-PL" sz="800" dirty="0" smtClean="0">
                <a:solidFill>
                  <a:srgbClr val="1E1C1C"/>
                </a:solidFill>
                <a:latin typeface="Consolas"/>
                <a:cs typeface="Consolas"/>
              </a:rPr>
              <a:t>GC”,</a:t>
            </a:r>
          </a:p>
          <a:p>
            <a:r>
              <a:rPr lang="pl-PL" sz="800" dirty="0">
                <a:solidFill>
                  <a:srgbClr val="1E1C1C"/>
                </a:solidFill>
                <a:latin typeface="Consolas"/>
                <a:cs typeface="Consolas"/>
              </a:rPr>
              <a:t> </a:t>
            </a:r>
            <a:r>
              <a:rPr lang="pl-PL" sz="800" dirty="0" smtClean="0">
                <a:solidFill>
                  <a:srgbClr val="1E1C1C"/>
                </a:solidFill>
                <a:latin typeface="Consolas"/>
                <a:cs typeface="Consolas"/>
              </a:rPr>
              <a:t>                \"</a:t>
            </a:r>
            <a:r>
              <a:rPr lang="pl-PL" sz="800" dirty="0">
                <a:solidFill>
                  <a:srgbClr val="1E1C1C"/>
                </a:solidFill>
                <a:latin typeface="Consolas"/>
                <a:cs typeface="Consolas"/>
              </a:rPr>
              <a:t>C_DELIVERY_CNT": 0,</a:t>
            </a:r>
          </a:p>
          <a:p>
            <a:r>
              <a:rPr lang="pl-PL" sz="800" dirty="0">
                <a:solidFill>
                  <a:srgbClr val="1E1C1C"/>
                </a:solidFill>
                <a:latin typeface="Consolas"/>
                <a:cs typeface="Consolas"/>
              </a:rPr>
              <a:t>                "C_DISCOUNT": 0.3866,</a:t>
            </a:r>
          </a:p>
          <a:p>
            <a:r>
              <a:rPr lang="pl-PL" sz="800" dirty="0" smtClean="0">
                <a:solidFill>
                  <a:srgbClr val="1E1C1C"/>
                </a:solidFill>
                <a:latin typeface="Consolas"/>
                <a:cs typeface="Consolas"/>
              </a:rPr>
              <a:t>		"</a:t>
            </a:r>
            <a:r>
              <a:rPr lang="pl-PL" sz="800" dirty="0">
                <a:solidFill>
                  <a:srgbClr val="1E1C1C"/>
                </a:solidFill>
                <a:latin typeface="Consolas"/>
                <a:cs typeface="Consolas"/>
              </a:rPr>
              <a:t>C_FIRST": </a:t>
            </a:r>
            <a:r>
              <a:rPr lang="pl-PL" sz="800" dirty="0" smtClean="0">
                <a:solidFill>
                  <a:srgbClr val="1E1C1C"/>
                </a:solidFill>
                <a:latin typeface="Consolas"/>
                <a:cs typeface="Consolas"/>
              </a:rPr>
              <a:t>”</a:t>
            </a:r>
            <a:r>
              <a:rPr lang="pl-PL" sz="800" dirty="0" err="1" smtClean="0">
                <a:solidFill>
                  <a:srgbClr val="1E1C1C"/>
                </a:solidFill>
                <a:latin typeface="Consolas"/>
                <a:cs typeface="Consolas"/>
              </a:rPr>
              <a:t>Jay</a:t>
            </a:r>
            <a:r>
              <a:rPr lang="pl-PL" sz="800" dirty="0" smtClean="0">
                <a:solidFill>
                  <a:srgbClr val="1E1C1C"/>
                </a:solidFill>
                <a:latin typeface="Consolas"/>
                <a:cs typeface="Consolas"/>
              </a:rPr>
              <a:t>"</a:t>
            </a:r>
            <a:r>
              <a:rPr lang="pl-PL" sz="800" dirty="0">
                <a:solidFill>
                  <a:srgbClr val="1E1C1C"/>
                </a:solidFill>
                <a:latin typeface="Consolas"/>
                <a:cs typeface="Consolas"/>
              </a:rPr>
              <a:t>,</a:t>
            </a:r>
          </a:p>
          <a:p>
            <a:r>
              <a:rPr lang="pl-PL" sz="800" dirty="0" smtClean="0">
                <a:solidFill>
                  <a:srgbClr val="1E1C1C"/>
                </a:solidFill>
                <a:latin typeface="Consolas"/>
                <a:cs typeface="Consolas"/>
              </a:rPr>
              <a:t>		"</a:t>
            </a:r>
            <a:r>
              <a:rPr lang="pl-PL" sz="800" dirty="0">
                <a:solidFill>
                  <a:srgbClr val="1E1C1C"/>
                </a:solidFill>
                <a:latin typeface="Consolas"/>
                <a:cs typeface="Consolas"/>
              </a:rPr>
              <a:t>C_LAST": </a:t>
            </a:r>
            <a:r>
              <a:rPr lang="pl-PL" sz="800" dirty="0" smtClean="0">
                <a:solidFill>
                  <a:srgbClr val="1E1C1C"/>
                </a:solidFill>
                <a:latin typeface="Consolas"/>
                <a:cs typeface="Consolas"/>
              </a:rPr>
              <a:t>”</a:t>
            </a:r>
            <a:r>
              <a:rPr lang="pl-PL" sz="800" dirty="0" err="1" smtClean="0">
                <a:solidFill>
                  <a:srgbClr val="1E1C1C"/>
                </a:solidFill>
                <a:latin typeface="Consolas"/>
                <a:cs typeface="Consolas"/>
              </a:rPr>
              <a:t>Smith</a:t>
            </a:r>
            <a:r>
              <a:rPr lang="pl-PL" sz="800" dirty="0" smtClean="0">
                <a:solidFill>
                  <a:srgbClr val="1E1C1C"/>
                </a:solidFill>
                <a:latin typeface="Consolas"/>
                <a:cs typeface="Consolas"/>
              </a:rPr>
              <a:t>"</a:t>
            </a:r>
            <a:r>
              <a:rPr lang="pl-PL" sz="800" dirty="0">
                <a:solidFill>
                  <a:srgbClr val="1E1C1C"/>
                </a:solidFill>
                <a:latin typeface="Consolas"/>
                <a:cs typeface="Consolas"/>
              </a:rPr>
              <a:t>,</a:t>
            </a:r>
          </a:p>
          <a:p>
            <a:r>
              <a:rPr lang="pl-PL" sz="800" dirty="0">
                <a:solidFill>
                  <a:srgbClr val="1E1C1C"/>
                </a:solidFill>
                <a:latin typeface="Consolas"/>
                <a:cs typeface="Consolas"/>
              </a:rPr>
              <a:t>                "C_MIDDLE": "OE",</a:t>
            </a:r>
          </a:p>
          <a:p>
            <a:r>
              <a:rPr lang="pl-PL" sz="800" dirty="0">
                <a:solidFill>
                  <a:srgbClr val="1E1C1C"/>
                </a:solidFill>
                <a:latin typeface="Consolas"/>
                <a:cs typeface="Consolas"/>
              </a:rPr>
              <a:t>                "C_PAYMENT_CNT": 1,</a:t>
            </a:r>
          </a:p>
          <a:p>
            <a:r>
              <a:rPr lang="pl-PL" sz="800" dirty="0">
                <a:solidFill>
                  <a:srgbClr val="1E1C1C"/>
                </a:solidFill>
                <a:latin typeface="Consolas"/>
                <a:cs typeface="Consolas"/>
              </a:rPr>
              <a:t>                "C_PHONE": </a:t>
            </a:r>
            <a:r>
              <a:rPr lang="pl-PL" sz="800" dirty="0" smtClean="0">
                <a:solidFill>
                  <a:srgbClr val="1E1C1C"/>
                </a:solidFill>
                <a:latin typeface="Consolas"/>
                <a:cs typeface="Consolas"/>
              </a:rPr>
              <a:t>”555-123-1234"</a:t>
            </a:r>
            <a:r>
              <a:rPr lang="pl-PL" sz="800" dirty="0">
                <a:solidFill>
                  <a:srgbClr val="1E1C1C"/>
                </a:solidFill>
                <a:latin typeface="Consolas"/>
                <a:cs typeface="Consolas"/>
              </a:rPr>
              <a:t>,</a:t>
            </a:r>
          </a:p>
          <a:p>
            <a:r>
              <a:rPr lang="pl-PL" sz="800" dirty="0">
                <a:solidFill>
                  <a:srgbClr val="1E1C1C"/>
                </a:solidFill>
                <a:latin typeface="Consolas"/>
                <a:cs typeface="Consolas"/>
              </a:rPr>
              <a:t>                "C_SINCE": "2015-03-22 00:50:42.822518",</a:t>
            </a:r>
          </a:p>
          <a:p>
            <a:r>
              <a:rPr lang="pl-PL" sz="800" dirty="0">
                <a:solidFill>
                  <a:srgbClr val="1E1C1C"/>
                </a:solidFill>
                <a:latin typeface="Consolas"/>
                <a:cs typeface="Consolas"/>
              </a:rPr>
              <a:t>                "C_STATE": </a:t>
            </a:r>
            <a:r>
              <a:rPr lang="pl-PL" sz="800" dirty="0" smtClean="0">
                <a:solidFill>
                  <a:srgbClr val="1E1C1C"/>
                </a:solidFill>
                <a:latin typeface="Consolas"/>
                <a:cs typeface="Consolas"/>
              </a:rPr>
              <a:t>”CA"</a:t>
            </a:r>
            <a:r>
              <a:rPr lang="pl-PL" sz="800" dirty="0">
                <a:solidFill>
                  <a:srgbClr val="1E1C1C"/>
                </a:solidFill>
                <a:latin typeface="Consolas"/>
                <a:cs typeface="Consolas"/>
              </a:rPr>
              <a:t>,</a:t>
            </a:r>
          </a:p>
          <a:p>
            <a:r>
              <a:rPr lang="pl-PL" sz="800" dirty="0">
                <a:solidFill>
                  <a:srgbClr val="1E1C1C"/>
                </a:solidFill>
                <a:latin typeface="Consolas"/>
                <a:cs typeface="Consolas"/>
              </a:rPr>
              <a:t>                "C_STREET_1": </a:t>
            </a:r>
            <a:r>
              <a:rPr lang="pl-PL" sz="800" dirty="0" smtClean="0">
                <a:solidFill>
                  <a:srgbClr val="1E1C1C"/>
                </a:solidFill>
                <a:latin typeface="Consolas"/>
                <a:cs typeface="Consolas"/>
              </a:rPr>
              <a:t>”555, </a:t>
            </a:r>
            <a:r>
              <a:rPr lang="pl-PL" sz="800" dirty="0" err="1" smtClean="0">
                <a:solidFill>
                  <a:srgbClr val="1E1C1C"/>
                </a:solidFill>
                <a:latin typeface="Consolas"/>
                <a:cs typeface="Consolas"/>
              </a:rPr>
              <a:t>Tideway</a:t>
            </a:r>
            <a:r>
              <a:rPr lang="pl-PL" sz="800" dirty="0" smtClean="0">
                <a:solidFill>
                  <a:srgbClr val="1E1C1C"/>
                </a:solidFill>
                <a:latin typeface="Consolas"/>
                <a:cs typeface="Consolas"/>
              </a:rPr>
              <a:t> Drive"</a:t>
            </a:r>
            <a:r>
              <a:rPr lang="pl-PL" sz="800" dirty="0">
                <a:solidFill>
                  <a:srgbClr val="1E1C1C"/>
                </a:solidFill>
                <a:latin typeface="Consolas"/>
                <a:cs typeface="Consolas"/>
              </a:rPr>
              <a:t>,</a:t>
            </a:r>
          </a:p>
          <a:p>
            <a:r>
              <a:rPr lang="pl-PL" sz="800" dirty="0">
                <a:solidFill>
                  <a:srgbClr val="1E1C1C"/>
                </a:solidFill>
                <a:latin typeface="Consolas"/>
                <a:cs typeface="Consolas"/>
              </a:rPr>
              <a:t>                "C_STREET_2": </a:t>
            </a:r>
            <a:r>
              <a:rPr lang="pl-PL" sz="800" dirty="0" smtClean="0">
                <a:solidFill>
                  <a:srgbClr val="1E1C1C"/>
                </a:solidFill>
                <a:latin typeface="Consolas"/>
                <a:cs typeface="Consolas"/>
              </a:rPr>
              <a:t>”</a:t>
            </a:r>
            <a:r>
              <a:rPr lang="pl-PL" sz="800" dirty="0" err="1" smtClean="0">
                <a:solidFill>
                  <a:srgbClr val="1E1C1C"/>
                </a:solidFill>
                <a:latin typeface="Consolas"/>
                <a:cs typeface="Consolas"/>
              </a:rPr>
              <a:t>Alameda</a:t>
            </a:r>
            <a:r>
              <a:rPr lang="pl-PL" sz="800" dirty="0" smtClean="0">
                <a:solidFill>
                  <a:srgbClr val="1E1C1C"/>
                </a:solidFill>
                <a:latin typeface="Consolas"/>
                <a:cs typeface="Consolas"/>
              </a:rPr>
              <a:t>"</a:t>
            </a:r>
            <a:r>
              <a:rPr lang="pl-PL" sz="800" dirty="0">
                <a:solidFill>
                  <a:srgbClr val="1E1C1C"/>
                </a:solidFill>
                <a:latin typeface="Consolas"/>
                <a:cs typeface="Consolas"/>
              </a:rPr>
              <a:t>,</a:t>
            </a:r>
          </a:p>
          <a:p>
            <a:r>
              <a:rPr lang="pl-PL" sz="800" dirty="0" smtClean="0">
                <a:solidFill>
                  <a:srgbClr val="1E1C1C"/>
                </a:solidFill>
                <a:latin typeface="Consolas"/>
                <a:cs typeface="Consolas"/>
              </a:rPr>
              <a:t>		"</a:t>
            </a:r>
            <a:r>
              <a:rPr lang="pl-PL" sz="800" dirty="0">
                <a:solidFill>
                  <a:srgbClr val="1E1C1C"/>
                </a:solidFill>
                <a:latin typeface="Consolas"/>
                <a:cs typeface="Consolas"/>
              </a:rPr>
              <a:t>C_YTD_PAYMENT": 10,</a:t>
            </a:r>
          </a:p>
          <a:p>
            <a:r>
              <a:rPr lang="pl-PL" sz="800" dirty="0">
                <a:solidFill>
                  <a:srgbClr val="1E1C1C"/>
                </a:solidFill>
                <a:latin typeface="Consolas"/>
                <a:cs typeface="Consolas"/>
              </a:rPr>
              <a:t>                "C_ZIP": </a:t>
            </a:r>
            <a:r>
              <a:rPr lang="pl-PL" sz="800" dirty="0" smtClean="0">
                <a:solidFill>
                  <a:srgbClr val="1E1C1C"/>
                </a:solidFill>
                <a:latin typeface="Consolas"/>
                <a:cs typeface="Consolas"/>
              </a:rPr>
              <a:t>”94501"</a:t>
            </a:r>
            <a:endParaRPr lang="pl-PL" sz="800" dirty="0">
              <a:solidFill>
                <a:srgbClr val="1E1C1C"/>
              </a:solidFill>
              <a:latin typeface="Consolas"/>
              <a:cs typeface="Consolas"/>
            </a:endParaRPr>
          </a:p>
          <a:p>
            <a:r>
              <a:rPr lang="pl-PL" sz="800" dirty="0">
                <a:latin typeface="Consolas"/>
                <a:cs typeface="Consolas"/>
              </a:rPr>
              <a:t>            </a:t>
            </a:r>
            <a:r>
              <a:rPr lang="pl-PL" sz="800" dirty="0" smtClean="0">
                <a:latin typeface="Consolas"/>
                <a:cs typeface="Consolas"/>
              </a:rPr>
              <a:t>}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6" name="Line 36"/>
          <p:cNvSpPr>
            <a:spLocks noChangeShapeType="1"/>
          </p:cNvSpPr>
          <p:nvPr/>
        </p:nvSpPr>
        <p:spPr bwMode="invGray">
          <a:xfrm>
            <a:off x="4720848" y="2113787"/>
            <a:ext cx="460752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1E1C1C"/>
            </a:solidFill>
            <a:round/>
            <a:headEnd type="none" w="sm" len="sm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normalizeH="0" baseline="0" noProof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848" y="653534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Document key: “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1.10.1938</a:t>
            </a:r>
            <a:r>
              <a:rPr lang="en-US" dirty="0" smtClean="0">
                <a:latin typeface="Consolas"/>
                <a:cs typeface="Consolas"/>
              </a:rPr>
              <a:t>”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653534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Document key: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cs typeface="Consolas"/>
              </a:rPr>
              <a:t>“</a:t>
            </a:r>
            <a:r>
              <a:rPr lang="en-US" sz="1200" b="1" dirty="0" smtClean="0">
                <a:solidFill>
                  <a:srgbClr val="0000FF"/>
                </a:solidFill>
                <a:latin typeface="Consolas"/>
                <a:cs typeface="Consolas"/>
              </a:rPr>
              <a:t>1.10.143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cs typeface="Consolas"/>
              </a:rPr>
              <a:t>”</a:t>
            </a:r>
            <a:endParaRPr lang="en-US" sz="12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invGray">
          <a:xfrm>
            <a:off x="4720848" y="3879087"/>
            <a:ext cx="460752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1E1C1C"/>
            </a:solidFill>
            <a:round/>
            <a:headEnd type="none" w="sm" len="sm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normalizeH="0" baseline="0" noProof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1600" y="1020436"/>
            <a:ext cx="3568700" cy="1623521"/>
          </a:xfrm>
          <a:prstGeom prst="rect">
            <a:avLst/>
          </a:prstGeom>
          <a:solidFill>
            <a:srgbClr val="FFFFFF"/>
          </a:solidFill>
          <a:ln>
            <a:solidFill>
              <a:srgbClr val="3366FF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1E1C1C"/>
                </a:solidFill>
                <a:latin typeface="Consolas"/>
                <a:cs typeface="Consolas"/>
              </a:rPr>
              <a:t>“ORDERS”</a:t>
            </a:r>
            <a:r>
              <a:rPr lang="en-US" sz="800" dirty="0" smtClean="0">
                <a:latin typeface="Consolas"/>
                <a:cs typeface="Consolas"/>
              </a:rPr>
              <a:t>: {</a:t>
            </a:r>
            <a:endParaRPr lang="en-US" sz="800" dirty="0">
              <a:latin typeface="Consolas"/>
              <a:cs typeface="Consolas"/>
            </a:endParaRPr>
          </a:p>
          <a:p>
            <a:r>
              <a:rPr lang="en-US" sz="900" b="1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sz="900" b="1" dirty="0" smtClean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900" b="1" dirty="0" smtClean="0">
                <a:solidFill>
                  <a:srgbClr val="FF0000"/>
                </a:solidFill>
                <a:latin typeface="Consolas"/>
                <a:cs typeface="Consolas"/>
              </a:rPr>
              <a:t>“O_CUSTOMER_KEY”: “1.10.1938”:</a:t>
            </a:r>
          </a:p>
          <a:p>
            <a:r>
              <a:rPr lang="en-US" sz="600" dirty="0">
                <a:latin typeface="Consolas"/>
                <a:cs typeface="Consolas"/>
              </a:rPr>
              <a:t> </a:t>
            </a:r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	"O_D_ID": 10</a:t>
            </a:r>
            <a:r>
              <a:rPr lang="en-US" sz="800" dirty="0" smtClean="0">
                <a:solidFill>
                  <a:srgbClr val="1E1C1C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 	 "O_ID": 1</a:t>
            </a:r>
            <a:r>
              <a:rPr lang="en-US" sz="800" dirty="0" smtClean="0">
                <a:solidFill>
                  <a:srgbClr val="1E1C1C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	</a:t>
            </a:r>
            <a:r>
              <a:rPr lang="en-US" sz="800" dirty="0" smtClean="0">
                <a:solidFill>
                  <a:srgbClr val="1E1C1C"/>
                </a:solidFill>
                <a:latin typeface="Consolas"/>
                <a:cs typeface="Consolas"/>
              </a:rPr>
              <a:t>"</a:t>
            </a:r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O_ALL_LOCAL": 1,</a:t>
            </a:r>
          </a:p>
          <a:p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  </a:t>
            </a:r>
            <a:r>
              <a:rPr lang="en-US" sz="800" dirty="0" smtClean="0">
                <a:solidFill>
                  <a:srgbClr val="1E1C1C"/>
                </a:solidFill>
                <a:latin typeface="Consolas"/>
                <a:cs typeface="Consolas"/>
              </a:rPr>
              <a:t>	"</a:t>
            </a:r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O_CARRIER_ID": 2,</a:t>
            </a:r>
          </a:p>
          <a:p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  </a:t>
            </a:r>
            <a:r>
              <a:rPr lang="en-US" sz="800" dirty="0" smtClean="0">
                <a:solidFill>
                  <a:srgbClr val="1E1C1C"/>
                </a:solidFill>
                <a:latin typeface="Consolas"/>
                <a:cs typeface="Consolas"/>
              </a:rPr>
              <a:t>	"</a:t>
            </a:r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O_C_ID": </a:t>
            </a:r>
            <a:r>
              <a:rPr lang="en-US" sz="800" dirty="0" smtClean="0">
                <a:solidFill>
                  <a:srgbClr val="1E1C1C"/>
                </a:solidFill>
                <a:latin typeface="Consolas"/>
                <a:cs typeface="Consolas"/>
              </a:rPr>
              <a:t>1938,</a:t>
            </a:r>
            <a:endParaRPr lang="en-US" sz="800" dirty="0">
              <a:solidFill>
                <a:srgbClr val="1E1C1C"/>
              </a:solidFill>
              <a:latin typeface="Consolas"/>
              <a:cs typeface="Consolas"/>
            </a:endParaRPr>
          </a:p>
          <a:p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  </a:t>
            </a:r>
            <a:r>
              <a:rPr lang="en-US" sz="800" dirty="0" smtClean="0">
                <a:solidFill>
                  <a:srgbClr val="1E1C1C"/>
                </a:solidFill>
                <a:latin typeface="Consolas"/>
                <a:cs typeface="Consolas"/>
              </a:rPr>
              <a:t>	"</a:t>
            </a:r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O_ENTRY_D": "2015-05-19 16:22:08.544472",</a:t>
            </a:r>
          </a:p>
          <a:p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 </a:t>
            </a:r>
            <a:r>
              <a:rPr lang="en-US" sz="800" dirty="0" smtClean="0">
                <a:solidFill>
                  <a:srgbClr val="1E1C1C"/>
                </a:solidFill>
                <a:latin typeface="Consolas"/>
                <a:cs typeface="Consolas"/>
              </a:rPr>
              <a:t>	 </a:t>
            </a:r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"O_ID": </a:t>
            </a:r>
            <a:r>
              <a:rPr lang="en-US" sz="800" dirty="0" smtClean="0">
                <a:solidFill>
                  <a:srgbClr val="1E1C1C"/>
                </a:solidFill>
                <a:latin typeface="Consolas"/>
                <a:cs typeface="Consolas"/>
              </a:rPr>
              <a:t>143,</a:t>
            </a:r>
            <a:endParaRPr lang="en-US" sz="800" dirty="0">
              <a:solidFill>
                <a:srgbClr val="1E1C1C"/>
              </a:solidFill>
              <a:latin typeface="Consolas"/>
              <a:cs typeface="Consolas"/>
            </a:endParaRPr>
          </a:p>
          <a:p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 </a:t>
            </a:r>
            <a:r>
              <a:rPr lang="en-US" sz="800" dirty="0" smtClean="0">
                <a:solidFill>
                  <a:srgbClr val="1E1C1C"/>
                </a:solidFill>
                <a:latin typeface="Consolas"/>
                <a:cs typeface="Consolas"/>
              </a:rPr>
              <a:t>	 </a:t>
            </a:r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"O_OL_CNT": 10,</a:t>
            </a:r>
          </a:p>
          <a:p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 </a:t>
            </a:r>
            <a:r>
              <a:rPr lang="en-US" sz="800" dirty="0" smtClean="0">
                <a:solidFill>
                  <a:srgbClr val="1E1C1C"/>
                </a:solidFill>
                <a:latin typeface="Consolas"/>
                <a:cs typeface="Consolas"/>
              </a:rPr>
              <a:t>	 </a:t>
            </a:r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"O_W_ID": 1</a:t>
            </a:r>
          </a:p>
          <a:p>
            <a:r>
              <a:rPr lang="en-US" sz="800" dirty="0" smtClean="0">
                <a:latin typeface="Consolas"/>
                <a:cs typeface="Consolas"/>
              </a:rPr>
              <a:t>}x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1600" y="3078868"/>
            <a:ext cx="3568700" cy="1485022"/>
          </a:xfrm>
          <a:prstGeom prst="rect">
            <a:avLst/>
          </a:prstGeom>
          <a:solidFill>
            <a:srgbClr val="FFFFFF"/>
          </a:solidFill>
          <a:ln>
            <a:solidFill>
              <a:srgbClr val="1E1C1C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1E1C1C"/>
                </a:solidFill>
                <a:latin typeface="Consolas"/>
                <a:cs typeface="Consolas"/>
              </a:rPr>
              <a:t>“ORDERS”</a:t>
            </a:r>
            <a:r>
              <a:rPr lang="en-US" sz="800" dirty="0" smtClean="0">
                <a:latin typeface="Consolas"/>
                <a:cs typeface="Consolas"/>
              </a:rPr>
              <a:t>: {</a:t>
            </a:r>
          </a:p>
          <a:p>
            <a:r>
              <a:rPr lang="en-US" sz="800" b="1" dirty="0">
                <a:solidFill>
                  <a:srgbClr val="0000FF"/>
                </a:solidFill>
                <a:latin typeface="Consolas"/>
                <a:cs typeface="Consolas"/>
              </a:rPr>
              <a:t> 	</a:t>
            </a:r>
            <a:r>
              <a:rPr lang="en-US" sz="800" b="1" dirty="0">
                <a:solidFill>
                  <a:srgbClr val="FF0000"/>
                </a:solidFill>
                <a:latin typeface="Consolas"/>
                <a:cs typeface="Consolas"/>
              </a:rPr>
              <a:t>“</a:t>
            </a:r>
            <a:r>
              <a:rPr lang="en-US" sz="800" b="1" dirty="0" smtClean="0">
                <a:solidFill>
                  <a:srgbClr val="FF0000"/>
                </a:solidFill>
                <a:latin typeface="Consolas"/>
                <a:cs typeface="Consolas"/>
              </a:rPr>
              <a:t>O_CUSTOMER_KEY</a:t>
            </a:r>
            <a:r>
              <a:rPr lang="en-US" sz="800" b="1" dirty="0">
                <a:solidFill>
                  <a:srgbClr val="FF0000"/>
                </a:solidFill>
                <a:latin typeface="Consolas"/>
                <a:cs typeface="Consolas"/>
              </a:rPr>
              <a:t>”: “</a:t>
            </a:r>
            <a:r>
              <a:rPr lang="en-US" sz="800" b="1" dirty="0" smtClean="0">
                <a:solidFill>
                  <a:srgbClr val="FF0000"/>
                </a:solidFill>
                <a:latin typeface="Consolas"/>
                <a:cs typeface="Consolas"/>
              </a:rPr>
              <a:t>1.10.1938”:</a:t>
            </a:r>
            <a:endParaRPr lang="en-US" sz="800" dirty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	</a:t>
            </a:r>
            <a:r>
              <a:rPr lang="en-US" sz="800" dirty="0" smtClean="0">
                <a:solidFill>
                  <a:srgbClr val="1E1C1C"/>
                </a:solidFill>
                <a:latin typeface="Consolas"/>
                <a:cs typeface="Consolas"/>
              </a:rPr>
              <a:t>"</a:t>
            </a:r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O_ALL_LOCAL": 1,</a:t>
            </a:r>
          </a:p>
          <a:p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  </a:t>
            </a:r>
            <a:r>
              <a:rPr lang="en-US" sz="800" dirty="0" smtClean="0">
                <a:solidFill>
                  <a:srgbClr val="1E1C1C"/>
                </a:solidFill>
                <a:latin typeface="Consolas"/>
                <a:cs typeface="Consolas"/>
              </a:rPr>
              <a:t>	"</a:t>
            </a:r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O_CARRIER_ID": 2,</a:t>
            </a:r>
          </a:p>
          <a:p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  </a:t>
            </a:r>
            <a:r>
              <a:rPr lang="en-US" sz="800" dirty="0" smtClean="0">
                <a:solidFill>
                  <a:srgbClr val="1E1C1C"/>
                </a:solidFill>
                <a:latin typeface="Consolas"/>
                <a:cs typeface="Consolas"/>
              </a:rPr>
              <a:t>	"</a:t>
            </a:r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O_C_ID": </a:t>
            </a:r>
            <a:r>
              <a:rPr lang="en-US" sz="800" dirty="0" smtClean="0">
                <a:solidFill>
                  <a:srgbClr val="1E1C1C"/>
                </a:solidFill>
                <a:latin typeface="Consolas"/>
                <a:cs typeface="Consolas"/>
              </a:rPr>
              <a:t>1938,</a:t>
            </a:r>
            <a:endParaRPr lang="en-US" sz="800" dirty="0">
              <a:solidFill>
                <a:srgbClr val="1E1C1C"/>
              </a:solidFill>
              <a:latin typeface="Consolas"/>
              <a:cs typeface="Consolas"/>
            </a:endParaRPr>
          </a:p>
          <a:p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  </a:t>
            </a:r>
            <a:r>
              <a:rPr lang="en-US" sz="800" dirty="0" smtClean="0">
                <a:solidFill>
                  <a:srgbClr val="1E1C1C"/>
                </a:solidFill>
                <a:latin typeface="Consolas"/>
                <a:cs typeface="Consolas"/>
              </a:rPr>
              <a:t>	"</a:t>
            </a:r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O_D_ID": 1</a:t>
            </a:r>
            <a:r>
              <a:rPr lang="en-US" sz="800" dirty="0" smtClean="0">
                <a:solidFill>
                  <a:srgbClr val="1E1C1C"/>
                </a:solidFill>
                <a:latin typeface="Consolas"/>
                <a:cs typeface="Consolas"/>
              </a:rPr>
              <a:t>0,</a:t>
            </a:r>
            <a:endParaRPr lang="en-US" sz="800" dirty="0">
              <a:solidFill>
                <a:srgbClr val="1E1C1C"/>
              </a:solidFill>
              <a:latin typeface="Consolas"/>
              <a:cs typeface="Consolas"/>
            </a:endParaRPr>
          </a:p>
          <a:p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  </a:t>
            </a:r>
            <a:r>
              <a:rPr lang="en-US" sz="800" dirty="0" smtClean="0">
                <a:solidFill>
                  <a:srgbClr val="1E1C1C"/>
                </a:solidFill>
                <a:latin typeface="Consolas"/>
                <a:cs typeface="Consolas"/>
              </a:rPr>
              <a:t>	"</a:t>
            </a:r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O_ENTRY_D": "2015-05-19 16:22:08.544472",</a:t>
            </a:r>
          </a:p>
          <a:p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 </a:t>
            </a:r>
            <a:r>
              <a:rPr lang="en-US" sz="800" dirty="0" smtClean="0">
                <a:solidFill>
                  <a:srgbClr val="1E1C1C"/>
                </a:solidFill>
                <a:latin typeface="Consolas"/>
                <a:cs typeface="Consolas"/>
              </a:rPr>
              <a:t>	 </a:t>
            </a:r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"O_ID": </a:t>
            </a:r>
            <a:r>
              <a:rPr lang="en-US" sz="800" dirty="0" smtClean="0">
                <a:solidFill>
                  <a:srgbClr val="1E1C1C"/>
                </a:solidFill>
                <a:latin typeface="Consolas"/>
                <a:cs typeface="Consolas"/>
              </a:rPr>
              <a:t>1355,</a:t>
            </a:r>
            <a:endParaRPr lang="en-US" sz="800" dirty="0">
              <a:solidFill>
                <a:srgbClr val="1E1C1C"/>
              </a:solidFill>
              <a:latin typeface="Consolas"/>
              <a:cs typeface="Consolas"/>
            </a:endParaRPr>
          </a:p>
          <a:p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 </a:t>
            </a:r>
            <a:r>
              <a:rPr lang="en-US" sz="800" dirty="0" smtClean="0">
                <a:solidFill>
                  <a:srgbClr val="1E1C1C"/>
                </a:solidFill>
                <a:latin typeface="Consolas"/>
                <a:cs typeface="Consolas"/>
              </a:rPr>
              <a:t>	 </a:t>
            </a:r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"O_OL_CNT": 10,</a:t>
            </a:r>
          </a:p>
          <a:p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 </a:t>
            </a:r>
            <a:r>
              <a:rPr lang="en-US" sz="800" dirty="0" smtClean="0">
                <a:solidFill>
                  <a:srgbClr val="1E1C1C"/>
                </a:solidFill>
                <a:latin typeface="Consolas"/>
                <a:cs typeface="Consolas"/>
              </a:rPr>
              <a:t>	 </a:t>
            </a:r>
            <a:r>
              <a:rPr lang="en-US" sz="800" dirty="0">
                <a:solidFill>
                  <a:srgbClr val="1E1C1C"/>
                </a:solidFill>
                <a:latin typeface="Consolas"/>
                <a:cs typeface="Consolas"/>
              </a:rPr>
              <a:t>"O_W_ID": </a:t>
            </a:r>
            <a:r>
              <a:rPr lang="en-US" sz="800" dirty="0" smtClean="0">
                <a:solidFill>
                  <a:srgbClr val="1E1C1C"/>
                </a:solidFill>
                <a:latin typeface="Consolas"/>
                <a:cs typeface="Consolas"/>
              </a:rPr>
              <a:t>3</a:t>
            </a:r>
            <a:endParaRPr lang="en-US" sz="800" dirty="0">
              <a:solidFill>
                <a:srgbClr val="1E1C1C"/>
              </a:solidFill>
              <a:latin typeface="Consolas"/>
              <a:cs typeface="Consolas"/>
            </a:endParaRPr>
          </a:p>
          <a:p>
            <a:r>
              <a:rPr lang="en-US" sz="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1600" y="2801869"/>
            <a:ext cx="396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Document key: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cs typeface="Consolas"/>
              </a:rPr>
              <a:t>“</a:t>
            </a:r>
            <a:r>
              <a:rPr lang="en-US" sz="1200" b="1" dirty="0" smtClean="0">
                <a:solidFill>
                  <a:srgbClr val="0000FF"/>
                </a:solidFill>
                <a:latin typeface="Consolas"/>
                <a:cs typeface="Consolas"/>
              </a:rPr>
              <a:t>1.10.1355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cs typeface="Consolas"/>
              </a:rPr>
              <a:t>”</a:t>
            </a:r>
            <a:endParaRPr lang="en-US" sz="12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464848" y="3071091"/>
            <a:ext cx="2358351" cy="523009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222279" y="406400"/>
            <a:ext cx="2503054" cy="1185007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1"/>
            <a:endCxn id="22" idx="6"/>
          </p:cNvCxnSpPr>
          <p:nvPr/>
        </p:nvCxnSpPr>
        <p:spPr>
          <a:xfrm flipH="1" flipV="1">
            <a:off x="3725333" y="998904"/>
            <a:ext cx="2084888" cy="214878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464848" y="1049704"/>
            <a:ext cx="2358351" cy="523009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3725333" y="930533"/>
            <a:ext cx="1739515" cy="38067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41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Execution: Join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98315" y="889424"/>
            <a:ext cx="5943985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i="1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COUNT</a:t>
            </a:r>
            <a:r>
              <a:rPr lang="en-US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o</a:t>
            </a:r>
            <a:r>
              <a:rPr lang="en-US" dirty="0" err="1" smtClean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dirty="0" err="1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O_ORDER_CNT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CNT_O_OL_CNT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</a:t>
            </a:r>
            <a:r>
              <a:rPr lang="en-US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ORDERS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o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CUSTOMER c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ON KEYS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o.O_CUSTOMER_KEY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</a:t>
            </a:r>
            <a:r>
              <a:rPr lang="en-US" dirty="0" err="1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o</a:t>
            </a:r>
            <a:r>
              <a:rPr lang="en-US" dirty="0" err="1" smtClean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dirty="0" err="1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O_CARRIER_NAME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”Penske”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 err="1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c.C_STATE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 smtClean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dirty="0" smtClean="0">
                <a:solidFill>
                  <a:srgbClr val="1E1C1C"/>
                </a:solidFill>
                <a:latin typeface="Courier New"/>
                <a:ea typeface="Times New Roman"/>
                <a:cs typeface="Times New Roman"/>
              </a:rPr>
              <a:t>“CA”</a:t>
            </a:r>
            <a:r>
              <a:rPr lang="en-US" dirty="0" smtClean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dirty="0">
              <a:latin typeface="Cambria"/>
              <a:ea typeface="ＭＳ 明朝"/>
              <a:cs typeface="Times New Roman"/>
            </a:endParaRPr>
          </a:p>
          <a:p>
            <a:r>
              <a:rPr lang="en-US" dirty="0">
                <a:latin typeface="Cambria"/>
                <a:ea typeface="ＭＳ 明朝"/>
                <a:cs typeface="Times New Roman"/>
              </a:rPr>
              <a:t> </a:t>
            </a:r>
            <a:endParaRPr lang="en-US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22209" y="1247670"/>
            <a:ext cx="1984279" cy="46989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E1C1C"/>
                </a:solidFill>
              </a:rPr>
              <a:t>Two </a:t>
            </a:r>
            <a:r>
              <a:rPr lang="en-US" sz="1600" dirty="0" err="1" smtClean="0">
                <a:solidFill>
                  <a:srgbClr val="1E1C1C"/>
                </a:solidFill>
              </a:rPr>
              <a:t>keyspace</a:t>
            </a:r>
            <a:r>
              <a:rPr lang="en-US" sz="1600" dirty="0" smtClean="0">
                <a:solidFill>
                  <a:srgbClr val="1E1C1C"/>
                </a:solidFill>
              </a:rPr>
              <a:t> joins</a:t>
            </a:r>
            <a:endParaRPr lang="en-US" sz="1600" dirty="0">
              <a:solidFill>
                <a:srgbClr val="1E1C1C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22209" y="1717569"/>
            <a:ext cx="2633903" cy="46989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E1C1C"/>
                </a:solidFill>
              </a:rPr>
              <a:t>ON Clause for the join</a:t>
            </a:r>
            <a:endParaRPr lang="en-US" sz="1600" dirty="0">
              <a:solidFill>
                <a:srgbClr val="1E1C1C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 rot="5400000">
            <a:off x="-1005472" y="1646431"/>
            <a:ext cx="4221545" cy="2056595"/>
            <a:chOff x="434734" y="1643784"/>
            <a:chExt cx="8369165" cy="1806709"/>
          </a:xfrm>
        </p:grpSpPr>
        <p:sp>
          <p:nvSpPr>
            <p:cNvPr id="10" name="Round Diagonal Corner Rectangle 9"/>
            <p:cNvSpPr/>
            <p:nvPr/>
          </p:nvSpPr>
          <p:spPr>
            <a:xfrm>
              <a:off x="434734" y="1643784"/>
              <a:ext cx="8369165" cy="1806709"/>
            </a:xfrm>
            <a:prstGeom prst="round2DiagRect">
              <a:avLst/>
            </a:prstGeom>
            <a:noFill/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accent6"/>
                </a:solidFill>
                <a:cs typeface="Helvetica Neue Thin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575425" y="1759296"/>
              <a:ext cx="590371" cy="1684089"/>
              <a:chOff x="2529290" y="1222620"/>
              <a:chExt cx="590371" cy="2245452"/>
            </a:xfrm>
          </p:grpSpPr>
          <p:sp>
            <p:nvSpPr>
              <p:cNvPr id="63" name="Round Diagonal Corner Rectangle 62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4" name="Round Diagonal Corner Rectangle 63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5" name="Round Diagonal Corner Rectangle 64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6" name="Round Diagonal Corner Rectangle 65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rot="16200000">
                <a:off x="2469153" y="1282757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cs typeface="Helvetica Neue Thin"/>
                  </a:rPr>
                  <a:t>Fetch</a:t>
                </a:r>
                <a:endPara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64691" y="1748139"/>
              <a:ext cx="518639" cy="1702353"/>
              <a:chOff x="1509926" y="1052495"/>
              <a:chExt cx="518639" cy="2269804"/>
            </a:xfrm>
          </p:grpSpPr>
          <p:sp>
            <p:nvSpPr>
              <p:cNvPr id="61" name="Round Diagonal Corner Rectangle 60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6200000">
                <a:off x="1413923" y="1148498"/>
                <a:ext cx="710646" cy="51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2"/>
                    </a:solidFill>
                    <a:cs typeface="Helvetica Neue Thin"/>
                  </a:rPr>
                  <a:t>Parse</a:t>
                </a:r>
                <a:endParaRPr lang="en-US" sz="1100" dirty="0">
                  <a:solidFill>
                    <a:schemeClr val="accent2"/>
                  </a:solidFill>
                  <a:cs typeface="Helvetica Neue Thin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255921" y="1733594"/>
              <a:ext cx="518638" cy="1716899"/>
              <a:chOff x="1545791" y="1033101"/>
              <a:chExt cx="518638" cy="2289198"/>
            </a:xfrm>
          </p:grpSpPr>
          <p:sp>
            <p:nvSpPr>
              <p:cNvPr id="59" name="Round Diagonal Corner Rectangle 58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5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1400642" y="1178250"/>
                <a:ext cx="808935" cy="51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09E0E"/>
                    </a:solidFill>
                    <a:cs typeface="Helvetica Neue Thin"/>
                  </a:rPr>
                  <a:t>Plan</a:t>
                </a:r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153788" y="1703511"/>
              <a:ext cx="732197" cy="1739874"/>
              <a:chOff x="3107653" y="1148240"/>
              <a:chExt cx="732197" cy="2319832"/>
            </a:xfrm>
          </p:grpSpPr>
          <p:sp>
            <p:nvSpPr>
              <p:cNvPr id="54" name="Round Diagonal Corner Rectangle 53"/>
              <p:cNvSpPr/>
              <p:nvPr/>
            </p:nvSpPr>
            <p:spPr>
              <a:xfrm>
                <a:off x="3320665" y="1775773"/>
                <a:ext cx="365760" cy="360116"/>
              </a:xfrm>
              <a:prstGeom prst="round2DiagRect">
                <a:avLst/>
              </a:prstGeom>
              <a:solidFill>
                <a:srgbClr val="FEB900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5" name="Round Diagonal Corner Rectangle 54"/>
              <p:cNvSpPr/>
              <p:nvPr/>
            </p:nvSpPr>
            <p:spPr>
              <a:xfrm>
                <a:off x="3320665" y="2212483"/>
                <a:ext cx="365760" cy="360116"/>
              </a:xfrm>
              <a:prstGeom prst="round2Diag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chemeClr val="accent4"/>
                  </a:solidFill>
                  <a:cs typeface="Helvetica Neue Thin"/>
                </a:endParaRPr>
              </a:p>
            </p:txBody>
          </p:sp>
          <p:sp>
            <p:nvSpPr>
              <p:cNvPr id="56" name="Round Diagonal Corner Rectangle 55"/>
              <p:cNvSpPr/>
              <p:nvPr/>
            </p:nvSpPr>
            <p:spPr>
              <a:xfrm>
                <a:off x="3320665" y="2659443"/>
                <a:ext cx="365760" cy="360116"/>
              </a:xfrm>
              <a:prstGeom prst="round2Diag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chemeClr val="accent4"/>
                  </a:solidFill>
                  <a:cs typeface="Helvetica Neue Thin"/>
                </a:endParaRPr>
              </a:p>
            </p:txBody>
          </p:sp>
          <p:sp>
            <p:nvSpPr>
              <p:cNvPr id="57" name="Round Diagonal Corner Rectangle 56"/>
              <p:cNvSpPr/>
              <p:nvPr/>
            </p:nvSpPr>
            <p:spPr>
              <a:xfrm>
                <a:off x="3320665" y="3107956"/>
                <a:ext cx="365760" cy="360116"/>
              </a:xfrm>
              <a:prstGeom prst="round2Diag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chemeClr val="accent4"/>
                  </a:solidFill>
                  <a:cs typeface="Helvetica Neue Thin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6200000">
                <a:off x="3118429" y="1137464"/>
                <a:ext cx="710645" cy="7321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 smtClean="0">
                    <a:solidFill>
                      <a:schemeClr val="accent4"/>
                    </a:solidFill>
                    <a:cs typeface="Helvetica Neue Thin"/>
                  </a:rPr>
                  <a:t>Join</a:t>
                </a:r>
                <a:endParaRPr lang="en-US" b="1" u="sng" dirty="0">
                  <a:solidFill>
                    <a:schemeClr val="accent4"/>
                  </a:solidFill>
                  <a:cs typeface="Helvetica Neue Thin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943601" y="1759296"/>
              <a:ext cx="590371" cy="1684089"/>
              <a:chOff x="2633548" y="1076847"/>
              <a:chExt cx="590371" cy="2245452"/>
            </a:xfrm>
          </p:grpSpPr>
          <p:sp>
            <p:nvSpPr>
              <p:cNvPr id="49" name="Round Diagonal Corner Rectangle 48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0" name="Round Diagonal Corner Rectangle 49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1" name="Round Diagonal Corner Rectangle 50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2" name="Round Diagonal Corner Rectangle 51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6200000">
                <a:off x="2573411" y="113698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8000"/>
                    </a:solidFill>
                    <a:cs typeface="Helvetica Neue Thin"/>
                  </a:rPr>
                  <a:t>Filter</a:t>
                </a:r>
                <a:endParaRPr lang="en-US" sz="1100" dirty="0">
                  <a:solidFill>
                    <a:srgbClr val="008000"/>
                  </a:solidFill>
                  <a:cs typeface="Helvetica Neue Thin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319200" y="1816066"/>
              <a:ext cx="1202777" cy="1631714"/>
              <a:chOff x="2327345" y="1146681"/>
              <a:chExt cx="1202777" cy="2175618"/>
            </a:xfrm>
          </p:grpSpPr>
          <p:sp>
            <p:nvSpPr>
              <p:cNvPr id="44" name="Round Diagonal Corner Rectangle 43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5" name="Round Diagonal Corner Rectangle 44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6" name="Round Diagonal Corner Rectangle 45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7" name="Round Diagonal Corner Rectangle 46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327345" y="1146681"/>
                <a:ext cx="1202777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686263" y="1725825"/>
              <a:ext cx="590371" cy="1724667"/>
              <a:chOff x="1509925" y="1022743"/>
              <a:chExt cx="590371" cy="2299556"/>
            </a:xfrm>
          </p:grpSpPr>
          <p:sp>
            <p:nvSpPr>
              <p:cNvPr id="42" name="Round Diagonal Corner Rectangle 41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rot="16200000">
                <a:off x="1449788" y="1082880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Offset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373704" y="1736982"/>
              <a:ext cx="590371" cy="1713510"/>
              <a:chOff x="1509924" y="1037619"/>
              <a:chExt cx="590371" cy="2284680"/>
            </a:xfrm>
          </p:grpSpPr>
          <p:sp>
            <p:nvSpPr>
              <p:cNvPr id="40" name="Round Diagonal Corner Rectangle 39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1449787" y="1097756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Limit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8059559" y="1703511"/>
              <a:ext cx="590371" cy="1739874"/>
              <a:chOff x="2633552" y="1002467"/>
              <a:chExt cx="590371" cy="2319832"/>
            </a:xfrm>
          </p:grpSpPr>
          <p:sp>
            <p:nvSpPr>
              <p:cNvPr id="35" name="Round Diagonal Corner Rectangle 34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6" name="Round Diagonal Corner Rectangle 35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7" name="Round Diagonal Corner Rectangle 36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8" name="Round Diagonal Corner Rectangle 37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16200000">
                <a:off x="2573415" y="106260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16AEB0"/>
                    </a:solidFill>
                    <a:cs typeface="Helvetica Neue Thin"/>
                  </a:rPr>
                  <a:t>Project</a:t>
                </a:r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003895" y="1770453"/>
              <a:ext cx="590371" cy="1672932"/>
              <a:chOff x="2633548" y="1091723"/>
              <a:chExt cx="590371" cy="2230576"/>
            </a:xfrm>
          </p:grpSpPr>
          <p:sp>
            <p:nvSpPr>
              <p:cNvPr id="30" name="Round Diagonal Corner Rectangle 29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1" name="Round Diagonal Corner Rectangle 30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2" name="Round Diagonal Corner Rectangle 31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3" name="Round Diagonal Corner Rectangle 32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6200000">
                <a:off x="2573411" y="1151860"/>
                <a:ext cx="710645" cy="590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00FF"/>
                    </a:solidFill>
                    <a:cs typeface="Helvetica Neue Thin"/>
                  </a:rPr>
                  <a:t>Sort</a:t>
                </a:r>
                <a:endParaRPr lang="en-US" sz="1100" dirty="0">
                  <a:solidFill>
                    <a:srgbClr val="0000FF"/>
                  </a:solidFill>
                  <a:cs typeface="Helvetica Neue Thin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020584" y="1717031"/>
              <a:ext cx="779565" cy="1733462"/>
              <a:chOff x="1214736" y="1011017"/>
              <a:chExt cx="779565" cy="2311282"/>
            </a:xfrm>
          </p:grpSpPr>
          <p:sp>
            <p:nvSpPr>
              <p:cNvPr id="28" name="Round Diagonal Corner Rectangle 27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6200000">
                <a:off x="1154599" y="107115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60066"/>
                    </a:solidFill>
                    <a:cs typeface="Helvetica Neue Thin"/>
                  </a:rPr>
                  <a:t>Aggregate</a:t>
                </a:r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897837" y="1777560"/>
              <a:ext cx="590371" cy="1672932"/>
              <a:chOff x="2529290" y="1237496"/>
              <a:chExt cx="590371" cy="2230576"/>
            </a:xfrm>
          </p:grpSpPr>
          <p:sp>
            <p:nvSpPr>
              <p:cNvPr id="23" name="Round Diagonal Corner Rectangle 22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4" name="Round Diagonal Corner Rectangle 23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5" name="Round Diagonal Corner Rectangle 24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6" name="Round Diagonal Corner Rectangle 25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 rot="16200000">
                <a:off x="2469153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75000"/>
                      </a:schemeClr>
                    </a:solidFill>
                    <a:cs typeface="Helvetica Neue Thin"/>
                  </a:rPr>
                  <a:t>Scan</a:t>
                </a:r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895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N1QL: Join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3598" y="589605"/>
            <a:ext cx="6553200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SELECT *</a:t>
            </a:r>
            <a:endParaRPr lang="en-US" dirty="0" smtClean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</a:t>
            </a:r>
            <a:r>
              <a:rPr lang="en-US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ORDERS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o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CUSTOMER c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dirty="0" smtClean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ON KEYS (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o.O_C_ID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    LEFT JOIN PREMIUM p 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           ON KEYS (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c.C_PR_ID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)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     LEFT JOIN demographics d 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          ON KEYS (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c.c_DEMO_ID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</a:p>
        </p:txBody>
      </p:sp>
      <p:grpSp>
        <p:nvGrpSpPr>
          <p:cNvPr id="5" name="Group 4"/>
          <p:cNvGrpSpPr/>
          <p:nvPr/>
        </p:nvGrpSpPr>
        <p:grpSpPr>
          <a:xfrm rot="5400000">
            <a:off x="-1005472" y="1646431"/>
            <a:ext cx="4221545" cy="2056595"/>
            <a:chOff x="434734" y="1643784"/>
            <a:chExt cx="8369165" cy="1806709"/>
          </a:xfrm>
        </p:grpSpPr>
        <p:sp>
          <p:nvSpPr>
            <p:cNvPr id="8" name="Round Diagonal Corner Rectangle 7"/>
            <p:cNvSpPr/>
            <p:nvPr/>
          </p:nvSpPr>
          <p:spPr>
            <a:xfrm>
              <a:off x="434734" y="1643784"/>
              <a:ext cx="8369165" cy="1806709"/>
            </a:xfrm>
            <a:prstGeom prst="round2DiagRect">
              <a:avLst/>
            </a:prstGeom>
            <a:noFill/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accent6"/>
                </a:solidFill>
                <a:cs typeface="Helvetica Neue Thin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575425" y="1759296"/>
              <a:ext cx="590371" cy="1684089"/>
              <a:chOff x="2529290" y="1222620"/>
              <a:chExt cx="590371" cy="2245452"/>
            </a:xfrm>
          </p:grpSpPr>
          <p:sp>
            <p:nvSpPr>
              <p:cNvPr id="61" name="Round Diagonal Corner Rectangle 60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2" name="Round Diagonal Corner Rectangle 61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3" name="Round Diagonal Corner Rectangle 62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4" name="Round Diagonal Corner Rectangle 63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16200000">
                <a:off x="2469153" y="1282757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cs typeface="Helvetica Neue Thin"/>
                  </a:rPr>
                  <a:t>Fetch</a:t>
                </a:r>
                <a:endPara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64691" y="1748139"/>
              <a:ext cx="518639" cy="1702353"/>
              <a:chOff x="1509926" y="1052495"/>
              <a:chExt cx="518639" cy="2269804"/>
            </a:xfrm>
          </p:grpSpPr>
          <p:sp>
            <p:nvSpPr>
              <p:cNvPr id="59" name="Round Diagonal Corner Rectangle 58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1413923" y="1148498"/>
                <a:ext cx="710646" cy="51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2"/>
                    </a:solidFill>
                    <a:cs typeface="Helvetica Neue Thin"/>
                  </a:rPr>
                  <a:t>Parse</a:t>
                </a:r>
                <a:endParaRPr lang="en-US" sz="1100" dirty="0">
                  <a:solidFill>
                    <a:schemeClr val="accent2"/>
                  </a:solidFill>
                  <a:cs typeface="Helvetica Neue Thi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255921" y="1733594"/>
              <a:ext cx="518638" cy="1716899"/>
              <a:chOff x="1545791" y="1033101"/>
              <a:chExt cx="518638" cy="2289198"/>
            </a:xfrm>
          </p:grpSpPr>
          <p:sp>
            <p:nvSpPr>
              <p:cNvPr id="57" name="Round Diagonal Corner Rectangle 56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5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6200000">
                <a:off x="1400642" y="1178250"/>
                <a:ext cx="808935" cy="51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09E0E"/>
                    </a:solidFill>
                    <a:cs typeface="Helvetica Neue Thin"/>
                  </a:rPr>
                  <a:t>Plan</a:t>
                </a:r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153788" y="1703511"/>
              <a:ext cx="732197" cy="1739874"/>
              <a:chOff x="3107653" y="1148240"/>
              <a:chExt cx="732197" cy="2319832"/>
            </a:xfrm>
          </p:grpSpPr>
          <p:sp>
            <p:nvSpPr>
              <p:cNvPr id="52" name="Round Diagonal Corner Rectangle 51"/>
              <p:cNvSpPr/>
              <p:nvPr/>
            </p:nvSpPr>
            <p:spPr>
              <a:xfrm>
                <a:off x="3320665" y="1775773"/>
                <a:ext cx="365760" cy="360116"/>
              </a:xfrm>
              <a:prstGeom prst="round2DiagRect">
                <a:avLst/>
              </a:prstGeom>
              <a:solidFill>
                <a:srgbClr val="FEB900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3" name="Round Diagonal Corner Rectangle 52"/>
              <p:cNvSpPr/>
              <p:nvPr/>
            </p:nvSpPr>
            <p:spPr>
              <a:xfrm>
                <a:off x="3320665" y="2212483"/>
                <a:ext cx="365760" cy="360116"/>
              </a:xfrm>
              <a:prstGeom prst="round2Diag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chemeClr val="accent4"/>
                  </a:solidFill>
                  <a:cs typeface="Helvetica Neue Thin"/>
                </a:endParaRPr>
              </a:p>
            </p:txBody>
          </p:sp>
          <p:sp>
            <p:nvSpPr>
              <p:cNvPr id="54" name="Round Diagonal Corner Rectangle 53"/>
              <p:cNvSpPr/>
              <p:nvPr/>
            </p:nvSpPr>
            <p:spPr>
              <a:xfrm>
                <a:off x="3320665" y="2659443"/>
                <a:ext cx="365760" cy="360116"/>
              </a:xfrm>
              <a:prstGeom prst="round2Diag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chemeClr val="accent4"/>
                  </a:solidFill>
                  <a:cs typeface="Helvetica Neue Thin"/>
                </a:endParaRPr>
              </a:p>
            </p:txBody>
          </p:sp>
          <p:sp>
            <p:nvSpPr>
              <p:cNvPr id="55" name="Round Diagonal Corner Rectangle 54"/>
              <p:cNvSpPr/>
              <p:nvPr/>
            </p:nvSpPr>
            <p:spPr>
              <a:xfrm>
                <a:off x="3320665" y="3107956"/>
                <a:ext cx="365760" cy="360116"/>
              </a:xfrm>
              <a:prstGeom prst="round2Diag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chemeClr val="accent4"/>
                  </a:solidFill>
                  <a:cs typeface="Helvetica Neue Thin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6200000">
                <a:off x="3118429" y="1137464"/>
                <a:ext cx="710645" cy="7321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 smtClean="0">
                    <a:solidFill>
                      <a:schemeClr val="accent4"/>
                    </a:solidFill>
                    <a:cs typeface="Helvetica Neue Thin"/>
                  </a:rPr>
                  <a:t>Join</a:t>
                </a:r>
                <a:endParaRPr lang="en-US" b="1" u="sng" dirty="0">
                  <a:solidFill>
                    <a:schemeClr val="accent4"/>
                  </a:solidFill>
                  <a:cs typeface="Helvetica Neue Thin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943601" y="1759296"/>
              <a:ext cx="590371" cy="1684089"/>
              <a:chOff x="2633548" y="1076847"/>
              <a:chExt cx="590371" cy="2245452"/>
            </a:xfrm>
          </p:grpSpPr>
          <p:sp>
            <p:nvSpPr>
              <p:cNvPr id="47" name="Round Diagonal Corner Rectangle 46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8" name="Round Diagonal Corner Rectangle 47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9" name="Round Diagonal Corner Rectangle 48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0" name="Round Diagonal Corner Rectangle 49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 rot="16200000">
                <a:off x="2573411" y="113698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8000"/>
                    </a:solidFill>
                    <a:cs typeface="Helvetica Neue Thin"/>
                  </a:rPr>
                  <a:t>Filter</a:t>
                </a:r>
                <a:endParaRPr lang="en-US" sz="1100" dirty="0">
                  <a:solidFill>
                    <a:srgbClr val="008000"/>
                  </a:solidFill>
                  <a:cs typeface="Helvetica Neue Thin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319200" y="1816066"/>
              <a:ext cx="1202777" cy="1631714"/>
              <a:chOff x="2327345" y="1146681"/>
              <a:chExt cx="1202777" cy="2175618"/>
            </a:xfrm>
          </p:grpSpPr>
          <p:sp>
            <p:nvSpPr>
              <p:cNvPr id="42" name="Round Diagonal Corner Rectangle 41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3" name="Round Diagonal Corner Rectangle 42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4" name="Round Diagonal Corner Rectangle 43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5" name="Round Diagonal Corner Rectangle 44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327345" y="1146681"/>
                <a:ext cx="1202777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686263" y="1725825"/>
              <a:ext cx="590371" cy="1724667"/>
              <a:chOff x="1509925" y="1022743"/>
              <a:chExt cx="590371" cy="2299556"/>
            </a:xfrm>
          </p:grpSpPr>
          <p:sp>
            <p:nvSpPr>
              <p:cNvPr id="40" name="Round Diagonal Corner Rectangle 39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1449788" y="1082880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Offset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373704" y="1736982"/>
              <a:ext cx="590371" cy="1713510"/>
              <a:chOff x="1509924" y="1037619"/>
              <a:chExt cx="590371" cy="2284680"/>
            </a:xfrm>
          </p:grpSpPr>
          <p:sp>
            <p:nvSpPr>
              <p:cNvPr id="38" name="Round Diagonal Corner Rectangle 37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16200000">
                <a:off x="1449787" y="1097756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Limit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8059559" y="1703511"/>
              <a:ext cx="590371" cy="1739874"/>
              <a:chOff x="2633552" y="1002467"/>
              <a:chExt cx="590371" cy="2319832"/>
            </a:xfrm>
          </p:grpSpPr>
          <p:sp>
            <p:nvSpPr>
              <p:cNvPr id="33" name="Round Diagonal Corner Rectangle 32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4" name="Round Diagonal Corner Rectangle 33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5" name="Round Diagonal Corner Rectangle 34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6" name="Round Diagonal Corner Rectangle 35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2573415" y="106260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16AEB0"/>
                    </a:solidFill>
                    <a:cs typeface="Helvetica Neue Thin"/>
                  </a:rPr>
                  <a:t>Project</a:t>
                </a:r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003895" y="1770453"/>
              <a:ext cx="590371" cy="1672932"/>
              <a:chOff x="2633548" y="1091723"/>
              <a:chExt cx="590371" cy="2230576"/>
            </a:xfrm>
          </p:grpSpPr>
          <p:sp>
            <p:nvSpPr>
              <p:cNvPr id="28" name="Round Diagonal Corner Rectangle 27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9" name="Round Diagonal Corner Rectangle 28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0" name="Round Diagonal Corner Rectangle 29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1" name="Round Diagonal Corner Rectangle 30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rot="16200000">
                <a:off x="2573411" y="1151860"/>
                <a:ext cx="710645" cy="590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00FF"/>
                    </a:solidFill>
                    <a:cs typeface="Helvetica Neue Thin"/>
                  </a:rPr>
                  <a:t>Sort</a:t>
                </a:r>
                <a:endParaRPr lang="en-US" sz="1100" dirty="0">
                  <a:solidFill>
                    <a:srgbClr val="0000FF"/>
                  </a:solidFill>
                  <a:cs typeface="Helvetica Neue Thin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020584" y="1717031"/>
              <a:ext cx="779565" cy="1733462"/>
              <a:chOff x="1214736" y="1011017"/>
              <a:chExt cx="779565" cy="2311282"/>
            </a:xfrm>
          </p:grpSpPr>
          <p:sp>
            <p:nvSpPr>
              <p:cNvPr id="26" name="Round Diagonal Corner Rectangle 25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 rot="16200000">
                <a:off x="1154599" y="107115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60066"/>
                    </a:solidFill>
                    <a:cs typeface="Helvetica Neue Thin"/>
                  </a:rPr>
                  <a:t>Aggregate</a:t>
                </a:r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897837" y="1777560"/>
              <a:ext cx="590371" cy="1672932"/>
              <a:chOff x="2529290" y="1237496"/>
              <a:chExt cx="590371" cy="2230576"/>
            </a:xfrm>
          </p:grpSpPr>
          <p:sp>
            <p:nvSpPr>
              <p:cNvPr id="21" name="Round Diagonal Corner Rectangle 20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2" name="Round Diagonal Corner Rectangle 21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3" name="Round Diagonal Corner Rectangle 22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4" name="Round Diagonal Corner Rectangle 23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16200000">
                <a:off x="2469153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75000"/>
                      </a:schemeClr>
                    </a:solidFill>
                    <a:cs typeface="Helvetica Neue Thin"/>
                  </a:rPr>
                  <a:t>Scan</a:t>
                </a:r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</p:grpSp>
      <p:sp>
        <p:nvSpPr>
          <p:cNvPr id="66" name="Content Placeholder 2"/>
          <p:cNvSpPr txBox="1">
            <a:spLocks/>
          </p:cNvSpPr>
          <p:nvPr/>
        </p:nvSpPr>
        <p:spPr>
          <a:xfrm>
            <a:off x="2133598" y="2634008"/>
            <a:ext cx="6692900" cy="230504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Lucida Grande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4075" indent="-168275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4075" indent="-168275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Support INNER and LEFT OUTER joins</a:t>
            </a:r>
          </a:p>
          <a:p>
            <a:r>
              <a:rPr lang="en-US" dirty="0" smtClean="0"/>
              <a:t>Join order follows the order in the FROM clause.</a:t>
            </a:r>
          </a:p>
          <a:p>
            <a:r>
              <a:rPr lang="en-US" dirty="0" smtClean="0"/>
              <a:t>N1QL supports the nested loop joins now.</a:t>
            </a:r>
          </a:p>
          <a:p>
            <a:r>
              <a:rPr lang="en-US" dirty="0" smtClean="0"/>
              <a:t>Join is always from a key of one document(outer table) to the document key of the second document (inner table)</a:t>
            </a:r>
          </a:p>
        </p:txBody>
      </p:sp>
    </p:spTree>
    <p:extLst>
      <p:ext uri="{BB962C8B-B14F-4D97-AF65-F5344CB8AC3E}">
        <p14:creationId xmlns:p14="http://schemas.microsoft.com/office/powerpoint/2010/main" val="2483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Execution: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598" y="1371883"/>
            <a:ext cx="6934200" cy="223314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Filters not pushed to the index scan will have to be applied.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Since the indices are maintained asynchronously, we apply the filters again to ensure integrity of the result set.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 rot="5400000">
            <a:off x="-967372" y="1608331"/>
            <a:ext cx="4221545" cy="2132796"/>
            <a:chOff x="434734" y="1576842"/>
            <a:chExt cx="8369165" cy="1873651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434734" y="1643784"/>
              <a:ext cx="8369165" cy="1806709"/>
            </a:xfrm>
            <a:prstGeom prst="round2DiagRect">
              <a:avLst/>
            </a:prstGeom>
            <a:noFill/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accent6"/>
                </a:solidFill>
                <a:cs typeface="Helvetica Neue Thin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575425" y="1759296"/>
              <a:ext cx="590371" cy="1684089"/>
              <a:chOff x="2529290" y="1222620"/>
              <a:chExt cx="590371" cy="2245452"/>
            </a:xfrm>
          </p:grpSpPr>
          <p:sp>
            <p:nvSpPr>
              <p:cNvPr id="58" name="Round Diagonal Corner Rectangle 57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9" name="Round Diagonal Corner Rectangle 58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0" name="Round Diagonal Corner Rectangle 59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1" name="Round Diagonal Corner Rectangle 60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6200000">
                <a:off x="2469153" y="1282757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cs typeface="Helvetica Neue Thin"/>
                  </a:rPr>
                  <a:t>Fetch</a:t>
                </a:r>
                <a:endPara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64691" y="1748139"/>
              <a:ext cx="518639" cy="1702353"/>
              <a:chOff x="1509926" y="1052495"/>
              <a:chExt cx="518639" cy="2269804"/>
            </a:xfrm>
          </p:grpSpPr>
          <p:sp>
            <p:nvSpPr>
              <p:cNvPr id="56" name="Round Diagonal Corner Rectangle 55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6200000">
                <a:off x="1413923" y="1148498"/>
                <a:ext cx="710646" cy="51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2"/>
                    </a:solidFill>
                    <a:cs typeface="Helvetica Neue Thin"/>
                  </a:rPr>
                  <a:t>Parse</a:t>
                </a:r>
                <a:endParaRPr lang="en-US" sz="1100" dirty="0">
                  <a:solidFill>
                    <a:schemeClr val="accent2"/>
                  </a:solidFill>
                  <a:cs typeface="Helvetica Neue Thi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255921" y="1733594"/>
              <a:ext cx="518638" cy="1716899"/>
              <a:chOff x="1545791" y="1033101"/>
              <a:chExt cx="518638" cy="2289198"/>
            </a:xfrm>
          </p:grpSpPr>
          <p:sp>
            <p:nvSpPr>
              <p:cNvPr id="54" name="Round Diagonal Corner Rectangle 53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5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6200000">
                <a:off x="1400642" y="1178250"/>
                <a:ext cx="808935" cy="51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09E0E"/>
                    </a:solidFill>
                    <a:cs typeface="Helvetica Neue Thin"/>
                  </a:rPr>
                  <a:t>Plan</a:t>
                </a:r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254494" y="1770453"/>
              <a:ext cx="590371" cy="1672932"/>
              <a:chOff x="3208359" y="1237496"/>
              <a:chExt cx="590371" cy="2230576"/>
            </a:xfrm>
          </p:grpSpPr>
          <p:sp>
            <p:nvSpPr>
              <p:cNvPr id="49" name="Round Diagonal Corner Rectangle 48"/>
              <p:cNvSpPr/>
              <p:nvPr/>
            </p:nvSpPr>
            <p:spPr>
              <a:xfrm>
                <a:off x="3320665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0" name="Round Diagonal Corner Rectangle 49"/>
              <p:cNvSpPr/>
              <p:nvPr/>
            </p:nvSpPr>
            <p:spPr>
              <a:xfrm>
                <a:off x="3320665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1" name="Round Diagonal Corner Rectangle 50"/>
              <p:cNvSpPr/>
              <p:nvPr/>
            </p:nvSpPr>
            <p:spPr>
              <a:xfrm>
                <a:off x="3320665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2" name="Round Diagonal Corner Rectangle 51"/>
              <p:cNvSpPr/>
              <p:nvPr/>
            </p:nvSpPr>
            <p:spPr>
              <a:xfrm>
                <a:off x="3320665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6200000">
                <a:off x="3148222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4">
                        <a:lumMod val="75000"/>
                      </a:schemeClr>
                    </a:solidFill>
                    <a:cs typeface="Helvetica Neue Thin"/>
                  </a:rPr>
                  <a:t>Join</a:t>
                </a:r>
                <a:endParaRPr lang="en-US" sz="1100" dirty="0">
                  <a:solidFill>
                    <a:schemeClr val="accent4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844867" y="1576842"/>
              <a:ext cx="671179" cy="1866543"/>
              <a:chOff x="2534814" y="833575"/>
              <a:chExt cx="671179" cy="2488724"/>
            </a:xfrm>
          </p:grpSpPr>
          <p:sp>
            <p:nvSpPr>
              <p:cNvPr id="44" name="Round Diagonal Corner Rectangle 43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chemeClr val="accent5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5" name="Round Diagonal Corner Rectangle 44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chemeClr val="accent5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6" name="Round Diagonal Corner Rectangle 45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chemeClr val="accent5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7" name="Round Diagonal Corner Rectangle 46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chemeClr val="accent5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16200000">
                <a:off x="2393446" y="974943"/>
                <a:ext cx="953915" cy="671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u="sng" dirty="0" smtClean="0">
                    <a:solidFill>
                      <a:srgbClr val="008000"/>
                    </a:solidFill>
                    <a:cs typeface="Helvetica Neue Thin"/>
                  </a:rPr>
                  <a:t>Filter</a:t>
                </a:r>
                <a:endParaRPr lang="en-US" sz="1600" b="1" u="sng" dirty="0">
                  <a:solidFill>
                    <a:srgbClr val="008000"/>
                  </a:solidFill>
                  <a:cs typeface="Helvetica Neue Thi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9200" y="1816066"/>
              <a:ext cx="1202777" cy="1631714"/>
              <a:chOff x="2327345" y="1146681"/>
              <a:chExt cx="1202777" cy="2175618"/>
            </a:xfrm>
          </p:grpSpPr>
          <p:sp>
            <p:nvSpPr>
              <p:cNvPr id="39" name="Round Diagonal Corner Rectangle 38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0" name="Round Diagonal Corner Rectangle 39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1" name="Round Diagonal Corner Rectangle 40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2" name="Round Diagonal Corner Rectangle 41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327345" y="1146681"/>
                <a:ext cx="1202777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86263" y="1725825"/>
              <a:ext cx="590371" cy="1724667"/>
              <a:chOff x="1509925" y="1022743"/>
              <a:chExt cx="590371" cy="2299556"/>
            </a:xfrm>
          </p:grpSpPr>
          <p:sp>
            <p:nvSpPr>
              <p:cNvPr id="37" name="Round Diagonal Corner Rectangle 36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6200000">
                <a:off x="1449788" y="1082880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Offset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373704" y="1736982"/>
              <a:ext cx="590371" cy="1713510"/>
              <a:chOff x="1509924" y="1037619"/>
              <a:chExt cx="590371" cy="2284680"/>
            </a:xfrm>
          </p:grpSpPr>
          <p:sp>
            <p:nvSpPr>
              <p:cNvPr id="35" name="Round Diagonal Corner Rectangle 34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6200000">
                <a:off x="1449787" y="1097756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Limit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059559" y="1703511"/>
              <a:ext cx="590371" cy="1739874"/>
              <a:chOff x="2633552" y="1002467"/>
              <a:chExt cx="590371" cy="2319832"/>
            </a:xfrm>
          </p:grpSpPr>
          <p:sp>
            <p:nvSpPr>
              <p:cNvPr id="30" name="Round Diagonal Corner Rectangle 29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1" name="Round Diagonal Corner Rectangle 30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2" name="Round Diagonal Corner Rectangle 31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3" name="Round Diagonal Corner Rectangle 32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6200000">
                <a:off x="2573415" y="106260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16AEB0"/>
                    </a:solidFill>
                    <a:cs typeface="Helvetica Neue Thin"/>
                  </a:rPr>
                  <a:t>Project</a:t>
                </a:r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003895" y="1770453"/>
              <a:ext cx="590371" cy="1672932"/>
              <a:chOff x="2633548" y="1091723"/>
              <a:chExt cx="590371" cy="2230576"/>
            </a:xfrm>
          </p:grpSpPr>
          <p:sp>
            <p:nvSpPr>
              <p:cNvPr id="25" name="Round Diagonal Corner Rectangle 24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6" name="Round Diagonal Corner Rectangle 25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7" name="Round Diagonal Corner Rectangle 26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8" name="Round Diagonal Corner Rectangle 27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6200000">
                <a:off x="2573411" y="1151860"/>
                <a:ext cx="710645" cy="590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00FF"/>
                    </a:solidFill>
                    <a:cs typeface="Helvetica Neue Thin"/>
                  </a:rPr>
                  <a:t>Sort</a:t>
                </a:r>
                <a:endParaRPr lang="en-US" sz="1100" dirty="0">
                  <a:solidFill>
                    <a:srgbClr val="0000FF"/>
                  </a:solidFill>
                  <a:cs typeface="Helvetica Neue Thin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020584" y="1717031"/>
              <a:ext cx="779565" cy="1733462"/>
              <a:chOff x="1214736" y="1011017"/>
              <a:chExt cx="779565" cy="2311282"/>
            </a:xfrm>
          </p:grpSpPr>
          <p:sp>
            <p:nvSpPr>
              <p:cNvPr id="23" name="Round Diagonal Corner Rectangle 22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16200000">
                <a:off x="1154599" y="107115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60066"/>
                    </a:solidFill>
                    <a:cs typeface="Helvetica Neue Thin"/>
                  </a:rPr>
                  <a:t>Aggregate</a:t>
                </a:r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897837" y="1777560"/>
              <a:ext cx="590371" cy="1672932"/>
              <a:chOff x="2529290" y="1237496"/>
              <a:chExt cx="590371" cy="2230576"/>
            </a:xfrm>
          </p:grpSpPr>
          <p:sp>
            <p:nvSpPr>
              <p:cNvPr id="18" name="Round Diagonal Corner Rectangle 17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9" name="Round Diagonal Corner Rectangle 18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0" name="Round Diagonal Corner Rectangle 19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1" name="Round Diagonal Corner Rectangle 20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6200000">
                <a:off x="2469153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75000"/>
                      </a:schemeClr>
                    </a:solidFill>
                    <a:cs typeface="Helvetica Neue Thin"/>
                  </a:rPr>
                  <a:t>Scan</a:t>
                </a:r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70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Execution: </a:t>
            </a:r>
            <a:r>
              <a:rPr lang="en-US" dirty="0" smtClean="0"/>
              <a:t>Aggregate, Sort, Offset, Limit</a:t>
            </a:r>
            <a:endParaRPr lang="en-US" dirty="0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2209800" y="897685"/>
            <a:ext cx="6934200" cy="202126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Each stream creates partial grouping &amp; aggregates</a:t>
            </a:r>
          </a:p>
          <a:p>
            <a:r>
              <a:rPr lang="en-US" dirty="0" smtClean="0"/>
              <a:t>The result set is sorted to evaluated the ORDER BY</a:t>
            </a:r>
          </a:p>
          <a:p>
            <a:r>
              <a:rPr lang="en-US" dirty="0" smtClean="0"/>
              <a:t>The sort is done in parallel</a:t>
            </a:r>
          </a:p>
          <a:p>
            <a:r>
              <a:rPr lang="en-US" dirty="0" smtClean="0"/>
              <a:t>OFFSET and LIMIT is typically used in pagination</a:t>
            </a:r>
          </a:p>
          <a:p>
            <a:pPr lvl="1"/>
            <a:r>
              <a:rPr lang="en-US" dirty="0" smtClean="0"/>
              <a:t>Evaluated after the ORDER BY clause is evaluated.</a:t>
            </a:r>
          </a:p>
          <a:p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 rot="5400000">
            <a:off x="-1005472" y="1646431"/>
            <a:ext cx="4221545" cy="2056595"/>
            <a:chOff x="434734" y="1643784"/>
            <a:chExt cx="8369165" cy="1806709"/>
          </a:xfrm>
        </p:grpSpPr>
        <p:sp>
          <p:nvSpPr>
            <p:cNvPr id="66" name="Round Diagonal Corner Rectangle 65"/>
            <p:cNvSpPr/>
            <p:nvPr/>
          </p:nvSpPr>
          <p:spPr>
            <a:xfrm>
              <a:off x="434734" y="1643784"/>
              <a:ext cx="8369165" cy="1806709"/>
            </a:xfrm>
            <a:prstGeom prst="round2DiagRect">
              <a:avLst/>
            </a:prstGeom>
            <a:noFill/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accent6"/>
                </a:solidFill>
                <a:cs typeface="Helvetica Neue Thin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2575425" y="1759296"/>
              <a:ext cx="590371" cy="1684089"/>
              <a:chOff x="2529290" y="1222620"/>
              <a:chExt cx="590371" cy="2245452"/>
            </a:xfrm>
          </p:grpSpPr>
          <p:sp>
            <p:nvSpPr>
              <p:cNvPr id="119" name="Round Diagonal Corner Rectangle 118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20" name="Round Diagonal Corner Rectangle 119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21" name="Round Diagonal Corner Rectangle 120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22" name="Round Diagonal Corner Rectangle 121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469153" y="1282757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cs typeface="Helvetica Neue Thin"/>
                  </a:rPr>
                  <a:t>Fetch</a:t>
                </a:r>
                <a:endPara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64691" y="1748139"/>
              <a:ext cx="518639" cy="1702353"/>
              <a:chOff x="1509926" y="1052495"/>
              <a:chExt cx="518639" cy="2269804"/>
            </a:xfrm>
          </p:grpSpPr>
          <p:sp>
            <p:nvSpPr>
              <p:cNvPr id="117" name="Round Diagonal Corner Rectangle 116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 rot="16200000">
                <a:off x="1413923" y="1148498"/>
                <a:ext cx="710646" cy="51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2"/>
                    </a:solidFill>
                    <a:cs typeface="Helvetica Neue Thin"/>
                  </a:rPr>
                  <a:t>Parse</a:t>
                </a:r>
                <a:endParaRPr lang="en-US" sz="1100" dirty="0">
                  <a:solidFill>
                    <a:schemeClr val="accent2"/>
                  </a:solidFill>
                  <a:cs typeface="Helvetica Neue Thin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255921" y="1733594"/>
              <a:ext cx="518638" cy="1716899"/>
              <a:chOff x="1545791" y="1033101"/>
              <a:chExt cx="518638" cy="2289198"/>
            </a:xfrm>
          </p:grpSpPr>
          <p:sp>
            <p:nvSpPr>
              <p:cNvPr id="115" name="Round Diagonal Corner Rectangle 114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5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 rot="16200000">
                <a:off x="1400642" y="1178250"/>
                <a:ext cx="808935" cy="51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09E0E"/>
                    </a:solidFill>
                    <a:cs typeface="Helvetica Neue Thin"/>
                  </a:rPr>
                  <a:t>Plan</a:t>
                </a:r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3254494" y="1770453"/>
              <a:ext cx="590371" cy="1672932"/>
              <a:chOff x="3208359" y="1237496"/>
              <a:chExt cx="590371" cy="2230576"/>
            </a:xfrm>
          </p:grpSpPr>
          <p:sp>
            <p:nvSpPr>
              <p:cNvPr id="110" name="Round Diagonal Corner Rectangle 109"/>
              <p:cNvSpPr/>
              <p:nvPr/>
            </p:nvSpPr>
            <p:spPr>
              <a:xfrm>
                <a:off x="3320665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11" name="Round Diagonal Corner Rectangle 110"/>
              <p:cNvSpPr/>
              <p:nvPr/>
            </p:nvSpPr>
            <p:spPr>
              <a:xfrm>
                <a:off x="3320665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12" name="Round Diagonal Corner Rectangle 111"/>
              <p:cNvSpPr/>
              <p:nvPr/>
            </p:nvSpPr>
            <p:spPr>
              <a:xfrm>
                <a:off x="3320665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13" name="Round Diagonal Corner Rectangle 112"/>
              <p:cNvSpPr/>
              <p:nvPr/>
            </p:nvSpPr>
            <p:spPr>
              <a:xfrm>
                <a:off x="3320665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 rot="16200000">
                <a:off x="3148222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4">
                        <a:lumMod val="75000"/>
                      </a:schemeClr>
                    </a:solidFill>
                    <a:cs typeface="Helvetica Neue Thin"/>
                  </a:rPr>
                  <a:t>Join</a:t>
                </a:r>
                <a:endParaRPr lang="en-US" sz="1100" dirty="0">
                  <a:solidFill>
                    <a:schemeClr val="accent4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3943601" y="1759296"/>
              <a:ext cx="590371" cy="1684089"/>
              <a:chOff x="2633548" y="1076847"/>
              <a:chExt cx="590371" cy="2245452"/>
            </a:xfrm>
          </p:grpSpPr>
          <p:sp>
            <p:nvSpPr>
              <p:cNvPr id="105" name="Round Diagonal Corner Rectangle 104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06" name="Round Diagonal Corner Rectangle 105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07" name="Round Diagonal Corner Rectangle 106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08" name="Round Diagonal Corner Rectangle 107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 rot="16200000">
                <a:off x="2573411" y="113698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8000"/>
                    </a:solidFill>
                    <a:cs typeface="Helvetica Neue Thin"/>
                  </a:rPr>
                  <a:t>Filter</a:t>
                </a:r>
                <a:endParaRPr lang="en-US" sz="1100" dirty="0">
                  <a:solidFill>
                    <a:srgbClr val="008000"/>
                  </a:solidFill>
                  <a:cs typeface="Helvetica Neue Thin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4319200" y="1816066"/>
              <a:ext cx="1202777" cy="1631714"/>
              <a:chOff x="2327345" y="1146681"/>
              <a:chExt cx="1202777" cy="2175618"/>
            </a:xfrm>
          </p:grpSpPr>
          <p:sp>
            <p:nvSpPr>
              <p:cNvPr id="100" name="Round Diagonal Corner Rectangle 99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800000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101" name="Round Diagonal Corner Rectangle 100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800000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102" name="Round Diagonal Corner Rectangle 101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800000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103" name="Round Diagonal Corner Rectangle 102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800000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327345" y="1146681"/>
                <a:ext cx="1202777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6686265" y="1725823"/>
              <a:ext cx="549147" cy="1724669"/>
              <a:chOff x="1509927" y="1022741"/>
              <a:chExt cx="549147" cy="2299558"/>
            </a:xfrm>
          </p:grpSpPr>
          <p:sp>
            <p:nvSpPr>
              <p:cNvPr id="98" name="Round Diagonal Corner Rectangle 97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 rot="16200000">
                <a:off x="1429178" y="1103490"/>
                <a:ext cx="710645" cy="549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800000"/>
                    </a:solidFill>
                    <a:cs typeface="Helvetica Neue Thin"/>
                  </a:rPr>
                  <a:t>Offset</a:t>
                </a:r>
                <a:endParaRPr lang="en-US" sz="1100" b="1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7373704" y="1736983"/>
              <a:ext cx="610165" cy="1713509"/>
              <a:chOff x="1509924" y="1037620"/>
              <a:chExt cx="610165" cy="2284679"/>
            </a:xfrm>
          </p:grpSpPr>
          <p:sp>
            <p:nvSpPr>
              <p:cNvPr id="96" name="Round Diagonal Corner Rectangle 95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BE5800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16200000">
                <a:off x="1459684" y="1087860"/>
                <a:ext cx="710645" cy="610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800000"/>
                    </a:solidFill>
                    <a:cs typeface="Helvetica Neue Thin"/>
                  </a:rPr>
                  <a:t>Limit</a:t>
                </a:r>
                <a:endParaRPr lang="en-US" sz="1100" b="1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8059559" y="1703511"/>
              <a:ext cx="590371" cy="1739874"/>
              <a:chOff x="2633552" y="1002467"/>
              <a:chExt cx="590371" cy="2319832"/>
            </a:xfrm>
          </p:grpSpPr>
          <p:sp>
            <p:nvSpPr>
              <p:cNvPr id="91" name="Round Diagonal Corner Rectangle 90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92" name="Round Diagonal Corner Rectangle 91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93" name="Round Diagonal Corner Rectangle 92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94" name="Round Diagonal Corner Rectangle 93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 rot="16200000">
                <a:off x="2573415" y="106260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16AEB0"/>
                    </a:solidFill>
                    <a:cs typeface="Helvetica Neue Thin"/>
                  </a:rPr>
                  <a:t>Project</a:t>
                </a:r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851090" y="1682741"/>
              <a:ext cx="671180" cy="1760645"/>
              <a:chOff x="2480743" y="974773"/>
              <a:chExt cx="671180" cy="2347526"/>
            </a:xfrm>
          </p:grpSpPr>
          <p:sp>
            <p:nvSpPr>
              <p:cNvPr id="86" name="Round Diagonal Corner Rectangle 85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FF"/>
                  </a:solidFill>
                  <a:cs typeface="Helvetica Neue Thin"/>
                </a:endParaRPr>
              </a:p>
            </p:txBody>
          </p:sp>
          <p:sp>
            <p:nvSpPr>
              <p:cNvPr id="87" name="Round Diagonal Corner Rectangle 86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FF"/>
                  </a:solidFill>
                  <a:cs typeface="Helvetica Neue Thin"/>
                </a:endParaRPr>
              </a:p>
            </p:txBody>
          </p:sp>
          <p:sp>
            <p:nvSpPr>
              <p:cNvPr id="88" name="Round Diagonal Corner Rectangle 87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FF"/>
                  </a:solidFill>
                  <a:cs typeface="Helvetica Neue Thin"/>
                </a:endParaRPr>
              </a:p>
            </p:txBody>
          </p:sp>
          <p:sp>
            <p:nvSpPr>
              <p:cNvPr id="89" name="Round Diagonal Corner Rectangle 88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FF"/>
                  </a:solidFill>
                  <a:cs typeface="Helvetica Neue Thin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 rot="16200000">
                <a:off x="2461010" y="994506"/>
                <a:ext cx="710645" cy="671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00FF"/>
                    </a:solidFill>
                    <a:cs typeface="Helvetica Neue Thin"/>
                  </a:rPr>
                  <a:t>Sort</a:t>
                </a:r>
                <a:endParaRPr lang="en-US" sz="1100" b="1" dirty="0">
                  <a:solidFill>
                    <a:srgbClr val="0000FF"/>
                  </a:solidFill>
                  <a:cs typeface="Helvetica Neue Thin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020585" y="1717030"/>
              <a:ext cx="779564" cy="1733463"/>
              <a:chOff x="1214737" y="1011016"/>
              <a:chExt cx="779564" cy="2311283"/>
            </a:xfrm>
          </p:grpSpPr>
          <p:sp>
            <p:nvSpPr>
              <p:cNvPr id="84" name="Round Diagonal Corner Rectangle 83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800000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 rot="16200000">
                <a:off x="1195004" y="1030749"/>
                <a:ext cx="710645" cy="671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660066"/>
                    </a:solidFill>
                    <a:cs typeface="Helvetica Neue Thin"/>
                  </a:rPr>
                  <a:t>AGG</a:t>
                </a:r>
                <a:endParaRPr lang="en-US" b="1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1897837" y="1777560"/>
              <a:ext cx="590371" cy="1672932"/>
              <a:chOff x="2529290" y="1237496"/>
              <a:chExt cx="590371" cy="2230576"/>
            </a:xfrm>
          </p:grpSpPr>
          <p:sp>
            <p:nvSpPr>
              <p:cNvPr id="79" name="Round Diagonal Corner Rectangle 78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80" name="Round Diagonal Corner Rectangle 79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81" name="Round Diagonal Corner Rectangle 80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82" name="Round Diagonal Corner Rectangle 81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 rot="16200000">
                <a:off x="2469153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75000"/>
                      </a:schemeClr>
                    </a:solidFill>
                    <a:cs typeface="Helvetica Neue Thin"/>
                  </a:rPr>
                  <a:t>Scan</a:t>
                </a:r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818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Execution: </a:t>
            </a:r>
            <a:r>
              <a:rPr lang="en-US" dirty="0" smtClean="0"/>
              <a:t>Project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 rot="5400000">
            <a:off x="-884821" y="1525781"/>
            <a:ext cx="4221544" cy="2297895"/>
            <a:chOff x="434735" y="1431803"/>
            <a:chExt cx="8369165" cy="2018690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434735" y="1543371"/>
              <a:ext cx="8369165" cy="1907122"/>
            </a:xfrm>
            <a:prstGeom prst="round2DiagRect">
              <a:avLst/>
            </a:prstGeom>
            <a:noFill/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accent6"/>
                </a:solidFill>
                <a:cs typeface="Helvetica Neue Thin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575425" y="1759296"/>
              <a:ext cx="590371" cy="1684089"/>
              <a:chOff x="2529290" y="1222620"/>
              <a:chExt cx="590371" cy="2245452"/>
            </a:xfrm>
          </p:grpSpPr>
          <p:sp>
            <p:nvSpPr>
              <p:cNvPr id="58" name="Round Diagonal Corner Rectangle 57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9" name="Round Diagonal Corner Rectangle 58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0" name="Round Diagonal Corner Rectangle 59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1" name="Round Diagonal Corner Rectangle 60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6200000">
                <a:off x="2469153" y="1282757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cs typeface="Helvetica Neue Thin"/>
                  </a:rPr>
                  <a:t>Fetch</a:t>
                </a:r>
                <a:endPara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64691" y="1748139"/>
              <a:ext cx="518639" cy="1702353"/>
              <a:chOff x="1509926" y="1052495"/>
              <a:chExt cx="518639" cy="2269804"/>
            </a:xfrm>
          </p:grpSpPr>
          <p:sp>
            <p:nvSpPr>
              <p:cNvPr id="56" name="Round Diagonal Corner Rectangle 55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6200000">
                <a:off x="1413923" y="1148498"/>
                <a:ext cx="710646" cy="51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2"/>
                    </a:solidFill>
                    <a:cs typeface="Helvetica Neue Thin"/>
                  </a:rPr>
                  <a:t>Parse</a:t>
                </a:r>
                <a:endParaRPr lang="en-US" sz="1100" dirty="0">
                  <a:solidFill>
                    <a:schemeClr val="accent2"/>
                  </a:solidFill>
                  <a:cs typeface="Helvetica Neue Thi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255921" y="1733594"/>
              <a:ext cx="518638" cy="1716899"/>
              <a:chOff x="1545791" y="1033101"/>
              <a:chExt cx="518638" cy="2289198"/>
            </a:xfrm>
          </p:grpSpPr>
          <p:sp>
            <p:nvSpPr>
              <p:cNvPr id="54" name="Round Diagonal Corner Rectangle 53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5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6200000">
                <a:off x="1400642" y="1178250"/>
                <a:ext cx="808935" cy="51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09E0E"/>
                    </a:solidFill>
                    <a:cs typeface="Helvetica Neue Thin"/>
                  </a:rPr>
                  <a:t>Plan</a:t>
                </a:r>
                <a:endParaRPr lang="en-US" sz="1100" dirty="0">
                  <a:solidFill>
                    <a:srgbClr val="609E0E"/>
                  </a:solidFill>
                  <a:cs typeface="Helvetica Neue Thin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254494" y="1770453"/>
              <a:ext cx="590371" cy="1672932"/>
              <a:chOff x="3208359" y="1237496"/>
              <a:chExt cx="590371" cy="2230576"/>
            </a:xfrm>
          </p:grpSpPr>
          <p:sp>
            <p:nvSpPr>
              <p:cNvPr id="49" name="Round Diagonal Corner Rectangle 48"/>
              <p:cNvSpPr/>
              <p:nvPr/>
            </p:nvSpPr>
            <p:spPr>
              <a:xfrm>
                <a:off x="3320665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0" name="Round Diagonal Corner Rectangle 49"/>
              <p:cNvSpPr/>
              <p:nvPr/>
            </p:nvSpPr>
            <p:spPr>
              <a:xfrm>
                <a:off x="3320665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1" name="Round Diagonal Corner Rectangle 50"/>
              <p:cNvSpPr/>
              <p:nvPr/>
            </p:nvSpPr>
            <p:spPr>
              <a:xfrm>
                <a:off x="3320665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2" name="Round Diagonal Corner Rectangle 51"/>
              <p:cNvSpPr/>
              <p:nvPr/>
            </p:nvSpPr>
            <p:spPr>
              <a:xfrm>
                <a:off x="3320665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6200000">
                <a:off x="3148222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4">
                        <a:lumMod val="75000"/>
                      </a:schemeClr>
                    </a:solidFill>
                    <a:cs typeface="Helvetica Neue Thin"/>
                  </a:rPr>
                  <a:t>Join</a:t>
                </a:r>
                <a:endParaRPr lang="en-US" sz="1100" dirty="0">
                  <a:solidFill>
                    <a:schemeClr val="accent4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943601" y="1759296"/>
              <a:ext cx="590371" cy="1684089"/>
              <a:chOff x="2633548" y="1076847"/>
              <a:chExt cx="590371" cy="2245452"/>
            </a:xfrm>
          </p:grpSpPr>
          <p:sp>
            <p:nvSpPr>
              <p:cNvPr id="44" name="Round Diagonal Corner Rectangle 43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5" name="Round Diagonal Corner Rectangle 44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6" name="Round Diagonal Corner Rectangle 45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7" name="Round Diagonal Corner Rectangle 46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BE8B00"/>
                  </a:solidFill>
                  <a:cs typeface="Helvetica Neue Thin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16200000">
                <a:off x="2573411" y="113698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8000"/>
                    </a:solidFill>
                    <a:cs typeface="Helvetica Neue Thin"/>
                  </a:rPr>
                  <a:t>Filter</a:t>
                </a:r>
                <a:endParaRPr lang="en-US" sz="1100" dirty="0">
                  <a:solidFill>
                    <a:srgbClr val="008000"/>
                  </a:solidFill>
                  <a:cs typeface="Helvetica Neue Thi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9200" y="1816066"/>
              <a:ext cx="1202777" cy="1631714"/>
              <a:chOff x="2327345" y="1146681"/>
              <a:chExt cx="1202777" cy="2175618"/>
            </a:xfrm>
          </p:grpSpPr>
          <p:sp>
            <p:nvSpPr>
              <p:cNvPr id="39" name="Round Diagonal Corner Rectangle 38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0" name="Round Diagonal Corner Rectangle 39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1" name="Round Diagonal Corner Rectangle 40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2" name="Round Diagonal Corner Rectangle 41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327345" y="1146681"/>
                <a:ext cx="1202777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86263" y="1725825"/>
              <a:ext cx="590371" cy="1724667"/>
              <a:chOff x="1509925" y="1022743"/>
              <a:chExt cx="590371" cy="2299556"/>
            </a:xfrm>
          </p:grpSpPr>
          <p:sp>
            <p:nvSpPr>
              <p:cNvPr id="37" name="Round Diagonal Corner Rectangle 36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6200000">
                <a:off x="1449788" y="1082880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Offset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373704" y="1736982"/>
              <a:ext cx="590371" cy="1713510"/>
              <a:chOff x="1509924" y="1037619"/>
              <a:chExt cx="590371" cy="2284680"/>
            </a:xfrm>
          </p:grpSpPr>
          <p:sp>
            <p:nvSpPr>
              <p:cNvPr id="35" name="Round Diagonal Corner Rectangle 34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800000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6200000">
                <a:off x="1449787" y="1097756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800000"/>
                    </a:solidFill>
                    <a:cs typeface="Helvetica Neue Thin"/>
                  </a:rPr>
                  <a:t>Limit</a:t>
                </a:r>
                <a:endParaRPr lang="en-US" sz="1100" dirty="0">
                  <a:solidFill>
                    <a:srgbClr val="800000"/>
                  </a:solidFill>
                  <a:cs typeface="Helvetica Neue Thin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059560" y="1431803"/>
              <a:ext cx="671180" cy="2011582"/>
              <a:chOff x="2633553" y="640191"/>
              <a:chExt cx="671180" cy="2682108"/>
            </a:xfrm>
          </p:grpSpPr>
          <p:sp>
            <p:nvSpPr>
              <p:cNvPr id="30" name="Round Diagonal Corner Rectangle 29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1" name="Round Diagonal Corner Rectangle 30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2" name="Round Diagonal Corner Rectangle 31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3" name="Round Diagonal Corner Rectangle 32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6200000">
                <a:off x="2432684" y="841060"/>
                <a:ext cx="1072917" cy="671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u="sng" dirty="0" smtClean="0">
                    <a:solidFill>
                      <a:srgbClr val="16AEB0"/>
                    </a:solidFill>
                    <a:cs typeface="Helvetica Neue Thin"/>
                  </a:rPr>
                  <a:t>Project</a:t>
                </a:r>
                <a:endParaRPr lang="en-US" sz="1100" b="1" u="sng" dirty="0">
                  <a:solidFill>
                    <a:srgbClr val="16AEB0"/>
                  </a:solidFill>
                  <a:cs typeface="Helvetica Neue Thin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003895" y="1770453"/>
              <a:ext cx="590371" cy="1672932"/>
              <a:chOff x="2633548" y="1091723"/>
              <a:chExt cx="590371" cy="2230576"/>
            </a:xfrm>
          </p:grpSpPr>
          <p:sp>
            <p:nvSpPr>
              <p:cNvPr id="25" name="Round Diagonal Corner Rectangle 24"/>
              <p:cNvSpPr/>
              <p:nvPr/>
            </p:nvSpPr>
            <p:spPr>
              <a:xfrm>
                <a:off x="2745854" y="163000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6" name="Round Diagonal Corner Rectangle 25"/>
              <p:cNvSpPr/>
              <p:nvPr/>
            </p:nvSpPr>
            <p:spPr>
              <a:xfrm>
                <a:off x="2745854" y="206671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7" name="Round Diagonal Corner Rectangle 26"/>
              <p:cNvSpPr/>
              <p:nvPr/>
            </p:nvSpPr>
            <p:spPr>
              <a:xfrm>
                <a:off x="2745854" y="2513670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8" name="Round Diagonal Corner Rectangle 27"/>
              <p:cNvSpPr/>
              <p:nvPr/>
            </p:nvSpPr>
            <p:spPr>
              <a:xfrm>
                <a:off x="2745854" y="29621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0000FF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6200000">
                <a:off x="2573411" y="1151860"/>
                <a:ext cx="710645" cy="590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00FF"/>
                    </a:solidFill>
                    <a:cs typeface="Helvetica Neue Thin"/>
                  </a:rPr>
                  <a:t>Sort</a:t>
                </a:r>
                <a:endParaRPr lang="en-US" sz="1100" dirty="0">
                  <a:solidFill>
                    <a:srgbClr val="0000FF"/>
                  </a:solidFill>
                  <a:cs typeface="Helvetica Neue Thin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020584" y="1717031"/>
              <a:ext cx="779565" cy="1733462"/>
              <a:chOff x="1214736" y="1011017"/>
              <a:chExt cx="779565" cy="2311282"/>
            </a:xfrm>
          </p:grpSpPr>
          <p:sp>
            <p:nvSpPr>
              <p:cNvPr id="23" name="Round Diagonal Corner Rectangle 22"/>
              <p:cNvSpPr/>
              <p:nvPr/>
            </p:nvSpPr>
            <p:spPr>
              <a:xfrm>
                <a:off x="1628541" y="1629999"/>
                <a:ext cx="365760" cy="1692300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16200000">
                <a:off x="1154599" y="1071154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660066"/>
                    </a:solidFill>
                    <a:cs typeface="Helvetica Neue Thin"/>
                  </a:rPr>
                  <a:t>Aggregate</a:t>
                </a:r>
                <a:endParaRPr lang="en-US" sz="1100" dirty="0">
                  <a:solidFill>
                    <a:srgbClr val="660066"/>
                  </a:solidFill>
                  <a:cs typeface="Helvetica Neue Thin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897837" y="1777560"/>
              <a:ext cx="590371" cy="1672932"/>
              <a:chOff x="2529290" y="1237496"/>
              <a:chExt cx="590371" cy="2230576"/>
            </a:xfrm>
          </p:grpSpPr>
          <p:sp>
            <p:nvSpPr>
              <p:cNvPr id="18" name="Round Diagonal Corner Rectangle 17"/>
              <p:cNvSpPr/>
              <p:nvPr/>
            </p:nvSpPr>
            <p:spPr>
              <a:xfrm>
                <a:off x="2641596" y="177577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19" name="Round Diagonal Corner Rectangle 18"/>
              <p:cNvSpPr/>
              <p:nvPr/>
            </p:nvSpPr>
            <p:spPr>
              <a:xfrm>
                <a:off x="2641596" y="221248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0" name="Round Diagonal Corner Rectangle 19"/>
              <p:cNvSpPr/>
              <p:nvPr/>
            </p:nvSpPr>
            <p:spPr>
              <a:xfrm>
                <a:off x="2641596" y="2659443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1" name="Round Diagonal Corner Rectangle 20"/>
              <p:cNvSpPr/>
              <p:nvPr/>
            </p:nvSpPr>
            <p:spPr>
              <a:xfrm>
                <a:off x="2641596" y="3107956"/>
                <a:ext cx="365760" cy="360116"/>
              </a:xfrm>
              <a:prstGeom prst="round2Diag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100" dirty="0">
                  <a:solidFill>
                    <a:srgbClr val="000000"/>
                  </a:solidFill>
                  <a:cs typeface="Helvetica Neue Thin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6200000">
                <a:off x="2469153" y="1297633"/>
                <a:ext cx="710645" cy="59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accent1">
                        <a:lumMod val="75000"/>
                      </a:schemeClr>
                    </a:solidFill>
                    <a:cs typeface="Helvetica Neue Thin"/>
                  </a:rPr>
                  <a:t>Scan</a:t>
                </a:r>
                <a:endParaRPr lang="en-US" sz="1100" dirty="0">
                  <a:solidFill>
                    <a:schemeClr val="accent1">
                      <a:lumMod val="75000"/>
                    </a:schemeClr>
                  </a:solidFill>
                  <a:cs typeface="Helvetica Neue Thin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2247900" y="601755"/>
            <a:ext cx="4965700" cy="4832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/>
                <a:cs typeface="Courier New"/>
              </a:rPr>
              <a:t>SELECT </a:t>
            </a:r>
            <a:r>
              <a:rPr lang="en-US" sz="1100" b="1" dirty="0" smtClean="0">
                <a:solidFill>
                  <a:srgbClr val="0000FF"/>
                </a:solidFill>
                <a:latin typeface="Courier New"/>
                <a:cs typeface="Courier New"/>
              </a:rPr>
              <a:t>C_ZIP</a:t>
            </a:r>
            <a:r>
              <a:rPr lang="en-US" sz="1100" b="1" dirty="0">
                <a:solidFill>
                  <a:srgbClr val="0000FF"/>
                </a:solidFill>
                <a:latin typeface="Courier New"/>
                <a:cs typeface="Courier New"/>
              </a:rPr>
              <a:t>, count(*) as NUMCUSTOMERS </a:t>
            </a:r>
            <a:endParaRPr lang="en-US" sz="1100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100" dirty="0" smtClean="0">
                <a:latin typeface="Courier New"/>
                <a:cs typeface="Courier New"/>
              </a:rPr>
              <a:t>FROM </a:t>
            </a:r>
            <a:r>
              <a:rPr lang="en-US" sz="1100" dirty="0">
                <a:latin typeface="Courier New"/>
                <a:cs typeface="Courier New"/>
              </a:rPr>
              <a:t>CUSTOMER </a:t>
            </a:r>
            <a:endParaRPr lang="en-US" sz="1100" dirty="0" smtClean="0">
              <a:latin typeface="Courier New"/>
              <a:cs typeface="Courier New"/>
            </a:endParaRPr>
          </a:p>
          <a:p>
            <a:r>
              <a:rPr lang="en-US" sz="1100" dirty="0" smtClean="0">
                <a:latin typeface="Courier New"/>
                <a:cs typeface="Courier New"/>
              </a:rPr>
              <a:t>GROUP </a:t>
            </a:r>
            <a:r>
              <a:rPr lang="en-US" sz="1100" dirty="0">
                <a:latin typeface="Courier New"/>
                <a:cs typeface="Courier New"/>
              </a:rPr>
              <a:t>BY C_ZIP ORDER BY COUNT(*) DESC LIMIT  </a:t>
            </a:r>
            <a:r>
              <a:rPr lang="en-US" sz="1100" dirty="0" smtClean="0">
                <a:latin typeface="Courier New"/>
                <a:cs typeface="Courier New"/>
              </a:rPr>
              <a:t>10;</a:t>
            </a:r>
            <a:endParaRPr lang="en-US" sz="1100" dirty="0">
              <a:latin typeface="Courier New"/>
              <a:cs typeface="Courier New"/>
            </a:endParaRPr>
          </a:p>
          <a:p>
            <a:r>
              <a:rPr lang="en-US" sz="1100" dirty="0">
                <a:latin typeface="Courier New"/>
                <a:cs typeface="Courier New"/>
              </a:rPr>
              <a:t>{</a:t>
            </a:r>
          </a:p>
          <a:p>
            <a:r>
              <a:rPr lang="it-IT" sz="1100" dirty="0">
                <a:latin typeface="Courier New"/>
                <a:cs typeface="Courier New"/>
              </a:rPr>
              <a:t>    "</a:t>
            </a:r>
            <a:r>
              <a:rPr lang="it-IT" sz="1100" dirty="0" err="1">
                <a:latin typeface="Courier New"/>
                <a:cs typeface="Courier New"/>
              </a:rPr>
              <a:t>requestID</a:t>
            </a:r>
            <a:r>
              <a:rPr lang="it-IT" sz="1100" dirty="0">
                <a:latin typeface="Courier New"/>
                <a:cs typeface="Courier New"/>
              </a:rPr>
              <a:t>": "ff49a6e6-35f0-4eac-8d74-aa8a0aab58e7",</a:t>
            </a:r>
          </a:p>
          <a:p>
            <a:r>
              <a:rPr lang="it-IT" sz="1100" dirty="0">
                <a:latin typeface="Courier New"/>
                <a:cs typeface="Courier New"/>
              </a:rPr>
              <a:t>    "</a:t>
            </a:r>
            <a:r>
              <a:rPr lang="it-IT" sz="1100" dirty="0" err="1">
                <a:latin typeface="Courier New"/>
                <a:cs typeface="Courier New"/>
              </a:rPr>
              <a:t>signature</a:t>
            </a:r>
            <a:r>
              <a:rPr lang="it-IT" sz="1100" dirty="0">
                <a:latin typeface="Courier New"/>
                <a:cs typeface="Courier New"/>
              </a:rPr>
              <a:t>": {</a:t>
            </a:r>
          </a:p>
          <a:p>
            <a:r>
              <a:rPr lang="cs-CZ" sz="1100" b="1" dirty="0">
                <a:solidFill>
                  <a:srgbClr val="0000FF"/>
                </a:solidFill>
                <a:latin typeface="Courier New"/>
                <a:cs typeface="Courier New"/>
              </a:rPr>
              <a:t>        "C_ZIP": "</a:t>
            </a:r>
            <a:r>
              <a:rPr lang="cs-CZ" sz="1100" b="1" dirty="0" err="1">
                <a:solidFill>
                  <a:srgbClr val="0000FF"/>
                </a:solidFill>
                <a:latin typeface="Courier New"/>
                <a:cs typeface="Courier New"/>
              </a:rPr>
              <a:t>json</a:t>
            </a:r>
            <a:r>
              <a:rPr lang="cs-CZ" sz="1100" b="1" dirty="0">
                <a:solidFill>
                  <a:srgbClr val="0000FF"/>
                </a:solidFill>
                <a:latin typeface="Courier New"/>
                <a:cs typeface="Courier New"/>
              </a:rPr>
              <a:t>",</a:t>
            </a:r>
          </a:p>
          <a:p>
            <a:r>
              <a:rPr lang="cs-CZ" sz="1100" b="1" dirty="0">
                <a:solidFill>
                  <a:srgbClr val="0000FF"/>
                </a:solidFill>
                <a:latin typeface="Courier New"/>
                <a:cs typeface="Courier New"/>
              </a:rPr>
              <a:t>        "NUMCUSTOMERS": "</a:t>
            </a:r>
            <a:r>
              <a:rPr lang="cs-CZ" sz="1100" b="1" dirty="0" err="1">
                <a:solidFill>
                  <a:srgbClr val="0000FF"/>
                </a:solidFill>
                <a:latin typeface="Courier New"/>
                <a:cs typeface="Courier New"/>
              </a:rPr>
              <a:t>number</a:t>
            </a:r>
            <a:r>
              <a:rPr lang="cs-CZ" sz="1100" b="1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</a:p>
          <a:p>
            <a:r>
              <a:rPr lang="cs-CZ" sz="1100" dirty="0">
                <a:latin typeface="Courier New"/>
                <a:cs typeface="Courier New"/>
              </a:rPr>
              <a:t>    },</a:t>
            </a:r>
          </a:p>
          <a:p>
            <a:r>
              <a:rPr lang="cs-CZ" sz="1100" dirty="0">
                <a:latin typeface="Courier New"/>
                <a:cs typeface="Courier New"/>
              </a:rPr>
              <a:t>    "</a:t>
            </a:r>
            <a:r>
              <a:rPr lang="cs-CZ" sz="1100" dirty="0" err="1">
                <a:latin typeface="Courier New"/>
                <a:cs typeface="Courier New"/>
              </a:rPr>
              <a:t>results</a:t>
            </a:r>
            <a:r>
              <a:rPr lang="cs-CZ" sz="1100" dirty="0">
                <a:latin typeface="Courier New"/>
                <a:cs typeface="Courier New"/>
              </a:rPr>
              <a:t>": [</a:t>
            </a:r>
          </a:p>
          <a:p>
            <a:r>
              <a:rPr lang="cs-CZ" sz="1100" dirty="0">
                <a:latin typeface="Courier New"/>
                <a:cs typeface="Courier New"/>
              </a:rPr>
              <a:t>        {</a:t>
            </a:r>
          </a:p>
          <a:p>
            <a:r>
              <a:rPr lang="cs-CZ" sz="1100" dirty="0">
                <a:latin typeface="Courier New"/>
                <a:cs typeface="Courier New"/>
              </a:rPr>
              <a:t>            "C_ZIP": "304811111",</a:t>
            </a:r>
          </a:p>
          <a:p>
            <a:r>
              <a:rPr lang="cs-CZ" sz="1100" dirty="0">
                <a:latin typeface="Courier New"/>
                <a:cs typeface="Courier New"/>
              </a:rPr>
              <a:t>            "NUMCUSTOMERS": 12</a:t>
            </a:r>
          </a:p>
          <a:p>
            <a:r>
              <a:rPr lang="cs-CZ" sz="1100" dirty="0">
                <a:latin typeface="Courier New"/>
                <a:cs typeface="Courier New"/>
              </a:rPr>
              <a:t>        },</a:t>
            </a:r>
          </a:p>
          <a:p>
            <a:r>
              <a:rPr lang="cs-CZ" sz="1100" dirty="0" smtClean="0">
                <a:latin typeface="Courier New"/>
                <a:cs typeface="Courier New"/>
              </a:rPr>
              <a:t>...</a:t>
            </a:r>
            <a:endParaRPr lang="cs-CZ" sz="1100" dirty="0">
              <a:latin typeface="Courier New"/>
              <a:cs typeface="Courier New"/>
            </a:endParaRPr>
          </a:p>
          <a:p>
            <a:r>
              <a:rPr lang="cs-CZ" sz="1100" dirty="0">
                <a:latin typeface="Courier New"/>
                <a:cs typeface="Courier New"/>
              </a:rPr>
              <a:t>        {</a:t>
            </a:r>
          </a:p>
          <a:p>
            <a:r>
              <a:rPr lang="cs-CZ" sz="1100" dirty="0">
                <a:latin typeface="Courier New"/>
                <a:cs typeface="Courier New"/>
              </a:rPr>
              <a:t>            "C_ZIP": "709811111",</a:t>
            </a:r>
          </a:p>
          <a:p>
            <a:r>
              <a:rPr lang="cs-CZ" sz="1100" dirty="0">
                <a:latin typeface="Courier New"/>
                <a:cs typeface="Courier New"/>
              </a:rPr>
              <a:t>            "NUMCUSTOMERS": 10</a:t>
            </a:r>
          </a:p>
          <a:p>
            <a:r>
              <a:rPr lang="cs-CZ" sz="1100" dirty="0">
                <a:latin typeface="Courier New"/>
                <a:cs typeface="Courier New"/>
              </a:rPr>
              <a:t>        }</a:t>
            </a:r>
          </a:p>
          <a:p>
            <a:r>
              <a:rPr lang="cs-CZ" sz="1100" dirty="0">
                <a:latin typeface="Courier New"/>
                <a:cs typeface="Courier New"/>
              </a:rPr>
              <a:t>    ],</a:t>
            </a:r>
          </a:p>
          <a:p>
            <a:r>
              <a:rPr lang="cs-CZ" sz="1100" dirty="0">
                <a:latin typeface="Courier New"/>
                <a:cs typeface="Courier New"/>
              </a:rPr>
              <a:t>    "status": "</a:t>
            </a:r>
            <a:r>
              <a:rPr lang="cs-CZ" sz="1100" dirty="0" err="1">
                <a:latin typeface="Courier New"/>
                <a:cs typeface="Courier New"/>
              </a:rPr>
              <a:t>success</a:t>
            </a:r>
            <a:r>
              <a:rPr lang="cs-CZ" sz="1100" dirty="0">
                <a:latin typeface="Courier New"/>
                <a:cs typeface="Courier New"/>
              </a:rPr>
              <a:t>",</a:t>
            </a:r>
          </a:p>
          <a:p>
            <a:r>
              <a:rPr lang="hu-HU" sz="1100" dirty="0">
                <a:latin typeface="Courier New"/>
                <a:cs typeface="Courier New"/>
              </a:rPr>
              <a:t>    "metrics": {</a:t>
            </a:r>
          </a:p>
          <a:p>
            <a:r>
              <a:rPr lang="hu-HU" sz="1100" dirty="0">
                <a:solidFill>
                  <a:srgbClr val="0000FF"/>
                </a:solidFill>
                <a:latin typeface="Courier New"/>
                <a:cs typeface="Courier New"/>
              </a:rPr>
              <a:t>        "elapsedTime": "1.57600634s",</a:t>
            </a:r>
          </a:p>
          <a:p>
            <a:r>
              <a:rPr lang="ro-RO" sz="1100" dirty="0">
                <a:solidFill>
                  <a:srgbClr val="0000FF"/>
                </a:solidFill>
                <a:latin typeface="Courier New"/>
                <a:cs typeface="Courier New"/>
              </a:rPr>
              <a:t>        "executionTime": "1.575851088s",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  <a:cs typeface="Courier New"/>
              </a:rPr>
              <a:t>        "</a:t>
            </a:r>
            <a:r>
              <a:rPr lang="en-US" sz="1100" dirty="0" err="1">
                <a:solidFill>
                  <a:srgbClr val="0000FF"/>
                </a:solidFill>
                <a:latin typeface="Courier New"/>
                <a:cs typeface="Courier New"/>
              </a:rPr>
              <a:t>resultCount</a:t>
            </a:r>
            <a:r>
              <a:rPr lang="en-US" sz="1100" dirty="0">
                <a:solidFill>
                  <a:srgbClr val="0000FF"/>
                </a:solidFill>
                <a:latin typeface="Courier New"/>
                <a:cs typeface="Courier New"/>
              </a:rPr>
              <a:t>": 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  <a:cs typeface="Courier New"/>
              </a:rPr>
              <a:t>10,</a:t>
            </a:r>
            <a:endParaRPr lang="en-US" sz="11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urier New"/>
                <a:cs typeface="Courier New"/>
              </a:rPr>
              <a:t>        "</a:t>
            </a:r>
            <a:r>
              <a:rPr lang="en-US" sz="1100" dirty="0" err="1">
                <a:solidFill>
                  <a:srgbClr val="0000FF"/>
                </a:solidFill>
                <a:latin typeface="Courier New"/>
                <a:cs typeface="Courier New"/>
              </a:rPr>
              <a:t>resultSize</a:t>
            </a:r>
            <a:r>
              <a:rPr lang="en-US" sz="1100" dirty="0">
                <a:solidFill>
                  <a:srgbClr val="0000FF"/>
                </a:solidFill>
                <a:latin typeface="Courier New"/>
                <a:cs typeface="Courier New"/>
              </a:rPr>
              <a:t>": 228</a:t>
            </a:r>
          </a:p>
          <a:p>
            <a:r>
              <a:rPr lang="en-US" sz="1100" dirty="0">
                <a:latin typeface="Courier New"/>
                <a:cs typeface="Courier New"/>
              </a:rPr>
              <a:t>    }</a:t>
            </a:r>
          </a:p>
          <a:p>
            <a:r>
              <a:rPr lang="en-US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6299201" y="629510"/>
            <a:ext cx="2672388" cy="24432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E1C1C"/>
                </a:solidFill>
              </a:rPr>
              <a:t>Projection</a:t>
            </a:r>
            <a:endParaRPr lang="en-US" sz="1600" dirty="0">
              <a:solidFill>
                <a:srgbClr val="1E1C1C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299200" y="1643755"/>
            <a:ext cx="2672389" cy="33195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E1C1C"/>
                </a:solidFill>
              </a:rPr>
              <a:t>Signature of the </a:t>
            </a:r>
            <a:r>
              <a:rPr lang="en-US" sz="1600" dirty="0" err="1" smtClean="0">
                <a:solidFill>
                  <a:srgbClr val="1E1C1C"/>
                </a:solidFill>
              </a:rPr>
              <a:t>resultset</a:t>
            </a:r>
            <a:endParaRPr lang="en-US" sz="1600" dirty="0">
              <a:solidFill>
                <a:srgbClr val="1E1C1C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299200" y="4361880"/>
            <a:ext cx="2672389" cy="5784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E1C1C"/>
                </a:solidFill>
              </a:rPr>
              <a:t>Query execution &amp; </a:t>
            </a:r>
            <a:r>
              <a:rPr lang="en-US" sz="1600" dirty="0" err="1" smtClean="0">
                <a:solidFill>
                  <a:srgbClr val="1E1C1C"/>
                </a:solidFill>
              </a:rPr>
              <a:t>resultset</a:t>
            </a:r>
            <a:r>
              <a:rPr lang="en-US" sz="1600" dirty="0" smtClean="0">
                <a:solidFill>
                  <a:srgbClr val="1E1C1C"/>
                </a:solidFill>
              </a:rPr>
              <a:t>  information</a:t>
            </a:r>
            <a:endParaRPr lang="en-US" sz="1600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39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Query Service Overview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575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N1QL Power Features: USE KEYS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92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Features: </a:t>
            </a:r>
            <a:r>
              <a:rPr lang="en-US" dirty="0" smtClean="0"/>
              <a:t>USE KEYS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252421" y="1335318"/>
            <a:ext cx="1594930" cy="523009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006116" y="1286730"/>
            <a:ext cx="3408856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cs typeface="American Typewriter"/>
              </a:rPr>
              <a:t>Data Service</a:t>
            </a:r>
            <a:endParaRPr lang="en-US" sz="2800" b="1" dirty="0">
              <a:solidFill>
                <a:srgbClr val="FFFFFF"/>
              </a:solidFill>
              <a:cs typeface="American Typewriter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6852" y="841671"/>
            <a:ext cx="1595569" cy="3339508"/>
          </a:xfrm>
          <a:prstGeom prst="roundRect">
            <a:avLst/>
          </a:prstGeom>
          <a:solidFill>
            <a:schemeClr val="accent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cs typeface="American Typewriter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006117" y="2972655"/>
            <a:ext cx="1130300" cy="7493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cs typeface="American Typewriter"/>
              </a:rPr>
              <a:t>Global Secondary Index</a:t>
            </a:r>
            <a:endParaRPr lang="en-US" sz="1200" dirty="0">
              <a:solidFill>
                <a:schemeClr val="bg1"/>
              </a:solidFill>
              <a:cs typeface="American Typewriter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006116" y="2283680"/>
            <a:ext cx="3408855" cy="4000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cs typeface="American Typewriter"/>
              </a:rPr>
              <a:t>View Indexes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187217" y="2982180"/>
            <a:ext cx="1130300" cy="749300"/>
          </a:xfrm>
          <a:prstGeom prst="roundRect">
            <a:avLst/>
          </a:prstGeom>
          <a:solidFill>
            <a:srgbClr val="1168A4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cs typeface="American Typewriter"/>
              </a:rPr>
              <a:t>Global Secondary Index</a:t>
            </a:r>
            <a:endParaRPr lang="en-US" sz="1200" dirty="0">
              <a:solidFill>
                <a:srgbClr val="FFFFFF"/>
              </a:solidFill>
              <a:cs typeface="American Typewriter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379922" y="2944080"/>
            <a:ext cx="1130300" cy="749300"/>
          </a:xfrm>
          <a:prstGeom prst="roundRect">
            <a:avLst/>
          </a:prstGeom>
          <a:solidFill>
            <a:srgbClr val="1168A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cs typeface="American Typewriter"/>
              </a:rPr>
              <a:t>Global Secondary Index</a:t>
            </a:r>
            <a:endParaRPr lang="en-US" sz="1200" dirty="0">
              <a:solidFill>
                <a:srgbClr val="FFFFFF"/>
              </a:solidFill>
              <a:cs typeface="American Typewriter"/>
            </a:endParaRPr>
          </a:p>
        </p:txBody>
      </p:sp>
      <p:cxnSp>
        <p:nvCxnSpPr>
          <p:cNvPr id="28" name="Straight Arrow Connector 27"/>
          <p:cNvCxnSpPr>
            <a:endCxn id="24" idx="1"/>
          </p:cNvCxnSpPr>
          <p:nvPr/>
        </p:nvCxnSpPr>
        <p:spPr>
          <a:xfrm flipV="1">
            <a:off x="2252421" y="3347305"/>
            <a:ext cx="1753696" cy="2164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17353" y="1827476"/>
            <a:ext cx="188876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5" idx="1"/>
          </p:cNvCxnSpPr>
          <p:nvPr/>
        </p:nvCxnSpPr>
        <p:spPr>
          <a:xfrm>
            <a:off x="2252421" y="2483705"/>
            <a:ext cx="17536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79320" y="143253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cs typeface="American Typewriter"/>
              </a:rPr>
              <a:t>KeyScan</a:t>
            </a:r>
            <a:endParaRPr lang="en-US" sz="1600" dirty="0">
              <a:cs typeface="American Typewrite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02256" y="3063287"/>
            <a:ext cx="1229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cs typeface="American Typewriter"/>
              </a:rPr>
              <a:t>IndexScan</a:t>
            </a:r>
            <a:endParaRPr lang="en-US" sz="1600" dirty="0">
              <a:cs typeface="American Typewriter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02256" y="2203042"/>
            <a:ext cx="1226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cs typeface="American Typewriter"/>
              </a:rPr>
              <a:t>IndexScan</a:t>
            </a:r>
            <a:endParaRPr lang="en-US" sz="1600" dirty="0">
              <a:cs typeface="American Typewrite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79320" y="1882034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FF"/>
                </a:solidFill>
                <a:cs typeface="American Typewriter"/>
              </a:rPr>
              <a:t>Data Fetch</a:t>
            </a:r>
            <a:endParaRPr lang="en-US" sz="1400" dirty="0">
              <a:solidFill>
                <a:srgbClr val="0000FF"/>
              </a:solidFill>
              <a:cs typeface="American Typewriter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4653" y="2590137"/>
            <a:ext cx="128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>
                <a:solidFill>
                  <a:prstClr val="white"/>
                </a:solidFill>
                <a:cs typeface="American Typewriter"/>
              </a:rPr>
              <a:t>Query </a:t>
            </a:r>
            <a:r>
              <a:rPr lang="en-US" sz="2000" b="1" dirty="0" smtClean="0">
                <a:solidFill>
                  <a:prstClr val="white"/>
                </a:solidFill>
                <a:cs typeface="American Typewriter"/>
              </a:rPr>
              <a:t>Service</a:t>
            </a:r>
            <a:endParaRPr lang="en-US" sz="2000" b="1" dirty="0">
              <a:solidFill>
                <a:prstClr val="white"/>
              </a:solidFill>
              <a:cs typeface="American Typewriter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7394" y="1596823"/>
            <a:ext cx="145995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Cluster Map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8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Features: USE </a:t>
            </a:r>
            <a:r>
              <a:rPr lang="en-US" dirty="0"/>
              <a:t>KEYS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4" y="685801"/>
            <a:ext cx="8007739" cy="230832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Lucida Grande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4075" indent="-168275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4075" indent="-168275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3100" y="685801"/>
            <a:ext cx="812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sz="2400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c_id</a:t>
            </a:r>
            <a:r>
              <a:rPr lang="en-US" sz="24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</a:t>
            </a:r>
            <a:r>
              <a:rPr lang="en-US" sz="2400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c_first</a:t>
            </a:r>
            <a:r>
              <a:rPr lang="en-US" sz="24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</a:t>
            </a:r>
            <a:r>
              <a:rPr lang="en-US" sz="2400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c_middle</a:t>
            </a:r>
            <a:r>
              <a:rPr lang="en-US" sz="24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</a:t>
            </a:r>
            <a:r>
              <a:rPr lang="en-US" sz="2400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c_last</a:t>
            </a:r>
            <a:r>
              <a:rPr lang="en-US" sz="24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</a:t>
            </a:r>
            <a:r>
              <a:rPr lang="en-US" sz="24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2400" dirty="0" err="1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c_max</a:t>
            </a:r>
            <a:r>
              <a:rPr lang="en-US" sz="24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- </a:t>
            </a:r>
            <a:r>
              <a:rPr lang="en-US" sz="2400" dirty="0" err="1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c_balance</a:t>
            </a:r>
            <a:r>
              <a:rPr lang="en-US" sz="24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 </a:t>
            </a:r>
            <a:endParaRPr lang="en-US" sz="2400" dirty="0" smtClean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</a:t>
            </a:r>
            <a:r>
              <a:rPr lang="en-US" sz="24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CUSTOMER USE KEYS </a:t>
            </a:r>
            <a:r>
              <a:rPr lang="en-US" sz="24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[‘</a:t>
            </a:r>
            <a:r>
              <a:rPr lang="en-US" sz="2400" b="1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1.10.1938’]</a:t>
            </a:r>
            <a:r>
              <a:rPr lang="en-US" sz="24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sz="2400" dirty="0">
                <a:latin typeface="Cambria"/>
                <a:ea typeface="ＭＳ 明朝"/>
                <a:cs typeface="Times New Roman"/>
              </a:rPr>
              <a:t> </a:t>
            </a:r>
            <a:endParaRPr lang="en-US" sz="2400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584200" y="51435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ctr">
              <a:buFont typeface="Arial"/>
              <a:buChar char="•"/>
            </a:pPr>
            <a:endParaRPr lang="en-US" dirty="0">
              <a:solidFill>
                <a:srgbClr val="1E1C1C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3100" y="3202457"/>
            <a:ext cx="8216900" cy="140764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KeyScan</a:t>
            </a:r>
            <a:r>
              <a:rPr lang="en-US" dirty="0"/>
              <a:t>: Directly use the Couchbase </a:t>
            </a:r>
            <a:r>
              <a:rPr lang="en-US" dirty="0" smtClean="0"/>
              <a:t>cluster map </a:t>
            </a:r>
            <a:r>
              <a:rPr lang="en-US" dirty="0"/>
              <a:t>to get the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You can give one or more values in the array</a:t>
            </a:r>
          </a:p>
          <a:p>
            <a:r>
              <a:rPr lang="en-US" dirty="0" smtClean="0"/>
              <a:t>From N1QL, get keys via</a:t>
            </a:r>
            <a:r>
              <a:rPr lang="en-US" dirty="0" smtClean="0">
                <a:latin typeface="Courier New"/>
                <a:cs typeface="Courier New"/>
              </a:rPr>
              <a:t>:  </a:t>
            </a:r>
            <a:r>
              <a:rPr lang="en-US" b="1" dirty="0" smtClean="0">
                <a:latin typeface="Courier New"/>
                <a:cs typeface="Courier New"/>
              </a:rPr>
              <a:t>META(CUSTOMER).id</a:t>
            </a:r>
          </a:p>
        </p:txBody>
      </p:sp>
    </p:spTree>
    <p:extLst>
      <p:ext uri="{BB962C8B-B14F-4D97-AF65-F5344CB8AC3E}">
        <p14:creationId xmlns:p14="http://schemas.microsoft.com/office/powerpoint/2010/main" val="349825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Features: USE </a:t>
            </a:r>
            <a:r>
              <a:rPr lang="en-US" dirty="0"/>
              <a:t>KEYS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4" y="685801"/>
            <a:ext cx="8007739" cy="2308324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Lucida Grande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4075" indent="-168275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4075" indent="-168275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9600" y="552492"/>
            <a:ext cx="8128000" cy="4678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EXPLAIN SELECT * FROM CUSTOMER </a:t>
            </a:r>
            <a:r>
              <a:rPr lang="en-US" sz="1400" dirty="0">
                <a:latin typeface="Courier New"/>
                <a:cs typeface="Courier New"/>
              </a:rPr>
              <a:t>USE KEYS ['1.1.1634', '</a:t>
            </a:r>
            <a:r>
              <a:rPr lang="en-US" sz="1400" dirty="0" smtClean="0">
                <a:latin typeface="Courier New"/>
                <a:cs typeface="Courier New"/>
              </a:rPr>
              <a:t>1.1.1639</a:t>
            </a:r>
            <a:r>
              <a:rPr lang="en-US" sz="1400" dirty="0">
                <a:latin typeface="Courier New"/>
                <a:cs typeface="Courier New"/>
              </a:rPr>
              <a:t>'];</a:t>
            </a:r>
          </a:p>
          <a:p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r>
              <a:rPr lang="es-ES_tradnl" sz="1400" dirty="0">
                <a:latin typeface="Courier New"/>
                <a:cs typeface="Courier New"/>
              </a:rPr>
              <a:t> </a:t>
            </a:r>
            <a:r>
              <a:rPr lang="es-ES_tradnl" sz="1400" dirty="0" smtClean="0">
                <a:latin typeface="Courier New"/>
                <a:cs typeface="Courier New"/>
              </a:rPr>
              <a:t>…[</a:t>
            </a:r>
            <a:endParaRPr lang="es-ES_tradnl" sz="1400" dirty="0">
              <a:latin typeface="Courier New"/>
              <a:cs typeface="Courier New"/>
            </a:endParaRPr>
          </a:p>
          <a:p>
            <a:r>
              <a:rPr lang="es-ES_tradnl" sz="1400" dirty="0">
                <a:latin typeface="Courier New"/>
                <a:cs typeface="Courier New"/>
              </a:rPr>
              <a:t>        {</a:t>
            </a:r>
          </a:p>
          <a:p>
            <a:r>
              <a:rPr lang="en-US" sz="1400" dirty="0">
                <a:latin typeface="Courier New"/>
                <a:cs typeface="Courier New"/>
              </a:rPr>
              <a:t>            "#operator": "Sequence",</a:t>
            </a:r>
          </a:p>
          <a:p>
            <a:r>
              <a:rPr lang="nl-NL" sz="1400" dirty="0">
                <a:latin typeface="Courier New"/>
                <a:cs typeface="Courier New"/>
              </a:rPr>
              <a:t>            "~</a:t>
            </a:r>
            <a:r>
              <a:rPr lang="nl-NL" sz="1400" dirty="0" err="1">
                <a:latin typeface="Courier New"/>
                <a:cs typeface="Courier New"/>
              </a:rPr>
              <a:t>children</a:t>
            </a:r>
            <a:r>
              <a:rPr lang="nl-NL" sz="1400" dirty="0">
                <a:latin typeface="Courier New"/>
                <a:cs typeface="Courier New"/>
              </a:rPr>
              <a:t>": [</a:t>
            </a:r>
          </a:p>
          <a:p>
            <a:r>
              <a:rPr lang="nl-NL" sz="1400" b="1" dirty="0">
                <a:solidFill>
                  <a:schemeClr val="accent2"/>
                </a:solidFill>
                <a:latin typeface="Courier New"/>
                <a:cs typeface="Courier New"/>
              </a:rPr>
              <a:t>                {</a:t>
            </a:r>
          </a:p>
          <a:p>
            <a:r>
              <a:rPr lang="it-IT" sz="1400" b="1" dirty="0">
                <a:solidFill>
                  <a:schemeClr val="accent2"/>
                </a:solidFill>
                <a:latin typeface="Courier New"/>
                <a:cs typeface="Courier New"/>
              </a:rPr>
              <a:t>                    "#operator": "</a:t>
            </a:r>
            <a:r>
              <a:rPr lang="it-IT" sz="1400" b="1" dirty="0" err="1">
                <a:solidFill>
                  <a:schemeClr val="accent2"/>
                </a:solidFill>
                <a:latin typeface="Courier New"/>
                <a:cs typeface="Courier New"/>
              </a:rPr>
              <a:t>KeyScan</a:t>
            </a:r>
            <a:r>
              <a:rPr lang="it-IT" sz="1400" b="1" dirty="0">
                <a:solidFill>
                  <a:schemeClr val="accent2"/>
                </a:solidFill>
                <a:latin typeface="Courier New"/>
                <a:cs typeface="Courier New"/>
              </a:rPr>
              <a:t>",</a:t>
            </a:r>
          </a:p>
          <a:p>
            <a:r>
              <a:rPr lang="it-IT" sz="1400" b="1" dirty="0">
                <a:solidFill>
                  <a:schemeClr val="accent2"/>
                </a:solidFill>
                <a:latin typeface="Courier New"/>
                <a:cs typeface="Courier New"/>
              </a:rPr>
              <a:t>                    "</a:t>
            </a:r>
            <a:r>
              <a:rPr lang="it-IT" sz="1400" b="1" dirty="0" err="1">
                <a:solidFill>
                  <a:schemeClr val="accent2"/>
                </a:solidFill>
                <a:latin typeface="Courier New"/>
                <a:cs typeface="Courier New"/>
              </a:rPr>
              <a:t>keys</a:t>
            </a:r>
            <a:r>
              <a:rPr lang="it-IT" sz="1400" b="1" dirty="0">
                <a:solidFill>
                  <a:schemeClr val="accent2"/>
                </a:solidFill>
                <a:latin typeface="Courier New"/>
                <a:cs typeface="Courier New"/>
              </a:rPr>
              <a:t>": "[\"1.1.1634</a:t>
            </a:r>
            <a:r>
              <a:rPr lang="it-IT" sz="1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\”</a:t>
            </a:r>
            <a:r>
              <a:rPr lang="it-IT" sz="1400" b="1" dirty="0">
                <a:solidFill>
                  <a:schemeClr val="accent2"/>
                </a:solidFill>
                <a:latin typeface="Courier New"/>
                <a:cs typeface="Courier New"/>
              </a:rPr>
              <a:t>, "</a:t>
            </a:r>
            <a:r>
              <a:rPr lang="it-IT" sz="1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1.1.1639”]"</a:t>
            </a:r>
            <a:endParaRPr lang="it-IT" sz="1400" b="1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r>
              <a:rPr lang="it-IT" sz="1400" b="1" dirty="0">
                <a:solidFill>
                  <a:schemeClr val="accent2"/>
                </a:solidFill>
                <a:latin typeface="Courier New"/>
                <a:cs typeface="Courier New"/>
              </a:rPr>
              <a:t>                },</a:t>
            </a:r>
          </a:p>
          <a:p>
            <a:r>
              <a:rPr lang="it-IT" sz="1400" dirty="0">
                <a:latin typeface="Courier New"/>
                <a:cs typeface="Courier New"/>
              </a:rPr>
              <a:t>                {</a:t>
            </a:r>
          </a:p>
          <a:p>
            <a:r>
              <a:rPr lang="it-IT" sz="1400" dirty="0">
                <a:latin typeface="Courier New"/>
                <a:cs typeface="Courier New"/>
              </a:rPr>
              <a:t>                    "#operator": "</a:t>
            </a:r>
            <a:r>
              <a:rPr lang="it-IT" sz="1400" dirty="0" err="1">
                <a:latin typeface="Courier New"/>
                <a:cs typeface="Courier New"/>
              </a:rPr>
              <a:t>Parallel</a:t>
            </a:r>
            <a:r>
              <a:rPr lang="it-IT" sz="1400" dirty="0">
                <a:latin typeface="Courier New"/>
                <a:cs typeface="Courier New"/>
              </a:rPr>
              <a:t>",</a:t>
            </a:r>
          </a:p>
          <a:p>
            <a:r>
              <a:rPr lang="nl-NL" sz="1400" dirty="0">
                <a:latin typeface="Courier New"/>
                <a:cs typeface="Courier New"/>
              </a:rPr>
              <a:t>                    "~</a:t>
            </a:r>
            <a:r>
              <a:rPr lang="nl-NL" sz="1400" dirty="0" err="1">
                <a:latin typeface="Courier New"/>
                <a:cs typeface="Courier New"/>
              </a:rPr>
              <a:t>child</a:t>
            </a:r>
            <a:r>
              <a:rPr lang="nl-NL" sz="1400" dirty="0">
                <a:latin typeface="Courier New"/>
                <a:cs typeface="Courier New"/>
              </a:rPr>
              <a:t>": {</a:t>
            </a:r>
          </a:p>
          <a:p>
            <a:r>
              <a:rPr lang="en-US" sz="1400" dirty="0">
                <a:latin typeface="Courier New"/>
                <a:cs typeface="Courier New"/>
              </a:rPr>
              <a:t>                        "#operator": "Sequence",</a:t>
            </a:r>
          </a:p>
          <a:p>
            <a:r>
              <a:rPr lang="nl-NL" sz="1400" dirty="0">
                <a:latin typeface="Courier New"/>
                <a:cs typeface="Courier New"/>
              </a:rPr>
              <a:t>                        "~</a:t>
            </a:r>
            <a:r>
              <a:rPr lang="nl-NL" sz="1400" dirty="0" err="1">
                <a:latin typeface="Courier New"/>
                <a:cs typeface="Courier New"/>
              </a:rPr>
              <a:t>children</a:t>
            </a:r>
            <a:r>
              <a:rPr lang="nl-NL" sz="1400" dirty="0">
                <a:latin typeface="Courier New"/>
                <a:cs typeface="Courier New"/>
              </a:rPr>
              <a:t>": [</a:t>
            </a:r>
          </a:p>
          <a:p>
            <a:r>
              <a:rPr lang="nl-NL" sz="1400" dirty="0">
                <a:latin typeface="Courier New"/>
                <a:cs typeface="Courier New"/>
              </a:rPr>
              <a:t>                            {</a:t>
            </a:r>
          </a:p>
          <a:p>
            <a:r>
              <a:rPr lang="it-IT" sz="1400" dirty="0">
                <a:latin typeface="Courier New"/>
                <a:cs typeface="Courier New"/>
              </a:rPr>
              <a:t>                                "#operator": "</a:t>
            </a:r>
            <a:r>
              <a:rPr lang="it-IT" sz="1400" dirty="0" err="1">
                <a:latin typeface="Courier New"/>
                <a:cs typeface="Courier New"/>
              </a:rPr>
              <a:t>Fetch</a:t>
            </a:r>
            <a:r>
              <a:rPr lang="it-IT" sz="1400" dirty="0">
                <a:latin typeface="Courier New"/>
                <a:cs typeface="Courier New"/>
              </a:rPr>
              <a:t>",</a:t>
            </a:r>
          </a:p>
          <a:p>
            <a:r>
              <a:rPr lang="pl-PL" sz="1400" dirty="0">
                <a:latin typeface="Courier New"/>
                <a:cs typeface="Courier New"/>
              </a:rPr>
              <a:t>                                "</a:t>
            </a:r>
            <a:r>
              <a:rPr lang="pl-PL" sz="1400" dirty="0" err="1">
                <a:latin typeface="Courier New"/>
                <a:cs typeface="Courier New"/>
              </a:rPr>
              <a:t>keyspace</a:t>
            </a:r>
            <a:r>
              <a:rPr lang="pl-PL" sz="1400" dirty="0">
                <a:latin typeface="Courier New"/>
                <a:cs typeface="Courier New"/>
              </a:rPr>
              <a:t>": "CUSTOMER",</a:t>
            </a:r>
          </a:p>
          <a:p>
            <a:r>
              <a:rPr lang="fr-FR" sz="1400" dirty="0">
                <a:latin typeface="Courier New"/>
                <a:cs typeface="Courier New"/>
              </a:rPr>
              <a:t>                                "</a:t>
            </a:r>
            <a:r>
              <a:rPr lang="fr-FR" sz="1400" dirty="0" err="1">
                <a:latin typeface="Courier New"/>
                <a:cs typeface="Courier New"/>
              </a:rPr>
              <a:t>namespace</a:t>
            </a:r>
            <a:r>
              <a:rPr lang="fr-FR" sz="1400" dirty="0">
                <a:latin typeface="Courier New"/>
                <a:cs typeface="Courier New"/>
              </a:rPr>
              <a:t>": "default"</a:t>
            </a:r>
          </a:p>
          <a:p>
            <a:r>
              <a:rPr lang="fr-FR" sz="1400" dirty="0">
                <a:latin typeface="Courier New"/>
                <a:cs typeface="Courier New"/>
              </a:rPr>
              <a:t>                            },</a:t>
            </a:r>
          </a:p>
          <a:p>
            <a:r>
              <a:rPr lang="fr-FR" sz="1400" dirty="0">
                <a:latin typeface="Courier New"/>
                <a:cs typeface="Courier New"/>
              </a:rPr>
              <a:t>   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584200" y="51435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ctr">
              <a:buFont typeface="Arial"/>
              <a:buChar char="•"/>
            </a:pP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Features: USE </a:t>
            </a:r>
            <a:r>
              <a:rPr lang="en-US" dirty="0"/>
              <a:t>KEYS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4" y="673101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Lucida Grande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4075" indent="-168275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4075" indent="-168275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6352" y="845235"/>
            <a:ext cx="8347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UPDATE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sz="20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customer 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USE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sz="20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KEYS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1.20.981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, 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12.42.196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]</a:t>
            </a:r>
            <a:r>
              <a:rPr lang="en-US" sz="20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2000" dirty="0" smtClean="0">
              <a:solidFill>
                <a:srgbClr val="800000"/>
              </a:solidFill>
              <a:latin typeface="Courier New"/>
              <a:ea typeface="Times New Roman"/>
              <a:cs typeface="Times New Roman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</a:t>
            </a:r>
            <a:r>
              <a:rPr lang="en-US" sz="2000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c_balance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sz="20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sz="2000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c_balance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sz="20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200;</a:t>
            </a:r>
            <a:endParaRPr lang="en-US" sz="2000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352" y="1703170"/>
            <a:ext cx="83474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DELETE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sz="20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customer 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USE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sz="20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KEYS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1.20.198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, 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12.42.2848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b="1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]</a:t>
            </a:r>
            <a:r>
              <a:rPr lang="en-US" sz="20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4" y="2901230"/>
            <a:ext cx="8216900" cy="140764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 when you use the USE KEYS, the indexes are automatically maintained.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N1QL Power Features: UNNEST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747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UNNEST: </a:t>
            </a:r>
            <a:r>
              <a:rPr lang="en-US" dirty="0" err="1" smtClean="0"/>
              <a:t>Denormalized</a:t>
            </a:r>
            <a:r>
              <a:rPr lang="en-US" dirty="0" smtClean="0"/>
              <a:t> CUSTOMER Document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552492"/>
            <a:ext cx="8995152" cy="4385816"/>
          </a:xfrm>
          <a:prstGeom prst="rect">
            <a:avLst/>
          </a:prstGeom>
          <a:solidFill>
            <a:srgbClr val="FFFFFF"/>
          </a:solidFill>
          <a:ln>
            <a:solidFill>
              <a:srgbClr val="1E1C1C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/>
              <a:t>{</a:t>
            </a:r>
          </a:p>
          <a:p>
            <a:r>
              <a:rPr lang="en-US" sz="900" dirty="0"/>
              <a:t>	"C_ZIP" : "828011111",</a:t>
            </a:r>
          </a:p>
          <a:p>
            <a:r>
              <a:rPr lang="en-US" sz="900" dirty="0" smtClean="0"/>
              <a:t>	"C_STATE" : "</a:t>
            </a:r>
            <a:r>
              <a:rPr lang="en-US" sz="900" dirty="0" err="1" smtClean="0"/>
              <a:t>vt</a:t>
            </a:r>
            <a:r>
              <a:rPr lang="en-US" sz="900" dirty="0" smtClean="0"/>
              <a:t>",</a:t>
            </a:r>
          </a:p>
          <a:p>
            <a:r>
              <a:rPr lang="en-US" sz="900" dirty="0" smtClean="0"/>
              <a:t>                  "</a:t>
            </a:r>
            <a:r>
              <a:rPr lang="en-US" sz="900" dirty="0"/>
              <a:t>C_FIRST" : "</a:t>
            </a:r>
            <a:r>
              <a:rPr lang="en-US" sz="900" dirty="0" err="1"/>
              <a:t>ykfdbqku</a:t>
            </a:r>
            <a:r>
              <a:rPr lang="en-US" sz="900" dirty="0"/>
              <a:t>",</a:t>
            </a:r>
          </a:p>
          <a:p>
            <a:r>
              <a:rPr lang="en-US" sz="900" dirty="0"/>
              <a:t>	"C_CREDIT" : "GC",</a:t>
            </a:r>
          </a:p>
          <a:p>
            <a:r>
              <a:rPr lang="en-US" sz="900" dirty="0"/>
              <a:t>	"C_DELIVERY_CNT" : 0,</a:t>
            </a:r>
          </a:p>
          <a:p>
            <a:r>
              <a:rPr lang="en-US" sz="900" dirty="0"/>
              <a:t>	"C_W_ID" : 1,</a:t>
            </a:r>
          </a:p>
          <a:p>
            <a:r>
              <a:rPr lang="en-US" sz="900" dirty="0"/>
              <a:t>	"C_CITY" : "</a:t>
            </a:r>
            <a:r>
              <a:rPr lang="en-US" sz="900" dirty="0" err="1"/>
              <a:t>quhpismkzumehqhr</a:t>
            </a:r>
            <a:r>
              <a:rPr lang="en-US" sz="900" dirty="0"/>
              <a:t>",</a:t>
            </a:r>
          </a:p>
          <a:p>
            <a:r>
              <a:rPr lang="en-US" sz="900" dirty="0"/>
              <a:t>	"C_STREET_1" : "</a:t>
            </a:r>
            <a:r>
              <a:rPr lang="en-US" sz="900" dirty="0" err="1"/>
              <a:t>rmtxadlsxqefdcwf</a:t>
            </a:r>
            <a:r>
              <a:rPr lang="en-US" sz="900" dirty="0"/>
              <a:t>",</a:t>
            </a:r>
          </a:p>
          <a:p>
            <a:r>
              <a:rPr lang="en-US" sz="900" dirty="0"/>
              <a:t>	"C_D_ID" : 1,</a:t>
            </a:r>
          </a:p>
          <a:p>
            <a:r>
              <a:rPr lang="en-US" sz="900" dirty="0"/>
              <a:t>	"ORDERS" : [</a:t>
            </a:r>
          </a:p>
          <a:p>
            <a:r>
              <a:rPr lang="en-US" sz="900" dirty="0"/>
              <a:t>		{</a:t>
            </a:r>
          </a:p>
          <a:p>
            <a:r>
              <a:rPr lang="en-US" sz="900" dirty="0"/>
              <a:t>			"ORDER_LINE" : [</a:t>
            </a:r>
          </a:p>
          <a:p>
            <a:r>
              <a:rPr lang="en-US" sz="900" dirty="0"/>
              <a:t>				{</a:t>
            </a:r>
          </a:p>
          <a:p>
            <a:r>
              <a:rPr lang="en-US" sz="900" dirty="0"/>
              <a:t>					"OL_AMOUNT" : 0,</a:t>
            </a:r>
          </a:p>
          <a:p>
            <a:r>
              <a:rPr lang="en-US" sz="900" dirty="0"/>
              <a:t>					"OL_DELIVERY_D" : "2015-02-11T14:55:25.480Z",</a:t>
            </a:r>
          </a:p>
          <a:p>
            <a:r>
              <a:rPr lang="en-US" sz="900" dirty="0"/>
              <a:t>					"OL_DIST_INFO" : "</a:t>
            </a:r>
            <a:r>
              <a:rPr lang="en-US" sz="900" dirty="0" err="1"/>
              <a:t>yptiwgjdelfxmathbjzirvye</a:t>
            </a:r>
            <a:r>
              <a:rPr lang="en-US" sz="900" dirty="0"/>
              <a:t>",</a:t>
            </a:r>
          </a:p>
          <a:p>
            <a:r>
              <a:rPr lang="en-US" sz="900" dirty="0"/>
              <a:t>					"OL_I_ID" : 35828,</a:t>
            </a:r>
          </a:p>
          <a:p>
            <a:r>
              <a:rPr lang="en-US" sz="900" dirty="0"/>
              <a:t>					"OL_SUPPLY_W_ID" : 1,</a:t>
            </a:r>
          </a:p>
          <a:p>
            <a:r>
              <a:rPr lang="en-US" sz="900" dirty="0"/>
              <a:t>					"OL_QUANTITY" : 5</a:t>
            </a:r>
          </a:p>
          <a:p>
            <a:r>
              <a:rPr lang="en-US" sz="900" dirty="0"/>
              <a:t>				},</a:t>
            </a:r>
          </a:p>
          <a:p>
            <a:r>
              <a:rPr lang="en-US" sz="900" dirty="0"/>
              <a:t>				{</a:t>
            </a:r>
          </a:p>
          <a:p>
            <a:r>
              <a:rPr lang="en-US" sz="900" dirty="0"/>
              <a:t>					"OL_AMOUNT" : 0,</a:t>
            </a:r>
          </a:p>
          <a:p>
            <a:r>
              <a:rPr lang="en-US" sz="900" dirty="0"/>
              <a:t>					"OL_DELIVERY_D" : "2015-02-11T14:55:25.480Z",</a:t>
            </a:r>
          </a:p>
          <a:p>
            <a:r>
              <a:rPr lang="en-US" sz="900" dirty="0"/>
              <a:t>					"OL_DIST_INFO" : "</a:t>
            </a:r>
            <a:r>
              <a:rPr lang="en-US" sz="900" dirty="0" err="1"/>
              <a:t>dxhqulhcgksjgqsicujzqhdb</a:t>
            </a:r>
            <a:r>
              <a:rPr lang="en-US" sz="900" dirty="0"/>
              <a:t>",</a:t>
            </a:r>
          </a:p>
          <a:p>
            <a:r>
              <a:rPr lang="en-US" sz="900" dirty="0"/>
              <a:t>					"OL_I_ID" : 26024,</a:t>
            </a:r>
          </a:p>
          <a:p>
            <a:r>
              <a:rPr lang="en-US" sz="900" dirty="0"/>
              <a:t>					"OL_SUPPLY_W_ID" : 1,</a:t>
            </a:r>
          </a:p>
          <a:p>
            <a:r>
              <a:rPr lang="en-US" sz="900" dirty="0"/>
              <a:t>					"OL_QUANTITY" : 5</a:t>
            </a:r>
          </a:p>
          <a:p>
            <a:r>
              <a:rPr lang="en-US" sz="900" dirty="0"/>
              <a:t>				},</a:t>
            </a:r>
          </a:p>
          <a:p>
            <a:r>
              <a:rPr lang="en-US" sz="900" dirty="0"/>
              <a:t>		</a:t>
            </a:r>
            <a:r>
              <a:rPr lang="en-US" sz="900" dirty="0" smtClean="0"/>
              <a:t>}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       ….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5675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Features: UNNEST operation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240294"/>
            <a:ext cx="93472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i="1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COUNT</a:t>
            </a:r>
            <a:r>
              <a:rPr lang="en-US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ea typeface="Times New Roman"/>
                <a:cs typeface="Times New Roman"/>
              </a:rPr>
              <a:t>my_order_line</a:t>
            </a:r>
            <a:r>
              <a:rPr lang="en-US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        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total_orders</a:t>
            </a:r>
            <a:r>
              <a:rPr lang="en-US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</a:t>
            </a:r>
            <a:r>
              <a:rPr lang="en-US" i="1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MAX</a:t>
            </a:r>
            <a:r>
              <a:rPr lang="en-US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b="1" dirty="0" err="1">
                <a:solidFill>
                  <a:srgbClr val="609E0E"/>
                </a:solidFill>
                <a:latin typeface="Courier New"/>
                <a:ea typeface="Times New Roman"/>
                <a:cs typeface="Times New Roman"/>
              </a:rPr>
              <a:t>my_order_line.ol_delivery_d</a:t>
            </a:r>
            <a:r>
              <a:rPr lang="en-US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max_delivery_date</a:t>
            </a:r>
            <a:r>
              <a:rPr lang="en-US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</a:t>
            </a:r>
            <a:r>
              <a:rPr lang="en-US" i="1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MAX</a:t>
            </a:r>
            <a:r>
              <a:rPr lang="en-US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b="1" dirty="0" err="1">
                <a:solidFill>
                  <a:srgbClr val="609E0E"/>
                </a:solidFill>
                <a:latin typeface="Courier New"/>
                <a:ea typeface="Times New Roman"/>
                <a:cs typeface="Times New Roman"/>
              </a:rPr>
              <a:t>my_order_line.ol_quantity</a:t>
            </a:r>
            <a:r>
              <a:rPr lang="en-US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max_order_quantity</a:t>
            </a:r>
            <a:r>
              <a:rPr lang="en-US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</a:t>
            </a:r>
            <a:r>
              <a:rPr lang="en-US" i="1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MAX</a:t>
            </a:r>
            <a:r>
              <a:rPr lang="en-US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my_orders.o_entry_d</a:t>
            </a:r>
            <a:r>
              <a:rPr lang="en-US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    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max_customer_entry</a:t>
            </a:r>
            <a:r>
              <a:rPr lang="en-US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</a:t>
            </a:r>
            <a:r>
              <a:rPr lang="en-US" i="1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MAX</a:t>
            </a:r>
            <a:r>
              <a:rPr lang="en-US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my_orders.o_ol_cnt</a:t>
            </a:r>
            <a:r>
              <a:rPr lang="en-US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max_orderline_entry</a:t>
            </a:r>
            <a:r>
              <a:rPr lang="en-US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</a:t>
            </a:r>
            <a:r>
              <a:rPr lang="en-US" i="1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COUNT</a:t>
            </a:r>
            <a:r>
              <a:rPr lang="en-US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customer)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             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total_customers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</a:t>
            </a:r>
            <a:r>
              <a:rPr lang="en-US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CUSTOMER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MY_CUSTOMER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2800" dirty="0">
              <a:latin typeface="Cambria"/>
              <a:ea typeface="ＭＳ 明朝"/>
              <a:cs typeface="Times New Roman"/>
            </a:endParaRPr>
          </a:p>
          <a:p>
            <a:r>
              <a:rPr lang="en-US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           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UNNEST</a:t>
            </a:r>
            <a:r>
              <a:rPr lang="en-US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ORDERS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my_orders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2800" dirty="0">
              <a:latin typeface="Cambria"/>
              <a:ea typeface="ＭＳ 明朝"/>
              <a:cs typeface="Times New Roman"/>
            </a:endParaRPr>
          </a:p>
          <a:p>
            <a:r>
              <a:rPr lang="en-US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           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UNNEST</a:t>
            </a:r>
            <a:r>
              <a:rPr lang="en-US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my_orders</a:t>
            </a:r>
            <a:r>
              <a:rPr lang="en-US" dirty="0" err="1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order_line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b="1" dirty="0" err="1">
                <a:solidFill>
                  <a:srgbClr val="609E0E"/>
                </a:solidFill>
                <a:latin typeface="Courier New"/>
                <a:ea typeface="Times New Roman"/>
                <a:cs typeface="Times New Roman"/>
              </a:rPr>
              <a:t>my_order_line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2800" dirty="0">
              <a:latin typeface="Cambria"/>
              <a:ea typeface="ＭＳ 明朝"/>
              <a:cs typeface="Times New Roman"/>
            </a:endParaRPr>
          </a:p>
          <a:p>
            <a:r>
              <a:rPr lang="en-US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         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800" dirty="0">
              <a:latin typeface="Cambria"/>
              <a:ea typeface="ＭＳ 明朝"/>
              <a:cs typeface="Times New Roman"/>
            </a:endParaRPr>
          </a:p>
          <a:p>
            <a:r>
              <a:rPr lang="en-US" sz="2800" dirty="0">
                <a:latin typeface="Cambria"/>
                <a:ea typeface="ＭＳ 明朝"/>
                <a:cs typeface="Times New Roman"/>
              </a:rPr>
              <a:t> </a:t>
            </a:r>
            <a:endParaRPr lang="en-US" sz="2800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23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N1QL Power Features: </a:t>
            </a:r>
            <a:br>
              <a:rPr lang="en-US" sz="4000" dirty="0" smtClean="0"/>
            </a:br>
            <a:r>
              <a:rPr lang="en-US" sz="4000" dirty="0" smtClean="0"/>
              <a:t>Named Prepared Statement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969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Notched Right Arrow 87"/>
          <p:cNvSpPr/>
          <p:nvPr/>
        </p:nvSpPr>
        <p:spPr>
          <a:xfrm>
            <a:off x="0" y="2653732"/>
            <a:ext cx="9144000" cy="514350"/>
          </a:xfrm>
          <a:prstGeom prst="notchedRightArrow">
            <a:avLst/>
          </a:prstGeom>
          <a:solidFill>
            <a:schemeClr val="accent6"/>
          </a:solidFill>
          <a:ln>
            <a:solidFill>
              <a:srgbClr val="16AEB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Features: Named Prepare Statement</a:t>
            </a:r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434736" y="1575215"/>
            <a:ext cx="8369165" cy="2133185"/>
          </a:xfrm>
          <a:prstGeom prst="round2DiagRect">
            <a:avLst/>
          </a:prstGeom>
          <a:noFill/>
          <a:ln>
            <a:solidFill>
              <a:schemeClr val="accent6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6"/>
              </a:solidFill>
              <a:cs typeface="Helvetica Neue Thin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120778" y="1203271"/>
            <a:ext cx="952707" cy="274320"/>
          </a:xfrm>
          <a:prstGeom prst="round2DiagRect">
            <a:avLst/>
          </a:prstGeom>
          <a:solidFill>
            <a:schemeClr val="bg2"/>
          </a:solidFill>
          <a:ln>
            <a:solidFill>
              <a:srgbClr val="FF0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cs typeface="Helvetica Neue Thin"/>
              </a:rPr>
              <a:t>Client</a:t>
            </a:r>
            <a:endParaRPr lang="en-US" sz="1100" dirty="0">
              <a:solidFill>
                <a:srgbClr val="000000"/>
              </a:solidFill>
              <a:cs typeface="Helvetica Neue Thi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69222" y="1736411"/>
            <a:ext cx="1202777" cy="1503774"/>
            <a:chOff x="2223087" y="1463040"/>
            <a:chExt cx="1202777" cy="2005032"/>
          </a:xfrm>
        </p:grpSpPr>
        <p:sp>
          <p:nvSpPr>
            <p:cNvPr id="7" name="Round Diagonal Corner Rectangle 6"/>
            <p:cNvSpPr/>
            <p:nvPr/>
          </p:nvSpPr>
          <p:spPr>
            <a:xfrm>
              <a:off x="2641596" y="177577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8" name="Round Diagonal Corner Rectangle 7"/>
            <p:cNvSpPr/>
            <p:nvPr/>
          </p:nvSpPr>
          <p:spPr>
            <a:xfrm>
              <a:off x="2641596" y="221248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9" name="Round Diagonal Corner Rectangle 8"/>
            <p:cNvSpPr/>
            <p:nvPr/>
          </p:nvSpPr>
          <p:spPr>
            <a:xfrm>
              <a:off x="2641596" y="265944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10" name="Round Diagonal Corner Rectangle 9"/>
            <p:cNvSpPr/>
            <p:nvPr/>
          </p:nvSpPr>
          <p:spPr>
            <a:xfrm>
              <a:off x="2641596" y="3107956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23087" y="1463040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Helvetica Neue Thin"/>
                </a:rPr>
                <a:t>Fetch</a:t>
              </a:r>
              <a:endPara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cs typeface="Helvetica Neue Thin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8485" y="1736411"/>
            <a:ext cx="1202777" cy="1510881"/>
            <a:chOff x="1203720" y="1307791"/>
            <a:chExt cx="1202777" cy="2014508"/>
          </a:xfrm>
        </p:grpSpPr>
        <p:sp>
          <p:nvSpPr>
            <p:cNvPr id="16" name="Round Diagonal Corner Rectangle 15"/>
            <p:cNvSpPr/>
            <p:nvPr/>
          </p:nvSpPr>
          <p:spPr>
            <a:xfrm>
              <a:off x="1628541" y="1629999"/>
              <a:ext cx="365760" cy="1692300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03720" y="1307791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accent2"/>
                  </a:solidFill>
                  <a:cs typeface="Helvetica Neue Thin"/>
                </a:rPr>
                <a:t>Parse</a:t>
              </a:r>
              <a:endParaRPr lang="en-US" sz="1100" dirty="0">
                <a:solidFill>
                  <a:schemeClr val="accent2"/>
                </a:solidFill>
                <a:cs typeface="Helvetica Neue Thin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13850" y="1736411"/>
            <a:ext cx="1202777" cy="1510881"/>
            <a:chOff x="1203720" y="1307791"/>
            <a:chExt cx="1202777" cy="2014508"/>
          </a:xfrm>
        </p:grpSpPr>
        <p:sp>
          <p:nvSpPr>
            <p:cNvPr id="19" name="Round Diagonal Corner Rectangle 18"/>
            <p:cNvSpPr/>
            <p:nvPr/>
          </p:nvSpPr>
          <p:spPr>
            <a:xfrm>
              <a:off x="1628541" y="1629999"/>
              <a:ext cx="365760" cy="1692300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609E0E"/>
                </a:solidFill>
                <a:cs typeface="Helvetica Neue Thin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03720" y="1307791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609E0E"/>
                  </a:solidFill>
                  <a:cs typeface="Helvetica Neue Thin"/>
                </a:rPr>
                <a:t>Plan</a:t>
              </a:r>
              <a:endParaRPr lang="en-US" sz="1100" dirty="0">
                <a:solidFill>
                  <a:srgbClr val="609E0E"/>
                </a:solidFill>
                <a:cs typeface="Helvetica Neue Thin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48291" y="1736411"/>
            <a:ext cx="1202777" cy="1503774"/>
            <a:chOff x="2902156" y="1463040"/>
            <a:chExt cx="1202777" cy="2005032"/>
          </a:xfrm>
        </p:grpSpPr>
        <p:sp>
          <p:nvSpPr>
            <p:cNvPr id="22" name="Round Diagonal Corner Rectangle 21"/>
            <p:cNvSpPr/>
            <p:nvPr/>
          </p:nvSpPr>
          <p:spPr>
            <a:xfrm>
              <a:off x="3320665" y="177577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23" name="Round Diagonal Corner Rectangle 22"/>
            <p:cNvSpPr/>
            <p:nvPr/>
          </p:nvSpPr>
          <p:spPr>
            <a:xfrm>
              <a:off x="3320665" y="221248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24" name="Round Diagonal Corner Rectangle 23"/>
            <p:cNvSpPr/>
            <p:nvPr/>
          </p:nvSpPr>
          <p:spPr>
            <a:xfrm>
              <a:off x="3320665" y="265944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25" name="Round Diagonal Corner Rectangle 24"/>
            <p:cNvSpPr/>
            <p:nvPr/>
          </p:nvSpPr>
          <p:spPr>
            <a:xfrm>
              <a:off x="3320665" y="3107956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02156" y="1463040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accent4">
                      <a:lumMod val="75000"/>
                    </a:schemeClr>
                  </a:solidFill>
                  <a:cs typeface="Helvetica Neue Thin"/>
                </a:rPr>
                <a:t>Join</a:t>
              </a:r>
              <a:endParaRPr lang="en-US" sz="1100" dirty="0">
                <a:solidFill>
                  <a:schemeClr val="accent4">
                    <a:lumMod val="75000"/>
                  </a:schemeClr>
                </a:solidFill>
                <a:cs typeface="Helvetica Neue Thin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37398" y="1736411"/>
            <a:ext cx="1202777" cy="1503774"/>
            <a:chOff x="2327345" y="1317267"/>
            <a:chExt cx="1202777" cy="2005032"/>
          </a:xfrm>
        </p:grpSpPr>
        <p:sp>
          <p:nvSpPr>
            <p:cNvPr id="28" name="Round Diagonal Corner Rectangle 27"/>
            <p:cNvSpPr/>
            <p:nvPr/>
          </p:nvSpPr>
          <p:spPr>
            <a:xfrm>
              <a:off x="2745854" y="163000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29" name="Round Diagonal Corner Rectangle 28"/>
            <p:cNvSpPr/>
            <p:nvPr/>
          </p:nvSpPr>
          <p:spPr>
            <a:xfrm>
              <a:off x="2745854" y="206671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30" name="Round Diagonal Corner Rectangle 29"/>
            <p:cNvSpPr/>
            <p:nvPr/>
          </p:nvSpPr>
          <p:spPr>
            <a:xfrm>
              <a:off x="2745854" y="251367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31" name="Round Diagonal Corner Rectangle 30"/>
            <p:cNvSpPr/>
            <p:nvPr/>
          </p:nvSpPr>
          <p:spPr>
            <a:xfrm>
              <a:off x="2745854" y="296218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27345" y="1317267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8000"/>
                  </a:solidFill>
                  <a:cs typeface="Helvetica Neue Thin"/>
                </a:rPr>
                <a:t>Filter</a:t>
              </a:r>
              <a:endParaRPr lang="en-US" sz="1100" dirty="0">
                <a:solidFill>
                  <a:srgbClr val="008000"/>
                </a:solidFill>
                <a:cs typeface="Helvetica Neue Thi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19200" y="1612866"/>
            <a:ext cx="1202777" cy="1631714"/>
            <a:chOff x="2327345" y="1146681"/>
            <a:chExt cx="1202777" cy="2175618"/>
          </a:xfrm>
        </p:grpSpPr>
        <p:sp>
          <p:nvSpPr>
            <p:cNvPr id="34" name="Round Diagonal Corner Rectangle 33"/>
            <p:cNvSpPr/>
            <p:nvPr/>
          </p:nvSpPr>
          <p:spPr>
            <a:xfrm>
              <a:off x="2745854" y="163000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66006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660066"/>
                </a:solidFill>
                <a:cs typeface="Helvetica Neue Thin"/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2745854" y="206671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66006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660066"/>
                </a:solidFill>
                <a:cs typeface="Helvetica Neue Thin"/>
              </a:endParaRPr>
            </a:p>
          </p:txBody>
        </p:sp>
        <p:sp>
          <p:nvSpPr>
            <p:cNvPr id="36" name="Round Diagonal Corner Rectangle 35"/>
            <p:cNvSpPr/>
            <p:nvPr/>
          </p:nvSpPr>
          <p:spPr>
            <a:xfrm>
              <a:off x="2745854" y="251367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66006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660066"/>
                </a:solidFill>
                <a:cs typeface="Helvetica Neue Thin"/>
              </a:endParaRPr>
            </a:p>
          </p:txBody>
        </p:sp>
        <p:sp>
          <p:nvSpPr>
            <p:cNvPr id="37" name="Round Diagonal Corner Rectangle 36"/>
            <p:cNvSpPr/>
            <p:nvPr/>
          </p:nvSpPr>
          <p:spPr>
            <a:xfrm>
              <a:off x="2745854" y="296218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66006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660066"/>
                </a:solidFill>
                <a:cs typeface="Helvetica Neue Thin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27345" y="1146681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660066"/>
                  </a:solidFill>
                  <a:cs typeface="Helvetica Neue Thin"/>
                </a:rPr>
                <a:t>Pre-Aggregate</a:t>
              </a:r>
              <a:endParaRPr lang="en-US" sz="1100" dirty="0">
                <a:solidFill>
                  <a:srgbClr val="660066"/>
                </a:solidFill>
                <a:cs typeface="Helvetica Neue Thin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80058" y="1736411"/>
            <a:ext cx="1202777" cy="1510881"/>
            <a:chOff x="1203720" y="1307791"/>
            <a:chExt cx="1202777" cy="2014508"/>
          </a:xfrm>
        </p:grpSpPr>
        <p:sp>
          <p:nvSpPr>
            <p:cNvPr id="40" name="Round Diagonal Corner Rectangle 39"/>
            <p:cNvSpPr/>
            <p:nvPr/>
          </p:nvSpPr>
          <p:spPr>
            <a:xfrm>
              <a:off x="1628541" y="1629999"/>
              <a:ext cx="365760" cy="1692300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800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03720" y="1307791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800000"/>
                  </a:solidFill>
                  <a:cs typeface="Helvetica Neue Thin"/>
                </a:rPr>
                <a:t>Offset</a:t>
              </a:r>
              <a:endParaRPr lang="en-US" sz="1100" dirty="0">
                <a:solidFill>
                  <a:srgbClr val="800000"/>
                </a:solidFill>
                <a:cs typeface="Helvetica Neue Thin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067500" y="1736411"/>
            <a:ext cx="1202777" cy="1510881"/>
            <a:chOff x="1203720" y="1307791"/>
            <a:chExt cx="1202777" cy="2014508"/>
          </a:xfrm>
        </p:grpSpPr>
        <p:sp>
          <p:nvSpPr>
            <p:cNvPr id="43" name="Round Diagonal Corner Rectangle 42"/>
            <p:cNvSpPr/>
            <p:nvPr/>
          </p:nvSpPr>
          <p:spPr>
            <a:xfrm>
              <a:off x="1628541" y="1629999"/>
              <a:ext cx="365760" cy="1692300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800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03720" y="1307791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800000"/>
                  </a:solidFill>
                  <a:cs typeface="Helvetica Neue Thin"/>
                </a:rPr>
                <a:t>Limit</a:t>
              </a:r>
              <a:endParaRPr lang="en-US" sz="1100" dirty="0">
                <a:solidFill>
                  <a:srgbClr val="800000"/>
                </a:solidFill>
                <a:cs typeface="Helvetica Neue Thin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753352" y="1736411"/>
            <a:ext cx="1202777" cy="1503774"/>
            <a:chOff x="2327345" y="1317267"/>
            <a:chExt cx="1202777" cy="2005032"/>
          </a:xfrm>
        </p:grpSpPr>
        <p:sp>
          <p:nvSpPr>
            <p:cNvPr id="46" name="Round Diagonal Corner Rectangle 45"/>
            <p:cNvSpPr/>
            <p:nvPr/>
          </p:nvSpPr>
          <p:spPr>
            <a:xfrm>
              <a:off x="2745854" y="163000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16AEB0"/>
                </a:solidFill>
                <a:cs typeface="Helvetica Neue Thin"/>
              </a:endParaRPr>
            </a:p>
          </p:txBody>
        </p:sp>
        <p:sp>
          <p:nvSpPr>
            <p:cNvPr id="47" name="Round Diagonal Corner Rectangle 46"/>
            <p:cNvSpPr/>
            <p:nvPr/>
          </p:nvSpPr>
          <p:spPr>
            <a:xfrm>
              <a:off x="2745854" y="206671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16AEB0"/>
                </a:solidFill>
                <a:cs typeface="Helvetica Neue Thin"/>
              </a:endParaRPr>
            </a:p>
          </p:txBody>
        </p:sp>
        <p:sp>
          <p:nvSpPr>
            <p:cNvPr id="48" name="Round Diagonal Corner Rectangle 47"/>
            <p:cNvSpPr/>
            <p:nvPr/>
          </p:nvSpPr>
          <p:spPr>
            <a:xfrm>
              <a:off x="2745854" y="251367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16AEB0"/>
                </a:solidFill>
                <a:cs typeface="Helvetica Neue Thin"/>
              </a:endParaRPr>
            </a:p>
          </p:txBody>
        </p:sp>
        <p:sp>
          <p:nvSpPr>
            <p:cNvPr id="49" name="Round Diagonal Corner Rectangle 48"/>
            <p:cNvSpPr/>
            <p:nvPr/>
          </p:nvSpPr>
          <p:spPr>
            <a:xfrm>
              <a:off x="2745854" y="296218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16AEB0"/>
                </a:solidFill>
                <a:cs typeface="Helvetica Neue Thi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27345" y="1317267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16AEB0"/>
                  </a:solidFill>
                  <a:cs typeface="Helvetica Neue Thin"/>
                </a:rPr>
                <a:t>Project</a:t>
              </a:r>
              <a:endParaRPr lang="en-US" sz="1100" dirty="0">
                <a:solidFill>
                  <a:srgbClr val="16AEB0"/>
                </a:solidFill>
                <a:cs typeface="Helvetica Neue Thin"/>
              </a:endParaRPr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2180907" y="3247292"/>
            <a:ext cx="0" cy="5997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5" idx="2"/>
            <a:endCxn id="4" idx="2"/>
          </p:cNvCxnSpPr>
          <p:nvPr/>
        </p:nvCxnSpPr>
        <p:spPr>
          <a:xfrm rot="10800000" flipV="1">
            <a:off x="434736" y="1340430"/>
            <a:ext cx="3686042" cy="1301377"/>
          </a:xfrm>
          <a:prstGeom prst="bentConnector3">
            <a:avLst>
              <a:gd name="adj1" fmla="val 106202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" idx="0"/>
            <a:endCxn id="5" idx="0"/>
          </p:cNvCxnSpPr>
          <p:nvPr/>
        </p:nvCxnSpPr>
        <p:spPr>
          <a:xfrm flipH="1" flipV="1">
            <a:off x="5073485" y="1340431"/>
            <a:ext cx="3730416" cy="1301377"/>
          </a:xfrm>
          <a:prstGeom prst="bentConnector3">
            <a:avLst>
              <a:gd name="adj1" fmla="val -6128"/>
            </a:avLst>
          </a:prstGeom>
          <a:ln>
            <a:solidFill>
              <a:srgbClr val="16AEB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5697692" y="1736411"/>
            <a:ext cx="1202777" cy="1503774"/>
            <a:chOff x="2327345" y="1317267"/>
            <a:chExt cx="1202777" cy="2005032"/>
          </a:xfrm>
        </p:grpSpPr>
        <p:sp>
          <p:nvSpPr>
            <p:cNvPr id="56" name="Round Diagonal Corner Rectangle 55"/>
            <p:cNvSpPr/>
            <p:nvPr/>
          </p:nvSpPr>
          <p:spPr>
            <a:xfrm>
              <a:off x="2745854" y="163000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57" name="Round Diagonal Corner Rectangle 56"/>
            <p:cNvSpPr/>
            <p:nvPr/>
          </p:nvSpPr>
          <p:spPr>
            <a:xfrm>
              <a:off x="2745854" y="206671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58" name="Round Diagonal Corner Rectangle 57"/>
            <p:cNvSpPr/>
            <p:nvPr/>
          </p:nvSpPr>
          <p:spPr>
            <a:xfrm>
              <a:off x="2745854" y="251367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59" name="Round Diagonal Corner Rectangle 58"/>
            <p:cNvSpPr/>
            <p:nvPr/>
          </p:nvSpPr>
          <p:spPr>
            <a:xfrm>
              <a:off x="2745854" y="296218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327345" y="1317267"/>
              <a:ext cx="1202777" cy="3488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FF"/>
                  </a:solidFill>
                  <a:cs typeface="Helvetica Neue Thin"/>
                </a:rPr>
                <a:t>Sort</a:t>
              </a:r>
              <a:endParaRPr lang="en-US" sz="1100" dirty="0">
                <a:solidFill>
                  <a:srgbClr val="0000FF"/>
                </a:solidFill>
                <a:cs typeface="Helvetica Neue Thin"/>
              </a:endParaRPr>
            </a:p>
          </p:txBody>
        </p:sp>
      </p:grpSp>
      <p:cxnSp>
        <p:nvCxnSpPr>
          <p:cNvPr id="61" name="Straight Connector 60"/>
          <p:cNvCxnSpPr>
            <a:stCxn id="25" idx="1"/>
          </p:cNvCxnSpPr>
          <p:nvPr/>
        </p:nvCxnSpPr>
        <p:spPr>
          <a:xfrm>
            <a:off x="3549680" y="3240185"/>
            <a:ext cx="3353" cy="606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0" idx="1"/>
          </p:cNvCxnSpPr>
          <p:nvPr/>
        </p:nvCxnSpPr>
        <p:spPr>
          <a:xfrm>
            <a:off x="2870611" y="3240185"/>
            <a:ext cx="0" cy="606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009568" y="1736411"/>
            <a:ext cx="1202777" cy="1510881"/>
            <a:chOff x="1203720" y="1307791"/>
            <a:chExt cx="1202777" cy="2014508"/>
          </a:xfrm>
        </p:grpSpPr>
        <p:sp>
          <p:nvSpPr>
            <p:cNvPr id="64" name="Round Diagonal Corner Rectangle 63"/>
            <p:cNvSpPr/>
            <p:nvPr/>
          </p:nvSpPr>
          <p:spPr>
            <a:xfrm>
              <a:off x="1628541" y="1629999"/>
              <a:ext cx="365760" cy="1692300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66006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03720" y="1307791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660066"/>
                  </a:solidFill>
                  <a:cs typeface="Helvetica Neue Thin"/>
                </a:rPr>
                <a:t>Aggregate</a:t>
              </a:r>
              <a:endParaRPr lang="en-US" sz="1100" dirty="0">
                <a:solidFill>
                  <a:srgbClr val="660066"/>
                </a:solidFill>
                <a:cs typeface="Helvetica Neue Thin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591634" y="1743518"/>
            <a:ext cx="1202777" cy="1503774"/>
            <a:chOff x="2223087" y="1463040"/>
            <a:chExt cx="1202777" cy="2005032"/>
          </a:xfrm>
        </p:grpSpPr>
        <p:sp>
          <p:nvSpPr>
            <p:cNvPr id="72" name="Round Diagonal Corner Rectangle 71"/>
            <p:cNvSpPr/>
            <p:nvPr/>
          </p:nvSpPr>
          <p:spPr>
            <a:xfrm>
              <a:off x="2641596" y="177577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73" name="Round Diagonal Corner Rectangle 72"/>
            <p:cNvSpPr/>
            <p:nvPr/>
          </p:nvSpPr>
          <p:spPr>
            <a:xfrm>
              <a:off x="2641596" y="221248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74" name="Round Diagonal Corner Rectangle 73"/>
            <p:cNvSpPr/>
            <p:nvPr/>
          </p:nvSpPr>
          <p:spPr>
            <a:xfrm>
              <a:off x="2641596" y="265944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75" name="Round Diagonal Corner Rectangle 74"/>
            <p:cNvSpPr/>
            <p:nvPr/>
          </p:nvSpPr>
          <p:spPr>
            <a:xfrm>
              <a:off x="2641596" y="3107956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223087" y="1463040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accent1">
                      <a:lumMod val="75000"/>
                    </a:schemeClr>
                  </a:solidFill>
                  <a:cs typeface="Helvetica Neue Thin"/>
                </a:rPr>
                <a:t>Scan</a:t>
              </a:r>
              <a:endParaRPr lang="en-US" sz="1100" dirty="0">
                <a:solidFill>
                  <a:schemeClr val="accent1">
                    <a:lumMod val="75000"/>
                  </a:schemeClr>
                </a:solidFill>
                <a:cs typeface="Helvetica Neue Thin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935764" y="3298092"/>
            <a:ext cx="1642835" cy="369332"/>
          </a:xfrm>
          <a:prstGeom prst="rect">
            <a:avLst/>
          </a:prstGeom>
          <a:solidFill>
            <a:srgbClr val="16AEB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Query 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58485" y="1612866"/>
            <a:ext cx="1751658" cy="212249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283678" y="3870607"/>
            <a:ext cx="1341315" cy="982597"/>
            <a:chOff x="466352" y="3246451"/>
            <a:chExt cx="1341315" cy="982597"/>
          </a:xfrm>
        </p:grpSpPr>
        <p:sp>
          <p:nvSpPr>
            <p:cNvPr id="79" name="Rectangle 78"/>
            <p:cNvSpPr/>
            <p:nvPr/>
          </p:nvSpPr>
          <p:spPr>
            <a:xfrm>
              <a:off x="466352" y="3471178"/>
              <a:ext cx="974455" cy="757870"/>
            </a:xfrm>
            <a:prstGeom prst="rect">
              <a:avLst/>
            </a:prstGeom>
            <a:solidFill>
              <a:srgbClr val="1168A4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42712" y="3363254"/>
              <a:ext cx="974455" cy="757870"/>
            </a:xfrm>
            <a:prstGeom prst="rect">
              <a:avLst/>
            </a:prstGeom>
            <a:solidFill>
              <a:srgbClr val="1168A4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33212" y="3246451"/>
              <a:ext cx="974455" cy="757870"/>
            </a:xfrm>
            <a:prstGeom prst="rect">
              <a:avLst/>
            </a:prstGeom>
            <a:solidFill>
              <a:srgbClr val="1168A4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Index Service</a:t>
              </a:r>
              <a:endParaRPr lang="en-US" sz="2000" b="1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795346" y="3847021"/>
            <a:ext cx="1212500" cy="959795"/>
            <a:chOff x="7136601" y="3177048"/>
            <a:chExt cx="1212500" cy="959795"/>
          </a:xfrm>
        </p:grpSpPr>
        <p:sp>
          <p:nvSpPr>
            <p:cNvPr id="83" name="Rectangle 82"/>
            <p:cNvSpPr/>
            <p:nvPr/>
          </p:nvSpPr>
          <p:spPr>
            <a:xfrm>
              <a:off x="7374647" y="3365293"/>
              <a:ext cx="974454" cy="771550"/>
            </a:xfrm>
            <a:prstGeom prst="rect">
              <a:avLst/>
            </a:prstGeom>
            <a:solidFill>
              <a:srgbClr val="178ADB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289001" y="3259151"/>
              <a:ext cx="974454" cy="771550"/>
            </a:xfrm>
            <a:prstGeom prst="rect">
              <a:avLst/>
            </a:prstGeom>
            <a:solidFill>
              <a:srgbClr val="178ADB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136601" y="3177048"/>
              <a:ext cx="974454" cy="771550"/>
            </a:xfrm>
            <a:prstGeom prst="rect">
              <a:avLst/>
            </a:prstGeom>
            <a:solidFill>
              <a:srgbClr val="178ADB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Data Service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709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5" y="4623794"/>
            <a:ext cx="8072187" cy="34463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9496"/>
          </a:xfrm>
        </p:spPr>
        <p:txBody>
          <a:bodyPr/>
          <a:lstStyle/>
          <a:p>
            <a:r>
              <a:rPr lang="en-US" dirty="0" smtClean="0"/>
              <a:t>Couchbase Server Cluster Architecture</a:t>
            </a:r>
            <a:endParaRPr lang="en-US" dirty="0"/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28A94C-44F1-DF43-8BD8-694E750DEF33}" type="slidenum">
              <a:rPr lang="en-US" smtClean="0">
                <a:latin typeface="Corbel"/>
              </a:rPr>
              <a:pPr/>
              <a:t>4</a:t>
            </a:fld>
            <a:endParaRPr lang="en-US"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699" y="691244"/>
            <a:ext cx="1955594" cy="8055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707" y="691244"/>
            <a:ext cx="1955594" cy="805543"/>
          </a:xfrm>
          <a:prstGeom prst="rect">
            <a:avLst/>
          </a:prstGeom>
        </p:spPr>
      </p:pic>
      <p:sp>
        <p:nvSpPr>
          <p:cNvPr id="11" name="Content Placeholder 48"/>
          <p:cNvSpPr txBox="1">
            <a:spLocks/>
          </p:cNvSpPr>
          <p:nvPr/>
        </p:nvSpPr>
        <p:spPr>
          <a:xfrm>
            <a:off x="4800600" y="952501"/>
            <a:ext cx="4169664" cy="37098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342900" indent="-34747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 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Lucida Grande"/>
              <a:buChar char="­"/>
              <a:defRPr lang="en-US" sz="2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Lucida Grande"/>
              <a:buChar char="­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5475" indent="-4572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400" b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44" y="1841028"/>
            <a:ext cx="1273196" cy="278276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6079" y="3187239"/>
            <a:ext cx="689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STORAGE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6034" y="4330240"/>
            <a:ext cx="10499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E10021"/>
                </a:solidFill>
                <a:latin typeface="Corbel"/>
              </a:rPr>
              <a:t>Couchbase Server 1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104" y="3508926"/>
            <a:ext cx="265118" cy="3354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0022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7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104" y="3508926"/>
            <a:ext cx="265118" cy="3354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022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9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104" y="3508926"/>
            <a:ext cx="265118" cy="33545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0022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5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104" y="3889926"/>
            <a:ext cx="265118" cy="3354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00224" y="4003052"/>
            <a:ext cx="281096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104" y="3889926"/>
            <a:ext cx="265118" cy="3354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00224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104" y="3889926"/>
            <a:ext cx="265118" cy="33545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00224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3483" y="2430594"/>
            <a:ext cx="91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Managed Cache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4019" y="1919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Cluster </a:t>
            </a:r>
          </a:p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Manager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3975" y="1919424"/>
            <a:ext cx="1053594" cy="2410816"/>
          </a:xfrm>
          <a:prstGeom prst="rect">
            <a:avLst/>
          </a:prstGeom>
          <a:solidFill>
            <a:schemeClr val="bg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3545" y="1961979"/>
            <a:ext cx="974455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Cluster Manager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0471" y="3855205"/>
            <a:ext cx="1041936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Managed Cache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5076" y="4096236"/>
            <a:ext cx="1049937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Storage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3545" y="2426793"/>
            <a:ext cx="97445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Data Service</a:t>
            </a:r>
            <a:endParaRPr lang="en-US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753545" y="2891607"/>
            <a:ext cx="97445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Index Service</a:t>
            </a:r>
            <a:endParaRPr lang="en-US" sz="1000" b="1" dirty="0"/>
          </a:p>
        </p:txBody>
      </p:sp>
      <p:sp>
        <p:nvSpPr>
          <p:cNvPr id="35" name="Rectangle 34"/>
          <p:cNvSpPr/>
          <p:nvPr/>
        </p:nvSpPr>
        <p:spPr>
          <a:xfrm>
            <a:off x="753238" y="3356421"/>
            <a:ext cx="974455" cy="457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Query Service</a:t>
            </a:r>
            <a:endParaRPr lang="en-US" sz="1000" b="1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509" y="1841028"/>
            <a:ext cx="1273196" cy="278276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239544" y="3187239"/>
            <a:ext cx="689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STORAGE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48598" y="4330240"/>
            <a:ext cx="10517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E10021"/>
                </a:solidFill>
                <a:latin typeface="Corbel"/>
              </a:rPr>
              <a:t>Couchbase Server 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26948" y="2430594"/>
            <a:ext cx="91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Managed Cache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67484" y="1919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Cluster </a:t>
            </a:r>
          </a:p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Manager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057440" y="1919424"/>
            <a:ext cx="1053594" cy="2410816"/>
          </a:xfrm>
          <a:prstGeom prst="rect">
            <a:avLst/>
          </a:prstGeom>
          <a:solidFill>
            <a:schemeClr val="bg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97010" y="1961979"/>
            <a:ext cx="974455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Cluster Manager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7010" y="2428850"/>
            <a:ext cx="97445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Data Service</a:t>
            </a:r>
            <a:endParaRPr lang="en-US" sz="1000" b="1" dirty="0"/>
          </a:p>
        </p:txBody>
      </p:sp>
      <p:sp>
        <p:nvSpPr>
          <p:cNvPr id="44" name="Rectangle 43"/>
          <p:cNvSpPr/>
          <p:nvPr/>
        </p:nvSpPr>
        <p:spPr>
          <a:xfrm>
            <a:off x="2097010" y="2895721"/>
            <a:ext cx="974455" cy="457200"/>
          </a:xfrm>
          <a:prstGeom prst="rect">
            <a:avLst/>
          </a:prstGeom>
          <a:solidFill>
            <a:srgbClr val="1168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Index Service</a:t>
            </a:r>
            <a:endParaRPr lang="en-US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2097010" y="3362592"/>
            <a:ext cx="974455" cy="457200"/>
          </a:xfrm>
          <a:prstGeom prst="rect">
            <a:avLst/>
          </a:prstGeom>
          <a:solidFill>
            <a:srgbClr val="16AE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Query Service</a:t>
            </a:r>
            <a:endParaRPr lang="en-US" sz="10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974" y="1841028"/>
            <a:ext cx="1273196" cy="278276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583009" y="3187239"/>
            <a:ext cx="689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STORAGE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94116" y="4330240"/>
            <a:ext cx="1047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E10021"/>
                </a:solidFill>
                <a:latin typeface="Corbel"/>
              </a:rPr>
              <a:t>Couchbase Server 3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034" y="3508926"/>
            <a:ext cx="265118" cy="33545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78715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7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034" y="3508926"/>
            <a:ext cx="265118" cy="33545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78715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9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034" y="3508926"/>
            <a:ext cx="265118" cy="33545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78715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5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034" y="3889926"/>
            <a:ext cx="265118" cy="33545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787154" y="4003052"/>
            <a:ext cx="281096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034" y="3889926"/>
            <a:ext cx="265118" cy="33545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787154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034" y="3889926"/>
            <a:ext cx="265118" cy="335455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787154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70413" y="2430594"/>
            <a:ext cx="91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Managed Cache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10949" y="1919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Cluster </a:t>
            </a:r>
          </a:p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Manager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00905" y="1919424"/>
            <a:ext cx="1053594" cy="2410816"/>
          </a:xfrm>
          <a:prstGeom prst="rect">
            <a:avLst/>
          </a:prstGeom>
          <a:solidFill>
            <a:schemeClr val="bg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440475" y="1961979"/>
            <a:ext cx="974455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Cluster Manager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440475" y="2428850"/>
            <a:ext cx="974455" cy="457200"/>
          </a:xfrm>
          <a:prstGeom prst="rect">
            <a:avLst/>
          </a:prstGeom>
          <a:solidFill>
            <a:srgbClr val="178A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Data Service</a:t>
            </a:r>
            <a:endParaRPr lang="en-US" sz="1000" b="1" dirty="0"/>
          </a:p>
        </p:txBody>
      </p:sp>
      <p:sp>
        <p:nvSpPr>
          <p:cNvPr id="66" name="Rectangle 65"/>
          <p:cNvSpPr/>
          <p:nvPr/>
        </p:nvSpPr>
        <p:spPr>
          <a:xfrm>
            <a:off x="3440475" y="2895721"/>
            <a:ext cx="974455" cy="457200"/>
          </a:xfrm>
          <a:prstGeom prst="rect">
            <a:avLst/>
          </a:prstGeom>
          <a:solidFill>
            <a:srgbClr val="1168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Index Service</a:t>
            </a:r>
            <a:endParaRPr lang="en-US" sz="1000" b="1" dirty="0"/>
          </a:p>
        </p:txBody>
      </p:sp>
      <p:sp>
        <p:nvSpPr>
          <p:cNvPr id="67" name="Rectangle 66"/>
          <p:cNvSpPr/>
          <p:nvPr/>
        </p:nvSpPr>
        <p:spPr>
          <a:xfrm>
            <a:off x="3440475" y="3362592"/>
            <a:ext cx="974455" cy="457200"/>
          </a:xfrm>
          <a:prstGeom prst="rect">
            <a:avLst/>
          </a:prstGeom>
          <a:solidFill>
            <a:srgbClr val="16AE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Query Service</a:t>
            </a:r>
            <a:endParaRPr lang="en-US" sz="1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439" y="1841028"/>
            <a:ext cx="1273196" cy="2782766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926474" y="3187239"/>
            <a:ext cx="689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STORAGE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34601" y="4330240"/>
            <a:ext cx="10535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E10021"/>
                </a:solidFill>
                <a:latin typeface="Corbel"/>
              </a:rPr>
              <a:t>Couchbase Server </a:t>
            </a:r>
            <a:r>
              <a:rPr lang="en-US" sz="800" b="1" i="1" dirty="0" smtClean="0">
                <a:solidFill>
                  <a:srgbClr val="E10021"/>
                </a:solidFill>
                <a:latin typeface="Corbel"/>
              </a:rPr>
              <a:t>4</a:t>
            </a:r>
            <a:endParaRPr lang="en-US" sz="800" b="1" i="1" dirty="0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499" y="3508926"/>
            <a:ext cx="265118" cy="33545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5130619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7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499" y="3508926"/>
            <a:ext cx="265118" cy="335455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5130619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9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499" y="3508926"/>
            <a:ext cx="265118" cy="335455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5130619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5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499" y="3889926"/>
            <a:ext cx="265118" cy="33545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5130619" y="4003052"/>
            <a:ext cx="281096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499" y="3889926"/>
            <a:ext cx="265118" cy="335455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130619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4499" y="3889926"/>
            <a:ext cx="265118" cy="335455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5130619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13878" y="2430594"/>
            <a:ext cx="91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Managed Cache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54414" y="1919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Cluster </a:t>
            </a:r>
          </a:p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Manager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744370" y="1919424"/>
            <a:ext cx="1053594" cy="2410816"/>
          </a:xfrm>
          <a:prstGeom prst="rect">
            <a:avLst/>
          </a:prstGeom>
          <a:solidFill>
            <a:schemeClr val="bg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783940" y="1961979"/>
            <a:ext cx="974455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Cluster Manager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783940" y="2428850"/>
            <a:ext cx="974455" cy="457200"/>
          </a:xfrm>
          <a:prstGeom prst="rect">
            <a:avLst/>
          </a:prstGeom>
          <a:solidFill>
            <a:srgbClr val="178A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Data Service</a:t>
            </a:r>
            <a:endParaRPr lang="en-US" sz="1000" b="1" dirty="0"/>
          </a:p>
        </p:txBody>
      </p:sp>
      <p:sp>
        <p:nvSpPr>
          <p:cNvPr id="88" name="Rectangle 87"/>
          <p:cNvSpPr/>
          <p:nvPr/>
        </p:nvSpPr>
        <p:spPr>
          <a:xfrm>
            <a:off x="4783940" y="2895721"/>
            <a:ext cx="974455" cy="457200"/>
          </a:xfrm>
          <a:prstGeom prst="rect">
            <a:avLst/>
          </a:prstGeom>
          <a:solidFill>
            <a:srgbClr val="1168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Index Service</a:t>
            </a:r>
            <a:endParaRPr lang="en-US" sz="1000" b="1" dirty="0"/>
          </a:p>
        </p:txBody>
      </p:sp>
      <p:sp>
        <p:nvSpPr>
          <p:cNvPr id="89" name="Rectangle 88"/>
          <p:cNvSpPr/>
          <p:nvPr/>
        </p:nvSpPr>
        <p:spPr>
          <a:xfrm>
            <a:off x="4783940" y="3362592"/>
            <a:ext cx="974455" cy="457200"/>
          </a:xfrm>
          <a:prstGeom prst="rect">
            <a:avLst/>
          </a:prstGeom>
          <a:solidFill>
            <a:srgbClr val="16AE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Query Service</a:t>
            </a:r>
            <a:endParaRPr lang="en-US" sz="1000" b="1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904" y="1841028"/>
            <a:ext cx="1273196" cy="2782766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6269939" y="3187239"/>
            <a:ext cx="689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STORAGE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79569" y="4330240"/>
            <a:ext cx="105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E10021"/>
                </a:solidFill>
                <a:latin typeface="Corbel"/>
              </a:rPr>
              <a:t>Couchbase Server 5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964" y="3508926"/>
            <a:ext cx="265118" cy="335455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647408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7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964" y="3508926"/>
            <a:ext cx="265118" cy="335455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647408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9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964" y="3508926"/>
            <a:ext cx="265118" cy="335455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647408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5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964" y="3889926"/>
            <a:ext cx="265118" cy="335455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6474084" y="4003052"/>
            <a:ext cx="281096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964" y="3889926"/>
            <a:ext cx="265118" cy="335455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6474084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964" y="3889926"/>
            <a:ext cx="265118" cy="335455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6474084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157343" y="2430594"/>
            <a:ext cx="91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Managed Cache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297879" y="1919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Cluster </a:t>
            </a:r>
          </a:p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Manager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087835" y="1919424"/>
            <a:ext cx="1053594" cy="2410816"/>
          </a:xfrm>
          <a:prstGeom prst="rect">
            <a:avLst/>
          </a:prstGeom>
          <a:solidFill>
            <a:schemeClr val="bg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127405" y="1961979"/>
            <a:ext cx="974455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Cluster Manager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127405" y="2428850"/>
            <a:ext cx="974455" cy="457200"/>
          </a:xfrm>
          <a:prstGeom prst="rect">
            <a:avLst/>
          </a:prstGeom>
          <a:solidFill>
            <a:srgbClr val="178A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Data Service</a:t>
            </a:r>
            <a:endParaRPr lang="en-US" sz="1000" b="1" dirty="0"/>
          </a:p>
        </p:txBody>
      </p:sp>
      <p:sp>
        <p:nvSpPr>
          <p:cNvPr id="110" name="Rectangle 109"/>
          <p:cNvSpPr/>
          <p:nvPr/>
        </p:nvSpPr>
        <p:spPr>
          <a:xfrm>
            <a:off x="6127405" y="2895721"/>
            <a:ext cx="974455" cy="457200"/>
          </a:xfrm>
          <a:prstGeom prst="rect">
            <a:avLst/>
          </a:prstGeom>
          <a:solidFill>
            <a:srgbClr val="1168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Index Service</a:t>
            </a:r>
            <a:endParaRPr lang="en-US" sz="1000" b="1" dirty="0"/>
          </a:p>
        </p:txBody>
      </p:sp>
      <p:sp>
        <p:nvSpPr>
          <p:cNvPr id="111" name="Rectangle 110"/>
          <p:cNvSpPr/>
          <p:nvPr/>
        </p:nvSpPr>
        <p:spPr>
          <a:xfrm>
            <a:off x="6127405" y="3362592"/>
            <a:ext cx="974455" cy="457200"/>
          </a:xfrm>
          <a:prstGeom prst="rect">
            <a:avLst/>
          </a:prstGeom>
          <a:solidFill>
            <a:srgbClr val="16AE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Query Service</a:t>
            </a:r>
            <a:endParaRPr lang="en-US" sz="1000" b="1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367" y="1841028"/>
            <a:ext cx="1273196" cy="2782766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7613402" y="3187239"/>
            <a:ext cx="689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STORAGE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420251" y="4330240"/>
            <a:ext cx="1056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E10021"/>
                </a:solidFill>
                <a:latin typeface="Corbel"/>
              </a:rPr>
              <a:t>Couchbase Server 6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1427" y="3508926"/>
            <a:ext cx="265118" cy="335455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7817547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7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1427" y="3508926"/>
            <a:ext cx="265118" cy="335455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7817547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9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1427" y="3508926"/>
            <a:ext cx="265118" cy="335455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7817547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5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1427" y="3889926"/>
            <a:ext cx="265118" cy="335455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7817547" y="4003052"/>
            <a:ext cx="281096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1427" y="3889926"/>
            <a:ext cx="265118" cy="335455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7817547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1427" y="3889926"/>
            <a:ext cx="265118" cy="335455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7817547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500806" y="2430594"/>
            <a:ext cx="91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Managed Cache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641342" y="1919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Cluster </a:t>
            </a:r>
          </a:p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Manager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431298" y="1919424"/>
            <a:ext cx="1053594" cy="2410816"/>
          </a:xfrm>
          <a:prstGeom prst="rect">
            <a:avLst/>
          </a:prstGeom>
          <a:solidFill>
            <a:schemeClr val="bg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470868" y="1961979"/>
            <a:ext cx="974455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Cluster Manager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470868" y="2428850"/>
            <a:ext cx="974455" cy="457200"/>
          </a:xfrm>
          <a:prstGeom prst="rect">
            <a:avLst/>
          </a:prstGeom>
          <a:solidFill>
            <a:srgbClr val="178A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Data Service</a:t>
            </a:r>
            <a:endParaRPr lang="en-US" sz="1000" b="1" dirty="0"/>
          </a:p>
        </p:txBody>
      </p:sp>
      <p:sp>
        <p:nvSpPr>
          <p:cNvPr id="132" name="Rectangle 131"/>
          <p:cNvSpPr/>
          <p:nvPr/>
        </p:nvSpPr>
        <p:spPr>
          <a:xfrm>
            <a:off x="7470868" y="2895721"/>
            <a:ext cx="974455" cy="457200"/>
          </a:xfrm>
          <a:prstGeom prst="rect">
            <a:avLst/>
          </a:prstGeom>
          <a:solidFill>
            <a:srgbClr val="1168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Index Service</a:t>
            </a:r>
            <a:endParaRPr lang="en-US" sz="1000" b="1" dirty="0"/>
          </a:p>
        </p:txBody>
      </p:sp>
      <p:sp>
        <p:nvSpPr>
          <p:cNvPr id="133" name="Rectangle 132"/>
          <p:cNvSpPr/>
          <p:nvPr/>
        </p:nvSpPr>
        <p:spPr>
          <a:xfrm>
            <a:off x="7470868" y="3362592"/>
            <a:ext cx="974455" cy="457200"/>
          </a:xfrm>
          <a:prstGeom prst="rect">
            <a:avLst/>
          </a:prstGeom>
          <a:solidFill>
            <a:srgbClr val="16AE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Query Service</a:t>
            </a:r>
            <a:endParaRPr lang="en-US" sz="1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064973" y="3854717"/>
            <a:ext cx="1041936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Managed Cache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59578" y="4095748"/>
            <a:ext cx="1049937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Storage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406814" y="3855205"/>
            <a:ext cx="1041936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Managed Cache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405079" y="4096236"/>
            <a:ext cx="1049937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Storage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751358" y="3855498"/>
            <a:ext cx="1041936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Managed Cache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745963" y="4096529"/>
            <a:ext cx="1049937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Storage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093227" y="3855205"/>
            <a:ext cx="1041936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Managed Cache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091492" y="4096236"/>
            <a:ext cx="1049937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Storage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437210" y="3855498"/>
            <a:ext cx="1041936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Managed Cache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435475" y="4096529"/>
            <a:ext cx="1049937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282898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Prepared Statement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751386"/>
            <a:ext cx="9347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url</a:t>
            </a:r>
            <a:r>
              <a:rPr lang="en-US" sz="1600" dirty="0">
                <a:latin typeface="Courier New"/>
                <a:cs typeface="Courier New"/>
              </a:rPr>
              <a:t>="</a:t>
            </a:r>
            <a:r>
              <a:rPr lang="en-US" sz="1600" u="sng" dirty="0">
                <a:latin typeface="Courier New"/>
                <a:cs typeface="Courier New"/>
                <a:hlinkClick r:id="rId2"/>
              </a:rPr>
              <a:t>http://localhost:8093/query"</a:t>
            </a:r>
          </a:p>
          <a:p>
            <a:r>
              <a:rPr lang="en-US" sz="1600" dirty="0">
                <a:latin typeface="Courier New"/>
                <a:cs typeface="Courier New"/>
              </a:rPr>
              <a:t>s = </a:t>
            </a:r>
            <a:r>
              <a:rPr lang="en-US" sz="1600" dirty="0" err="1">
                <a:latin typeface="Courier New"/>
                <a:cs typeface="Courier New"/>
              </a:rPr>
              <a:t>requests.Session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 err="1">
                <a:latin typeface="Courier New"/>
                <a:cs typeface="Courier New"/>
              </a:rPr>
              <a:t>s.keep_alive</a:t>
            </a:r>
            <a:r>
              <a:rPr lang="en-US" sz="1600" dirty="0">
                <a:latin typeface="Courier New"/>
                <a:cs typeface="Courier New"/>
              </a:rPr>
              <a:t> = True</a:t>
            </a:r>
          </a:p>
          <a:p>
            <a:r>
              <a:rPr lang="en-US" sz="1600" dirty="0" err="1">
                <a:latin typeface="Courier New"/>
                <a:cs typeface="Courier New"/>
              </a:rPr>
              <a:t>s.auth</a:t>
            </a:r>
            <a:r>
              <a:rPr lang="en-US" sz="1600" dirty="0">
                <a:latin typeface="Courier New"/>
                <a:cs typeface="Courier New"/>
              </a:rPr>
              <a:t> = ('</a:t>
            </a:r>
            <a:r>
              <a:rPr lang="en-US" sz="1600" dirty="0" err="1">
                <a:latin typeface="Courier New"/>
                <a:cs typeface="Courier New"/>
              </a:rPr>
              <a:t>Administrator','password</a:t>
            </a:r>
            <a:r>
              <a:rPr lang="en-US" sz="1600" dirty="0">
                <a:latin typeface="Courier New"/>
                <a:cs typeface="Courier New"/>
              </a:rPr>
              <a:t>')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query = {'</a:t>
            </a:r>
            <a:r>
              <a:rPr lang="en-US" sz="1600" dirty="0" err="1">
                <a:latin typeface="Courier New"/>
                <a:cs typeface="Courier New"/>
              </a:rPr>
              <a:t>statement'</a:t>
            </a:r>
            <a:r>
              <a:rPr lang="en-US" sz="1600" dirty="0" err="1" smtClean="0">
                <a:latin typeface="Courier New"/>
                <a:cs typeface="Courier New"/>
              </a:rPr>
              <a:t>:’prepare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select * from `beer-sample</a:t>
            </a:r>
            <a:r>
              <a:rPr lang="en-US" sz="1600" dirty="0" smtClean="0">
                <a:latin typeface="Courier New"/>
                <a:cs typeface="Courier New"/>
              </a:rPr>
              <a:t>` where type=’beer’ and name = '</a:t>
            </a:r>
            <a:r>
              <a:rPr lang="en-US" sz="1600" dirty="0" err="1" smtClean="0">
                <a:latin typeface="Courier New"/>
                <a:cs typeface="Courier New"/>
              </a:rPr>
              <a:t>Guiness</a:t>
            </a:r>
            <a:r>
              <a:rPr lang="en-US" sz="1600" dirty="0" smtClean="0">
                <a:latin typeface="Courier New"/>
                <a:cs typeface="Courier New"/>
              </a:rPr>
              <a:t>’}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r = </a:t>
            </a:r>
            <a:r>
              <a:rPr lang="en-US" sz="1600" dirty="0" err="1">
                <a:latin typeface="Courier New"/>
                <a:cs typeface="Courier New"/>
              </a:rPr>
              <a:t>s.post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url</a:t>
            </a:r>
            <a:r>
              <a:rPr lang="en-US" sz="1600" dirty="0">
                <a:latin typeface="Courier New"/>
                <a:cs typeface="Courier New"/>
              </a:rPr>
              <a:t>, data=query, stream=False)</a:t>
            </a:r>
          </a:p>
          <a:p>
            <a:r>
              <a:rPr lang="en-US" sz="1600" b="1" dirty="0">
                <a:latin typeface="Courier New"/>
                <a:cs typeface="Courier New"/>
              </a:rPr>
              <a:t>prepared = </a:t>
            </a:r>
            <a:r>
              <a:rPr lang="en-US" sz="1600" b="1" dirty="0" err="1">
                <a:latin typeface="Courier New"/>
                <a:cs typeface="Courier New"/>
              </a:rPr>
              <a:t>str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r.json</a:t>
            </a:r>
            <a:r>
              <a:rPr lang="en-US" sz="1600" b="1" dirty="0">
                <a:latin typeface="Courier New"/>
                <a:cs typeface="Courier New"/>
              </a:rPr>
              <a:t>()['results'][0]['name'])</a:t>
            </a:r>
          </a:p>
          <a:p>
            <a:r>
              <a:rPr lang="en-US" sz="1600" b="1" dirty="0">
                <a:latin typeface="Courier New"/>
                <a:cs typeface="Courier New"/>
              </a:rPr>
              <a:t>query = {'prepared': '"' + prepared + '"' 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it-IT" sz="1600" dirty="0">
                <a:latin typeface="Courier New"/>
                <a:cs typeface="Courier New"/>
              </a:rPr>
              <a:t>for i in </a:t>
            </a:r>
            <a:r>
              <a:rPr lang="it-IT" sz="1600" dirty="0" err="1">
                <a:latin typeface="Courier New"/>
                <a:cs typeface="Courier New"/>
              </a:rPr>
              <a:t>range</a:t>
            </a:r>
            <a:r>
              <a:rPr lang="it-IT" sz="1600" dirty="0">
                <a:latin typeface="Courier New"/>
                <a:cs typeface="Courier New"/>
              </a:rPr>
              <a:t> (0, 5000):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	r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 err="1">
                <a:latin typeface="Courier New"/>
                <a:cs typeface="Courier New"/>
              </a:rPr>
              <a:t>s.post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url</a:t>
            </a:r>
            <a:r>
              <a:rPr lang="en-US" sz="1600" dirty="0">
                <a:latin typeface="Courier New"/>
                <a:cs typeface="Courier New"/>
              </a:rPr>
              <a:t>, data=query, stream=False)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	print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r.json</a:t>
            </a:r>
            <a:r>
              <a:rPr lang="en-US" sz="1600" dirty="0">
                <a:latin typeface="Courier New"/>
                <a:cs typeface="Courier New"/>
              </a:rPr>
              <a:t>()['metrics']['</a:t>
            </a:r>
            <a:r>
              <a:rPr lang="en-US" sz="1600" dirty="0" err="1">
                <a:latin typeface="Courier New"/>
                <a:cs typeface="Courier New"/>
              </a:rPr>
              <a:t>executionTime</a:t>
            </a:r>
            <a:r>
              <a:rPr lang="en-US" sz="1600" dirty="0">
                <a:latin typeface="Courier New"/>
                <a:cs typeface="Courier New"/>
              </a:rPr>
              <a:t>'] </a:t>
            </a:r>
          </a:p>
          <a:p>
            <a:r>
              <a:rPr lang="en-US" sz="1600" dirty="0">
                <a:latin typeface="Courier New"/>
                <a:ea typeface="ＭＳ 明朝"/>
                <a:cs typeface="Courier New"/>
              </a:rPr>
              <a:t> </a:t>
            </a:r>
            <a:endParaRPr lang="en-US" sz="1600" dirty="0">
              <a:effectLst/>
              <a:latin typeface="Courier New"/>
              <a:ea typeface="ＭＳ 明朝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381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Prepared Statement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751386"/>
            <a:ext cx="9347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url</a:t>
            </a:r>
            <a:r>
              <a:rPr lang="en-US" sz="1600" dirty="0">
                <a:latin typeface="Courier New"/>
                <a:cs typeface="Courier New"/>
              </a:rPr>
              <a:t>="http://localhost:8093/query"</a:t>
            </a:r>
          </a:p>
          <a:p>
            <a:r>
              <a:rPr lang="en-US" sz="1600" dirty="0">
                <a:latin typeface="Courier New"/>
                <a:cs typeface="Courier New"/>
              </a:rPr>
              <a:t>s = </a:t>
            </a:r>
            <a:r>
              <a:rPr lang="en-US" sz="1600" dirty="0" err="1">
                <a:latin typeface="Courier New"/>
                <a:cs typeface="Courier New"/>
              </a:rPr>
              <a:t>requests.Session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 err="1">
                <a:latin typeface="Courier New"/>
                <a:cs typeface="Courier New"/>
              </a:rPr>
              <a:t>s.keep_alive</a:t>
            </a:r>
            <a:r>
              <a:rPr lang="en-US" sz="1600" dirty="0">
                <a:latin typeface="Courier New"/>
                <a:cs typeface="Courier New"/>
              </a:rPr>
              <a:t> = True</a:t>
            </a:r>
          </a:p>
          <a:p>
            <a:r>
              <a:rPr lang="en-US" sz="1600" dirty="0" err="1">
                <a:latin typeface="Courier New"/>
                <a:cs typeface="Courier New"/>
              </a:rPr>
              <a:t>s.auth</a:t>
            </a:r>
            <a:r>
              <a:rPr lang="en-US" sz="1600" dirty="0">
                <a:latin typeface="Courier New"/>
                <a:cs typeface="Courier New"/>
              </a:rPr>
              <a:t> = ('</a:t>
            </a:r>
            <a:r>
              <a:rPr lang="en-US" sz="1600" dirty="0" err="1">
                <a:latin typeface="Courier New"/>
                <a:cs typeface="Courier New"/>
              </a:rPr>
              <a:t>Administrator','password</a:t>
            </a:r>
            <a:r>
              <a:rPr lang="en-US" sz="1600" dirty="0">
                <a:latin typeface="Courier New"/>
                <a:cs typeface="Courier New"/>
              </a:rPr>
              <a:t>')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query = {'</a:t>
            </a:r>
            <a:r>
              <a:rPr lang="en-US" sz="1600" dirty="0" err="1">
                <a:latin typeface="Courier New"/>
                <a:cs typeface="Courier New"/>
              </a:rPr>
              <a:t>statement':'</a:t>
            </a:r>
            <a:r>
              <a:rPr lang="en-US" sz="1600" b="1" dirty="0" err="1">
                <a:solidFill>
                  <a:srgbClr val="E10021"/>
                </a:solidFill>
                <a:latin typeface="Courier New"/>
                <a:cs typeface="Courier New"/>
              </a:rPr>
              <a:t>prepare</a:t>
            </a:r>
            <a:r>
              <a:rPr lang="en-US" sz="1600" dirty="0">
                <a:solidFill>
                  <a:srgbClr val="E10021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select * from `beer-sample` where </a:t>
            </a:r>
            <a:r>
              <a:rPr lang="en-US" sz="1600" dirty="0" smtClean="0">
                <a:latin typeface="Courier New"/>
                <a:cs typeface="Courier New"/>
              </a:rPr>
              <a:t>name = </a:t>
            </a:r>
            <a:r>
              <a:rPr lang="en-US" sz="1600" b="1" dirty="0">
                <a:solidFill>
                  <a:schemeClr val="accent2"/>
                </a:solidFill>
                <a:latin typeface="Courier New"/>
                <a:cs typeface="Courier New"/>
              </a:rPr>
              <a:t>[$1</a:t>
            </a:r>
            <a:r>
              <a:rPr lang="en-US" sz="16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]</a:t>
            </a:r>
            <a:r>
              <a:rPr lang="en-US" sz="1600" dirty="0" smtClean="0">
                <a:latin typeface="Courier New"/>
                <a:cs typeface="Courier New"/>
              </a:rPr>
              <a:t>’}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r = </a:t>
            </a:r>
            <a:r>
              <a:rPr lang="en-US" sz="1600" dirty="0" err="1">
                <a:latin typeface="Courier New"/>
                <a:cs typeface="Courier New"/>
              </a:rPr>
              <a:t>s.post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url</a:t>
            </a:r>
            <a:r>
              <a:rPr lang="en-US" sz="1600" dirty="0">
                <a:latin typeface="Courier New"/>
                <a:cs typeface="Courier New"/>
              </a:rPr>
              <a:t>, data=query, stream=False)</a:t>
            </a:r>
          </a:p>
          <a:p>
            <a:r>
              <a:rPr lang="en-US" sz="1600" b="1" dirty="0">
                <a:solidFill>
                  <a:srgbClr val="E10021"/>
                </a:solidFill>
                <a:latin typeface="Courier New"/>
                <a:cs typeface="Courier New"/>
              </a:rPr>
              <a:t>prepared = </a:t>
            </a:r>
            <a:r>
              <a:rPr lang="en-US" sz="1600" b="1" dirty="0" err="1">
                <a:solidFill>
                  <a:srgbClr val="E10021"/>
                </a:solidFill>
                <a:latin typeface="Courier New"/>
                <a:cs typeface="Courier New"/>
              </a:rPr>
              <a:t>str</a:t>
            </a:r>
            <a:r>
              <a:rPr lang="en-US" sz="1600" b="1" dirty="0">
                <a:solidFill>
                  <a:srgbClr val="E10021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E10021"/>
                </a:solidFill>
                <a:latin typeface="Courier New"/>
                <a:cs typeface="Courier New"/>
              </a:rPr>
              <a:t>r.json</a:t>
            </a:r>
            <a:r>
              <a:rPr lang="en-US" sz="1600" b="1" dirty="0">
                <a:solidFill>
                  <a:srgbClr val="E10021"/>
                </a:solidFill>
                <a:latin typeface="Courier New"/>
                <a:cs typeface="Courier New"/>
              </a:rPr>
              <a:t>()['results'][0]['name'])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for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in range (0, 5):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query={</a:t>
            </a:r>
            <a:r>
              <a:rPr lang="en-US" sz="1600" dirty="0">
                <a:latin typeface="Courier New"/>
                <a:cs typeface="Courier New"/>
              </a:rPr>
              <a:t>'prepared': '"' + prepared + '"',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'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args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': '["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old_hat_brewery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"]'</a:t>
            </a:r>
            <a:r>
              <a:rPr lang="en-US" sz="1600" dirty="0">
                <a:latin typeface="Courier New"/>
                <a:cs typeface="Courier New"/>
              </a:rPr>
              <a:t> 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r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 err="1">
                <a:latin typeface="Courier New"/>
                <a:cs typeface="Courier New"/>
              </a:rPr>
              <a:t>s.post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url</a:t>
            </a:r>
            <a:r>
              <a:rPr lang="en-US" sz="1600" dirty="0">
                <a:latin typeface="Courier New"/>
                <a:cs typeface="Courier New"/>
              </a:rPr>
              <a:t>, data=query, stream=False)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print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r.json</a:t>
            </a:r>
            <a:r>
              <a:rPr lang="en-US" sz="1600" dirty="0">
                <a:latin typeface="Courier New"/>
                <a:cs typeface="Courier New"/>
              </a:rPr>
              <a:t>()['metrics']['</a:t>
            </a:r>
            <a:r>
              <a:rPr lang="en-US" sz="1600" dirty="0" err="1">
                <a:latin typeface="Courier New"/>
                <a:cs typeface="Courier New"/>
              </a:rPr>
              <a:t>executionTime</a:t>
            </a:r>
            <a:r>
              <a:rPr lang="en-US" sz="1600" dirty="0">
                <a:latin typeface="Courier New"/>
                <a:cs typeface="Courier New"/>
              </a:rPr>
              <a:t>'] </a:t>
            </a:r>
          </a:p>
          <a:p>
            <a:r>
              <a:rPr lang="en-US" sz="1600" dirty="0">
                <a:latin typeface="Courier New"/>
                <a:ea typeface="ＭＳ 明朝"/>
                <a:cs typeface="Courier New"/>
              </a:rPr>
              <a:t> </a:t>
            </a:r>
            <a:endParaRPr lang="en-US" sz="1600" dirty="0">
              <a:effectLst/>
              <a:latin typeface="Courier New"/>
              <a:ea typeface="ＭＳ 明朝"/>
              <a:cs typeface="Courier New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6839347" y="2413000"/>
            <a:ext cx="2374900" cy="876300"/>
          </a:xfrm>
          <a:prstGeom prst="wedgeEllipseCallout">
            <a:avLst>
              <a:gd name="adj1" fmla="val -29924"/>
              <a:gd name="adj2" fmla="val 8134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Bind Values Many times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302647" y="1308100"/>
            <a:ext cx="2374900" cy="535486"/>
          </a:xfrm>
          <a:prstGeom prst="wedgeEllipseCallout">
            <a:avLst>
              <a:gd name="adj1" fmla="val -113881"/>
              <a:gd name="adj2" fmla="val 6974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Prepare ONCE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43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Functional Indices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489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Indices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79492"/>
            <a:ext cx="4356100" cy="5139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"</a:t>
            </a:r>
            <a:r>
              <a:rPr lang="en-US" sz="1200" dirty="0"/>
              <a:t>contacts": {</a:t>
            </a:r>
          </a:p>
          <a:p>
            <a:r>
              <a:rPr lang="en-US" sz="1200" dirty="0"/>
              <a:t>                "age": 46,</a:t>
            </a:r>
          </a:p>
          <a:p>
            <a:r>
              <a:rPr lang="nl-NL" sz="1200" dirty="0"/>
              <a:t>                "</a:t>
            </a:r>
            <a:r>
              <a:rPr lang="nl-NL" sz="1200" dirty="0" err="1"/>
              <a:t>children</a:t>
            </a:r>
            <a:r>
              <a:rPr lang="nl-NL" sz="1200" dirty="0"/>
              <a:t>": [</a:t>
            </a:r>
          </a:p>
          <a:p>
            <a:r>
              <a:rPr lang="nl-NL" sz="1200" dirty="0"/>
              <a:t>                    {</a:t>
            </a:r>
          </a:p>
          <a:p>
            <a:r>
              <a:rPr lang="nl-NL" sz="1200" dirty="0"/>
              <a:t>                        "</a:t>
            </a:r>
            <a:r>
              <a:rPr lang="nl-NL" sz="1200" dirty="0" err="1"/>
              <a:t>age</a:t>
            </a:r>
            <a:r>
              <a:rPr lang="nl-NL" sz="1200" dirty="0"/>
              <a:t>": 17,</a:t>
            </a:r>
          </a:p>
          <a:p>
            <a:r>
              <a:rPr lang="is-IS" sz="1200" dirty="0"/>
              <a:t>                        "fname": "Aiden",</a:t>
            </a:r>
          </a:p>
          <a:p>
            <a:r>
              <a:rPr lang="is-IS" sz="1200" dirty="0"/>
              <a:t>                        "gender": "m"</a:t>
            </a:r>
          </a:p>
          <a:p>
            <a:r>
              <a:rPr lang="is-IS" sz="1200" dirty="0"/>
              <a:t>                    },</a:t>
            </a:r>
          </a:p>
          <a:p>
            <a:r>
              <a:rPr lang="is-IS" sz="1200" dirty="0"/>
              <a:t>                    {</a:t>
            </a:r>
          </a:p>
          <a:p>
            <a:r>
              <a:rPr lang="is-IS" sz="1200" dirty="0"/>
              <a:t>                        "age": 2,</a:t>
            </a:r>
          </a:p>
          <a:p>
            <a:r>
              <a:rPr lang="is-IS" sz="1200" dirty="0"/>
              <a:t>                        "fname": "Bill",</a:t>
            </a:r>
          </a:p>
          <a:p>
            <a:r>
              <a:rPr lang="is-IS" sz="1200" dirty="0"/>
              <a:t>                        "gender": "f"</a:t>
            </a:r>
          </a:p>
          <a:p>
            <a:r>
              <a:rPr lang="is-IS" sz="1200" dirty="0"/>
              <a:t>                    }</a:t>
            </a:r>
          </a:p>
          <a:p>
            <a:r>
              <a:rPr lang="is-IS" sz="1200" dirty="0"/>
              <a:t>                ],</a:t>
            </a:r>
          </a:p>
          <a:p>
            <a:r>
              <a:rPr lang="en-US" sz="1200" dirty="0"/>
              <a:t>                "email": "</a:t>
            </a:r>
            <a:r>
              <a:rPr lang="en-US" sz="1200" dirty="0" err="1"/>
              <a:t>dave@gmail.com</a:t>
            </a:r>
            <a:r>
              <a:rPr lang="en-US" sz="1200" dirty="0"/>
              <a:t>",</a:t>
            </a:r>
          </a:p>
          <a:p>
            <a:r>
              <a:rPr lang="is-IS" sz="1200" dirty="0"/>
              <a:t>                "fname": "Dave",</a:t>
            </a:r>
          </a:p>
          <a:p>
            <a:r>
              <a:rPr lang="hu-HU" sz="1200" dirty="0"/>
              <a:t>                "hobbies": [</a:t>
            </a:r>
          </a:p>
          <a:p>
            <a:r>
              <a:rPr lang="hu-HU" sz="1200" dirty="0"/>
              <a:t>                    "golf",</a:t>
            </a:r>
          </a:p>
          <a:p>
            <a:r>
              <a:rPr lang="is-IS" sz="1200" dirty="0"/>
              <a:t>                    "surfing"</a:t>
            </a:r>
          </a:p>
          <a:p>
            <a:r>
              <a:rPr lang="is-IS" sz="1200" dirty="0"/>
              <a:t>                ],</a:t>
            </a:r>
          </a:p>
          <a:p>
            <a:r>
              <a:rPr lang="en-US" sz="1200" dirty="0"/>
              <a:t>             </a:t>
            </a:r>
            <a:r>
              <a:rPr lang="en-US" sz="1600" b="1" dirty="0">
                <a:solidFill>
                  <a:srgbClr val="0000FF"/>
                </a:solidFill>
              </a:rPr>
              <a:t>   "</a:t>
            </a:r>
            <a:r>
              <a:rPr lang="en-US" sz="1600" b="1" dirty="0" err="1">
                <a:solidFill>
                  <a:srgbClr val="0000FF"/>
                </a:solidFill>
              </a:rPr>
              <a:t>lname</a:t>
            </a:r>
            <a:r>
              <a:rPr lang="en-US" sz="1600" b="1" dirty="0">
                <a:solidFill>
                  <a:srgbClr val="0000FF"/>
                </a:solidFill>
              </a:rPr>
              <a:t>": "Smith",</a:t>
            </a:r>
          </a:p>
          <a:p>
            <a:r>
              <a:rPr lang="en-US" sz="1200" dirty="0"/>
              <a:t>                "relation": "friend",</a:t>
            </a:r>
          </a:p>
          <a:p>
            <a:r>
              <a:rPr lang="en-US" sz="1200" dirty="0"/>
              <a:t>                "title": "Mr.",</a:t>
            </a:r>
          </a:p>
          <a:p>
            <a:r>
              <a:rPr lang="en-US" sz="1200" dirty="0"/>
              <a:t>                "type": "contact"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],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0498" y="542121"/>
            <a:ext cx="6553200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CREATE INDEX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idx_lname_lower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ON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     contacts(LOWER(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lname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)) using GSI;</a:t>
            </a:r>
          </a:p>
        </p:txBody>
      </p:sp>
      <p:sp>
        <p:nvSpPr>
          <p:cNvPr id="5" name="Rectangle 4"/>
          <p:cNvSpPr/>
          <p:nvPr/>
        </p:nvSpPr>
        <p:spPr>
          <a:xfrm>
            <a:off x="2730498" y="1456521"/>
            <a:ext cx="6553200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SELECT 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count(*) 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  FROM contacts 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      WHERE lower(</a:t>
            </a:r>
            <a:r>
              <a:rPr lang="en-US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lname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) = smith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dirty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90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Indices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79492"/>
            <a:ext cx="4356100" cy="5139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"</a:t>
            </a:r>
            <a:r>
              <a:rPr lang="en-US" sz="1200" dirty="0"/>
              <a:t>contacts": {</a:t>
            </a:r>
          </a:p>
          <a:p>
            <a:r>
              <a:rPr lang="en-US" sz="1200" dirty="0"/>
              <a:t>                "age": 46,</a:t>
            </a:r>
          </a:p>
          <a:p>
            <a:r>
              <a:rPr lang="nl-NL" sz="1200" dirty="0"/>
              <a:t>                "</a:t>
            </a:r>
            <a:r>
              <a:rPr lang="nl-NL" sz="1200" dirty="0" err="1"/>
              <a:t>children</a:t>
            </a:r>
            <a:r>
              <a:rPr lang="nl-NL" sz="1200" dirty="0"/>
              <a:t>": [</a:t>
            </a:r>
          </a:p>
          <a:p>
            <a:r>
              <a:rPr lang="nl-NL" sz="1200" dirty="0"/>
              <a:t>                    {</a:t>
            </a:r>
          </a:p>
          <a:p>
            <a:r>
              <a:rPr lang="nl-NL" sz="1200" dirty="0"/>
              <a:t>                        "</a:t>
            </a:r>
            <a:r>
              <a:rPr lang="nl-NL" sz="1200" dirty="0" err="1"/>
              <a:t>age</a:t>
            </a:r>
            <a:r>
              <a:rPr lang="nl-NL" sz="1200" dirty="0"/>
              <a:t>": 17,</a:t>
            </a:r>
          </a:p>
          <a:p>
            <a:r>
              <a:rPr lang="is-IS" sz="1200" dirty="0"/>
              <a:t>                        "fname": "Aiden",</a:t>
            </a:r>
          </a:p>
          <a:p>
            <a:r>
              <a:rPr lang="is-IS" sz="1200" dirty="0"/>
              <a:t>                        "gender": "m"</a:t>
            </a:r>
          </a:p>
          <a:p>
            <a:r>
              <a:rPr lang="is-IS" sz="1200" dirty="0"/>
              <a:t>                    },</a:t>
            </a:r>
          </a:p>
          <a:p>
            <a:r>
              <a:rPr lang="is-IS" sz="1200" dirty="0"/>
              <a:t>                    {</a:t>
            </a:r>
          </a:p>
          <a:p>
            <a:r>
              <a:rPr lang="is-IS" sz="1200" dirty="0"/>
              <a:t>                        "age": 2,</a:t>
            </a:r>
          </a:p>
          <a:p>
            <a:r>
              <a:rPr lang="is-IS" sz="1200" dirty="0"/>
              <a:t>                        "fname": "Bill",</a:t>
            </a:r>
          </a:p>
          <a:p>
            <a:r>
              <a:rPr lang="is-IS" sz="1200" dirty="0"/>
              <a:t>                        "gender": "f"</a:t>
            </a:r>
          </a:p>
          <a:p>
            <a:r>
              <a:rPr lang="is-IS" sz="1200" dirty="0"/>
              <a:t>                    }</a:t>
            </a:r>
          </a:p>
          <a:p>
            <a:r>
              <a:rPr lang="is-IS" sz="1200" dirty="0"/>
              <a:t>                ],</a:t>
            </a:r>
          </a:p>
          <a:p>
            <a:r>
              <a:rPr lang="en-US" sz="1200" dirty="0"/>
              <a:t>                "email": "</a:t>
            </a:r>
            <a:r>
              <a:rPr lang="en-US" sz="1200" dirty="0" err="1"/>
              <a:t>dave@gmail.com</a:t>
            </a:r>
            <a:r>
              <a:rPr lang="en-US" sz="1200" dirty="0"/>
              <a:t>",</a:t>
            </a:r>
          </a:p>
          <a:p>
            <a:r>
              <a:rPr lang="is-IS" sz="1200" dirty="0"/>
              <a:t>                "fname": "Dave",</a:t>
            </a:r>
          </a:p>
          <a:p>
            <a:r>
              <a:rPr lang="hu-HU" sz="1200" dirty="0"/>
              <a:t>                "hobbies": [</a:t>
            </a:r>
          </a:p>
          <a:p>
            <a:r>
              <a:rPr lang="hu-HU" sz="1200" dirty="0"/>
              <a:t>                    "golf",</a:t>
            </a:r>
          </a:p>
          <a:p>
            <a:r>
              <a:rPr lang="is-IS" sz="1200" dirty="0"/>
              <a:t>                    "surfing"</a:t>
            </a:r>
          </a:p>
          <a:p>
            <a:r>
              <a:rPr lang="is-IS" sz="1200" dirty="0"/>
              <a:t>                ],</a:t>
            </a:r>
          </a:p>
          <a:p>
            <a:r>
              <a:rPr lang="en-US" sz="1200" dirty="0"/>
              <a:t>             </a:t>
            </a:r>
            <a:r>
              <a:rPr lang="en-US" sz="1600" b="1" dirty="0">
                <a:solidFill>
                  <a:srgbClr val="0000FF"/>
                </a:solidFill>
              </a:rPr>
              <a:t>   "</a:t>
            </a:r>
            <a:r>
              <a:rPr lang="en-US" sz="1600" b="1" dirty="0" err="1">
                <a:solidFill>
                  <a:srgbClr val="0000FF"/>
                </a:solidFill>
              </a:rPr>
              <a:t>lname</a:t>
            </a:r>
            <a:r>
              <a:rPr lang="en-US" sz="1600" b="1" dirty="0">
                <a:solidFill>
                  <a:srgbClr val="0000FF"/>
                </a:solidFill>
              </a:rPr>
              <a:t>": "Smith",</a:t>
            </a:r>
          </a:p>
          <a:p>
            <a:r>
              <a:rPr lang="en-US" sz="1200" dirty="0"/>
              <a:t>                "relation": "friend",</a:t>
            </a:r>
          </a:p>
          <a:p>
            <a:r>
              <a:rPr lang="en-US" sz="1200" dirty="0"/>
              <a:t>                "title": "Mr.",</a:t>
            </a:r>
          </a:p>
          <a:p>
            <a:r>
              <a:rPr lang="en-US" sz="1200" dirty="0"/>
              <a:t>                "type": "contact"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],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24098" y="679492"/>
            <a:ext cx="6692900" cy="3879808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Lucida Grande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4075" indent="-168275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4075" indent="-168275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value indexed is the </a:t>
            </a:r>
            <a:r>
              <a:rPr lang="en-US" b="1" dirty="0" smtClean="0"/>
              <a:t>result of the function or expression.</a:t>
            </a:r>
          </a:p>
          <a:p>
            <a:r>
              <a:rPr lang="en-US" dirty="0" smtClean="0"/>
              <a:t>The query has to use the </a:t>
            </a:r>
            <a:r>
              <a:rPr lang="en-US" b="1" dirty="0" smtClean="0"/>
              <a:t>same expression</a:t>
            </a:r>
            <a:r>
              <a:rPr lang="en-US" dirty="0" smtClean="0"/>
              <a:t> in the WHERE clause for the planner to consider using the index.</a:t>
            </a:r>
          </a:p>
          <a:p>
            <a:r>
              <a:rPr lang="en-US" dirty="0" smtClean="0"/>
              <a:t>Use EXPLAIN to verify using the index.</a:t>
            </a:r>
          </a:p>
        </p:txBody>
      </p:sp>
    </p:spTree>
    <p:extLst>
      <p:ext uri="{BB962C8B-B14F-4D97-AF65-F5344CB8AC3E}">
        <p14:creationId xmlns:p14="http://schemas.microsoft.com/office/powerpoint/2010/main" val="130381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8"/>
            <a:ext cx="7772400" cy="1240532"/>
          </a:xfrm>
        </p:spPr>
        <p:txBody>
          <a:bodyPr/>
          <a:lstStyle/>
          <a:p>
            <a:r>
              <a:rPr lang="en-US" sz="4000" dirty="0" smtClean="0"/>
              <a:t>N1QL Power Features: </a:t>
            </a:r>
            <a:br>
              <a:rPr lang="en-US" sz="4000" dirty="0" smtClean="0"/>
            </a:br>
            <a:r>
              <a:rPr lang="en-US" sz="4000" dirty="0" smtClean="0"/>
              <a:t>Multi-Index Scans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867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Features: </a:t>
            </a:r>
            <a:r>
              <a:rPr lang="en-US" dirty="0" err="1" smtClean="0"/>
              <a:t>IntersectScan</a:t>
            </a:r>
            <a:r>
              <a:rPr lang="en-US" dirty="0" smtClean="0"/>
              <a:t> (Multi-Index Scan)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9357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/>
                <a:ea typeface="ＭＳ 明朝"/>
                <a:cs typeface="Times New Roman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</a:t>
            </a:r>
            <a:r>
              <a:rPr lang="en-US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customer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dirty="0" smtClean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</a:t>
            </a:r>
            <a:r>
              <a:rPr lang="en-US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c_last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 smtClean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’Smith’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c_city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'Santa Clara'</a:t>
            </a:r>
            <a:r>
              <a:rPr lang="en-US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dirty="0">
              <a:latin typeface="Cambria"/>
              <a:ea typeface="ＭＳ 明朝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352" y="1354207"/>
            <a:ext cx="8677648" cy="3086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5613">
              <a:lnSpc>
                <a:spcPct val="106000"/>
              </a:lnSpc>
              <a:spcBef>
                <a:spcPts val="963"/>
              </a:spcBef>
              <a:spcAft>
                <a:spcPts val="413"/>
              </a:spcAft>
              <a:buClr>
                <a:srgbClr val="2DB6B3"/>
              </a:buClr>
              <a:buFont typeface="Wingdings" charset="0"/>
              <a:buChar char="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</a:pPr>
            <a:r>
              <a:rPr lang="en-US" sz="2200" dirty="0">
                <a:solidFill>
                  <a:srgbClr val="000000"/>
                </a:solidFill>
              </a:rPr>
              <a:t>Index scan </a:t>
            </a:r>
            <a:r>
              <a:rPr lang="en-US" sz="2200" dirty="0" smtClean="0">
                <a:solidFill>
                  <a:srgbClr val="000000"/>
                </a:solidFill>
              </a:rPr>
              <a:t>using composite </a:t>
            </a:r>
            <a:r>
              <a:rPr lang="en-US" sz="2200" dirty="0">
                <a:solidFill>
                  <a:srgbClr val="000000"/>
                </a:solidFill>
              </a:rPr>
              <a:t>index</a:t>
            </a:r>
            <a:r>
              <a:rPr lang="en-US" sz="2200" dirty="0" smtClean="0">
                <a:solidFill>
                  <a:srgbClr val="000000"/>
                </a:solidFill>
              </a:rPr>
              <a:t>:</a:t>
            </a:r>
          </a:p>
          <a:p>
            <a:pPr marL="563563" lvl="1" indent="-222250">
              <a:buClr>
                <a:srgbClr val="2DB6B3"/>
              </a:buClr>
              <a:buFont typeface="Arial" charset="0"/>
              <a:buChar char="–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Needs first N keys to be used to choose the </a:t>
            </a:r>
            <a:r>
              <a:rPr lang="en-US" sz="2000" dirty="0" smtClean="0">
                <a:solidFill>
                  <a:srgbClr val="000000"/>
                </a:solidFill>
              </a:rPr>
              <a:t>index</a:t>
            </a:r>
            <a:endParaRPr lang="en-US" sz="2200" dirty="0">
              <a:solidFill>
                <a:srgbClr val="000000"/>
              </a:solidFill>
            </a:endParaRPr>
          </a:p>
          <a:p>
            <a:pPr marL="563563" lvl="1" indent="-222250">
              <a:buClr>
                <a:srgbClr val="2DB6B3"/>
              </a:buClr>
              <a:buFont typeface="Arial" charset="0"/>
              <a:buChar char="–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Will multiple </a:t>
            </a:r>
            <a:r>
              <a:rPr lang="en-US" sz="2000" dirty="0">
                <a:solidFill>
                  <a:srgbClr val="000000"/>
                </a:solidFill>
              </a:rPr>
              <a:t>indexes on same set of </a:t>
            </a:r>
            <a:r>
              <a:rPr lang="en-US" sz="2000" dirty="0" smtClean="0">
                <a:solidFill>
                  <a:srgbClr val="000000"/>
                </a:solidFill>
              </a:rPr>
              <a:t>columns to support filter push down</a:t>
            </a:r>
          </a:p>
          <a:p>
            <a:pPr marL="457200" indent="-455613">
              <a:lnSpc>
                <a:spcPct val="50000"/>
              </a:lnSpc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</a:pPr>
            <a:endParaRPr lang="en-US" sz="2600" dirty="0">
              <a:solidFill>
                <a:srgbClr val="000000"/>
              </a:solidFill>
            </a:endParaRPr>
          </a:p>
          <a:p>
            <a:pPr marL="457200" indent="-455613">
              <a:lnSpc>
                <a:spcPct val="106000"/>
              </a:lnSpc>
              <a:spcBef>
                <a:spcPts val="963"/>
              </a:spcBef>
              <a:spcAft>
                <a:spcPts val="413"/>
              </a:spcAft>
              <a:buClr>
                <a:srgbClr val="2DB6B3"/>
              </a:buClr>
              <a:buFont typeface="Wingdings" charset="0"/>
              <a:buChar char="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IntersectScan</a:t>
            </a:r>
            <a:r>
              <a:rPr lang="en-US" sz="2200" dirty="0" smtClean="0">
                <a:solidFill>
                  <a:srgbClr val="000000"/>
                </a:solidFill>
              </a:rPr>
              <a:t> using multiple indices: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563563" lvl="1" indent="-222250">
              <a:buClr>
                <a:srgbClr val="2DB6B3"/>
              </a:buClr>
              <a:buFont typeface="Arial" charset="0"/>
              <a:buChar char="–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Multiple </a:t>
            </a:r>
            <a:r>
              <a:rPr lang="en-US" sz="2000" dirty="0">
                <a:solidFill>
                  <a:srgbClr val="000000"/>
                </a:solidFill>
              </a:rPr>
              <a:t>indices are scanned in parallel</a:t>
            </a:r>
          </a:p>
          <a:p>
            <a:pPr marL="563563" lvl="1" indent="-222250">
              <a:buClr>
                <a:srgbClr val="2DB6B3"/>
              </a:buClr>
              <a:buFont typeface="Arial" charset="0"/>
              <a:buChar char="–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Provides more flexibility </a:t>
            </a:r>
            <a:r>
              <a:rPr lang="en-US" sz="2000" dirty="0" smtClean="0">
                <a:solidFill>
                  <a:srgbClr val="000000"/>
                </a:solidFill>
              </a:rPr>
              <a:t>in using the indices for filters</a:t>
            </a:r>
            <a:endParaRPr lang="en-US" sz="2000" dirty="0">
              <a:solidFill>
                <a:srgbClr val="000000"/>
              </a:solidFill>
            </a:endParaRPr>
          </a:p>
          <a:p>
            <a:pPr marL="563563" lvl="1" indent="-222250">
              <a:buClr>
                <a:srgbClr val="2DB6B3"/>
              </a:buClr>
              <a:buFont typeface="Arial" charset="0"/>
              <a:buChar char="–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Requires less number of indexes defined on table.</a:t>
            </a:r>
          </a:p>
          <a:p>
            <a:pPr marL="860425" lvl="2" indent="-180975">
              <a:buClr>
                <a:srgbClr val="2DB6B3"/>
              </a:buClr>
              <a:buFont typeface="Arial" charset="0"/>
              <a:buChar char="•"/>
              <a:tabLst>
                <a:tab pos="457200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256713" algn="l"/>
              </a:tabLst>
            </a:pPr>
            <a:r>
              <a:rPr lang="en-US" dirty="0">
                <a:solidFill>
                  <a:srgbClr val="000000"/>
                </a:solidFill>
              </a:rPr>
              <a:t>Can save on disk space and memory space as well.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87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Multi-Index Scan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4" y="685801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Lucida Grande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4075" indent="-168275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4075" indent="-168275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304" y="884768"/>
            <a:ext cx="8686796" cy="3047999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Lucida Grande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4075" indent="-168275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4075" indent="-168275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0" y="59357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/>
                <a:ea typeface="ＭＳ 明朝"/>
                <a:cs typeface="Times New Roman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</a:t>
            </a:r>
            <a:r>
              <a:rPr lang="en-US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customer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dirty="0" smtClean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</a:t>
            </a:r>
            <a:r>
              <a:rPr lang="en-US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c_last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 smtClean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’Smith’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c_city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'Santa Clara'</a:t>
            </a:r>
            <a:r>
              <a:rPr lang="en-US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dirty="0">
              <a:latin typeface="Cambria"/>
              <a:ea typeface="ＭＳ 明朝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239907"/>
            <a:ext cx="5105400" cy="452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"#operator": "</a:t>
            </a:r>
            <a:r>
              <a:rPr lang="en-US" sz="1400" b="1" dirty="0" err="1">
                <a:solidFill>
                  <a:srgbClr val="FF0000"/>
                </a:solidFill>
              </a:rPr>
              <a:t>IntersectScan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            "scans": [</a:t>
            </a:r>
          </a:p>
          <a:p>
            <a:r>
              <a:rPr lang="en-US" sz="1200" dirty="0"/>
              <a:t>                        {</a:t>
            </a:r>
          </a:p>
          <a:p>
            <a:r>
              <a:rPr lang="en-US" sz="1200" dirty="0"/>
              <a:t>                           </a:t>
            </a:r>
            <a:r>
              <a:rPr lang="en-US" sz="1200" dirty="0">
                <a:solidFill>
                  <a:srgbClr val="E10021"/>
                </a:solidFill>
              </a:rPr>
              <a:t> "#operator": "</a:t>
            </a:r>
            <a:r>
              <a:rPr lang="en-US" sz="1200" dirty="0" err="1">
                <a:solidFill>
                  <a:srgbClr val="E10021"/>
                </a:solidFill>
              </a:rPr>
              <a:t>IndexScan</a:t>
            </a:r>
            <a:r>
              <a:rPr lang="en-US" sz="1200" dirty="0">
                <a:solidFill>
                  <a:srgbClr val="E10021"/>
                </a:solidFill>
              </a:rPr>
              <a:t>",</a:t>
            </a:r>
          </a:p>
          <a:p>
            <a:r>
              <a:rPr lang="en-US" sz="1200" dirty="0"/>
              <a:t>                           </a:t>
            </a:r>
            <a:r>
              <a:rPr lang="en-US" sz="1200" dirty="0">
                <a:solidFill>
                  <a:srgbClr val="E10021"/>
                </a:solidFill>
              </a:rPr>
              <a:t> "index": "</a:t>
            </a:r>
            <a:r>
              <a:rPr lang="en-US" sz="1200" dirty="0" err="1">
                <a:solidFill>
                  <a:srgbClr val="E10021"/>
                </a:solidFill>
              </a:rPr>
              <a:t>idx_cust_city</a:t>
            </a:r>
            <a:r>
              <a:rPr lang="en-US" sz="1200" dirty="0">
                <a:solidFill>
                  <a:srgbClr val="E10021"/>
                </a:solidFill>
              </a:rPr>
              <a:t>",</a:t>
            </a:r>
          </a:p>
          <a:p>
            <a:r>
              <a:rPr lang="en-US" sz="1200" dirty="0"/>
              <a:t>                            "</a:t>
            </a:r>
            <a:r>
              <a:rPr lang="en-US" sz="1200" dirty="0" err="1"/>
              <a:t>keyspace</a:t>
            </a:r>
            <a:r>
              <a:rPr lang="en-US" sz="1200" dirty="0"/>
              <a:t>": "CUSTOMER",</a:t>
            </a:r>
          </a:p>
          <a:p>
            <a:r>
              <a:rPr lang="en-US" sz="1200" dirty="0"/>
              <a:t>                            "limit": 9.223372036854776e+18,</a:t>
            </a:r>
          </a:p>
          <a:p>
            <a:r>
              <a:rPr lang="en-US" sz="1200" dirty="0"/>
              <a:t>                            "namespace": "default",</a:t>
            </a:r>
          </a:p>
          <a:p>
            <a:r>
              <a:rPr lang="en-US" sz="1200" dirty="0"/>
              <a:t>                            "spans": [</a:t>
            </a:r>
          </a:p>
          <a:p>
            <a:r>
              <a:rPr lang="en-US" sz="1200" dirty="0"/>
              <a:t>                                {</a:t>
            </a:r>
          </a:p>
          <a:p>
            <a:r>
              <a:rPr lang="en-US" sz="1200" dirty="0"/>
              <a:t>                                    </a:t>
            </a:r>
            <a:r>
              <a:rPr lang="en-US" sz="1200" dirty="0">
                <a:solidFill>
                  <a:srgbClr val="E10021"/>
                </a:solidFill>
              </a:rPr>
              <a:t>"Range": {</a:t>
            </a:r>
          </a:p>
          <a:p>
            <a:r>
              <a:rPr lang="en-US" sz="1200" dirty="0">
                <a:solidFill>
                  <a:srgbClr val="E10021"/>
                </a:solidFill>
              </a:rPr>
              <a:t>                                        "High": [</a:t>
            </a:r>
          </a:p>
          <a:p>
            <a:r>
              <a:rPr lang="en-US" sz="1200" dirty="0">
                <a:solidFill>
                  <a:srgbClr val="E10021"/>
                </a:solidFill>
              </a:rPr>
              <a:t>                                            "\"Santa Clara\""</a:t>
            </a:r>
          </a:p>
          <a:p>
            <a:r>
              <a:rPr lang="en-US" sz="1200" dirty="0">
                <a:solidFill>
                  <a:srgbClr val="E10021"/>
                </a:solidFill>
              </a:rPr>
              <a:t>                                        ],</a:t>
            </a:r>
          </a:p>
          <a:p>
            <a:r>
              <a:rPr lang="en-US" sz="1200" dirty="0">
                <a:solidFill>
                  <a:srgbClr val="E10021"/>
                </a:solidFill>
              </a:rPr>
              <a:t>                                        "Inclusion": 3,</a:t>
            </a:r>
          </a:p>
          <a:p>
            <a:r>
              <a:rPr lang="en-US" sz="1200" dirty="0">
                <a:solidFill>
                  <a:srgbClr val="E10021"/>
                </a:solidFill>
              </a:rPr>
              <a:t>                                        "Low": [</a:t>
            </a:r>
          </a:p>
          <a:p>
            <a:r>
              <a:rPr lang="en-US" sz="1200" dirty="0">
                <a:solidFill>
                  <a:srgbClr val="E10021"/>
                </a:solidFill>
              </a:rPr>
              <a:t>                                            "\"Santa Clara\""</a:t>
            </a:r>
          </a:p>
          <a:p>
            <a:r>
              <a:rPr lang="en-US" sz="1200" dirty="0">
                <a:solidFill>
                  <a:srgbClr val="E10021"/>
                </a:solidFill>
              </a:rPr>
              <a:t>                                        ]</a:t>
            </a:r>
          </a:p>
          <a:p>
            <a:r>
              <a:rPr lang="en-US" sz="1200" dirty="0"/>
              <a:t>                                    },</a:t>
            </a:r>
          </a:p>
          <a:p>
            <a:r>
              <a:rPr lang="en-US" sz="1200" dirty="0"/>
              <a:t>                                    "Seek": null</a:t>
            </a:r>
          </a:p>
          <a:p>
            <a:r>
              <a:rPr lang="en-US" sz="1200" dirty="0"/>
              <a:t>                                }</a:t>
            </a:r>
          </a:p>
          <a:p>
            <a:r>
              <a:rPr lang="en-US" sz="1200" dirty="0"/>
              <a:t>                            ],</a:t>
            </a:r>
          </a:p>
          <a:p>
            <a:r>
              <a:rPr lang="en-US" sz="1200" dirty="0"/>
              <a:t>                            "using": "view"</a:t>
            </a:r>
          </a:p>
          <a:p>
            <a:r>
              <a:rPr lang="en-US" sz="1200" dirty="0"/>
              <a:t>                        },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7800" y="1247914"/>
            <a:ext cx="5105400" cy="39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 {</a:t>
            </a:r>
          </a:p>
          <a:p>
            <a:r>
              <a:rPr lang="it-IT" sz="1200" dirty="0"/>
              <a:t>                         </a:t>
            </a:r>
            <a:r>
              <a:rPr lang="it-IT" sz="1200" dirty="0">
                <a:solidFill>
                  <a:srgbClr val="E10021"/>
                </a:solidFill>
              </a:rPr>
              <a:t>   "#operator": "</a:t>
            </a:r>
            <a:r>
              <a:rPr lang="it-IT" sz="1200" dirty="0" err="1">
                <a:solidFill>
                  <a:srgbClr val="E10021"/>
                </a:solidFill>
              </a:rPr>
              <a:t>IndexScan</a:t>
            </a:r>
            <a:r>
              <a:rPr lang="it-IT" sz="1200" dirty="0">
                <a:solidFill>
                  <a:srgbClr val="E10021"/>
                </a:solidFill>
              </a:rPr>
              <a:t>",</a:t>
            </a:r>
          </a:p>
          <a:p>
            <a:r>
              <a:rPr lang="it-IT" sz="1200" dirty="0">
                <a:solidFill>
                  <a:srgbClr val="E10021"/>
                </a:solidFill>
              </a:rPr>
              <a:t>                            "</a:t>
            </a:r>
            <a:r>
              <a:rPr lang="it-IT" sz="1200" dirty="0" err="1">
                <a:solidFill>
                  <a:srgbClr val="E10021"/>
                </a:solidFill>
              </a:rPr>
              <a:t>index</a:t>
            </a:r>
            <a:r>
              <a:rPr lang="it-IT" sz="1200" dirty="0">
                <a:solidFill>
                  <a:srgbClr val="E10021"/>
                </a:solidFill>
              </a:rPr>
              <a:t>": "</a:t>
            </a:r>
            <a:r>
              <a:rPr lang="it-IT" sz="1200" dirty="0" err="1">
                <a:solidFill>
                  <a:srgbClr val="E10021"/>
                </a:solidFill>
              </a:rPr>
              <a:t>idx_last_name</a:t>
            </a:r>
            <a:r>
              <a:rPr lang="it-IT" sz="1200" dirty="0">
                <a:solidFill>
                  <a:srgbClr val="E10021"/>
                </a:solidFill>
              </a:rPr>
              <a:t>",</a:t>
            </a:r>
          </a:p>
          <a:p>
            <a:r>
              <a:rPr lang="pl-PL" sz="1200" dirty="0"/>
              <a:t>                            "</a:t>
            </a:r>
            <a:r>
              <a:rPr lang="pl-PL" sz="1200" dirty="0" err="1"/>
              <a:t>keyspace</a:t>
            </a:r>
            <a:r>
              <a:rPr lang="pl-PL" sz="1200" dirty="0"/>
              <a:t>": "CUSTOMER",</a:t>
            </a:r>
          </a:p>
          <a:p>
            <a:r>
              <a:rPr lang="pl-PL" sz="1200" dirty="0"/>
              <a:t>                            "limit": 9.223372036854776e+18,</a:t>
            </a:r>
          </a:p>
          <a:p>
            <a:r>
              <a:rPr lang="fr-FR" sz="1200" dirty="0"/>
              <a:t>                            "</a:t>
            </a:r>
            <a:r>
              <a:rPr lang="fr-FR" sz="1200" dirty="0" err="1"/>
              <a:t>namespace</a:t>
            </a:r>
            <a:r>
              <a:rPr lang="fr-FR" sz="1200" dirty="0"/>
              <a:t>": "default",</a:t>
            </a:r>
          </a:p>
          <a:p>
            <a:r>
              <a:rPr lang="fr-FR" sz="1200" dirty="0"/>
              <a:t>                            "</a:t>
            </a:r>
            <a:r>
              <a:rPr lang="fr-FR" sz="1200" dirty="0" err="1"/>
              <a:t>spans</a:t>
            </a:r>
            <a:r>
              <a:rPr lang="fr-FR" sz="1200" dirty="0"/>
              <a:t>": [</a:t>
            </a:r>
          </a:p>
          <a:p>
            <a:r>
              <a:rPr lang="fr-FR" sz="1200" dirty="0"/>
              <a:t>                                {</a:t>
            </a:r>
          </a:p>
          <a:p>
            <a:r>
              <a:rPr lang="fr-FR" sz="1200" dirty="0"/>
              <a:t>                        </a:t>
            </a:r>
            <a:r>
              <a:rPr lang="fr-FR" sz="1200" dirty="0">
                <a:solidFill>
                  <a:srgbClr val="E10021"/>
                </a:solidFill>
              </a:rPr>
              <a:t>            "Range": {</a:t>
            </a:r>
          </a:p>
          <a:p>
            <a:r>
              <a:rPr lang="fr-FR" sz="1200" dirty="0">
                <a:solidFill>
                  <a:srgbClr val="E10021"/>
                </a:solidFill>
              </a:rPr>
              <a:t>                                        "High": [</a:t>
            </a:r>
          </a:p>
          <a:p>
            <a:r>
              <a:rPr lang="en-US" sz="1200" dirty="0">
                <a:solidFill>
                  <a:srgbClr val="E10021"/>
                </a:solidFill>
              </a:rPr>
              <a:t>                                            "</a:t>
            </a:r>
            <a:r>
              <a:rPr lang="en-US" sz="1200" dirty="0" smtClean="0">
                <a:solidFill>
                  <a:srgbClr val="E10021"/>
                </a:solidFill>
              </a:rPr>
              <a:t>\”Smith\</a:t>
            </a:r>
            <a:r>
              <a:rPr lang="en-US" sz="1200" dirty="0">
                <a:solidFill>
                  <a:srgbClr val="E10021"/>
                </a:solidFill>
              </a:rPr>
              <a:t>""</a:t>
            </a:r>
          </a:p>
          <a:p>
            <a:r>
              <a:rPr lang="en-US" sz="1200" dirty="0">
                <a:solidFill>
                  <a:srgbClr val="E10021"/>
                </a:solidFill>
              </a:rPr>
              <a:t>                                        ],</a:t>
            </a:r>
          </a:p>
          <a:p>
            <a:r>
              <a:rPr lang="en-US" sz="1200" dirty="0">
                <a:solidFill>
                  <a:srgbClr val="E10021"/>
                </a:solidFill>
              </a:rPr>
              <a:t>                                        "Inclusion": 3,</a:t>
            </a:r>
          </a:p>
          <a:p>
            <a:r>
              <a:rPr lang="pl-PL" sz="1200" dirty="0">
                <a:solidFill>
                  <a:srgbClr val="E10021"/>
                </a:solidFill>
              </a:rPr>
              <a:t>                                        "</a:t>
            </a:r>
            <a:r>
              <a:rPr lang="pl-PL" sz="1200" dirty="0" err="1">
                <a:solidFill>
                  <a:srgbClr val="E10021"/>
                </a:solidFill>
              </a:rPr>
              <a:t>Low</a:t>
            </a:r>
            <a:r>
              <a:rPr lang="pl-PL" sz="1200" dirty="0">
                <a:solidFill>
                  <a:srgbClr val="E10021"/>
                </a:solidFill>
              </a:rPr>
              <a:t>": [</a:t>
            </a:r>
          </a:p>
          <a:p>
            <a:r>
              <a:rPr lang="en-US" sz="1200" dirty="0">
                <a:solidFill>
                  <a:srgbClr val="E10021"/>
                </a:solidFill>
              </a:rPr>
              <a:t>                                            "</a:t>
            </a:r>
            <a:r>
              <a:rPr lang="en-US" sz="1200" dirty="0" smtClean="0">
                <a:solidFill>
                  <a:srgbClr val="E10021"/>
                </a:solidFill>
              </a:rPr>
              <a:t>\”Smith\</a:t>
            </a:r>
            <a:r>
              <a:rPr lang="en-US" sz="1200" dirty="0">
                <a:solidFill>
                  <a:srgbClr val="E10021"/>
                </a:solidFill>
              </a:rPr>
              <a:t>""</a:t>
            </a:r>
          </a:p>
          <a:p>
            <a:r>
              <a:rPr lang="en-US" sz="1200" dirty="0">
                <a:solidFill>
                  <a:srgbClr val="E10021"/>
                </a:solidFill>
              </a:rPr>
              <a:t>                                        ]</a:t>
            </a:r>
          </a:p>
          <a:p>
            <a:r>
              <a:rPr lang="en-US" sz="1200" dirty="0">
                <a:solidFill>
                  <a:srgbClr val="E10021"/>
                </a:solidFill>
              </a:rPr>
              <a:t>                                    },</a:t>
            </a:r>
          </a:p>
          <a:p>
            <a:r>
              <a:rPr lang="nl-NL" sz="1200" dirty="0"/>
              <a:t>                                    "</a:t>
            </a:r>
            <a:r>
              <a:rPr lang="nl-NL" sz="1200" dirty="0" err="1"/>
              <a:t>Seek</a:t>
            </a:r>
            <a:r>
              <a:rPr lang="nl-NL" sz="1200" dirty="0"/>
              <a:t>": </a:t>
            </a:r>
            <a:r>
              <a:rPr lang="nl-NL" sz="1200" dirty="0" err="1"/>
              <a:t>null</a:t>
            </a:r>
            <a:endParaRPr lang="nl-NL" sz="1200" dirty="0"/>
          </a:p>
          <a:p>
            <a:r>
              <a:rPr lang="nl-NL" sz="1200" dirty="0"/>
              <a:t>                                }</a:t>
            </a:r>
          </a:p>
          <a:p>
            <a:r>
              <a:rPr lang="nl-NL" sz="1200" dirty="0"/>
              <a:t>                            ],</a:t>
            </a:r>
          </a:p>
          <a:p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765848" y="1712191"/>
            <a:ext cx="2167851" cy="789709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47448" y="1317336"/>
            <a:ext cx="2167851" cy="789709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1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325" y="4623794"/>
            <a:ext cx="9197790" cy="34463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9496"/>
          </a:xfrm>
        </p:spPr>
        <p:txBody>
          <a:bodyPr/>
          <a:lstStyle/>
          <a:p>
            <a:r>
              <a:rPr lang="en-US" dirty="0" smtClean="0"/>
              <a:t>Couchbase Server Cluster Service Deployment</a:t>
            </a:r>
            <a:endParaRPr lang="en-US" dirty="0"/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8166100" y="4767263"/>
            <a:ext cx="74066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28A94C-44F1-DF43-8BD8-694E750DEF33}" type="slidenum">
              <a:rPr lang="en-US" smtClean="0">
                <a:latin typeface="Corbel"/>
              </a:rPr>
              <a:pPr/>
              <a:t>5</a:t>
            </a:fld>
            <a:endParaRPr lang="en-US"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699" y="691244"/>
            <a:ext cx="1955594" cy="8055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707" y="691244"/>
            <a:ext cx="1955594" cy="805543"/>
          </a:xfrm>
          <a:prstGeom prst="rect">
            <a:avLst/>
          </a:prstGeom>
        </p:spPr>
      </p:pic>
      <p:sp>
        <p:nvSpPr>
          <p:cNvPr id="11" name="Content Placeholder 48"/>
          <p:cNvSpPr txBox="1">
            <a:spLocks/>
          </p:cNvSpPr>
          <p:nvPr/>
        </p:nvSpPr>
        <p:spPr>
          <a:xfrm>
            <a:off x="4800600" y="952501"/>
            <a:ext cx="4169664" cy="37098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342900" indent="-34747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 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Lucida Grande"/>
              <a:buChar char="­"/>
              <a:defRPr lang="en-US" sz="2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Lucida Grande"/>
              <a:buChar char="­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5475" indent="-4572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400" b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5556" y="1841028"/>
            <a:ext cx="1273196" cy="278276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6479" y="3187239"/>
            <a:ext cx="689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STORAGE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434" y="4330240"/>
            <a:ext cx="10499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E10021"/>
                </a:solidFill>
                <a:latin typeface="Corbel"/>
              </a:rPr>
              <a:t>Couchbase Server 1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04" y="3508926"/>
            <a:ext cx="265118" cy="3354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062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7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04" y="3508926"/>
            <a:ext cx="265118" cy="3354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9062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9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04" y="3508926"/>
            <a:ext cx="265118" cy="33545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9062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5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04" y="3889926"/>
            <a:ext cx="265118" cy="3354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0624" y="4003052"/>
            <a:ext cx="281096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04" y="3889926"/>
            <a:ext cx="265118" cy="3354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90624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04" y="3889926"/>
            <a:ext cx="265118" cy="33545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90624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3883" y="2430594"/>
            <a:ext cx="91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Managed Cache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4419" y="1919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Cluster </a:t>
            </a:r>
          </a:p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Manager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4375" y="1919424"/>
            <a:ext cx="1053594" cy="2410816"/>
          </a:xfrm>
          <a:prstGeom prst="rect">
            <a:avLst/>
          </a:prstGeom>
          <a:solidFill>
            <a:schemeClr val="bg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43945" y="1961979"/>
            <a:ext cx="974455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Cluster Manager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0871" y="3855205"/>
            <a:ext cx="1041936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Managed Cache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5476" y="4096236"/>
            <a:ext cx="1049937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Storage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43945" y="2426793"/>
            <a:ext cx="974455" cy="13929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Data Service</a:t>
            </a:r>
            <a:endParaRPr lang="en-US" sz="2000" b="1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909" y="1841028"/>
            <a:ext cx="1273196" cy="278276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629944" y="3187239"/>
            <a:ext cx="689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STORAGE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38998" y="4330240"/>
            <a:ext cx="10517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E10021"/>
                </a:solidFill>
                <a:latin typeface="Corbel"/>
              </a:rPr>
              <a:t>Couchbase Server 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17348" y="2430594"/>
            <a:ext cx="91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Managed Cache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57884" y="1919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Cluster </a:t>
            </a:r>
          </a:p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Manager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47840" y="1919424"/>
            <a:ext cx="1053594" cy="2410816"/>
          </a:xfrm>
          <a:prstGeom prst="rect">
            <a:avLst/>
          </a:prstGeom>
          <a:solidFill>
            <a:schemeClr val="bg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87410" y="1961979"/>
            <a:ext cx="974455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Cluster Manager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487410" y="2428850"/>
            <a:ext cx="974455" cy="139094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Data Service</a:t>
            </a:r>
            <a:endParaRPr lang="en-US" sz="20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1374" y="1841028"/>
            <a:ext cx="1273196" cy="278276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973409" y="3187239"/>
            <a:ext cx="689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STORAGE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84516" y="4330240"/>
            <a:ext cx="1047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E10021"/>
                </a:solidFill>
                <a:latin typeface="Corbel"/>
              </a:rPr>
              <a:t>Couchbase Server 3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434" y="3508926"/>
            <a:ext cx="265118" cy="33545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17755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7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434" y="3508926"/>
            <a:ext cx="265118" cy="33545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17755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9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434" y="3508926"/>
            <a:ext cx="265118" cy="33545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17755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5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434" y="3889926"/>
            <a:ext cx="265118" cy="33545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177554" y="4003052"/>
            <a:ext cx="281096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434" y="3889926"/>
            <a:ext cx="265118" cy="33545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177554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434" y="3889926"/>
            <a:ext cx="265118" cy="335455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177554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60813" y="2430594"/>
            <a:ext cx="91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Managed Cache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01349" y="1919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Cluster </a:t>
            </a:r>
          </a:p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Manager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791305" y="1919424"/>
            <a:ext cx="1053594" cy="2410816"/>
          </a:xfrm>
          <a:prstGeom prst="rect">
            <a:avLst/>
          </a:prstGeom>
          <a:solidFill>
            <a:schemeClr val="bg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830875" y="1961979"/>
            <a:ext cx="974455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Cluster Manager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830875" y="2428849"/>
            <a:ext cx="974455" cy="1415531"/>
          </a:xfrm>
          <a:prstGeom prst="rect">
            <a:avLst/>
          </a:prstGeom>
          <a:solidFill>
            <a:srgbClr val="178A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Data Service</a:t>
            </a:r>
            <a:endParaRPr lang="en-US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839" y="1841028"/>
            <a:ext cx="1273196" cy="2782766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316874" y="3187239"/>
            <a:ext cx="689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STORAGE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25001" y="4330240"/>
            <a:ext cx="10535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E10021"/>
                </a:solidFill>
                <a:latin typeface="Corbel"/>
              </a:rPr>
              <a:t>Couchbase Server </a:t>
            </a:r>
            <a:r>
              <a:rPr lang="en-US" sz="800" b="1" i="1" dirty="0" smtClean="0">
                <a:solidFill>
                  <a:srgbClr val="E10021"/>
                </a:solidFill>
                <a:latin typeface="Corbel"/>
              </a:rPr>
              <a:t>4</a:t>
            </a:r>
            <a:endParaRPr lang="en-US" sz="800" b="1" i="1" dirty="0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899" y="3508926"/>
            <a:ext cx="265118" cy="33545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4521019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7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899" y="3508926"/>
            <a:ext cx="265118" cy="335455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4521019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9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899" y="3508926"/>
            <a:ext cx="265118" cy="335455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4521019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5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899" y="3889926"/>
            <a:ext cx="265118" cy="33545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4521019" y="4003052"/>
            <a:ext cx="281096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899" y="3889926"/>
            <a:ext cx="265118" cy="335455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521019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899" y="3889926"/>
            <a:ext cx="265118" cy="335455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4521019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04278" y="2430594"/>
            <a:ext cx="91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Managed Cache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344814" y="1919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Cluster </a:t>
            </a:r>
          </a:p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Manager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134770" y="1919424"/>
            <a:ext cx="1053594" cy="2410816"/>
          </a:xfrm>
          <a:prstGeom prst="rect">
            <a:avLst/>
          </a:prstGeom>
          <a:solidFill>
            <a:schemeClr val="bg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174340" y="1961979"/>
            <a:ext cx="974455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Cluster Manager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174340" y="2430594"/>
            <a:ext cx="974455" cy="1389198"/>
          </a:xfrm>
          <a:prstGeom prst="rect">
            <a:avLst/>
          </a:prstGeom>
          <a:solidFill>
            <a:srgbClr val="16AE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Query Service</a:t>
            </a:r>
            <a:endParaRPr lang="en-US" sz="2000" b="1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304" y="1841028"/>
            <a:ext cx="1273196" cy="2782766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5660339" y="3187239"/>
            <a:ext cx="689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STORAGE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469969" y="4330240"/>
            <a:ext cx="105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E10021"/>
                </a:solidFill>
                <a:latin typeface="Corbel"/>
              </a:rPr>
              <a:t>Couchbase Server 5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364" y="3508926"/>
            <a:ext cx="265118" cy="335455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86448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7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364" y="3508926"/>
            <a:ext cx="265118" cy="335455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586448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9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364" y="3508926"/>
            <a:ext cx="265118" cy="335455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5864484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5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364" y="3889926"/>
            <a:ext cx="265118" cy="335455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5864484" y="4003052"/>
            <a:ext cx="281096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364" y="3889926"/>
            <a:ext cx="265118" cy="335455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5864484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364" y="3889926"/>
            <a:ext cx="265118" cy="335455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5864484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547743" y="2430594"/>
            <a:ext cx="91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Managed Cache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688279" y="1919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Cluster </a:t>
            </a:r>
          </a:p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Manager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478235" y="1919424"/>
            <a:ext cx="1053594" cy="2410816"/>
          </a:xfrm>
          <a:prstGeom prst="rect">
            <a:avLst/>
          </a:prstGeom>
          <a:solidFill>
            <a:schemeClr val="bg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517805" y="1961979"/>
            <a:ext cx="974455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Cluster Manager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517805" y="2419179"/>
            <a:ext cx="974455" cy="1400613"/>
          </a:xfrm>
          <a:prstGeom prst="rect">
            <a:avLst/>
          </a:prstGeom>
          <a:solidFill>
            <a:srgbClr val="16AE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Query Service</a:t>
            </a:r>
            <a:endParaRPr lang="en-US" sz="2000" b="1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767" y="1841028"/>
            <a:ext cx="1273196" cy="2782766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7003802" y="3187239"/>
            <a:ext cx="689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STORAGE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810651" y="4330240"/>
            <a:ext cx="1056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E10021"/>
                </a:solidFill>
                <a:latin typeface="Corbel"/>
              </a:rPr>
              <a:t>Couchbase Server 6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1827" y="3508926"/>
            <a:ext cx="265118" cy="335455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7207947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7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1827" y="3508926"/>
            <a:ext cx="265118" cy="335455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7207947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9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1827" y="3508926"/>
            <a:ext cx="265118" cy="335455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7207947" y="3622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5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1827" y="3889926"/>
            <a:ext cx="265118" cy="335455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7207947" y="4003052"/>
            <a:ext cx="281096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1827" y="3889926"/>
            <a:ext cx="265118" cy="335455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7207947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1827" y="3889926"/>
            <a:ext cx="265118" cy="335455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7207947" y="4003052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891206" y="2430594"/>
            <a:ext cx="91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Managed Cache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031742" y="1919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Cluster </a:t>
            </a:r>
          </a:p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Manager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821698" y="1919424"/>
            <a:ext cx="1053594" cy="2410816"/>
          </a:xfrm>
          <a:prstGeom prst="rect">
            <a:avLst/>
          </a:prstGeom>
          <a:solidFill>
            <a:schemeClr val="bg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861268" y="1961979"/>
            <a:ext cx="974455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Cluster Manager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861268" y="2419178"/>
            <a:ext cx="974455" cy="1400613"/>
          </a:xfrm>
          <a:prstGeom prst="rect">
            <a:avLst/>
          </a:prstGeom>
          <a:solidFill>
            <a:srgbClr val="1168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Index Service</a:t>
            </a:r>
            <a:endParaRPr lang="en-US" sz="20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1455373" y="3854717"/>
            <a:ext cx="1041936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Managed Cache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449978" y="4095748"/>
            <a:ext cx="1049937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Storage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797214" y="3855205"/>
            <a:ext cx="1041936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Managed Cache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795479" y="4096236"/>
            <a:ext cx="1049937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Storage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810651" y="4105796"/>
            <a:ext cx="1049937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Storage</a:t>
            </a:r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269" y="1822693"/>
            <a:ext cx="1273196" cy="2782766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8201304" y="3168904"/>
            <a:ext cx="689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STORAGE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008153" y="4311905"/>
            <a:ext cx="1056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E10021"/>
                </a:solidFill>
                <a:latin typeface="Corbel"/>
              </a:rPr>
              <a:t>Couchbase Server 6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9329" y="3490591"/>
            <a:ext cx="265118" cy="335455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8405449" y="3603717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7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9329" y="3490591"/>
            <a:ext cx="265118" cy="335455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8405449" y="3603717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9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9329" y="3490591"/>
            <a:ext cx="265118" cy="335455"/>
          </a:xfrm>
          <a:prstGeom prst="rect">
            <a:avLst/>
          </a:prstGeom>
        </p:spPr>
      </p:pic>
      <p:sp>
        <p:nvSpPr>
          <p:cNvPr id="152" name="TextBox 151"/>
          <p:cNvSpPr txBox="1"/>
          <p:nvPr/>
        </p:nvSpPr>
        <p:spPr>
          <a:xfrm>
            <a:off x="8405449" y="3603717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5</a:t>
            </a: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9329" y="3871591"/>
            <a:ext cx="265118" cy="335455"/>
          </a:xfrm>
          <a:prstGeom prst="rect">
            <a:avLst/>
          </a:prstGeom>
        </p:spPr>
      </p:pic>
      <p:sp>
        <p:nvSpPr>
          <p:cNvPr id="154" name="TextBox 153"/>
          <p:cNvSpPr txBox="1"/>
          <p:nvPr/>
        </p:nvSpPr>
        <p:spPr>
          <a:xfrm>
            <a:off x="8405449" y="3984717"/>
            <a:ext cx="281096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9329" y="3871591"/>
            <a:ext cx="265118" cy="335455"/>
          </a:xfrm>
          <a:prstGeom prst="rect">
            <a:avLst/>
          </a:prstGeom>
        </p:spPr>
      </p:pic>
      <p:sp>
        <p:nvSpPr>
          <p:cNvPr id="156" name="TextBox 155"/>
          <p:cNvSpPr txBox="1"/>
          <p:nvPr/>
        </p:nvSpPr>
        <p:spPr>
          <a:xfrm>
            <a:off x="8405449" y="3984717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9329" y="3871591"/>
            <a:ext cx="265118" cy="335455"/>
          </a:xfrm>
          <a:prstGeom prst="rect">
            <a:avLst/>
          </a:prstGeom>
        </p:spPr>
      </p:pic>
      <p:sp>
        <p:nvSpPr>
          <p:cNvPr id="158" name="TextBox 157"/>
          <p:cNvSpPr txBox="1"/>
          <p:nvPr/>
        </p:nvSpPr>
        <p:spPr>
          <a:xfrm>
            <a:off x="8405449" y="3984717"/>
            <a:ext cx="281096" cy="156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dirty="0" smtClean="0">
                <a:solidFill>
                  <a:srgbClr val="139DD9"/>
                </a:solidFill>
                <a:latin typeface="Corbel"/>
              </a:rPr>
              <a:t>SHARD</a:t>
            </a:r>
          </a:p>
          <a:p>
            <a:pPr algn="ctr">
              <a:lnSpc>
                <a:spcPts val="600"/>
              </a:lnSpc>
            </a:pPr>
            <a:endParaRPr lang="en-US" sz="500" b="1" dirty="0">
              <a:solidFill>
                <a:srgbClr val="139DD9"/>
              </a:solidFill>
              <a:latin typeface="Corbel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8088708" y="2412259"/>
            <a:ext cx="91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Managed Cache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229244" y="190108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Cluster </a:t>
            </a:r>
          </a:p>
          <a:p>
            <a:r>
              <a:rPr lang="en-US" sz="900" b="1" dirty="0" smtClean="0">
                <a:solidFill>
                  <a:srgbClr val="1E1C1C"/>
                </a:solidFill>
                <a:latin typeface="Corbel"/>
              </a:rPr>
              <a:t>Manager</a:t>
            </a:r>
            <a:endParaRPr lang="en-US" sz="900" b="1" dirty="0">
              <a:solidFill>
                <a:srgbClr val="1E1C1C"/>
              </a:solidFill>
              <a:latin typeface="Corbel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19200" y="1901089"/>
            <a:ext cx="1053594" cy="2410816"/>
          </a:xfrm>
          <a:prstGeom prst="rect">
            <a:avLst/>
          </a:prstGeom>
          <a:solidFill>
            <a:schemeClr val="bg1"/>
          </a:solidFill>
          <a:ln>
            <a:solidFill>
              <a:srgbClr val="E1002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8058770" y="1943644"/>
            <a:ext cx="974455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Cluster Manager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058770" y="2400843"/>
            <a:ext cx="974455" cy="1400613"/>
          </a:xfrm>
          <a:prstGeom prst="rect">
            <a:avLst/>
          </a:prstGeom>
          <a:solidFill>
            <a:srgbClr val="1168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Index Service</a:t>
            </a:r>
            <a:endParaRPr lang="en-US" sz="20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8008153" y="4056878"/>
            <a:ext cx="1049937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smtClean="0">
                <a:solidFill>
                  <a:srgbClr val="1E1C1C"/>
                </a:solidFill>
                <a:latin typeface="+mn-lt"/>
              </a:rPr>
              <a:t>Storage</a:t>
            </a:r>
            <a:endParaRPr lang="en-US" sz="900" b="1" dirty="0" smtClean="0">
              <a:solidFill>
                <a:srgbClr val="1E1C1C"/>
              </a:solidFill>
              <a:latin typeface="+mn-lt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816471" y="3867905"/>
            <a:ext cx="1041936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Managed Cache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043773" y="3816429"/>
            <a:ext cx="1041936" cy="2308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1E1C1C"/>
                </a:solidFill>
                <a:latin typeface="+mn-lt"/>
              </a:rPr>
              <a:t>Managed Cache</a:t>
            </a:r>
          </a:p>
        </p:txBody>
      </p:sp>
    </p:spTree>
    <p:extLst>
      <p:ext uri="{BB962C8B-B14F-4D97-AF65-F5344CB8AC3E}">
        <p14:creationId xmlns:p14="http://schemas.microsoft.com/office/powerpoint/2010/main" val="53171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259792" y="2635786"/>
            <a:ext cx="990577" cy="753431"/>
          </a:xfrm>
          <a:prstGeom prst="rect">
            <a:avLst/>
          </a:prstGeom>
          <a:solidFill>
            <a:srgbClr val="16AEB0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0" name="Rectangle 29"/>
          <p:cNvSpPr/>
          <p:nvPr/>
        </p:nvSpPr>
        <p:spPr>
          <a:xfrm>
            <a:off x="4126938" y="2537917"/>
            <a:ext cx="990577" cy="753431"/>
          </a:xfrm>
          <a:prstGeom prst="rect">
            <a:avLst/>
          </a:prstGeom>
          <a:solidFill>
            <a:srgbClr val="16AEB0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N1QL: Query Execution Flow</a:t>
            </a:r>
            <a:endParaRPr lang="en-US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4038038" y="938855"/>
            <a:ext cx="952707" cy="274320"/>
          </a:xfrm>
          <a:prstGeom prst="round2DiagRect">
            <a:avLst/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cs typeface="Helvetica Neue Thin"/>
              </a:rPr>
              <a:t>Clients</a:t>
            </a:r>
            <a:endParaRPr lang="en-US" sz="1400" dirty="0">
              <a:solidFill>
                <a:schemeClr val="tx1"/>
              </a:solidFill>
              <a:cs typeface="Helvetica Neue Thi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400" y="1711251"/>
            <a:ext cx="283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333333"/>
                </a:solidFill>
                <a:cs typeface="Helvetica Neue Thin"/>
              </a:rPr>
              <a:t>1. Submit the query over REST API</a:t>
            </a:r>
            <a:endParaRPr lang="en-US" sz="1400" dirty="0">
              <a:solidFill>
                <a:srgbClr val="333333"/>
              </a:solidFill>
              <a:cs typeface="Helvetica Neue Thi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0745" y="1739888"/>
            <a:ext cx="1655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cs typeface="Helvetica Neue Thin"/>
              </a:rPr>
              <a:t>8</a:t>
            </a:r>
            <a:r>
              <a:rPr lang="en-US" sz="1400" dirty="0" smtClean="0">
                <a:solidFill>
                  <a:srgbClr val="333333"/>
                </a:solidFill>
                <a:cs typeface="Helvetica Neue Thin"/>
              </a:rPr>
              <a:t>. Query result</a:t>
            </a:r>
            <a:endParaRPr lang="en-US" sz="1400" dirty="0">
              <a:solidFill>
                <a:srgbClr val="333333"/>
              </a:solidFill>
              <a:cs typeface="Helvetica Neue Thi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6567" y="2610386"/>
            <a:ext cx="2601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333333"/>
                </a:solidFill>
                <a:cs typeface="Helvetica Neue Thin"/>
              </a:rPr>
              <a:t>2. Parse, Analyze, create Plan</a:t>
            </a:r>
            <a:endParaRPr lang="en-US" sz="1400" dirty="0">
              <a:solidFill>
                <a:srgbClr val="333333"/>
              </a:solidFill>
              <a:cs typeface="Helvetica Neue Thi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7386" y="2610386"/>
            <a:ext cx="2858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33333"/>
                </a:solidFill>
                <a:cs typeface="Helvetica Neue Thin"/>
              </a:rPr>
              <a:t>7. Evaluate: Documents to results</a:t>
            </a:r>
            <a:endParaRPr lang="en-US" sz="1400" dirty="0">
              <a:solidFill>
                <a:srgbClr val="333333"/>
              </a:solidFill>
              <a:cs typeface="Helvetica Neue Thin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28308" y="1213175"/>
            <a:ext cx="0" cy="1207364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32082" y="1213175"/>
            <a:ext cx="0" cy="1207364"/>
          </a:xfrm>
          <a:prstGeom prst="straightConnector1">
            <a:avLst/>
          </a:prstGeom>
          <a:ln w="38100" cmpd="sng">
            <a:solidFill>
              <a:srgbClr val="16AEB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0800000" flipV="1">
            <a:off x="1785918" y="3008369"/>
            <a:ext cx="2473874" cy="678218"/>
          </a:xfrm>
          <a:prstGeom prst="bentConnector3">
            <a:avLst>
              <a:gd name="adj1" fmla="val 363"/>
            </a:avLst>
          </a:prstGeom>
          <a:ln w="38100" cmpd="sng">
            <a:solidFill>
              <a:schemeClr val="accent1">
                <a:lumMod val="7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4732082" y="3008370"/>
            <a:ext cx="2428078" cy="678218"/>
          </a:xfrm>
          <a:prstGeom prst="bentConnector3">
            <a:avLst>
              <a:gd name="adj1" fmla="val 11799"/>
            </a:avLst>
          </a:prstGeom>
          <a:ln w="38100" cmpd="sng">
            <a:solidFill>
              <a:srgbClr val="178ADB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49500" y="3201418"/>
            <a:ext cx="143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333333"/>
                </a:solidFill>
                <a:cs typeface="Helvetica Neue Thin"/>
              </a:rPr>
              <a:t>3</a:t>
            </a:r>
            <a:r>
              <a:rPr lang="en-US" sz="1400" dirty="0" smtClean="0">
                <a:solidFill>
                  <a:srgbClr val="333333"/>
                </a:solidFill>
                <a:cs typeface="Helvetica Neue Thin"/>
              </a:rPr>
              <a:t>.  Scan Request; index filters</a:t>
            </a:r>
            <a:endParaRPr lang="en-US" sz="1400" dirty="0">
              <a:solidFill>
                <a:srgbClr val="333333"/>
              </a:solidFill>
              <a:cs typeface="Helvetica Neue Thi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1655" y="3975048"/>
            <a:ext cx="2404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33333"/>
                </a:solidFill>
                <a:cs typeface="Helvetica Neue Thin"/>
              </a:rPr>
              <a:t>6. Fetch the documents</a:t>
            </a:r>
            <a:endParaRPr lang="en-US" sz="1400" dirty="0">
              <a:solidFill>
                <a:srgbClr val="333333"/>
              </a:solidFill>
              <a:cs typeface="Helvetica Neue Thi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66352" y="3360751"/>
            <a:ext cx="1341315" cy="982597"/>
            <a:chOff x="466352" y="3246451"/>
            <a:chExt cx="1341315" cy="982597"/>
          </a:xfrm>
        </p:grpSpPr>
        <p:sp>
          <p:nvSpPr>
            <p:cNvPr id="22" name="Rectangle 21"/>
            <p:cNvSpPr/>
            <p:nvPr/>
          </p:nvSpPr>
          <p:spPr>
            <a:xfrm>
              <a:off x="466352" y="3471178"/>
              <a:ext cx="974455" cy="757870"/>
            </a:xfrm>
            <a:prstGeom prst="rect">
              <a:avLst/>
            </a:prstGeom>
            <a:solidFill>
              <a:srgbClr val="1168A4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2712" y="3363254"/>
              <a:ext cx="974455" cy="757870"/>
            </a:xfrm>
            <a:prstGeom prst="rect">
              <a:avLst/>
            </a:prstGeom>
            <a:solidFill>
              <a:srgbClr val="1168A4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3212" y="3246451"/>
              <a:ext cx="974455" cy="757870"/>
            </a:xfrm>
            <a:prstGeom prst="rect">
              <a:avLst/>
            </a:prstGeom>
            <a:solidFill>
              <a:srgbClr val="1168A4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Index Service</a:t>
              </a:r>
              <a:endParaRPr lang="en-US" sz="2000" b="1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038038" y="2420538"/>
            <a:ext cx="990577" cy="753431"/>
          </a:xfrm>
          <a:prstGeom prst="rect">
            <a:avLst/>
          </a:prstGeom>
          <a:solidFill>
            <a:srgbClr val="16AEB0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Query Service</a:t>
            </a:r>
            <a:endParaRPr lang="en-US" sz="2000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7136601" y="3291348"/>
            <a:ext cx="1212500" cy="959795"/>
            <a:chOff x="7136601" y="3177048"/>
            <a:chExt cx="1212500" cy="959795"/>
          </a:xfrm>
        </p:grpSpPr>
        <p:sp>
          <p:nvSpPr>
            <p:cNvPr id="27" name="Rectangle 26"/>
            <p:cNvSpPr/>
            <p:nvPr/>
          </p:nvSpPr>
          <p:spPr>
            <a:xfrm>
              <a:off x="7374647" y="3365293"/>
              <a:ext cx="974454" cy="771550"/>
            </a:xfrm>
            <a:prstGeom prst="rect">
              <a:avLst/>
            </a:prstGeom>
            <a:solidFill>
              <a:srgbClr val="178ADB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89001" y="3259151"/>
              <a:ext cx="974454" cy="771550"/>
            </a:xfrm>
            <a:prstGeom prst="rect">
              <a:avLst/>
            </a:prstGeom>
            <a:solidFill>
              <a:srgbClr val="178ADB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36601" y="3177048"/>
              <a:ext cx="974454" cy="771550"/>
            </a:xfrm>
            <a:prstGeom prst="rect">
              <a:avLst/>
            </a:prstGeom>
            <a:solidFill>
              <a:srgbClr val="178ADB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Data Service</a:t>
              </a:r>
              <a:endParaRPr lang="en-US" sz="2000" b="1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144946" y="4054999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333333"/>
                </a:solidFill>
                <a:cs typeface="Helvetica Neue Thin"/>
              </a:rPr>
              <a:t>4. Get qualified doc keys </a:t>
            </a:r>
            <a:endParaRPr lang="en-US" sz="1400" dirty="0">
              <a:solidFill>
                <a:srgbClr val="333333"/>
              </a:solidFill>
              <a:cs typeface="Helvetica Neue Thin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1785918" y="3173970"/>
            <a:ext cx="2659082" cy="788430"/>
          </a:xfrm>
          <a:prstGeom prst="bentConnector3">
            <a:avLst>
              <a:gd name="adj1" fmla="val 100626"/>
            </a:avLst>
          </a:prstGeom>
          <a:ln w="38100" cmpd="sng">
            <a:solidFill>
              <a:srgbClr val="1168A4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4774847" y="3161578"/>
            <a:ext cx="2361755" cy="800822"/>
          </a:xfrm>
          <a:prstGeom prst="bentConnector3">
            <a:avLst>
              <a:gd name="adj1" fmla="val 100547"/>
            </a:avLst>
          </a:prstGeom>
          <a:ln w="38100" cmpd="sng">
            <a:solidFill>
              <a:srgbClr val="178ADB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63544" y="3188820"/>
            <a:ext cx="1621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33333"/>
                </a:solidFill>
                <a:cs typeface="Helvetica Neue Thin"/>
              </a:rPr>
              <a:t>5. Fetch Request, </a:t>
            </a:r>
          </a:p>
          <a:p>
            <a:r>
              <a:rPr lang="en-US" sz="1400" dirty="0" smtClean="0">
                <a:solidFill>
                  <a:srgbClr val="333333"/>
                </a:solidFill>
                <a:cs typeface="Helvetica Neue Thin"/>
              </a:rPr>
              <a:t>doc keys</a:t>
            </a:r>
            <a:endParaRPr lang="en-US" sz="1400" dirty="0">
              <a:solidFill>
                <a:srgbClr val="333333"/>
              </a:solidFill>
              <a:cs typeface="Helvetica Neue Th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2209800"/>
            <a:ext cx="8991600" cy="2692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628421"/>
            <a:ext cx="8991600" cy="3683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644529"/>
            <a:ext cx="2692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SELECT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sz="1100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c_id</a:t>
            </a:r>
            <a:r>
              <a:rPr lang="en-US" sz="1100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</a:t>
            </a:r>
            <a:r>
              <a:rPr lang="en-US" sz="1100" dirty="0" err="1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c_first</a:t>
            </a:r>
            <a:r>
              <a:rPr lang="en-US" sz="11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, </a:t>
            </a:r>
          </a:p>
          <a:p>
            <a:r>
              <a:rPr lang="en-US" sz="11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100" dirty="0" err="1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c_last</a:t>
            </a:r>
            <a:r>
              <a:rPr lang="en-US" sz="11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r>
              <a:rPr lang="en-US" sz="1100" dirty="0" err="1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c_max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     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</a:t>
            </a:r>
            <a:r>
              <a:rPr lang="en-US" sz="11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CUSTOMER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b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sz="11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WHERE</a:t>
            </a:r>
            <a:r>
              <a:rPr lang="en-US" sz="11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  </a:t>
            </a:r>
            <a:r>
              <a:rPr lang="en-US" sz="1100" dirty="0" err="1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c_id</a:t>
            </a:r>
            <a:r>
              <a:rPr lang="en-US" sz="11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 = 49165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latin typeface="Cambria"/>
              <a:ea typeface="ＭＳ 明朝"/>
              <a:cs typeface="Times New Roman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13960" y="644529"/>
            <a:ext cx="2692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{  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100" dirty="0" smtClean="0">
                <a:solidFill>
                  <a:srgbClr val="0000FF"/>
                </a:solidFill>
              </a:rPr>
              <a:t>"</a:t>
            </a:r>
            <a:r>
              <a:rPr lang="en-US" sz="1100" dirty="0" err="1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c_first</a:t>
            </a:r>
            <a:r>
              <a:rPr lang="en-US" sz="1100" dirty="0">
                <a:solidFill>
                  <a:srgbClr val="0000FF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: </a:t>
            </a:r>
            <a:r>
              <a:rPr lang="en-US" sz="1100" dirty="0">
                <a:solidFill>
                  <a:srgbClr val="0000FF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Joe</a:t>
            </a:r>
            <a:r>
              <a:rPr lang="en-US" sz="1100" dirty="0">
                <a:solidFill>
                  <a:srgbClr val="0000FF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,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100" dirty="0">
                <a:solidFill>
                  <a:srgbClr val="0000FF"/>
                </a:solidFill>
              </a:rPr>
              <a:t>"</a:t>
            </a:r>
            <a:r>
              <a:rPr lang="en-US" sz="1100" dirty="0" err="1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c_id</a:t>
            </a:r>
            <a:r>
              <a:rPr lang="en-US" sz="1100" dirty="0">
                <a:solidFill>
                  <a:srgbClr val="0000FF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: 49165,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100" dirty="0">
                <a:solidFill>
                  <a:srgbClr val="0000FF"/>
                </a:solidFill>
              </a:rPr>
              <a:t>"</a:t>
            </a:r>
            <a:r>
              <a:rPr lang="en-US" sz="1100" dirty="0" err="1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c_last</a:t>
            </a:r>
            <a:r>
              <a:rPr lang="en-US" sz="1100" dirty="0">
                <a:solidFill>
                  <a:srgbClr val="0000FF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: </a:t>
            </a:r>
            <a:r>
              <a:rPr lang="en-US" sz="1100" dirty="0">
                <a:solidFill>
                  <a:srgbClr val="0000FF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Montana</a:t>
            </a:r>
            <a:r>
              <a:rPr lang="en-US" sz="1100" dirty="0">
                <a:solidFill>
                  <a:srgbClr val="0000FF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,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100" dirty="0">
                <a:solidFill>
                  <a:srgbClr val="0000FF"/>
                </a:solidFill>
              </a:rPr>
              <a:t>"</a:t>
            </a:r>
            <a:r>
              <a:rPr lang="en-US" sz="1100" dirty="0" err="1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c_max</a:t>
            </a:r>
            <a:r>
              <a:rPr lang="en-US" sz="1100" dirty="0">
                <a:solidFill>
                  <a:srgbClr val="0000FF"/>
                </a:solidFill>
              </a:rPr>
              <a:t>"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: 50000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}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</a:t>
            </a:r>
            <a:endParaRPr lang="en-US" sz="1100" dirty="0">
              <a:solidFill>
                <a:srgbClr val="0000FF"/>
              </a:solidFill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550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3"/>
      <p:bldP spid="10" grpId="2"/>
      <p:bldP spid="12" grpId="2"/>
      <p:bldP spid="13" grpId="2"/>
      <p:bldP spid="18" grpId="2"/>
      <p:bldP spid="19" grpId="2"/>
      <p:bldP spid="36" grpId="2"/>
      <p:bldP spid="58" grpId="2"/>
      <p:bldP spid="5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Query Service Architecture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629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otched Right Arrow 141"/>
          <p:cNvSpPr/>
          <p:nvPr/>
        </p:nvSpPr>
        <p:spPr>
          <a:xfrm>
            <a:off x="8803901" y="2401832"/>
            <a:ext cx="301906" cy="514350"/>
          </a:xfrm>
          <a:prstGeom prst="notchedRightArrow">
            <a:avLst/>
          </a:prstGeom>
          <a:solidFill>
            <a:schemeClr val="accent6"/>
          </a:solidFill>
          <a:ln>
            <a:solidFill>
              <a:srgbClr val="16AEB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8311088" y="1998021"/>
            <a:ext cx="453066" cy="1216886"/>
            <a:chOff x="1557077" y="2038606"/>
            <a:chExt cx="453066" cy="1216886"/>
          </a:xfrm>
        </p:grpSpPr>
        <p:sp>
          <p:nvSpPr>
            <p:cNvPr id="136" name="Notched Right Arrow 135"/>
            <p:cNvSpPr/>
            <p:nvPr/>
          </p:nvSpPr>
          <p:spPr>
            <a:xfrm>
              <a:off x="1557381" y="2995605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Notched Right Arrow 136"/>
            <p:cNvSpPr/>
            <p:nvPr/>
          </p:nvSpPr>
          <p:spPr>
            <a:xfrm>
              <a:off x="1557077" y="203860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Notched Right Arrow 137"/>
            <p:cNvSpPr/>
            <p:nvPr/>
          </p:nvSpPr>
          <p:spPr>
            <a:xfrm>
              <a:off x="1557381" y="2662524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Notched Right Arrow 138"/>
            <p:cNvSpPr/>
            <p:nvPr/>
          </p:nvSpPr>
          <p:spPr>
            <a:xfrm>
              <a:off x="1557381" y="235492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Notched Right Arrow 123"/>
          <p:cNvSpPr/>
          <p:nvPr/>
        </p:nvSpPr>
        <p:spPr>
          <a:xfrm>
            <a:off x="1590282" y="2388588"/>
            <a:ext cx="452762" cy="514350"/>
          </a:xfrm>
          <a:prstGeom prst="notchedRightArrow">
            <a:avLst/>
          </a:prstGeom>
          <a:solidFill>
            <a:schemeClr val="accent6"/>
          </a:solidFill>
          <a:ln>
            <a:solidFill>
              <a:srgbClr val="16AEB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6351813" y="2032377"/>
            <a:ext cx="453066" cy="1216886"/>
            <a:chOff x="1557077" y="2038606"/>
            <a:chExt cx="453066" cy="1216886"/>
          </a:xfrm>
        </p:grpSpPr>
        <p:sp>
          <p:nvSpPr>
            <p:cNvPr id="131" name="Notched Right Arrow 130"/>
            <p:cNvSpPr/>
            <p:nvPr/>
          </p:nvSpPr>
          <p:spPr>
            <a:xfrm>
              <a:off x="1557381" y="2995605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Notched Right Arrow 131"/>
            <p:cNvSpPr/>
            <p:nvPr/>
          </p:nvSpPr>
          <p:spPr>
            <a:xfrm>
              <a:off x="1557077" y="203860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Notched Right Arrow 132"/>
            <p:cNvSpPr/>
            <p:nvPr/>
          </p:nvSpPr>
          <p:spPr>
            <a:xfrm>
              <a:off x="1557381" y="2662524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Notched Right Arrow 133"/>
            <p:cNvSpPr/>
            <p:nvPr/>
          </p:nvSpPr>
          <p:spPr>
            <a:xfrm>
              <a:off x="1557381" y="235492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Notched Right Arrow 139"/>
          <p:cNvSpPr/>
          <p:nvPr/>
        </p:nvSpPr>
        <p:spPr>
          <a:xfrm>
            <a:off x="7039559" y="2338083"/>
            <a:ext cx="452762" cy="514350"/>
          </a:xfrm>
          <a:prstGeom prst="notchedRightArrow">
            <a:avLst/>
          </a:prstGeom>
          <a:solidFill>
            <a:schemeClr val="accent6"/>
          </a:solidFill>
          <a:ln>
            <a:solidFill>
              <a:srgbClr val="16AEB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Notched Right Arrow 140"/>
          <p:cNvSpPr/>
          <p:nvPr/>
        </p:nvSpPr>
        <p:spPr>
          <a:xfrm>
            <a:off x="7726600" y="2325402"/>
            <a:ext cx="452762" cy="514350"/>
          </a:xfrm>
          <a:prstGeom prst="notchedRightArrow">
            <a:avLst/>
          </a:prstGeom>
          <a:solidFill>
            <a:schemeClr val="accent6"/>
          </a:solidFill>
          <a:ln>
            <a:solidFill>
              <a:srgbClr val="16AEB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Notched Right Arrow 122"/>
          <p:cNvSpPr/>
          <p:nvPr/>
        </p:nvSpPr>
        <p:spPr>
          <a:xfrm>
            <a:off x="5663439" y="2338083"/>
            <a:ext cx="452762" cy="514350"/>
          </a:xfrm>
          <a:prstGeom prst="notchedRightArrow">
            <a:avLst/>
          </a:prstGeom>
          <a:solidFill>
            <a:schemeClr val="accent6"/>
          </a:solidFill>
          <a:ln>
            <a:solidFill>
              <a:srgbClr val="16AEB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4981323" y="2054081"/>
            <a:ext cx="453066" cy="1216886"/>
            <a:chOff x="1557077" y="2038606"/>
            <a:chExt cx="453066" cy="1216886"/>
          </a:xfrm>
        </p:grpSpPr>
        <p:sp>
          <p:nvSpPr>
            <p:cNvPr id="119" name="Notched Right Arrow 118"/>
            <p:cNvSpPr/>
            <p:nvPr/>
          </p:nvSpPr>
          <p:spPr>
            <a:xfrm>
              <a:off x="1557381" y="2995605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Notched Right Arrow 119"/>
            <p:cNvSpPr/>
            <p:nvPr/>
          </p:nvSpPr>
          <p:spPr>
            <a:xfrm>
              <a:off x="1557077" y="203860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Notched Right Arrow 120"/>
            <p:cNvSpPr/>
            <p:nvPr/>
          </p:nvSpPr>
          <p:spPr>
            <a:xfrm>
              <a:off x="1557381" y="2662524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Notched Right Arrow 121"/>
            <p:cNvSpPr/>
            <p:nvPr/>
          </p:nvSpPr>
          <p:spPr>
            <a:xfrm>
              <a:off x="1557381" y="235492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284643" y="2021845"/>
            <a:ext cx="453066" cy="1216886"/>
            <a:chOff x="1557077" y="2038606"/>
            <a:chExt cx="453066" cy="1216886"/>
          </a:xfrm>
        </p:grpSpPr>
        <p:sp>
          <p:nvSpPr>
            <p:cNvPr id="113" name="Notched Right Arrow 112"/>
            <p:cNvSpPr/>
            <p:nvPr/>
          </p:nvSpPr>
          <p:spPr>
            <a:xfrm>
              <a:off x="1557381" y="2995605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Notched Right Arrow 113"/>
            <p:cNvSpPr/>
            <p:nvPr/>
          </p:nvSpPr>
          <p:spPr>
            <a:xfrm>
              <a:off x="1557077" y="203860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Notched Right Arrow 114"/>
            <p:cNvSpPr/>
            <p:nvPr/>
          </p:nvSpPr>
          <p:spPr>
            <a:xfrm>
              <a:off x="1557381" y="2662524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Notched Right Arrow 115"/>
            <p:cNvSpPr/>
            <p:nvPr/>
          </p:nvSpPr>
          <p:spPr>
            <a:xfrm>
              <a:off x="1557381" y="235492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602841" y="2021845"/>
            <a:ext cx="453066" cy="1216886"/>
            <a:chOff x="1557077" y="2038606"/>
            <a:chExt cx="453066" cy="1216886"/>
          </a:xfrm>
        </p:grpSpPr>
        <p:sp>
          <p:nvSpPr>
            <p:cNvPr id="108" name="Notched Right Arrow 107"/>
            <p:cNvSpPr/>
            <p:nvPr/>
          </p:nvSpPr>
          <p:spPr>
            <a:xfrm>
              <a:off x="1557381" y="2995605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Notched Right Arrow 108"/>
            <p:cNvSpPr/>
            <p:nvPr/>
          </p:nvSpPr>
          <p:spPr>
            <a:xfrm>
              <a:off x="1557077" y="203860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Notched Right Arrow 109"/>
            <p:cNvSpPr/>
            <p:nvPr/>
          </p:nvSpPr>
          <p:spPr>
            <a:xfrm>
              <a:off x="1557381" y="2662524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Notched Right Arrow 110"/>
            <p:cNvSpPr/>
            <p:nvPr/>
          </p:nvSpPr>
          <p:spPr>
            <a:xfrm>
              <a:off x="1557381" y="235492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892312" y="2021845"/>
            <a:ext cx="453066" cy="1216886"/>
            <a:chOff x="1557077" y="2038606"/>
            <a:chExt cx="453066" cy="1216886"/>
          </a:xfrm>
        </p:grpSpPr>
        <p:sp>
          <p:nvSpPr>
            <p:cNvPr id="103" name="Notched Right Arrow 102"/>
            <p:cNvSpPr/>
            <p:nvPr/>
          </p:nvSpPr>
          <p:spPr>
            <a:xfrm>
              <a:off x="1557381" y="2995605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Notched Right Arrow 103"/>
            <p:cNvSpPr/>
            <p:nvPr/>
          </p:nvSpPr>
          <p:spPr>
            <a:xfrm>
              <a:off x="1557077" y="203860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Notched Right Arrow 104"/>
            <p:cNvSpPr/>
            <p:nvPr/>
          </p:nvSpPr>
          <p:spPr>
            <a:xfrm>
              <a:off x="1557381" y="2662524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Notched Right Arrow 105"/>
            <p:cNvSpPr/>
            <p:nvPr/>
          </p:nvSpPr>
          <p:spPr>
            <a:xfrm>
              <a:off x="1557381" y="235492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234665" y="2006370"/>
            <a:ext cx="453066" cy="1216886"/>
            <a:chOff x="1557077" y="2038606"/>
            <a:chExt cx="453066" cy="1216886"/>
          </a:xfrm>
        </p:grpSpPr>
        <p:sp>
          <p:nvSpPr>
            <p:cNvPr id="98" name="Notched Right Arrow 97"/>
            <p:cNvSpPr/>
            <p:nvPr/>
          </p:nvSpPr>
          <p:spPr>
            <a:xfrm>
              <a:off x="1557381" y="2995605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Notched Right Arrow 98"/>
            <p:cNvSpPr/>
            <p:nvPr/>
          </p:nvSpPr>
          <p:spPr>
            <a:xfrm>
              <a:off x="1557077" y="203860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Notched Right Arrow 99"/>
            <p:cNvSpPr/>
            <p:nvPr/>
          </p:nvSpPr>
          <p:spPr>
            <a:xfrm>
              <a:off x="1557381" y="2662524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Notched Right Arrow 100"/>
            <p:cNvSpPr/>
            <p:nvPr/>
          </p:nvSpPr>
          <p:spPr>
            <a:xfrm>
              <a:off x="1557381" y="2354926"/>
              <a:ext cx="452762" cy="259887"/>
            </a:xfrm>
            <a:prstGeom prst="notchedRightArrow">
              <a:avLst/>
            </a:prstGeom>
            <a:solidFill>
              <a:schemeClr val="accent6"/>
            </a:solidFill>
            <a:ln>
              <a:solidFill>
                <a:srgbClr val="16AEB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Notched Right Arrow 90"/>
          <p:cNvSpPr/>
          <p:nvPr/>
        </p:nvSpPr>
        <p:spPr>
          <a:xfrm>
            <a:off x="913850" y="2386886"/>
            <a:ext cx="452762" cy="514350"/>
          </a:xfrm>
          <a:prstGeom prst="notchedRightArrow">
            <a:avLst/>
          </a:prstGeom>
          <a:solidFill>
            <a:schemeClr val="accent6"/>
          </a:solidFill>
          <a:ln>
            <a:solidFill>
              <a:srgbClr val="16AEB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Notched Right Arrow 87"/>
          <p:cNvSpPr/>
          <p:nvPr/>
        </p:nvSpPr>
        <p:spPr>
          <a:xfrm>
            <a:off x="-20915" y="2423536"/>
            <a:ext cx="683306" cy="514350"/>
          </a:xfrm>
          <a:prstGeom prst="notchedRightArrow">
            <a:avLst/>
          </a:prstGeom>
          <a:solidFill>
            <a:schemeClr val="accent6"/>
          </a:solidFill>
          <a:ln>
            <a:solidFill>
              <a:srgbClr val="16AEB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 smtClean="0"/>
              <a:t>Query Service</a:t>
            </a:r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434736" y="1575215"/>
            <a:ext cx="8369165" cy="2133185"/>
          </a:xfrm>
          <a:prstGeom prst="round2DiagRect">
            <a:avLst/>
          </a:prstGeom>
          <a:noFill/>
          <a:ln>
            <a:solidFill>
              <a:schemeClr val="accent6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6"/>
              </a:solidFill>
              <a:cs typeface="Helvetica Neue Thin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120778" y="1203271"/>
            <a:ext cx="952707" cy="274320"/>
          </a:xfrm>
          <a:prstGeom prst="round2DiagRect">
            <a:avLst/>
          </a:prstGeom>
          <a:solidFill>
            <a:schemeClr val="bg2"/>
          </a:solidFill>
          <a:ln>
            <a:solidFill>
              <a:srgbClr val="FF0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cs typeface="Helvetica Neue Thin"/>
              </a:rPr>
              <a:t>Client</a:t>
            </a:r>
            <a:endParaRPr lang="en-US" sz="1100" dirty="0">
              <a:solidFill>
                <a:srgbClr val="000000"/>
              </a:solidFill>
              <a:cs typeface="Helvetica Neue Thi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69222" y="1736411"/>
            <a:ext cx="1202777" cy="1503774"/>
            <a:chOff x="2223087" y="1463040"/>
            <a:chExt cx="1202777" cy="2005032"/>
          </a:xfrm>
        </p:grpSpPr>
        <p:sp>
          <p:nvSpPr>
            <p:cNvPr id="7" name="Round Diagonal Corner Rectangle 6"/>
            <p:cNvSpPr/>
            <p:nvPr/>
          </p:nvSpPr>
          <p:spPr>
            <a:xfrm>
              <a:off x="2641596" y="177577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8" name="Round Diagonal Corner Rectangle 7"/>
            <p:cNvSpPr/>
            <p:nvPr/>
          </p:nvSpPr>
          <p:spPr>
            <a:xfrm>
              <a:off x="2641596" y="221248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9" name="Round Diagonal Corner Rectangle 8"/>
            <p:cNvSpPr/>
            <p:nvPr/>
          </p:nvSpPr>
          <p:spPr>
            <a:xfrm>
              <a:off x="2641596" y="265944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10" name="Round Diagonal Corner Rectangle 9"/>
            <p:cNvSpPr/>
            <p:nvPr/>
          </p:nvSpPr>
          <p:spPr>
            <a:xfrm>
              <a:off x="2641596" y="3107956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23087" y="1463040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Helvetica Neue Thin"/>
                </a:rPr>
                <a:t>Fetch</a:t>
              </a:r>
              <a:endPara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cs typeface="Helvetica Neue Thin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8485" y="1736411"/>
            <a:ext cx="1202777" cy="1510881"/>
            <a:chOff x="1203720" y="1307791"/>
            <a:chExt cx="1202777" cy="2014508"/>
          </a:xfrm>
        </p:grpSpPr>
        <p:sp>
          <p:nvSpPr>
            <p:cNvPr id="16" name="Round Diagonal Corner Rectangle 15"/>
            <p:cNvSpPr/>
            <p:nvPr/>
          </p:nvSpPr>
          <p:spPr>
            <a:xfrm>
              <a:off x="1628541" y="1629999"/>
              <a:ext cx="365760" cy="1692300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03720" y="1307791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accent2"/>
                  </a:solidFill>
                  <a:cs typeface="Helvetica Neue Thin"/>
                </a:rPr>
                <a:t>Parse</a:t>
              </a:r>
              <a:endParaRPr lang="en-US" sz="1100" dirty="0">
                <a:solidFill>
                  <a:schemeClr val="accent2"/>
                </a:solidFill>
                <a:cs typeface="Helvetica Neue Thin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13850" y="1736411"/>
            <a:ext cx="1202777" cy="1510881"/>
            <a:chOff x="1203720" y="1307791"/>
            <a:chExt cx="1202777" cy="2014508"/>
          </a:xfrm>
        </p:grpSpPr>
        <p:sp>
          <p:nvSpPr>
            <p:cNvPr id="19" name="Round Diagonal Corner Rectangle 18"/>
            <p:cNvSpPr/>
            <p:nvPr/>
          </p:nvSpPr>
          <p:spPr>
            <a:xfrm>
              <a:off x="1628541" y="1629999"/>
              <a:ext cx="365760" cy="1692300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609E0E"/>
                </a:solidFill>
                <a:cs typeface="Helvetica Neue Thin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03720" y="1307791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609E0E"/>
                  </a:solidFill>
                  <a:cs typeface="Helvetica Neue Thin"/>
                </a:rPr>
                <a:t>Plan</a:t>
              </a:r>
              <a:endParaRPr lang="en-US" sz="1100" dirty="0">
                <a:solidFill>
                  <a:srgbClr val="609E0E"/>
                </a:solidFill>
                <a:cs typeface="Helvetica Neue Thin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48291" y="1736411"/>
            <a:ext cx="1202777" cy="1503774"/>
            <a:chOff x="2902156" y="1463040"/>
            <a:chExt cx="1202777" cy="2005032"/>
          </a:xfrm>
        </p:grpSpPr>
        <p:sp>
          <p:nvSpPr>
            <p:cNvPr id="22" name="Round Diagonal Corner Rectangle 21"/>
            <p:cNvSpPr/>
            <p:nvPr/>
          </p:nvSpPr>
          <p:spPr>
            <a:xfrm>
              <a:off x="3320665" y="177577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23" name="Round Diagonal Corner Rectangle 22"/>
            <p:cNvSpPr/>
            <p:nvPr/>
          </p:nvSpPr>
          <p:spPr>
            <a:xfrm>
              <a:off x="3320665" y="221248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24" name="Round Diagonal Corner Rectangle 23"/>
            <p:cNvSpPr/>
            <p:nvPr/>
          </p:nvSpPr>
          <p:spPr>
            <a:xfrm>
              <a:off x="3320665" y="265944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25" name="Round Diagonal Corner Rectangle 24"/>
            <p:cNvSpPr/>
            <p:nvPr/>
          </p:nvSpPr>
          <p:spPr>
            <a:xfrm>
              <a:off x="3320665" y="3107956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02156" y="1463040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accent4">
                      <a:lumMod val="75000"/>
                    </a:schemeClr>
                  </a:solidFill>
                  <a:cs typeface="Helvetica Neue Thin"/>
                </a:rPr>
                <a:t>Join</a:t>
              </a:r>
              <a:endParaRPr lang="en-US" sz="1100" dirty="0">
                <a:solidFill>
                  <a:schemeClr val="accent4">
                    <a:lumMod val="75000"/>
                  </a:schemeClr>
                </a:solidFill>
                <a:cs typeface="Helvetica Neue Thin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37398" y="1736411"/>
            <a:ext cx="1202777" cy="1503774"/>
            <a:chOff x="2327345" y="1317267"/>
            <a:chExt cx="1202777" cy="2005032"/>
          </a:xfrm>
        </p:grpSpPr>
        <p:sp>
          <p:nvSpPr>
            <p:cNvPr id="28" name="Round Diagonal Corner Rectangle 27"/>
            <p:cNvSpPr/>
            <p:nvPr/>
          </p:nvSpPr>
          <p:spPr>
            <a:xfrm>
              <a:off x="2745854" y="163000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29" name="Round Diagonal Corner Rectangle 28"/>
            <p:cNvSpPr/>
            <p:nvPr/>
          </p:nvSpPr>
          <p:spPr>
            <a:xfrm>
              <a:off x="2745854" y="206671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30" name="Round Diagonal Corner Rectangle 29"/>
            <p:cNvSpPr/>
            <p:nvPr/>
          </p:nvSpPr>
          <p:spPr>
            <a:xfrm>
              <a:off x="2745854" y="251367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31" name="Round Diagonal Corner Rectangle 30"/>
            <p:cNvSpPr/>
            <p:nvPr/>
          </p:nvSpPr>
          <p:spPr>
            <a:xfrm>
              <a:off x="2745854" y="296218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27345" y="1317267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8000"/>
                  </a:solidFill>
                  <a:cs typeface="Helvetica Neue Thin"/>
                </a:rPr>
                <a:t>Filter</a:t>
              </a:r>
              <a:endParaRPr lang="en-US" sz="1100" dirty="0">
                <a:solidFill>
                  <a:srgbClr val="008000"/>
                </a:solidFill>
                <a:cs typeface="Helvetica Neue Thi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19200" y="1612866"/>
            <a:ext cx="1202777" cy="1631714"/>
            <a:chOff x="2327345" y="1146681"/>
            <a:chExt cx="1202777" cy="2175618"/>
          </a:xfrm>
        </p:grpSpPr>
        <p:sp>
          <p:nvSpPr>
            <p:cNvPr id="34" name="Round Diagonal Corner Rectangle 33"/>
            <p:cNvSpPr/>
            <p:nvPr/>
          </p:nvSpPr>
          <p:spPr>
            <a:xfrm>
              <a:off x="2745854" y="163000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66006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660066"/>
                </a:solidFill>
                <a:cs typeface="Helvetica Neue Thin"/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2745854" y="206671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66006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660066"/>
                </a:solidFill>
                <a:cs typeface="Helvetica Neue Thin"/>
              </a:endParaRPr>
            </a:p>
          </p:txBody>
        </p:sp>
        <p:sp>
          <p:nvSpPr>
            <p:cNvPr id="36" name="Round Diagonal Corner Rectangle 35"/>
            <p:cNvSpPr/>
            <p:nvPr/>
          </p:nvSpPr>
          <p:spPr>
            <a:xfrm>
              <a:off x="2745854" y="251367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66006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660066"/>
                </a:solidFill>
                <a:cs typeface="Helvetica Neue Thin"/>
              </a:endParaRPr>
            </a:p>
          </p:txBody>
        </p:sp>
        <p:sp>
          <p:nvSpPr>
            <p:cNvPr id="37" name="Round Diagonal Corner Rectangle 36"/>
            <p:cNvSpPr/>
            <p:nvPr/>
          </p:nvSpPr>
          <p:spPr>
            <a:xfrm>
              <a:off x="2745854" y="296218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66006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660066"/>
                </a:solidFill>
                <a:cs typeface="Helvetica Neue Thin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27345" y="1146681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660066"/>
                  </a:solidFill>
                  <a:cs typeface="Helvetica Neue Thin"/>
                </a:rPr>
                <a:t>Pre-Aggregate</a:t>
              </a:r>
              <a:endParaRPr lang="en-US" sz="1100" dirty="0">
                <a:solidFill>
                  <a:srgbClr val="660066"/>
                </a:solidFill>
                <a:cs typeface="Helvetica Neue Thin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80058" y="1736411"/>
            <a:ext cx="1202777" cy="1510881"/>
            <a:chOff x="1203720" y="1307791"/>
            <a:chExt cx="1202777" cy="2014508"/>
          </a:xfrm>
        </p:grpSpPr>
        <p:sp>
          <p:nvSpPr>
            <p:cNvPr id="40" name="Round Diagonal Corner Rectangle 39"/>
            <p:cNvSpPr/>
            <p:nvPr/>
          </p:nvSpPr>
          <p:spPr>
            <a:xfrm>
              <a:off x="1628541" y="1629999"/>
              <a:ext cx="365760" cy="1692300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800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03720" y="1307791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800000"/>
                  </a:solidFill>
                  <a:cs typeface="Helvetica Neue Thin"/>
                </a:rPr>
                <a:t>Offset</a:t>
              </a:r>
              <a:endParaRPr lang="en-US" sz="1100" dirty="0">
                <a:solidFill>
                  <a:srgbClr val="800000"/>
                </a:solidFill>
                <a:cs typeface="Helvetica Neue Thin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067500" y="1736411"/>
            <a:ext cx="1202777" cy="1510881"/>
            <a:chOff x="1203720" y="1307791"/>
            <a:chExt cx="1202777" cy="2014508"/>
          </a:xfrm>
        </p:grpSpPr>
        <p:sp>
          <p:nvSpPr>
            <p:cNvPr id="43" name="Round Diagonal Corner Rectangle 42"/>
            <p:cNvSpPr/>
            <p:nvPr/>
          </p:nvSpPr>
          <p:spPr>
            <a:xfrm>
              <a:off x="1628541" y="1629999"/>
              <a:ext cx="365760" cy="1692300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800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03720" y="1307791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800000"/>
                  </a:solidFill>
                  <a:cs typeface="Helvetica Neue Thin"/>
                </a:rPr>
                <a:t>Limit</a:t>
              </a:r>
              <a:endParaRPr lang="en-US" sz="1100" dirty="0">
                <a:solidFill>
                  <a:srgbClr val="800000"/>
                </a:solidFill>
                <a:cs typeface="Helvetica Neue Thin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753352" y="1736411"/>
            <a:ext cx="1202777" cy="1503774"/>
            <a:chOff x="2327345" y="1317267"/>
            <a:chExt cx="1202777" cy="2005032"/>
          </a:xfrm>
        </p:grpSpPr>
        <p:sp>
          <p:nvSpPr>
            <p:cNvPr id="46" name="Round Diagonal Corner Rectangle 45"/>
            <p:cNvSpPr/>
            <p:nvPr/>
          </p:nvSpPr>
          <p:spPr>
            <a:xfrm>
              <a:off x="2745854" y="163000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16AEB0"/>
                </a:solidFill>
                <a:cs typeface="Helvetica Neue Thin"/>
              </a:endParaRPr>
            </a:p>
          </p:txBody>
        </p:sp>
        <p:sp>
          <p:nvSpPr>
            <p:cNvPr id="47" name="Round Diagonal Corner Rectangle 46"/>
            <p:cNvSpPr/>
            <p:nvPr/>
          </p:nvSpPr>
          <p:spPr>
            <a:xfrm>
              <a:off x="2745854" y="206671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16AEB0"/>
                </a:solidFill>
                <a:cs typeface="Helvetica Neue Thin"/>
              </a:endParaRPr>
            </a:p>
          </p:txBody>
        </p:sp>
        <p:sp>
          <p:nvSpPr>
            <p:cNvPr id="48" name="Round Diagonal Corner Rectangle 47"/>
            <p:cNvSpPr/>
            <p:nvPr/>
          </p:nvSpPr>
          <p:spPr>
            <a:xfrm>
              <a:off x="2745854" y="251367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16AEB0"/>
                </a:solidFill>
                <a:cs typeface="Helvetica Neue Thin"/>
              </a:endParaRPr>
            </a:p>
          </p:txBody>
        </p:sp>
        <p:sp>
          <p:nvSpPr>
            <p:cNvPr id="49" name="Round Diagonal Corner Rectangle 48"/>
            <p:cNvSpPr/>
            <p:nvPr/>
          </p:nvSpPr>
          <p:spPr>
            <a:xfrm>
              <a:off x="2745854" y="296218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16AEB0"/>
                </a:solidFill>
                <a:cs typeface="Helvetica Neue Thi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27345" y="1317267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16AEB0"/>
                  </a:solidFill>
                  <a:cs typeface="Helvetica Neue Thin"/>
                </a:rPr>
                <a:t>Project</a:t>
              </a:r>
              <a:endParaRPr lang="en-US" sz="1100" dirty="0">
                <a:solidFill>
                  <a:srgbClr val="16AEB0"/>
                </a:solidFill>
                <a:cs typeface="Helvetica Neue Thin"/>
              </a:endParaRPr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2180907" y="3247292"/>
            <a:ext cx="0" cy="5997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0800000" flipV="1">
            <a:off x="399750" y="1349594"/>
            <a:ext cx="3721028" cy="787848"/>
          </a:xfrm>
          <a:prstGeom prst="bentConnector3">
            <a:avLst>
              <a:gd name="adj1" fmla="val 105291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5" idx="0"/>
          </p:cNvCxnSpPr>
          <p:nvPr/>
        </p:nvCxnSpPr>
        <p:spPr>
          <a:xfrm rot="10800000">
            <a:off x="5073485" y="1340432"/>
            <a:ext cx="3730416" cy="787849"/>
          </a:xfrm>
          <a:prstGeom prst="bentConnector3">
            <a:avLst>
              <a:gd name="adj1" fmla="val -4471"/>
            </a:avLst>
          </a:prstGeom>
          <a:ln>
            <a:solidFill>
              <a:srgbClr val="16AEB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5697692" y="1736411"/>
            <a:ext cx="1202777" cy="1503774"/>
            <a:chOff x="2327345" y="1317267"/>
            <a:chExt cx="1202777" cy="2005032"/>
          </a:xfrm>
        </p:grpSpPr>
        <p:sp>
          <p:nvSpPr>
            <p:cNvPr id="56" name="Round Diagonal Corner Rectangle 55"/>
            <p:cNvSpPr/>
            <p:nvPr/>
          </p:nvSpPr>
          <p:spPr>
            <a:xfrm>
              <a:off x="2745854" y="163000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57" name="Round Diagonal Corner Rectangle 56"/>
            <p:cNvSpPr/>
            <p:nvPr/>
          </p:nvSpPr>
          <p:spPr>
            <a:xfrm>
              <a:off x="2745854" y="206671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58" name="Round Diagonal Corner Rectangle 57"/>
            <p:cNvSpPr/>
            <p:nvPr/>
          </p:nvSpPr>
          <p:spPr>
            <a:xfrm>
              <a:off x="2745854" y="251367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59" name="Round Diagonal Corner Rectangle 58"/>
            <p:cNvSpPr/>
            <p:nvPr/>
          </p:nvSpPr>
          <p:spPr>
            <a:xfrm>
              <a:off x="2745854" y="296218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327345" y="1317267"/>
              <a:ext cx="1202777" cy="3488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FF"/>
                  </a:solidFill>
                  <a:cs typeface="Helvetica Neue Thin"/>
                </a:rPr>
                <a:t>Sort</a:t>
              </a:r>
              <a:endParaRPr lang="en-US" sz="1100" dirty="0">
                <a:solidFill>
                  <a:srgbClr val="0000FF"/>
                </a:solidFill>
                <a:cs typeface="Helvetica Neue Thin"/>
              </a:endParaRPr>
            </a:p>
          </p:txBody>
        </p:sp>
      </p:grpSp>
      <p:cxnSp>
        <p:nvCxnSpPr>
          <p:cNvPr id="61" name="Straight Connector 60"/>
          <p:cNvCxnSpPr>
            <a:stCxn id="25" idx="1"/>
          </p:cNvCxnSpPr>
          <p:nvPr/>
        </p:nvCxnSpPr>
        <p:spPr>
          <a:xfrm>
            <a:off x="3549680" y="3240185"/>
            <a:ext cx="3353" cy="606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0" idx="1"/>
          </p:cNvCxnSpPr>
          <p:nvPr/>
        </p:nvCxnSpPr>
        <p:spPr>
          <a:xfrm>
            <a:off x="2870611" y="3240185"/>
            <a:ext cx="0" cy="606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009568" y="1736411"/>
            <a:ext cx="1202777" cy="1510881"/>
            <a:chOff x="1203720" y="1307791"/>
            <a:chExt cx="1202777" cy="2014508"/>
          </a:xfrm>
        </p:grpSpPr>
        <p:sp>
          <p:nvSpPr>
            <p:cNvPr id="64" name="Round Diagonal Corner Rectangle 63"/>
            <p:cNvSpPr/>
            <p:nvPr/>
          </p:nvSpPr>
          <p:spPr>
            <a:xfrm>
              <a:off x="1628541" y="1629999"/>
              <a:ext cx="365760" cy="1692300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66006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03720" y="1307791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660066"/>
                  </a:solidFill>
                  <a:cs typeface="Helvetica Neue Thin"/>
                </a:rPr>
                <a:t>Aggregate</a:t>
              </a:r>
              <a:endParaRPr lang="en-US" sz="1100" dirty="0">
                <a:solidFill>
                  <a:srgbClr val="660066"/>
                </a:solidFill>
                <a:cs typeface="Helvetica Neue Thin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591634" y="1743518"/>
            <a:ext cx="1202777" cy="1503774"/>
            <a:chOff x="2223087" y="1463040"/>
            <a:chExt cx="1202777" cy="2005032"/>
          </a:xfrm>
        </p:grpSpPr>
        <p:sp>
          <p:nvSpPr>
            <p:cNvPr id="72" name="Round Diagonal Corner Rectangle 71"/>
            <p:cNvSpPr/>
            <p:nvPr/>
          </p:nvSpPr>
          <p:spPr>
            <a:xfrm>
              <a:off x="2641596" y="1775773"/>
              <a:ext cx="365760" cy="826645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75" name="Round Diagonal Corner Rectangle 74"/>
            <p:cNvSpPr/>
            <p:nvPr/>
          </p:nvSpPr>
          <p:spPr>
            <a:xfrm>
              <a:off x="2641596" y="2680076"/>
              <a:ext cx="365760" cy="78799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223087" y="1463040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accent1">
                      <a:lumMod val="75000"/>
                    </a:schemeClr>
                  </a:solidFill>
                  <a:cs typeface="Helvetica Neue Thin"/>
                </a:rPr>
                <a:t>Scan</a:t>
              </a:r>
              <a:endParaRPr lang="en-US" sz="1100" dirty="0">
                <a:solidFill>
                  <a:schemeClr val="accent1">
                    <a:lumMod val="75000"/>
                  </a:schemeClr>
                </a:solidFill>
                <a:cs typeface="Helvetica Neue Thin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935764" y="3298092"/>
            <a:ext cx="1642835" cy="369332"/>
          </a:xfrm>
          <a:prstGeom prst="rect">
            <a:avLst/>
          </a:prstGeom>
          <a:solidFill>
            <a:srgbClr val="16AEB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Query Service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1283678" y="3870607"/>
            <a:ext cx="1341315" cy="982597"/>
            <a:chOff x="466352" y="3246451"/>
            <a:chExt cx="1341315" cy="982597"/>
          </a:xfrm>
        </p:grpSpPr>
        <p:sp>
          <p:nvSpPr>
            <p:cNvPr id="144" name="Rectangle 143"/>
            <p:cNvSpPr/>
            <p:nvPr/>
          </p:nvSpPr>
          <p:spPr>
            <a:xfrm>
              <a:off x="466352" y="3471178"/>
              <a:ext cx="974455" cy="757870"/>
            </a:xfrm>
            <a:prstGeom prst="rect">
              <a:avLst/>
            </a:prstGeom>
            <a:solidFill>
              <a:srgbClr val="1168A4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42712" y="3363254"/>
              <a:ext cx="974455" cy="757870"/>
            </a:xfrm>
            <a:prstGeom prst="rect">
              <a:avLst/>
            </a:prstGeom>
            <a:solidFill>
              <a:srgbClr val="1168A4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833212" y="3246451"/>
              <a:ext cx="974455" cy="757870"/>
            </a:xfrm>
            <a:prstGeom prst="rect">
              <a:avLst/>
            </a:prstGeom>
            <a:solidFill>
              <a:srgbClr val="1168A4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Index Service</a:t>
              </a:r>
              <a:endParaRPr lang="en-US" sz="2000" b="1" dirty="0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2795346" y="3847021"/>
            <a:ext cx="1212500" cy="959795"/>
            <a:chOff x="7136601" y="3177048"/>
            <a:chExt cx="1212500" cy="959795"/>
          </a:xfrm>
        </p:grpSpPr>
        <p:sp>
          <p:nvSpPr>
            <p:cNvPr id="148" name="Rectangle 147"/>
            <p:cNvSpPr/>
            <p:nvPr/>
          </p:nvSpPr>
          <p:spPr>
            <a:xfrm>
              <a:off x="7374647" y="3365293"/>
              <a:ext cx="974454" cy="771550"/>
            </a:xfrm>
            <a:prstGeom prst="rect">
              <a:avLst/>
            </a:prstGeom>
            <a:solidFill>
              <a:srgbClr val="178ADB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289001" y="3259151"/>
              <a:ext cx="974454" cy="771550"/>
            </a:xfrm>
            <a:prstGeom prst="rect">
              <a:avLst/>
            </a:prstGeom>
            <a:solidFill>
              <a:srgbClr val="178ADB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136601" y="3177048"/>
              <a:ext cx="974454" cy="771550"/>
            </a:xfrm>
            <a:prstGeom prst="rect">
              <a:avLst/>
            </a:prstGeom>
            <a:solidFill>
              <a:srgbClr val="178ADB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Data Service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9038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24" grpId="0" animBg="1"/>
      <p:bldP spid="140" grpId="0" animBg="1"/>
      <p:bldP spid="141" grpId="0" animBg="1"/>
      <p:bldP spid="123" grpId="0" animBg="1"/>
      <p:bldP spid="91" grpId="0" animBg="1"/>
      <p:bldP spid="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Notched Right Arrow 87"/>
          <p:cNvSpPr/>
          <p:nvPr/>
        </p:nvSpPr>
        <p:spPr>
          <a:xfrm>
            <a:off x="0" y="2653732"/>
            <a:ext cx="9144000" cy="514350"/>
          </a:xfrm>
          <a:prstGeom prst="notchedRightArrow">
            <a:avLst/>
          </a:prstGeom>
          <a:solidFill>
            <a:schemeClr val="accent6"/>
          </a:solidFill>
          <a:ln>
            <a:solidFill>
              <a:srgbClr val="16AEB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N1QL: Inside </a:t>
            </a:r>
            <a:r>
              <a:rPr lang="en-US" dirty="0"/>
              <a:t>a </a:t>
            </a:r>
            <a:r>
              <a:rPr lang="en-US" dirty="0" smtClean="0"/>
              <a:t>Query Service</a:t>
            </a:r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434736" y="1575215"/>
            <a:ext cx="8369165" cy="2133185"/>
          </a:xfrm>
          <a:prstGeom prst="round2DiagRect">
            <a:avLst/>
          </a:prstGeom>
          <a:noFill/>
          <a:ln>
            <a:solidFill>
              <a:schemeClr val="accent6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6"/>
              </a:solidFill>
              <a:cs typeface="Helvetica Neue Thin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4120778" y="1203271"/>
            <a:ext cx="952707" cy="274320"/>
          </a:xfrm>
          <a:prstGeom prst="round2DiagRect">
            <a:avLst/>
          </a:prstGeom>
          <a:solidFill>
            <a:schemeClr val="bg2"/>
          </a:solidFill>
          <a:ln>
            <a:solidFill>
              <a:srgbClr val="FF0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cs typeface="Helvetica Neue Thin"/>
              </a:rPr>
              <a:t>Client</a:t>
            </a:r>
            <a:endParaRPr lang="en-US" sz="1100" dirty="0">
              <a:solidFill>
                <a:srgbClr val="000000"/>
              </a:solidFill>
              <a:cs typeface="Helvetica Neue Thi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69222" y="1736411"/>
            <a:ext cx="1202777" cy="1503774"/>
            <a:chOff x="2223087" y="1463040"/>
            <a:chExt cx="1202777" cy="2005032"/>
          </a:xfrm>
        </p:grpSpPr>
        <p:sp>
          <p:nvSpPr>
            <p:cNvPr id="7" name="Round Diagonal Corner Rectangle 6"/>
            <p:cNvSpPr/>
            <p:nvPr/>
          </p:nvSpPr>
          <p:spPr>
            <a:xfrm>
              <a:off x="2641596" y="177577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8" name="Round Diagonal Corner Rectangle 7"/>
            <p:cNvSpPr/>
            <p:nvPr/>
          </p:nvSpPr>
          <p:spPr>
            <a:xfrm>
              <a:off x="2641596" y="221248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9" name="Round Diagonal Corner Rectangle 8"/>
            <p:cNvSpPr/>
            <p:nvPr/>
          </p:nvSpPr>
          <p:spPr>
            <a:xfrm>
              <a:off x="2641596" y="265944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10" name="Round Diagonal Corner Rectangle 9"/>
            <p:cNvSpPr/>
            <p:nvPr/>
          </p:nvSpPr>
          <p:spPr>
            <a:xfrm>
              <a:off x="2641596" y="3107956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23087" y="1463040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Helvetica Neue Thin"/>
                </a:rPr>
                <a:t>Fetch</a:t>
              </a:r>
              <a:endPara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cs typeface="Helvetica Neue Thin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8485" y="1736411"/>
            <a:ext cx="1202777" cy="1510881"/>
            <a:chOff x="1203720" y="1307791"/>
            <a:chExt cx="1202777" cy="2014508"/>
          </a:xfrm>
        </p:grpSpPr>
        <p:sp>
          <p:nvSpPr>
            <p:cNvPr id="16" name="Round Diagonal Corner Rectangle 15"/>
            <p:cNvSpPr/>
            <p:nvPr/>
          </p:nvSpPr>
          <p:spPr>
            <a:xfrm>
              <a:off x="1628541" y="1629999"/>
              <a:ext cx="365760" cy="1692300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03720" y="1307791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accent2"/>
                  </a:solidFill>
                  <a:cs typeface="Helvetica Neue Thin"/>
                </a:rPr>
                <a:t>Parse</a:t>
              </a:r>
              <a:endParaRPr lang="en-US" sz="1100" dirty="0">
                <a:solidFill>
                  <a:schemeClr val="accent2"/>
                </a:solidFill>
                <a:cs typeface="Helvetica Neue Thin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13850" y="1736411"/>
            <a:ext cx="1202777" cy="1510881"/>
            <a:chOff x="1203720" y="1307791"/>
            <a:chExt cx="1202777" cy="2014508"/>
          </a:xfrm>
        </p:grpSpPr>
        <p:sp>
          <p:nvSpPr>
            <p:cNvPr id="19" name="Round Diagonal Corner Rectangle 18"/>
            <p:cNvSpPr/>
            <p:nvPr/>
          </p:nvSpPr>
          <p:spPr>
            <a:xfrm>
              <a:off x="1628541" y="1629999"/>
              <a:ext cx="365760" cy="1692300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609E0E"/>
                </a:solidFill>
                <a:cs typeface="Helvetica Neue Thin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03720" y="1307791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609E0E"/>
                  </a:solidFill>
                  <a:cs typeface="Helvetica Neue Thin"/>
                </a:rPr>
                <a:t>Plan</a:t>
              </a:r>
              <a:endParaRPr lang="en-US" sz="1100" dirty="0">
                <a:solidFill>
                  <a:srgbClr val="609E0E"/>
                </a:solidFill>
                <a:cs typeface="Helvetica Neue Thin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48291" y="1736411"/>
            <a:ext cx="1202777" cy="1503774"/>
            <a:chOff x="2902156" y="1463040"/>
            <a:chExt cx="1202777" cy="2005032"/>
          </a:xfrm>
        </p:grpSpPr>
        <p:sp>
          <p:nvSpPr>
            <p:cNvPr id="22" name="Round Diagonal Corner Rectangle 21"/>
            <p:cNvSpPr/>
            <p:nvPr/>
          </p:nvSpPr>
          <p:spPr>
            <a:xfrm>
              <a:off x="3320665" y="177577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23" name="Round Diagonal Corner Rectangle 22"/>
            <p:cNvSpPr/>
            <p:nvPr/>
          </p:nvSpPr>
          <p:spPr>
            <a:xfrm>
              <a:off x="3320665" y="221248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24" name="Round Diagonal Corner Rectangle 23"/>
            <p:cNvSpPr/>
            <p:nvPr/>
          </p:nvSpPr>
          <p:spPr>
            <a:xfrm>
              <a:off x="3320665" y="265944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25" name="Round Diagonal Corner Rectangle 24"/>
            <p:cNvSpPr/>
            <p:nvPr/>
          </p:nvSpPr>
          <p:spPr>
            <a:xfrm>
              <a:off x="3320665" y="3107956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02156" y="1463040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accent4">
                      <a:lumMod val="75000"/>
                    </a:schemeClr>
                  </a:solidFill>
                  <a:cs typeface="Helvetica Neue Thin"/>
                </a:rPr>
                <a:t>Join</a:t>
              </a:r>
              <a:endParaRPr lang="en-US" sz="1100" dirty="0">
                <a:solidFill>
                  <a:schemeClr val="accent4">
                    <a:lumMod val="75000"/>
                  </a:schemeClr>
                </a:solidFill>
                <a:cs typeface="Helvetica Neue Thin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37398" y="1736411"/>
            <a:ext cx="1202777" cy="1503774"/>
            <a:chOff x="2327345" y="1317267"/>
            <a:chExt cx="1202777" cy="2005032"/>
          </a:xfrm>
        </p:grpSpPr>
        <p:sp>
          <p:nvSpPr>
            <p:cNvPr id="28" name="Round Diagonal Corner Rectangle 27"/>
            <p:cNvSpPr/>
            <p:nvPr/>
          </p:nvSpPr>
          <p:spPr>
            <a:xfrm>
              <a:off x="2745854" y="163000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29" name="Round Diagonal Corner Rectangle 28"/>
            <p:cNvSpPr/>
            <p:nvPr/>
          </p:nvSpPr>
          <p:spPr>
            <a:xfrm>
              <a:off x="2745854" y="206671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30" name="Round Diagonal Corner Rectangle 29"/>
            <p:cNvSpPr/>
            <p:nvPr/>
          </p:nvSpPr>
          <p:spPr>
            <a:xfrm>
              <a:off x="2745854" y="251367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31" name="Round Diagonal Corner Rectangle 30"/>
            <p:cNvSpPr/>
            <p:nvPr/>
          </p:nvSpPr>
          <p:spPr>
            <a:xfrm>
              <a:off x="2745854" y="296218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8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BE8B00"/>
                </a:solidFill>
                <a:cs typeface="Helvetica Neue Thin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27345" y="1317267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8000"/>
                  </a:solidFill>
                  <a:cs typeface="Helvetica Neue Thin"/>
                </a:rPr>
                <a:t>Filter</a:t>
              </a:r>
              <a:endParaRPr lang="en-US" sz="1100" dirty="0">
                <a:solidFill>
                  <a:srgbClr val="008000"/>
                </a:solidFill>
                <a:cs typeface="Helvetica Neue Thi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19200" y="1612866"/>
            <a:ext cx="1202777" cy="1631714"/>
            <a:chOff x="2327345" y="1146681"/>
            <a:chExt cx="1202777" cy="2175618"/>
          </a:xfrm>
        </p:grpSpPr>
        <p:sp>
          <p:nvSpPr>
            <p:cNvPr id="34" name="Round Diagonal Corner Rectangle 33"/>
            <p:cNvSpPr/>
            <p:nvPr/>
          </p:nvSpPr>
          <p:spPr>
            <a:xfrm>
              <a:off x="2745854" y="163000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66006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660066"/>
                </a:solidFill>
                <a:cs typeface="Helvetica Neue Thin"/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2745854" y="206671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66006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660066"/>
                </a:solidFill>
                <a:cs typeface="Helvetica Neue Thin"/>
              </a:endParaRPr>
            </a:p>
          </p:txBody>
        </p:sp>
        <p:sp>
          <p:nvSpPr>
            <p:cNvPr id="36" name="Round Diagonal Corner Rectangle 35"/>
            <p:cNvSpPr/>
            <p:nvPr/>
          </p:nvSpPr>
          <p:spPr>
            <a:xfrm>
              <a:off x="2745854" y="251367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66006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660066"/>
                </a:solidFill>
                <a:cs typeface="Helvetica Neue Thin"/>
              </a:endParaRPr>
            </a:p>
          </p:txBody>
        </p:sp>
        <p:sp>
          <p:nvSpPr>
            <p:cNvPr id="37" name="Round Diagonal Corner Rectangle 36"/>
            <p:cNvSpPr/>
            <p:nvPr/>
          </p:nvSpPr>
          <p:spPr>
            <a:xfrm>
              <a:off x="2745854" y="296218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66006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660066"/>
                </a:solidFill>
                <a:cs typeface="Helvetica Neue Thin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27345" y="1146681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660066"/>
                  </a:solidFill>
                  <a:cs typeface="Helvetica Neue Thin"/>
                </a:rPr>
                <a:t>Pre-Aggregate</a:t>
              </a:r>
              <a:endParaRPr lang="en-US" sz="1100" dirty="0">
                <a:solidFill>
                  <a:srgbClr val="660066"/>
                </a:solidFill>
                <a:cs typeface="Helvetica Neue Thin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80058" y="1736411"/>
            <a:ext cx="1202777" cy="1510881"/>
            <a:chOff x="1203720" y="1307791"/>
            <a:chExt cx="1202777" cy="2014508"/>
          </a:xfrm>
        </p:grpSpPr>
        <p:sp>
          <p:nvSpPr>
            <p:cNvPr id="40" name="Round Diagonal Corner Rectangle 39"/>
            <p:cNvSpPr/>
            <p:nvPr/>
          </p:nvSpPr>
          <p:spPr>
            <a:xfrm>
              <a:off x="1628541" y="1629999"/>
              <a:ext cx="365760" cy="1692300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800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03720" y="1307791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800000"/>
                  </a:solidFill>
                  <a:cs typeface="Helvetica Neue Thin"/>
                </a:rPr>
                <a:t>Offset</a:t>
              </a:r>
              <a:endParaRPr lang="en-US" sz="1100" dirty="0">
                <a:solidFill>
                  <a:srgbClr val="800000"/>
                </a:solidFill>
                <a:cs typeface="Helvetica Neue Thin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067500" y="1736411"/>
            <a:ext cx="1202777" cy="1510881"/>
            <a:chOff x="1203720" y="1307791"/>
            <a:chExt cx="1202777" cy="2014508"/>
          </a:xfrm>
        </p:grpSpPr>
        <p:sp>
          <p:nvSpPr>
            <p:cNvPr id="43" name="Round Diagonal Corner Rectangle 42"/>
            <p:cNvSpPr/>
            <p:nvPr/>
          </p:nvSpPr>
          <p:spPr>
            <a:xfrm>
              <a:off x="1628541" y="1629999"/>
              <a:ext cx="365760" cy="1692300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800000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03720" y="1307791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800000"/>
                  </a:solidFill>
                  <a:cs typeface="Helvetica Neue Thin"/>
                </a:rPr>
                <a:t>Limit</a:t>
              </a:r>
              <a:endParaRPr lang="en-US" sz="1100" dirty="0">
                <a:solidFill>
                  <a:srgbClr val="800000"/>
                </a:solidFill>
                <a:cs typeface="Helvetica Neue Thin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753352" y="1736411"/>
            <a:ext cx="1202777" cy="1503774"/>
            <a:chOff x="2327345" y="1317267"/>
            <a:chExt cx="1202777" cy="2005032"/>
          </a:xfrm>
        </p:grpSpPr>
        <p:sp>
          <p:nvSpPr>
            <p:cNvPr id="46" name="Round Diagonal Corner Rectangle 45"/>
            <p:cNvSpPr/>
            <p:nvPr/>
          </p:nvSpPr>
          <p:spPr>
            <a:xfrm>
              <a:off x="2745854" y="163000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16AEB0"/>
                </a:solidFill>
                <a:cs typeface="Helvetica Neue Thin"/>
              </a:endParaRPr>
            </a:p>
          </p:txBody>
        </p:sp>
        <p:sp>
          <p:nvSpPr>
            <p:cNvPr id="47" name="Round Diagonal Corner Rectangle 46"/>
            <p:cNvSpPr/>
            <p:nvPr/>
          </p:nvSpPr>
          <p:spPr>
            <a:xfrm>
              <a:off x="2745854" y="206671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16AEB0"/>
                </a:solidFill>
                <a:cs typeface="Helvetica Neue Thin"/>
              </a:endParaRPr>
            </a:p>
          </p:txBody>
        </p:sp>
        <p:sp>
          <p:nvSpPr>
            <p:cNvPr id="48" name="Round Diagonal Corner Rectangle 47"/>
            <p:cNvSpPr/>
            <p:nvPr/>
          </p:nvSpPr>
          <p:spPr>
            <a:xfrm>
              <a:off x="2745854" y="251367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16AEB0"/>
                </a:solidFill>
                <a:cs typeface="Helvetica Neue Thin"/>
              </a:endParaRPr>
            </a:p>
          </p:txBody>
        </p:sp>
        <p:sp>
          <p:nvSpPr>
            <p:cNvPr id="49" name="Round Diagonal Corner Rectangle 48"/>
            <p:cNvSpPr/>
            <p:nvPr/>
          </p:nvSpPr>
          <p:spPr>
            <a:xfrm>
              <a:off x="2745854" y="296218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16AEB0"/>
                </a:solidFill>
                <a:cs typeface="Helvetica Neue Thi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27345" y="1317267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16AEB0"/>
                  </a:solidFill>
                  <a:cs typeface="Helvetica Neue Thin"/>
                </a:rPr>
                <a:t>Project</a:t>
              </a:r>
              <a:endParaRPr lang="en-US" sz="1100" dirty="0">
                <a:solidFill>
                  <a:srgbClr val="16AEB0"/>
                </a:solidFill>
                <a:cs typeface="Helvetica Neue Thin"/>
              </a:endParaRPr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2180907" y="3247292"/>
            <a:ext cx="0" cy="5997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5" idx="2"/>
            <a:endCxn id="4" idx="2"/>
          </p:cNvCxnSpPr>
          <p:nvPr/>
        </p:nvCxnSpPr>
        <p:spPr>
          <a:xfrm rot="10800000" flipV="1">
            <a:off x="434736" y="1340430"/>
            <a:ext cx="3686042" cy="1301377"/>
          </a:xfrm>
          <a:prstGeom prst="bentConnector3">
            <a:avLst>
              <a:gd name="adj1" fmla="val 106202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" idx="0"/>
            <a:endCxn id="5" idx="0"/>
          </p:cNvCxnSpPr>
          <p:nvPr/>
        </p:nvCxnSpPr>
        <p:spPr>
          <a:xfrm flipH="1" flipV="1">
            <a:off x="5073485" y="1340431"/>
            <a:ext cx="3730416" cy="1301377"/>
          </a:xfrm>
          <a:prstGeom prst="bentConnector3">
            <a:avLst>
              <a:gd name="adj1" fmla="val -6128"/>
            </a:avLst>
          </a:prstGeom>
          <a:ln>
            <a:solidFill>
              <a:srgbClr val="16AEB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5697692" y="1736411"/>
            <a:ext cx="1202777" cy="1503774"/>
            <a:chOff x="2327345" y="1317267"/>
            <a:chExt cx="1202777" cy="2005032"/>
          </a:xfrm>
        </p:grpSpPr>
        <p:sp>
          <p:nvSpPr>
            <p:cNvPr id="56" name="Round Diagonal Corner Rectangle 55"/>
            <p:cNvSpPr/>
            <p:nvPr/>
          </p:nvSpPr>
          <p:spPr>
            <a:xfrm>
              <a:off x="2745854" y="163000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57" name="Round Diagonal Corner Rectangle 56"/>
            <p:cNvSpPr/>
            <p:nvPr/>
          </p:nvSpPr>
          <p:spPr>
            <a:xfrm>
              <a:off x="2745854" y="206671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58" name="Round Diagonal Corner Rectangle 57"/>
            <p:cNvSpPr/>
            <p:nvPr/>
          </p:nvSpPr>
          <p:spPr>
            <a:xfrm>
              <a:off x="2745854" y="2513670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59" name="Round Diagonal Corner Rectangle 58"/>
            <p:cNvSpPr/>
            <p:nvPr/>
          </p:nvSpPr>
          <p:spPr>
            <a:xfrm>
              <a:off x="2745854" y="296218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327345" y="1317267"/>
              <a:ext cx="1202777" cy="3488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FF"/>
                  </a:solidFill>
                  <a:cs typeface="Helvetica Neue Thin"/>
                </a:rPr>
                <a:t>Sort</a:t>
              </a:r>
              <a:endParaRPr lang="en-US" sz="1100" dirty="0">
                <a:solidFill>
                  <a:srgbClr val="0000FF"/>
                </a:solidFill>
                <a:cs typeface="Helvetica Neue Thin"/>
              </a:endParaRPr>
            </a:p>
          </p:txBody>
        </p:sp>
      </p:grpSp>
      <p:cxnSp>
        <p:nvCxnSpPr>
          <p:cNvPr id="61" name="Straight Connector 60"/>
          <p:cNvCxnSpPr>
            <a:stCxn id="25" idx="1"/>
          </p:cNvCxnSpPr>
          <p:nvPr/>
        </p:nvCxnSpPr>
        <p:spPr>
          <a:xfrm>
            <a:off x="3549680" y="3240185"/>
            <a:ext cx="3353" cy="606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0" idx="1"/>
          </p:cNvCxnSpPr>
          <p:nvPr/>
        </p:nvCxnSpPr>
        <p:spPr>
          <a:xfrm>
            <a:off x="2870611" y="3240185"/>
            <a:ext cx="0" cy="606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009568" y="1736411"/>
            <a:ext cx="1202777" cy="1510881"/>
            <a:chOff x="1203720" y="1307791"/>
            <a:chExt cx="1202777" cy="2014508"/>
          </a:xfrm>
        </p:grpSpPr>
        <p:sp>
          <p:nvSpPr>
            <p:cNvPr id="64" name="Round Diagonal Corner Rectangle 63"/>
            <p:cNvSpPr/>
            <p:nvPr/>
          </p:nvSpPr>
          <p:spPr>
            <a:xfrm>
              <a:off x="1628541" y="1629999"/>
              <a:ext cx="365760" cy="1692300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rgbClr val="660066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03720" y="1307791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660066"/>
                  </a:solidFill>
                  <a:cs typeface="Helvetica Neue Thin"/>
                </a:rPr>
                <a:t>Aggregate</a:t>
              </a:r>
              <a:endParaRPr lang="en-US" sz="1100" dirty="0">
                <a:solidFill>
                  <a:srgbClr val="660066"/>
                </a:solidFill>
                <a:cs typeface="Helvetica Neue Thin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1435443" y="3847021"/>
            <a:ext cx="974455" cy="565775"/>
          </a:xfrm>
          <a:prstGeom prst="rect">
            <a:avLst/>
          </a:prstGeom>
          <a:solidFill>
            <a:srgbClr val="1168A4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Index Service</a:t>
            </a:r>
            <a:endParaRPr lang="en-US" sz="1600" b="1" dirty="0"/>
          </a:p>
        </p:txBody>
      </p:sp>
      <p:sp>
        <p:nvSpPr>
          <p:cNvPr id="67" name="Rectangle 66"/>
          <p:cNvSpPr/>
          <p:nvPr/>
        </p:nvSpPr>
        <p:spPr>
          <a:xfrm>
            <a:off x="2709078" y="3847021"/>
            <a:ext cx="974454" cy="568487"/>
          </a:xfrm>
          <a:prstGeom prst="rect">
            <a:avLst/>
          </a:prstGeom>
          <a:solidFill>
            <a:srgbClr val="178ADB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Data Service</a:t>
            </a:r>
            <a:endParaRPr lang="en-US" sz="1600" b="1" dirty="0"/>
          </a:p>
        </p:txBody>
      </p:sp>
      <p:grpSp>
        <p:nvGrpSpPr>
          <p:cNvPr id="71" name="Group 70"/>
          <p:cNvGrpSpPr/>
          <p:nvPr/>
        </p:nvGrpSpPr>
        <p:grpSpPr>
          <a:xfrm>
            <a:off x="1591634" y="1743518"/>
            <a:ext cx="1202777" cy="1503774"/>
            <a:chOff x="2223087" y="1463040"/>
            <a:chExt cx="1202777" cy="2005032"/>
          </a:xfrm>
        </p:grpSpPr>
        <p:sp>
          <p:nvSpPr>
            <p:cNvPr id="72" name="Round Diagonal Corner Rectangle 71"/>
            <p:cNvSpPr/>
            <p:nvPr/>
          </p:nvSpPr>
          <p:spPr>
            <a:xfrm>
              <a:off x="2641596" y="177577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73" name="Round Diagonal Corner Rectangle 72"/>
            <p:cNvSpPr/>
            <p:nvPr/>
          </p:nvSpPr>
          <p:spPr>
            <a:xfrm>
              <a:off x="2641596" y="221248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74" name="Round Diagonal Corner Rectangle 73"/>
            <p:cNvSpPr/>
            <p:nvPr/>
          </p:nvSpPr>
          <p:spPr>
            <a:xfrm>
              <a:off x="2641596" y="2659443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75" name="Round Diagonal Corner Rectangle 74"/>
            <p:cNvSpPr/>
            <p:nvPr/>
          </p:nvSpPr>
          <p:spPr>
            <a:xfrm>
              <a:off x="2641596" y="3107956"/>
              <a:ext cx="365760" cy="360116"/>
            </a:xfrm>
            <a:prstGeom prst="round2DiagRect">
              <a:avLst/>
            </a:prstGeom>
            <a:solidFill>
              <a:srgbClr val="FFFFFF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100" dirty="0">
                <a:solidFill>
                  <a:srgbClr val="000000"/>
                </a:solidFill>
                <a:cs typeface="Helvetica Neue Thi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223087" y="1463040"/>
              <a:ext cx="120277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accent1">
                      <a:lumMod val="75000"/>
                    </a:schemeClr>
                  </a:solidFill>
                  <a:cs typeface="Helvetica Neue Thin"/>
                </a:rPr>
                <a:t>Scan</a:t>
              </a:r>
              <a:endParaRPr lang="en-US" sz="1100" dirty="0">
                <a:solidFill>
                  <a:schemeClr val="accent1">
                    <a:lumMod val="75000"/>
                  </a:schemeClr>
                </a:solidFill>
                <a:cs typeface="Helvetica Neue Thin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935764" y="3298092"/>
            <a:ext cx="1642835" cy="369332"/>
          </a:xfrm>
          <a:prstGeom prst="rect">
            <a:avLst/>
          </a:prstGeom>
          <a:solidFill>
            <a:srgbClr val="16AEB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Query Service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11195</TotalTime>
  <Words>2826</Words>
  <Application>Microsoft Office PowerPoint</Application>
  <PresentationFormat>On-screen Show (16:9)</PresentationFormat>
  <Paragraphs>1045</Paragraphs>
  <Slides>47</Slides>
  <Notes>12</Notes>
  <HiddenSlides>5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1" baseType="lpstr">
      <vt:lpstr>ＭＳ 明朝</vt:lpstr>
      <vt:lpstr>American Typewriter</vt:lpstr>
      <vt:lpstr>Arial</vt:lpstr>
      <vt:lpstr>Calibri</vt:lpstr>
      <vt:lpstr>Calibri Light</vt:lpstr>
      <vt:lpstr>Cambria</vt:lpstr>
      <vt:lpstr>Consolas</vt:lpstr>
      <vt:lpstr>Corbel</vt:lpstr>
      <vt:lpstr>Courier New</vt:lpstr>
      <vt:lpstr>Helvetica Neue Thin</vt:lpstr>
      <vt:lpstr>Lucida Grande</vt:lpstr>
      <vt:lpstr>Times New Roman</vt:lpstr>
      <vt:lpstr>Wingdings</vt:lpstr>
      <vt:lpstr>Office Theme</vt:lpstr>
      <vt:lpstr>Deep Dive into N1QL: Internals and power features in Couchbase 4.0</vt:lpstr>
      <vt:lpstr>Agenda</vt:lpstr>
      <vt:lpstr>Query Service Overview</vt:lpstr>
      <vt:lpstr>Couchbase Server Cluster Architecture</vt:lpstr>
      <vt:lpstr>Couchbase Server Cluster Service Deployment</vt:lpstr>
      <vt:lpstr>N1QL: Query Execution Flow</vt:lpstr>
      <vt:lpstr>Query Service Architecture</vt:lpstr>
      <vt:lpstr>Inside a Query Service</vt:lpstr>
      <vt:lpstr>N1QL: Inside a Query Service</vt:lpstr>
      <vt:lpstr>Client to Query Service: REST API</vt:lpstr>
      <vt:lpstr>Query Execution: Parse &amp; Semantic Check</vt:lpstr>
      <vt:lpstr>Query Execution: Parse &amp; Semantic Check</vt:lpstr>
      <vt:lpstr>Query Execution: Parse &amp; Semantic Check</vt:lpstr>
      <vt:lpstr>Query Execution: Plan</vt:lpstr>
      <vt:lpstr>Query Execution: Plan</vt:lpstr>
      <vt:lpstr>Query Execution: Plan</vt:lpstr>
      <vt:lpstr>Query Execution: Plan</vt:lpstr>
      <vt:lpstr>Query Execution: Project</vt:lpstr>
      <vt:lpstr>Query Execution: Scan</vt:lpstr>
      <vt:lpstr>Query Execution: Scan</vt:lpstr>
      <vt:lpstr>Query Execution: Scan</vt:lpstr>
      <vt:lpstr>Query Execution: Fetch</vt:lpstr>
      <vt:lpstr>Query Execution: Join</vt:lpstr>
      <vt:lpstr>Query Execution: Join</vt:lpstr>
      <vt:lpstr>Query Execution: Join</vt:lpstr>
      <vt:lpstr>N1QL: Join</vt:lpstr>
      <vt:lpstr>Query Execution: Filter</vt:lpstr>
      <vt:lpstr>Query Execution: Aggregate, Sort, Offset, Limit</vt:lpstr>
      <vt:lpstr>Query Execution: Project</vt:lpstr>
      <vt:lpstr>N1QL Power Features: USE KEYS</vt:lpstr>
      <vt:lpstr>Power Features: USE KEYS</vt:lpstr>
      <vt:lpstr>Power Features: USE KEYS</vt:lpstr>
      <vt:lpstr>Power Features: USE KEYS</vt:lpstr>
      <vt:lpstr>Power Features: USE KEYS</vt:lpstr>
      <vt:lpstr>N1QL Power Features: UNNEST</vt:lpstr>
      <vt:lpstr>UNNEST: Denormalized CUSTOMER Document</vt:lpstr>
      <vt:lpstr>Power Features: UNNEST operation</vt:lpstr>
      <vt:lpstr>N1QL Power Features:  Named Prepared Statement</vt:lpstr>
      <vt:lpstr>Power Features: Named Prepare Statement</vt:lpstr>
      <vt:lpstr>Named Prepared Statement</vt:lpstr>
      <vt:lpstr>Named Prepared Statement</vt:lpstr>
      <vt:lpstr>Functional Indices</vt:lpstr>
      <vt:lpstr>Functional Indices</vt:lpstr>
      <vt:lpstr>Functional Indices</vt:lpstr>
      <vt:lpstr>N1QL Power Features:  Multi-Index Scans</vt:lpstr>
      <vt:lpstr>Power Features: IntersectScan (Multi-Index Scan)</vt:lpstr>
      <vt:lpstr>Multi-Index Scan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Microsoft account</cp:lastModifiedBy>
  <cp:revision>137</cp:revision>
  <dcterms:created xsi:type="dcterms:W3CDTF">2014-10-22T15:36:28Z</dcterms:created>
  <dcterms:modified xsi:type="dcterms:W3CDTF">2017-06-02T00:49:23Z</dcterms:modified>
</cp:coreProperties>
</file>