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96" r:id="rId2"/>
    <p:sldMasterId id="2147483708" r:id="rId3"/>
  </p:sldMasterIdLst>
  <p:notesMasterIdLst>
    <p:notesMasterId r:id="rId27"/>
  </p:notesMasterIdLst>
  <p:sldIdLst>
    <p:sldId id="256" r:id="rId4"/>
    <p:sldId id="257" r:id="rId5"/>
    <p:sldId id="287" r:id="rId6"/>
    <p:sldId id="264" r:id="rId7"/>
    <p:sldId id="289" r:id="rId8"/>
    <p:sldId id="278" r:id="rId9"/>
    <p:sldId id="279" r:id="rId10"/>
    <p:sldId id="288" r:id="rId11"/>
    <p:sldId id="280" r:id="rId12"/>
    <p:sldId id="259" r:id="rId13"/>
    <p:sldId id="282" r:id="rId14"/>
    <p:sldId id="265" r:id="rId15"/>
    <p:sldId id="261" r:id="rId16"/>
    <p:sldId id="262" r:id="rId17"/>
    <p:sldId id="263" r:id="rId18"/>
    <p:sldId id="266" r:id="rId19"/>
    <p:sldId id="268" r:id="rId20"/>
    <p:sldId id="283" r:id="rId21"/>
    <p:sldId id="284" r:id="rId22"/>
    <p:sldId id="291" r:id="rId23"/>
    <p:sldId id="285" r:id="rId24"/>
    <p:sldId id="290" r:id="rId25"/>
    <p:sldId id="286" r:id="rId2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51435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77152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0287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285875" algn="l" defTabSz="257175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543050" algn="l" defTabSz="257175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800225" algn="l" defTabSz="257175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2057400" algn="l" defTabSz="257175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28" autoAdjust="0"/>
  </p:normalViewPr>
  <p:slideViewPr>
    <p:cSldViewPr snapToGrid="0" snapToObjects="1">
      <p:cViewPr varScale="1">
        <p:scale>
          <a:sx n="113" d="100"/>
          <a:sy n="113" d="100"/>
        </p:scale>
        <p:origin x="586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623BF-758C-034C-B16F-752DDEBC7A7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F0DF9-45ED-1944-B750-86A392C33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F0DF9-45ED-1944-B750-86A392C335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0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4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5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9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7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65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4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87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19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77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91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58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‹#›</a:t>
            </a:fld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  <a:latin typeface="Corbel"/>
              </a:rPr>
              <a:t>©2014 Couchbase Inc.</a:t>
            </a:r>
          </a:p>
        </p:txBody>
      </p:sp>
    </p:spTree>
    <p:extLst>
      <p:ext uri="{BB962C8B-B14F-4D97-AF65-F5344CB8AC3E}">
        <p14:creationId xmlns:p14="http://schemas.microsoft.com/office/powerpoint/2010/main" val="312398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3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5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C924B7F0-33A5-E94B-B033-BEA0A43CEBD7}" type="datetimeFigureOut">
              <a:rPr lang="en-US" sz="180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6/6/2017</a:t>
            </a:fld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5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088" y="4869656"/>
            <a:ext cx="28956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700" b="0" i="0">
                <a:solidFill>
                  <a:schemeClr val="tx1">
                    <a:tint val="75000"/>
                  </a:schemeClr>
                </a:solidFill>
                <a:latin typeface="Helvetica Neue Thin"/>
                <a:cs typeface="Helvetica Neue Thin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5877" y="4869656"/>
            <a:ext cx="8722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0" i="0">
                <a:solidFill>
                  <a:schemeClr val="tx1">
                    <a:tint val="75000"/>
                  </a:schemeClr>
                </a:solidFill>
                <a:latin typeface="Helvetica Neue Thin"/>
                <a:cs typeface="Helvetica Neue Thin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07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088" y="4869656"/>
            <a:ext cx="28956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700" b="0" i="0">
                <a:solidFill>
                  <a:schemeClr val="tx1">
                    <a:tint val="75000"/>
                  </a:schemeClr>
                </a:solidFill>
                <a:latin typeface="Helvetica Neue Thin"/>
                <a:cs typeface="Helvetica Neue Thin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5877" y="4869656"/>
            <a:ext cx="8722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0" i="0">
                <a:solidFill>
                  <a:schemeClr val="tx1">
                    <a:tint val="75000"/>
                  </a:schemeClr>
                </a:solidFill>
                <a:latin typeface="Helvetica Neue Thin"/>
                <a:cs typeface="Helvetica Neue Thin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9FF567BB-A91C-E04F-B4E9-677CEE77F8D9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34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DA038B6B-B2DC-3549-8342-6F0B1C164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cihan@couchbase.com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73" y="1929384"/>
            <a:ext cx="8458160" cy="1102519"/>
          </a:xfrm>
        </p:spPr>
        <p:txBody>
          <a:bodyPr/>
          <a:lstStyle/>
          <a:p>
            <a:r>
              <a:rPr lang="en-US" sz="48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Multi-Dimensional Scaling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800" dirty="0" smtClean="0"/>
              <a:t>A new Architecture for Workload Optimization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 Couchbase Server 4.0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92688"/>
            <a:ext cx="146050" cy="150812"/>
          </a:xfrm>
        </p:spPr>
        <p:txBody>
          <a:bodyPr/>
          <a:lstStyle/>
          <a:p>
            <a:fld id="{C0EEC211-66E4-2845-9E69-78207FCB2A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Database Many Workloads </a:t>
            </a:r>
          </a:p>
          <a:p>
            <a:pPr lvl="1"/>
            <a:r>
              <a:rPr lang="en-US" dirty="0" smtClean="0"/>
              <a:t>Core Data Processing: GETs &amp; SETs for given key</a:t>
            </a:r>
          </a:p>
          <a:p>
            <a:pPr lvl="1"/>
            <a:r>
              <a:rPr lang="en-US" dirty="0" smtClean="0"/>
              <a:t>Indexing: Index maintenance and lookups</a:t>
            </a:r>
          </a:p>
          <a:p>
            <a:pPr lvl="1"/>
            <a:r>
              <a:rPr lang="en-US" dirty="0" smtClean="0"/>
              <a:t>Querying: Combine index and data with complex just-in-time data re-shaping, ordering, grouping, aggregations and more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i="1" dirty="0" smtClean="0"/>
              <a:t>Varying </a:t>
            </a:r>
            <a:r>
              <a:rPr lang="en-US" b="1" i="1" dirty="0"/>
              <a:t>r</a:t>
            </a:r>
            <a:r>
              <a:rPr lang="en-US" b="1" i="1" dirty="0" smtClean="0"/>
              <a:t>esource requirements - CPU, RAM, I/O, Network</a:t>
            </a:r>
          </a:p>
          <a:p>
            <a:pPr marL="0" indent="0" algn="ctr">
              <a:buNone/>
            </a:pPr>
            <a:r>
              <a:rPr lang="en-US" b="1" i="1" dirty="0" smtClean="0"/>
              <a:t>Varying methods to optimize latency &amp; throughput for each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3508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Model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2115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Homogenous Scaling</a:t>
            </a:r>
          </a:p>
          <a:p>
            <a:pPr lvl="2"/>
            <a:r>
              <a:rPr lang="en-US" dirty="0"/>
              <a:t>Each node get a slice of the </a:t>
            </a:r>
            <a:r>
              <a:rPr lang="en-US" dirty="0" smtClean="0"/>
              <a:t>workload</a:t>
            </a:r>
          </a:p>
          <a:p>
            <a:pPr lvl="2"/>
            <a:r>
              <a:rPr lang="en-US" dirty="0" smtClean="0"/>
              <a:t>Simple to do…</a:t>
            </a:r>
          </a:p>
          <a:p>
            <a:pPr marL="0" indent="0">
              <a:buNone/>
            </a:pPr>
            <a:r>
              <a:rPr lang="en-US" b="1" dirty="0" smtClean="0"/>
              <a:t>But...</a:t>
            </a:r>
          </a:p>
          <a:p>
            <a:pPr lvl="3"/>
            <a:r>
              <a:rPr lang="en-US" dirty="0" smtClean="0"/>
              <a:t>Workloads compete and interfere with each other</a:t>
            </a:r>
          </a:p>
          <a:p>
            <a:pPr lvl="3"/>
            <a:r>
              <a:rPr lang="en-US" dirty="0" smtClean="0"/>
              <a:t>Cant fine tune each workload</a:t>
            </a:r>
          </a:p>
          <a:p>
            <a:pPr marL="230188" lvl="4" indent="0">
              <a:buNone/>
            </a:pPr>
            <a:r>
              <a:rPr lang="en-US" dirty="0" smtClean="0"/>
              <a:t>	- Core Data operation are partition-able so great with wider fan-out</a:t>
            </a:r>
            <a:endParaRPr lang="en-US" dirty="0"/>
          </a:p>
          <a:p>
            <a:pPr marL="230188" lvl="4" indent="0">
              <a:buNone/>
            </a:pPr>
            <a:r>
              <a:rPr lang="en-US" dirty="0" smtClean="0"/>
              <a:t>	- Indexing and Query not always partition-able so worse with wider fan-out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941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3036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05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2249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3193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13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56028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84763" y="3487440"/>
            <a:ext cx="6862147" cy="29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Service</a:t>
            </a:r>
            <a:endParaRPr lang="en-US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62891" y="4738369"/>
            <a:ext cx="77020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8753" y="4774168"/>
            <a:ext cx="198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Couchbase Cluster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184763" y="3861235"/>
            <a:ext cx="6862147" cy="29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Service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184763" y="4229262"/>
            <a:ext cx="6862147" cy="29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Service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4305" y="3023877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node1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423572" y="2991611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14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br>
              <a:rPr lang="en-US" dirty="0" smtClean="0"/>
            </a:br>
            <a:r>
              <a:rPr lang="en-US" dirty="0" smtClean="0"/>
              <a:t>Multi-Dimensional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3508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218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Multi-Dimensional Scaling? </a:t>
            </a:r>
          </a:p>
          <a:p>
            <a:pPr marL="0" indent="0">
              <a:buNone/>
            </a:pPr>
            <a:r>
              <a:rPr lang="en-US" i="1" dirty="0" smtClean="0"/>
              <a:t>MDS is the architecture that enables </a:t>
            </a:r>
            <a:r>
              <a:rPr lang="en-US" i="1" dirty="0"/>
              <a:t>i</a:t>
            </a:r>
            <a:r>
              <a:rPr lang="en-US" i="1" dirty="0" smtClean="0"/>
              <a:t>ndependent scaling of data, query and indexing workloads. 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0941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3036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05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2249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3193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13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56028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84763" y="3487440"/>
            <a:ext cx="6862147" cy="29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Service</a:t>
            </a:r>
            <a:endParaRPr lang="en-US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62891" y="4738369"/>
            <a:ext cx="77020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8753" y="4774168"/>
            <a:ext cx="198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Couchbase Cluster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184763" y="3861235"/>
            <a:ext cx="6862147" cy="29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Service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184763" y="4229262"/>
            <a:ext cx="6862147" cy="29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Service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4305" y="3023877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node1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423572" y="2991611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43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3508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Isolated Service for minimized interference</a:t>
            </a:r>
          </a:p>
          <a:p>
            <a:pPr lvl="1"/>
            <a:r>
              <a:rPr lang="en-US" dirty="0" smtClean="0"/>
              <a:t>Independent “zones” for Query, Index and Data Services</a:t>
            </a:r>
          </a:p>
          <a:p>
            <a:pPr lvl="1"/>
            <a:endParaRPr lang="en-US" b="1" dirty="0" smtClean="0"/>
          </a:p>
          <a:p>
            <a:pPr marL="230188" lvl="1" indent="0" algn="ctr">
              <a:buNone/>
            </a:pPr>
            <a:r>
              <a:rPr lang="en-US" i="1" dirty="0" smtClean="0"/>
              <a:t>Minimize indexing and query overhead on core KV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941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3036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05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2249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3193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13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56028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97689" y="3487440"/>
            <a:ext cx="1410389" cy="10398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Service</a:t>
            </a:r>
          </a:p>
          <a:p>
            <a:pPr algn="ctr"/>
            <a:r>
              <a:rPr lang="en-US" sz="1400" dirty="0" smtClean="0"/>
              <a:t>Global Secondary Indexes</a:t>
            </a:r>
            <a:endParaRPr lang="en-US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62891" y="4738369"/>
            <a:ext cx="77020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8753" y="4774168"/>
            <a:ext cx="198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Couchbase Cluster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184763" y="3487441"/>
            <a:ext cx="1334387" cy="103980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Service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886616" y="3487442"/>
            <a:ext cx="3160294" cy="103980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Service</a:t>
            </a:r>
          </a:p>
          <a:p>
            <a:pPr algn="ctr"/>
            <a:r>
              <a:rPr lang="en-US" sz="1400" dirty="0" smtClean="0"/>
              <a:t>Views and Geo Views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4305" y="3023877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node1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423572" y="2991611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11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3508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129623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Independent Scalability for Best Computational Capacity per Service</a:t>
            </a:r>
            <a:endParaRPr lang="en-US" b="1" dirty="0"/>
          </a:p>
          <a:p>
            <a:pPr marL="230188" lvl="1" indent="0" algn="ctr">
              <a:buNone/>
            </a:pPr>
            <a:r>
              <a:rPr lang="en-US" dirty="0" smtClean="0"/>
              <a:t>	</a:t>
            </a:r>
          </a:p>
          <a:p>
            <a:pPr marL="230188" lvl="1" indent="0" algn="ctr">
              <a:buNone/>
            </a:pPr>
            <a:r>
              <a:rPr lang="en-US" i="1" dirty="0" smtClean="0"/>
              <a:t>Heavier indexing (index more fields) : scale up index </a:t>
            </a:r>
            <a:r>
              <a:rPr lang="en-US" i="1" dirty="0"/>
              <a:t>service </a:t>
            </a:r>
            <a:r>
              <a:rPr lang="en-US" i="1" dirty="0" smtClean="0"/>
              <a:t>nodes</a:t>
            </a:r>
          </a:p>
          <a:p>
            <a:pPr marL="230188" lvl="1" indent="0" algn="ctr">
              <a:buNone/>
            </a:pPr>
            <a:r>
              <a:rPr lang="en-US" i="1" dirty="0" smtClean="0"/>
              <a:t>	More RAM for query processing: scale up query service nodes</a:t>
            </a:r>
          </a:p>
          <a:p>
            <a:pPr marL="230188" lvl="1" indent="0" algn="ctr">
              <a:buNone/>
            </a:pPr>
            <a:endParaRPr lang="en-US" dirty="0"/>
          </a:p>
          <a:p>
            <a:pPr marL="230188" lvl="1" indent="0" algn="ctr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941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30361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05" y="2236404"/>
            <a:ext cx="767727" cy="23982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2249" y="2236404"/>
            <a:ext cx="767727" cy="23982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3193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137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56028" y="3393209"/>
            <a:ext cx="767727" cy="12414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62891" y="4738369"/>
            <a:ext cx="898200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8753" y="4774168"/>
            <a:ext cx="198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Couchbase Cluster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4305" y="3023877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node1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423572" y="2991611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node8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8328154" y="3393209"/>
            <a:ext cx="767727" cy="1241452"/>
          </a:xfrm>
          <a:prstGeom prst="rect">
            <a:avLst/>
          </a:prstGeom>
          <a:solidFill>
            <a:srgbClr val="609E0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88811" y="2991611"/>
            <a:ext cx="9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/>
                </a:solidFill>
              </a:rPr>
              <a:t>node9</a:t>
            </a: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15" y="3487440"/>
            <a:ext cx="4051151" cy="10398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Service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772249" y="2243505"/>
            <a:ext cx="767727" cy="1149704"/>
          </a:xfrm>
          <a:prstGeom prst="rect">
            <a:avLst/>
          </a:prstGeom>
          <a:solidFill>
            <a:srgbClr val="609E0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51305" y="2243505"/>
            <a:ext cx="767727" cy="1149704"/>
          </a:xfrm>
          <a:prstGeom prst="rect">
            <a:avLst/>
          </a:prstGeom>
          <a:solidFill>
            <a:srgbClr val="609E0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97689" y="2375416"/>
            <a:ext cx="1410389" cy="215182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Service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930361" y="2243505"/>
            <a:ext cx="767727" cy="1149704"/>
          </a:xfrm>
          <a:prstGeom prst="rect">
            <a:avLst/>
          </a:prstGeom>
          <a:solidFill>
            <a:srgbClr val="609E0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09417" y="2243505"/>
            <a:ext cx="767727" cy="1149704"/>
          </a:xfrm>
          <a:prstGeom prst="rect">
            <a:avLst/>
          </a:prstGeom>
          <a:solidFill>
            <a:srgbClr val="609E0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4763" y="2375416"/>
            <a:ext cx="1334387" cy="21518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Service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3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Data, Index &amp;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5" y="4623794"/>
            <a:ext cx="8072187" cy="344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Cluster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17</a:t>
            </a:fld>
            <a:endParaRPr lang="en-US">
              <a:latin typeface="Corbe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52699" y="691244"/>
            <a:ext cx="4038602" cy="805543"/>
            <a:chOff x="2518433" y="691244"/>
            <a:chExt cx="4038602" cy="805543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8433" y="691244"/>
              <a:ext cx="1955594" cy="805543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441" y="691244"/>
              <a:ext cx="1955594" cy="805543"/>
            </a:xfrm>
            <a:prstGeom prst="rect">
              <a:avLst/>
            </a:prstGeom>
          </p:spPr>
        </p:pic>
      </p:grpSp>
      <p:sp>
        <p:nvSpPr>
          <p:cNvPr id="145" name="Content Placeholder 48"/>
          <p:cNvSpPr txBox="1">
            <a:spLocks/>
          </p:cNvSpPr>
          <p:nvPr/>
        </p:nvSpPr>
        <p:spPr>
          <a:xfrm>
            <a:off x="4800600" y="952501"/>
            <a:ext cx="4169664" cy="37098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400" b="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4044" y="1841028"/>
            <a:ext cx="1273196" cy="2782766"/>
            <a:chOff x="544275" y="1841028"/>
            <a:chExt cx="1273196" cy="2782766"/>
          </a:xfrm>
        </p:grpSpPr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75" y="1841028"/>
              <a:ext cx="1273196" cy="2782766"/>
            </a:xfrm>
            <a:prstGeom prst="rect">
              <a:avLst/>
            </a:prstGeom>
          </p:spPr>
        </p:pic>
        <p:sp>
          <p:nvSpPr>
            <p:cNvPr id="257" name="TextBox 256"/>
            <p:cNvSpPr txBox="1"/>
            <p:nvPr/>
          </p:nvSpPr>
          <p:spPr>
            <a:xfrm>
              <a:off x="886310" y="3187239"/>
              <a:ext cx="6893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STORAGE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96265" y="4330240"/>
              <a:ext cx="10499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rgbClr val="E10021"/>
                  </a:solidFill>
                  <a:latin typeface="Corbel"/>
                </a:rPr>
                <a:t>Couchbase Server 1</a:t>
              </a: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7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264" name="TextBox 263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9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267" name="TextBox 266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5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270" name="TextBox 269"/>
              <p:cNvSpPr txBox="1"/>
              <p:nvPr/>
            </p:nvSpPr>
            <p:spPr>
              <a:xfrm>
                <a:off x="669056" y="3546919"/>
                <a:ext cx="28109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273" name="TextBox 272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275" name="Picture 27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276" name="TextBox 275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773714" y="2430594"/>
              <a:ext cx="9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Managed Cache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914250" y="191942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Cluster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Manager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206" y="1919424"/>
              <a:ext cx="1053594" cy="2410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100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3776" y="1961980"/>
              <a:ext cx="974455" cy="325125"/>
            </a:xfrm>
            <a:prstGeom prst="rect">
              <a:avLst/>
            </a:prstGeom>
            <a:solidFill>
              <a:srgbClr val="FE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Cluster Manager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51765" y="3520594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Managed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Cache</a:t>
              </a:r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51765" y="3908138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Storage</a:t>
              </a:r>
            </a:p>
            <a:p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43776" y="2334800"/>
              <a:ext cx="974455" cy="356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Data Service</a:t>
              </a:r>
              <a:endParaRPr lang="en-US" sz="900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43776" y="2733117"/>
              <a:ext cx="974455" cy="3560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Index Service</a:t>
              </a:r>
              <a:endParaRPr lang="en-US" sz="9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43776" y="3130371"/>
              <a:ext cx="974455" cy="3560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Query Service</a:t>
              </a:r>
              <a:endParaRPr lang="en-US" sz="900" dirty="0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897509" y="1841028"/>
            <a:ext cx="1273196" cy="2782766"/>
            <a:chOff x="544275" y="1841028"/>
            <a:chExt cx="1273196" cy="2782766"/>
          </a:xfrm>
        </p:grpSpPr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75" y="1841028"/>
              <a:ext cx="1273196" cy="2782766"/>
            </a:xfrm>
            <a:prstGeom prst="rect">
              <a:avLst/>
            </a:prstGeom>
          </p:spPr>
        </p:pic>
        <p:sp>
          <p:nvSpPr>
            <p:cNvPr id="317" name="TextBox 316"/>
            <p:cNvSpPr txBox="1"/>
            <p:nvPr/>
          </p:nvSpPr>
          <p:spPr>
            <a:xfrm>
              <a:off x="886310" y="3187239"/>
              <a:ext cx="6893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STORAGE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95364" y="4330240"/>
              <a:ext cx="10517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rgbClr val="E10021"/>
                  </a:solidFill>
                  <a:latin typeface="Corbel"/>
                </a:rPr>
                <a:t>Couchbase Server 2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344" name="Picture 34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45" name="TextBox 344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7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342" name="Picture 3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43" name="TextBox 342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9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340" name="Picture 3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41" name="TextBox 340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5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38" name="Picture 3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39" name="TextBox 338"/>
              <p:cNvSpPr txBox="1"/>
              <p:nvPr/>
            </p:nvSpPr>
            <p:spPr>
              <a:xfrm>
                <a:off x="669056" y="3546919"/>
                <a:ext cx="28109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36" name="Picture 3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37" name="TextBox 336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34" name="Picture 33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35" name="TextBox 334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sp>
          <p:nvSpPr>
            <p:cNvPr id="325" name="TextBox 324"/>
            <p:cNvSpPr txBox="1"/>
            <p:nvPr/>
          </p:nvSpPr>
          <p:spPr>
            <a:xfrm>
              <a:off x="773714" y="2430594"/>
              <a:ext cx="9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Managed Cache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14250" y="191942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Cluster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Manager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4206" y="1919424"/>
              <a:ext cx="1053594" cy="2410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100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743776" y="1961980"/>
              <a:ext cx="974455" cy="325125"/>
            </a:xfrm>
            <a:prstGeom prst="rect">
              <a:avLst/>
            </a:prstGeom>
            <a:solidFill>
              <a:srgbClr val="FE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Cluster Manager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751765" y="3520594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Managed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Cache</a:t>
              </a:r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51765" y="3908138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Storage</a:t>
              </a:r>
            </a:p>
            <a:p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43776" y="2334800"/>
              <a:ext cx="974455" cy="356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Data Service</a:t>
              </a:r>
              <a:endParaRPr lang="en-US" sz="900" dirty="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43776" y="2733117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Index Service</a:t>
              </a:r>
              <a:endParaRPr lang="en-US" sz="9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43776" y="3130371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Query Service</a:t>
              </a:r>
              <a:endParaRPr lang="en-US" sz="900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3240974" y="1841028"/>
            <a:ext cx="1273196" cy="2782766"/>
            <a:chOff x="544275" y="1841028"/>
            <a:chExt cx="1273196" cy="2782766"/>
          </a:xfrm>
        </p:grpSpPr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75" y="1841028"/>
              <a:ext cx="1273196" cy="2782766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886310" y="3187239"/>
              <a:ext cx="6893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STORAGE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97417" y="4330240"/>
              <a:ext cx="10476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rgbClr val="E10021"/>
                  </a:solidFill>
                  <a:latin typeface="Corbel"/>
                </a:rPr>
                <a:t>Couchbase Server 3</a:t>
              </a: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375" name="Picture 37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76" name="TextBox 375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7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373" name="Picture 37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74" name="TextBox 373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9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371" name="Picture 37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72" name="TextBox 371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5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69" name="Picture 36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70" name="TextBox 369"/>
              <p:cNvSpPr txBox="1"/>
              <p:nvPr/>
            </p:nvSpPr>
            <p:spPr>
              <a:xfrm>
                <a:off x="669056" y="3546919"/>
                <a:ext cx="28109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67" name="Picture 36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68" name="TextBox 367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65" name="Picture 36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66" name="TextBox 365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sp>
          <p:nvSpPr>
            <p:cNvPr id="356" name="TextBox 355"/>
            <p:cNvSpPr txBox="1"/>
            <p:nvPr/>
          </p:nvSpPr>
          <p:spPr>
            <a:xfrm>
              <a:off x="773714" y="2430594"/>
              <a:ext cx="9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Managed Cache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914250" y="191942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Cluster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Manager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704206" y="1919424"/>
              <a:ext cx="1053594" cy="2410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100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43776" y="1961980"/>
              <a:ext cx="974455" cy="325125"/>
            </a:xfrm>
            <a:prstGeom prst="rect">
              <a:avLst/>
            </a:prstGeom>
            <a:solidFill>
              <a:srgbClr val="FE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Cluster Manager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51765" y="3520594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Managed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Cache</a:t>
              </a:r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751765" y="3908138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Storage</a:t>
              </a:r>
            </a:p>
            <a:p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43776" y="2334800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Data Service</a:t>
              </a:r>
              <a:endParaRPr lang="en-US" sz="900" dirty="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43776" y="2733117"/>
              <a:ext cx="974455" cy="356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Index Service</a:t>
              </a:r>
              <a:endParaRPr lang="en-US" sz="900" dirty="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743776" y="3130371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Query Service</a:t>
              </a:r>
              <a:endParaRPr lang="en-US" sz="900" dirty="0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4584439" y="1841028"/>
            <a:ext cx="1273196" cy="2782766"/>
            <a:chOff x="544275" y="1841028"/>
            <a:chExt cx="1273196" cy="2782766"/>
          </a:xfrm>
        </p:grpSpPr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75" y="1841028"/>
              <a:ext cx="1273196" cy="2782766"/>
            </a:xfrm>
            <a:prstGeom prst="rect">
              <a:avLst/>
            </a:prstGeom>
          </p:spPr>
        </p:pic>
        <p:sp>
          <p:nvSpPr>
            <p:cNvPr id="379" name="TextBox 378"/>
            <p:cNvSpPr txBox="1"/>
            <p:nvPr/>
          </p:nvSpPr>
          <p:spPr>
            <a:xfrm>
              <a:off x="886310" y="3187239"/>
              <a:ext cx="6893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STORAGE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4437" y="4330240"/>
              <a:ext cx="10535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rgbClr val="E10021"/>
                  </a:solidFill>
                  <a:latin typeface="Corbel"/>
                </a:rPr>
                <a:t>Couchbase Server </a:t>
              </a:r>
              <a:r>
                <a:rPr lang="en-US" sz="800" b="1" i="1" dirty="0" smtClean="0">
                  <a:solidFill>
                    <a:srgbClr val="E10021"/>
                  </a:solidFill>
                  <a:latin typeface="Corbel"/>
                </a:rPr>
                <a:t>4</a:t>
              </a:r>
              <a:endParaRPr lang="en-US" sz="800" b="1" i="1" dirty="0">
                <a:solidFill>
                  <a:srgbClr val="E10021"/>
                </a:solidFill>
                <a:latin typeface="Corbel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06" name="Picture 40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07" name="TextBox 406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7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04" name="Picture 40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05" name="TextBox 404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9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02" name="Picture 40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03" name="TextBox 402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5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00" name="Picture 39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01" name="TextBox 400"/>
              <p:cNvSpPr txBox="1"/>
              <p:nvPr/>
            </p:nvSpPr>
            <p:spPr>
              <a:xfrm>
                <a:off x="669056" y="3546919"/>
                <a:ext cx="28109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98" name="Picture 39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99" name="TextBox 398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396" name="Picture 39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397" name="TextBox 396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sp>
          <p:nvSpPr>
            <p:cNvPr id="387" name="TextBox 386"/>
            <p:cNvSpPr txBox="1"/>
            <p:nvPr/>
          </p:nvSpPr>
          <p:spPr>
            <a:xfrm>
              <a:off x="773714" y="2430594"/>
              <a:ext cx="9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Managed Cache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914250" y="191942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Cluster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Manager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04206" y="1919424"/>
              <a:ext cx="1053594" cy="2410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100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43776" y="1961980"/>
              <a:ext cx="974455" cy="325125"/>
            </a:xfrm>
            <a:prstGeom prst="rect">
              <a:avLst/>
            </a:prstGeom>
            <a:solidFill>
              <a:srgbClr val="FE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Cluster Manager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751765" y="3520594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Managed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Cache</a:t>
              </a:r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751765" y="3908138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Storage</a:t>
              </a:r>
            </a:p>
            <a:p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43776" y="2334800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Data Service</a:t>
              </a:r>
              <a:endParaRPr lang="en-US" sz="900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43776" y="2733117"/>
              <a:ext cx="974455" cy="356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Index Service</a:t>
              </a:r>
              <a:endParaRPr lang="en-US" sz="900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43776" y="3130371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Query Service</a:t>
              </a:r>
              <a:endParaRPr lang="en-US" sz="900" dirty="0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5927904" y="1841028"/>
            <a:ext cx="1273196" cy="2782766"/>
            <a:chOff x="544275" y="1841028"/>
            <a:chExt cx="1273196" cy="2782766"/>
          </a:xfrm>
        </p:grpSpPr>
        <p:pic>
          <p:nvPicPr>
            <p:cNvPr id="409" name="Picture 4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75" y="1841028"/>
              <a:ext cx="1273196" cy="2782766"/>
            </a:xfrm>
            <a:prstGeom prst="rect">
              <a:avLst/>
            </a:prstGeom>
          </p:spPr>
        </p:pic>
        <p:sp>
          <p:nvSpPr>
            <p:cNvPr id="410" name="TextBox 409"/>
            <p:cNvSpPr txBox="1"/>
            <p:nvPr/>
          </p:nvSpPr>
          <p:spPr>
            <a:xfrm>
              <a:off x="886310" y="3187239"/>
              <a:ext cx="6893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STORAGE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695940" y="4330240"/>
              <a:ext cx="10505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rgbClr val="E10021"/>
                  </a:solidFill>
                  <a:latin typeface="Corbel"/>
                </a:rPr>
                <a:t>Couchbase Server 5</a:t>
              </a:r>
            </a:p>
          </p:txBody>
        </p:sp>
        <p:grpSp>
          <p:nvGrpSpPr>
            <p:cNvPr id="412" name="Group 411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37" name="Picture 4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38" name="TextBox 437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7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35" name="Picture 4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9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14" name="Group 413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33" name="Picture 4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34" name="TextBox 433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5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31" name="Picture 4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32" name="TextBox 431"/>
              <p:cNvSpPr txBox="1"/>
              <p:nvPr/>
            </p:nvSpPr>
            <p:spPr>
              <a:xfrm>
                <a:off x="669056" y="3546919"/>
                <a:ext cx="28109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29" name="Picture 4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30" name="TextBox 429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27" name="Picture 4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28" name="TextBox 427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sp>
          <p:nvSpPr>
            <p:cNvPr id="418" name="TextBox 417"/>
            <p:cNvSpPr txBox="1"/>
            <p:nvPr/>
          </p:nvSpPr>
          <p:spPr>
            <a:xfrm>
              <a:off x="773714" y="2430594"/>
              <a:ext cx="9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Managed Cache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14250" y="191942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Cluster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Manager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04206" y="1919424"/>
              <a:ext cx="1053594" cy="2410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100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43776" y="1961980"/>
              <a:ext cx="974455" cy="325125"/>
            </a:xfrm>
            <a:prstGeom prst="rect">
              <a:avLst/>
            </a:prstGeom>
            <a:solidFill>
              <a:srgbClr val="FE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Cluster Manager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751765" y="3520594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Managed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Cache</a:t>
              </a:r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751765" y="3908138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Storage</a:t>
              </a:r>
            </a:p>
            <a:p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743776" y="2334800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Data Service</a:t>
              </a:r>
              <a:endParaRPr lang="en-US" sz="9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743776" y="2733117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Index Service</a:t>
              </a:r>
              <a:endParaRPr lang="en-US" sz="900" dirty="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743776" y="3130371"/>
              <a:ext cx="974455" cy="356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Query Service</a:t>
              </a:r>
              <a:endParaRPr lang="en-US" sz="900" dirty="0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7271367" y="1841028"/>
            <a:ext cx="1273196" cy="2782766"/>
            <a:chOff x="544275" y="1841028"/>
            <a:chExt cx="1273196" cy="2782766"/>
          </a:xfrm>
        </p:grpSpPr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75" y="1841028"/>
              <a:ext cx="1273196" cy="2782766"/>
            </a:xfrm>
            <a:prstGeom prst="rect">
              <a:avLst/>
            </a:prstGeom>
          </p:spPr>
        </p:pic>
        <p:sp>
          <p:nvSpPr>
            <p:cNvPr id="441" name="TextBox 440"/>
            <p:cNvSpPr txBox="1"/>
            <p:nvPr/>
          </p:nvSpPr>
          <p:spPr>
            <a:xfrm>
              <a:off x="886310" y="3187239"/>
              <a:ext cx="6893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STORAGE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693159" y="4330240"/>
              <a:ext cx="10561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rgbClr val="E10021"/>
                  </a:solidFill>
                  <a:latin typeface="Corbel"/>
                </a:rPr>
                <a:t>Couchbase Server 6</a:t>
              </a:r>
            </a:p>
          </p:txBody>
        </p:sp>
        <p:grpSp>
          <p:nvGrpSpPr>
            <p:cNvPr id="443" name="Group 442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68" name="Picture 46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69" name="TextBox 468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7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44" name="Group 443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66" name="Picture 46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67" name="TextBox 466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9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45" name="Group 444"/>
            <p:cNvGrpSpPr/>
            <p:nvPr/>
          </p:nvGrpSpPr>
          <p:grpSpPr>
            <a:xfrm>
              <a:off x="1090455" y="3508926"/>
              <a:ext cx="281096" cy="335455"/>
              <a:chOff x="669056" y="3433793"/>
              <a:chExt cx="281096" cy="335455"/>
            </a:xfrm>
          </p:grpSpPr>
          <p:pic>
            <p:nvPicPr>
              <p:cNvPr id="464" name="Picture 4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65" name="TextBox 464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5</a:t>
                </a: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46" name="Group 445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62" name="Picture 46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63" name="TextBox 462"/>
              <p:cNvSpPr txBox="1"/>
              <p:nvPr/>
            </p:nvSpPr>
            <p:spPr>
              <a:xfrm>
                <a:off x="669056" y="3546919"/>
                <a:ext cx="28109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</p:txBody>
          </p:sp>
        </p:grpSp>
        <p:grpSp>
          <p:nvGrpSpPr>
            <p:cNvPr id="447" name="Group 446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60" name="Picture 4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61" name="TextBox 460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grpSp>
          <p:nvGrpSpPr>
            <p:cNvPr id="448" name="Group 447"/>
            <p:cNvGrpSpPr/>
            <p:nvPr/>
          </p:nvGrpSpPr>
          <p:grpSpPr>
            <a:xfrm>
              <a:off x="1090455" y="3889926"/>
              <a:ext cx="281096" cy="335455"/>
              <a:chOff x="669056" y="3433793"/>
              <a:chExt cx="281096" cy="335455"/>
            </a:xfrm>
          </p:grpSpPr>
          <p:pic>
            <p:nvPicPr>
              <p:cNvPr id="458" name="Picture 45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433793"/>
                <a:ext cx="265118" cy="335455"/>
              </a:xfrm>
              <a:prstGeom prst="rect">
                <a:avLst/>
              </a:prstGeom>
            </p:spPr>
          </p:pic>
          <p:sp>
            <p:nvSpPr>
              <p:cNvPr id="459" name="TextBox 458"/>
              <p:cNvSpPr txBox="1"/>
              <p:nvPr/>
            </p:nvSpPr>
            <p:spPr>
              <a:xfrm>
                <a:off x="669056" y="3546919"/>
                <a:ext cx="281096" cy="156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lang="en-US" sz="500" b="1" dirty="0" smtClean="0">
                    <a:solidFill>
                      <a:srgbClr val="139DD9"/>
                    </a:solidFill>
                    <a:latin typeface="Corbel"/>
                  </a:rPr>
                  <a:t>SHARD</a:t>
                </a:r>
              </a:p>
              <a:p>
                <a:pPr algn="ctr">
                  <a:lnSpc>
                    <a:spcPts val="600"/>
                  </a:lnSpc>
                </a:pPr>
                <a:endParaRPr lang="en-US" sz="500" b="1" dirty="0">
                  <a:solidFill>
                    <a:srgbClr val="139DD9"/>
                  </a:solidFill>
                  <a:latin typeface="Corbel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773714" y="2430594"/>
              <a:ext cx="9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Managed Cache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14250" y="191942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Cluster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Corbel"/>
                </a:rPr>
                <a:t>Manager</a:t>
              </a:r>
              <a:endParaRPr lang="en-US" sz="900" b="1" dirty="0">
                <a:solidFill>
                  <a:srgbClr val="1E1C1C"/>
                </a:solidFill>
                <a:latin typeface="Corbel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704206" y="1919424"/>
              <a:ext cx="1053594" cy="2410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100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743776" y="1961980"/>
              <a:ext cx="974455" cy="325125"/>
            </a:xfrm>
            <a:prstGeom prst="rect">
              <a:avLst/>
            </a:prstGeom>
            <a:solidFill>
              <a:srgbClr val="FE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Cluster Manager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751765" y="3520594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Managed </a:t>
              </a:r>
            </a:p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Cache</a:t>
              </a:r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51765" y="3908138"/>
              <a:ext cx="9584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1E1C1C"/>
                  </a:solidFill>
                  <a:latin typeface="+mn-lt"/>
                </a:rPr>
                <a:t>Storage</a:t>
              </a:r>
            </a:p>
            <a:p>
              <a:endParaRPr lang="en-US" sz="900" b="1" dirty="0">
                <a:solidFill>
                  <a:srgbClr val="1E1C1C"/>
                </a:solidFill>
                <a:latin typeface="+mn-lt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743776" y="2334800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Data Service</a:t>
              </a:r>
              <a:endParaRPr lang="en-US" sz="900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743776" y="2733117"/>
              <a:ext cx="974455" cy="35608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Index Service</a:t>
              </a:r>
              <a:endParaRPr lang="en-US" sz="900" dirty="0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743776" y="3130371"/>
              <a:ext cx="974455" cy="356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Query Service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7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in Couchbase Server 4.0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45770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3000" dirty="0"/>
          </a:p>
          <a:p>
            <a:r>
              <a:rPr lang="en-US" dirty="0" smtClean="0"/>
              <a:t>Data Service: GET &amp; SET operations and Map/Reduce Views</a:t>
            </a:r>
          </a:p>
          <a:p>
            <a:pPr lvl="1"/>
            <a:r>
              <a:rPr lang="en-US" dirty="0" smtClean="0"/>
              <a:t>Arch mostly the same as 3.0</a:t>
            </a:r>
          </a:p>
          <a:p>
            <a:r>
              <a:rPr lang="en-US" dirty="0" smtClean="0"/>
              <a:t>Index Service: new Global Secondary Indexes (GSI)</a:t>
            </a:r>
          </a:p>
          <a:p>
            <a:r>
              <a:rPr lang="en-US" dirty="0" smtClean="0"/>
              <a:t>Query Service: new Query processor (N1QL)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r>
              <a:rPr lang="en-US" sz="2400" dirty="0" smtClean="0"/>
              <a:t>Query Processor</a:t>
            </a:r>
            <a:endParaRPr lang="en-US" sz="2400" dirty="0"/>
          </a:p>
          <a:p>
            <a:r>
              <a:rPr lang="en-US" sz="1200" dirty="0" err="1"/>
              <a:t>cbq</a:t>
            </a:r>
            <a:r>
              <a:rPr lang="en-US" sz="1200" dirty="0"/>
              <a:t>-engine</a:t>
            </a:r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222161"/>
            <a:ext cx="1534042" cy="1879428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19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Brief History of </a:t>
            </a:r>
            <a:r>
              <a:rPr lang="en-US" b="1" dirty="0"/>
              <a:t>S</a:t>
            </a:r>
            <a:r>
              <a:rPr lang="en-US" b="1" dirty="0" smtClean="0"/>
              <a:t>caling</a:t>
            </a:r>
          </a:p>
          <a:p>
            <a:pPr lvl="1"/>
            <a:r>
              <a:rPr lang="en-US" dirty="0" smtClean="0"/>
              <a:t>Scaling up and out</a:t>
            </a:r>
          </a:p>
          <a:p>
            <a:r>
              <a:rPr lang="en-US" b="1" dirty="0" err="1" smtClean="0"/>
              <a:t>NoSQL</a:t>
            </a:r>
            <a:r>
              <a:rPr lang="en-US" b="1" dirty="0" smtClean="0"/>
              <a:t> Workloads and Scalability Model</a:t>
            </a:r>
          </a:p>
          <a:p>
            <a:pPr lvl="1"/>
            <a:r>
              <a:rPr lang="en-US" dirty="0" smtClean="0"/>
              <a:t>Core Data operations, Indexing and Query</a:t>
            </a:r>
          </a:p>
          <a:p>
            <a:r>
              <a:rPr lang="en-US" b="1" dirty="0" smtClean="0"/>
              <a:t>Introducing Multi-Dimensional Scaling</a:t>
            </a:r>
          </a:p>
          <a:p>
            <a:pPr lvl="1"/>
            <a:r>
              <a:rPr lang="en-US" dirty="0" smtClean="0"/>
              <a:t>Services and Independent Scaling </a:t>
            </a:r>
          </a:p>
          <a:p>
            <a:r>
              <a:rPr lang="en-US" b="1" dirty="0" smtClean="0"/>
              <a:t>Demo</a:t>
            </a:r>
          </a:p>
          <a:p>
            <a:r>
              <a:rPr lang="en-US" b="1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4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037853"/>
          </a:xfrm>
        </p:spPr>
        <p:txBody>
          <a:bodyPr>
            <a:normAutofit/>
          </a:bodyPr>
          <a:lstStyle/>
          <a:p>
            <a:r>
              <a:rPr lang="en-US" b="1" dirty="0" smtClean="0"/>
              <a:t>MSD enables unprecedented control on scalability with Couchbase Server</a:t>
            </a:r>
          </a:p>
          <a:p>
            <a:pPr lvl="1"/>
            <a:r>
              <a:rPr lang="en-US" dirty="0" smtClean="0"/>
              <a:t>Separate out competing workloads to independent services</a:t>
            </a:r>
          </a:p>
          <a:p>
            <a:pPr lvl="1"/>
            <a:r>
              <a:rPr lang="en-US" dirty="0"/>
              <a:t>Independently scale each </a:t>
            </a:r>
            <a:r>
              <a:rPr lang="en-US" dirty="0" smtClean="0"/>
              <a:t>service “zone” within the cluster</a:t>
            </a:r>
          </a:p>
          <a:p>
            <a:endParaRPr lang="en-US" b="1" dirty="0" smtClean="0"/>
          </a:p>
          <a:p>
            <a:r>
              <a:rPr lang="en-US" b="1" dirty="0" smtClean="0"/>
              <a:t>Couchbase Server with MDS maximizes scalability and performance</a:t>
            </a:r>
          </a:p>
          <a:p>
            <a:pPr lvl="1"/>
            <a:r>
              <a:rPr lang="en-US" dirty="0"/>
              <a:t>Improves scale and performance to degrees not possible with other </a:t>
            </a:r>
            <a:r>
              <a:rPr lang="en-US" dirty="0" err="1"/>
              <a:t>NoSQL</a:t>
            </a:r>
            <a:r>
              <a:rPr lang="en-US" dirty="0"/>
              <a:t> or Big Data engines on premise or in the cloud</a:t>
            </a:r>
          </a:p>
          <a:p>
            <a:pPr lvl="1"/>
            <a:r>
              <a:rPr lang="en-US" dirty="0" smtClean="0"/>
              <a:t>Improved price/performance and squeezes more performance and throughput for mission critical systems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Server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Couchbase Server 4.0</a:t>
            </a:r>
            <a:endParaRPr lang="en-US" sz="6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2800" dirty="0" smtClean="0"/>
              <a:t>Download the Developer Preview in a few weeks…</a:t>
            </a:r>
          </a:p>
          <a:p>
            <a:pPr marL="0" indent="0" algn="ctr">
              <a:buNone/>
            </a:pPr>
            <a:r>
              <a:rPr lang="en-US" sz="4000" dirty="0" err="1" smtClean="0"/>
              <a:t>Couchbase.com</a:t>
            </a:r>
            <a:r>
              <a:rPr lang="en-US" sz="4000" dirty="0" smtClean="0"/>
              <a:t>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41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smtClean="0"/>
              <a:t>Q&amp;A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Cihan Biyikoglu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cihan@couchbase.com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cihangirb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Couchbase Server 4.0 is still in development. Detail presented in this presentation may </a:t>
            </a:r>
            <a:r>
              <a:rPr lang="en-US" dirty="0"/>
              <a:t>change based on customer feedback and other </a:t>
            </a:r>
            <a:r>
              <a:rPr lang="en-US" dirty="0" smtClean="0"/>
              <a:t>factors by the time the final version of the product is released. </a:t>
            </a:r>
          </a:p>
        </p:txBody>
      </p:sp>
    </p:spTree>
    <p:extLst>
      <p:ext uri="{BB962C8B-B14F-4D97-AF65-F5344CB8AC3E}">
        <p14:creationId xmlns:p14="http://schemas.microsoft.com/office/powerpoint/2010/main" val="2867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Few million people are looking for a setup to efficiently live and interact. What is the most efficient way to build this infra?</a:t>
            </a:r>
          </a:p>
          <a:p>
            <a:pPr marL="0" indent="0">
              <a:buNone/>
            </a:pPr>
            <a:r>
              <a:rPr lang="en-US" b="1" dirty="0" smtClean="0"/>
              <a:t>A)</a:t>
            </a:r>
            <a:r>
              <a:rPr lang="en-US" dirty="0" smtClean="0"/>
              <a:t> Build one giant high-rise?</a:t>
            </a:r>
          </a:p>
          <a:p>
            <a:pPr marL="0" indent="0">
              <a:buNone/>
            </a:pPr>
            <a:r>
              <a:rPr lang="en-US" b="1" dirty="0" smtClean="0"/>
              <a:t>B)</a:t>
            </a:r>
            <a:r>
              <a:rPr lang="en-US" dirty="0" smtClean="0"/>
              <a:t> Build some mid-rises?</a:t>
            </a:r>
          </a:p>
          <a:p>
            <a:pPr marL="0" indent="0">
              <a:buNone/>
            </a:pPr>
            <a:r>
              <a:rPr lang="en-US" b="1" dirty="0" smtClean="0"/>
              <a:t>C)</a:t>
            </a:r>
            <a:r>
              <a:rPr lang="en-US" dirty="0" smtClean="0"/>
              <a:t> Build many single-family homes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141120" y="3978153"/>
            <a:ext cx="10285120" cy="1224687"/>
            <a:chOff x="-1141120" y="3978153"/>
            <a:chExt cx="10285120" cy="12246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71249" y="3978153"/>
              <a:ext cx="1772751" cy="122468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7848" y="3978153"/>
              <a:ext cx="1772751" cy="122468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78147" y="3978153"/>
              <a:ext cx="1772751" cy="122468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77308" y="3978153"/>
              <a:ext cx="1772751" cy="122468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777" y="3978153"/>
              <a:ext cx="1772751" cy="122468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1141120" y="3978153"/>
              <a:ext cx="1772751" cy="1224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3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037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Build one big high-rise</a:t>
            </a:r>
          </a:p>
          <a:p>
            <a:r>
              <a:rPr lang="en-US" dirty="0" smtClean="0"/>
              <a:t>Vertical Scaling</a:t>
            </a:r>
          </a:p>
          <a:p>
            <a:pPr lvl="1"/>
            <a:r>
              <a:rPr lang="en-US" dirty="0" smtClean="0"/>
              <a:t>Cluster processors – hyper-threading to cores</a:t>
            </a:r>
          </a:p>
          <a:p>
            <a:pPr lvl="1"/>
            <a:r>
              <a:rPr lang="en-US" dirty="0" smtClean="0"/>
              <a:t>Locally partition workload among processors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ommunicate over memory</a:t>
            </a:r>
          </a:p>
          <a:p>
            <a:pPr marL="230188" lvl="1" indent="0">
              <a:buNone/>
            </a:pPr>
            <a:endParaRPr lang="en-US" b="1" i="1" dirty="0" smtClean="0"/>
          </a:p>
          <a:p>
            <a:pPr marL="230188" lvl="1" indent="0" algn="ctr">
              <a:buNone/>
            </a:pPr>
            <a:r>
              <a:rPr lang="en-US" b="1" i="1" dirty="0" smtClean="0"/>
              <a:t>Great for fast processing but limited in scalability and elasticity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614294" y="3316504"/>
            <a:ext cx="3529706" cy="18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Build a large </a:t>
            </a:r>
            <a:r>
              <a:rPr lang="en-US" b="1" dirty="0" smtClean="0"/>
              <a:t>community of single-family houses</a:t>
            </a:r>
          </a:p>
          <a:p>
            <a:r>
              <a:rPr lang="en-US" dirty="0" smtClean="0"/>
              <a:t>Horizontal Scaling</a:t>
            </a:r>
            <a:endParaRPr lang="en-US" dirty="0"/>
          </a:p>
          <a:p>
            <a:pPr lvl="1"/>
            <a:r>
              <a:rPr lang="en-US" dirty="0" smtClean="0"/>
              <a:t>Cluster </a:t>
            </a:r>
            <a:r>
              <a:rPr lang="en-US" dirty="0"/>
              <a:t>commodity HW</a:t>
            </a:r>
          </a:p>
          <a:p>
            <a:pPr lvl="1"/>
            <a:r>
              <a:rPr lang="en-US" dirty="0"/>
              <a:t>Partition workload among nodes </a:t>
            </a:r>
          </a:p>
          <a:p>
            <a:pPr lvl="1"/>
            <a:r>
              <a:rPr lang="en-US" dirty="0"/>
              <a:t>Communicate over network</a:t>
            </a:r>
          </a:p>
          <a:p>
            <a:pPr marL="230188" lvl="1" indent="0" algn="ctr">
              <a:buNone/>
            </a:pPr>
            <a:endParaRPr lang="en-US" b="1" i="1" dirty="0" smtClean="0"/>
          </a:p>
          <a:p>
            <a:pPr marL="230188" lvl="1" indent="0" algn="ctr">
              <a:buNone/>
            </a:pPr>
            <a:r>
              <a:rPr lang="en-US" b="1" i="1" dirty="0" smtClean="0"/>
              <a:t>Great </a:t>
            </a:r>
            <a:r>
              <a:rPr lang="en-US" b="1" i="1" dirty="0"/>
              <a:t>for scaling and elasticity but slower communication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839816" y="3293156"/>
            <a:ext cx="3304183" cy="18503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4860" y="3293156"/>
            <a:ext cx="118696" cy="78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963" y="3204488"/>
            <a:ext cx="3727036" cy="29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So what is the right model</a:t>
            </a:r>
          </a:p>
          <a:p>
            <a:pPr marL="0" indent="0" algn="ctr">
              <a:buNone/>
            </a:pPr>
            <a:r>
              <a:rPr lang="en-US" sz="166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Workloads &amp;</a:t>
            </a:r>
            <a:br>
              <a:rPr lang="en-US" dirty="0" smtClean="0"/>
            </a:br>
            <a:r>
              <a:rPr lang="en-US" dirty="0" smtClean="0"/>
              <a:t>Scalability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rp.CouchbaseTemplate_16_9.2015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9809</TotalTime>
  <Words>741</Words>
  <Application>Microsoft Office PowerPoint</Application>
  <PresentationFormat>On-screen Show (16:9)</PresentationFormat>
  <Paragraphs>307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Corbel</vt:lpstr>
      <vt:lpstr>Gill Sans</vt:lpstr>
      <vt:lpstr>Helvetica Neue Thin</vt:lpstr>
      <vt:lpstr>Wingdings</vt:lpstr>
      <vt:lpstr>ヒラギノ角ゴ ProN W3</vt:lpstr>
      <vt:lpstr>Office Theme</vt:lpstr>
      <vt:lpstr>2_Office Theme</vt:lpstr>
      <vt:lpstr>corp.CouchbaseTemplate_16_9.2015</vt:lpstr>
      <vt:lpstr>Multi-Dimensional Scaling A new Architecture for Workload Optimization  in Couchbase Server 4.0</vt:lpstr>
      <vt:lpstr>Agenda</vt:lpstr>
      <vt:lpstr>Disclaimer</vt:lpstr>
      <vt:lpstr>History of Scaling</vt:lpstr>
      <vt:lpstr>Question</vt:lpstr>
      <vt:lpstr>Scaling Up</vt:lpstr>
      <vt:lpstr>Scaling out</vt:lpstr>
      <vt:lpstr>PowerPoint Presentation</vt:lpstr>
      <vt:lpstr>NoSQL Workloads &amp; Scalability Model</vt:lpstr>
      <vt:lpstr>NoSQL Workloads</vt:lpstr>
      <vt:lpstr>Scalability Model Today</vt:lpstr>
      <vt:lpstr>Introducing  Multi-Dimensional Scaling</vt:lpstr>
      <vt:lpstr>Modern Architecture</vt:lpstr>
      <vt:lpstr>Modern Architecture</vt:lpstr>
      <vt:lpstr>Modern Architecture</vt:lpstr>
      <vt:lpstr>Services Architecture</vt:lpstr>
      <vt:lpstr>Full Cluster Architecture</vt:lpstr>
      <vt:lpstr>New in Couchbase Server 4.0</vt:lpstr>
      <vt:lpstr>DEMO</vt:lpstr>
      <vt:lpstr>Recap</vt:lpstr>
      <vt:lpstr>Recap</vt:lpstr>
      <vt:lpstr>Couchbase Server 4.0</vt:lpstr>
      <vt:lpstr>Q&amp;A</vt:lpstr>
    </vt:vector>
  </TitlesOfParts>
  <Company>Couchbase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Dimensional Scalability </dc:title>
  <dc:creator>Cihan Biyikoglu</dc:creator>
  <cp:lastModifiedBy>mehdi.lamrani@gmail.com</cp:lastModifiedBy>
  <cp:revision>46</cp:revision>
  <dcterms:created xsi:type="dcterms:W3CDTF">2015-03-12T00:15:57Z</dcterms:created>
  <dcterms:modified xsi:type="dcterms:W3CDTF">2017-06-06T22:03:37Z</dcterms:modified>
</cp:coreProperties>
</file>