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85" r:id="rId2"/>
    <p:sldId id="380" r:id="rId3"/>
    <p:sldId id="286" r:id="rId4"/>
    <p:sldId id="334" r:id="rId5"/>
    <p:sldId id="335" r:id="rId6"/>
    <p:sldId id="288" r:id="rId7"/>
    <p:sldId id="336" r:id="rId8"/>
    <p:sldId id="339" r:id="rId9"/>
    <p:sldId id="293" r:id="rId10"/>
    <p:sldId id="337" r:id="rId11"/>
    <p:sldId id="340" r:id="rId12"/>
    <p:sldId id="342" r:id="rId13"/>
    <p:sldId id="341" r:id="rId14"/>
    <p:sldId id="343" r:id="rId15"/>
    <p:sldId id="344" r:id="rId16"/>
    <p:sldId id="349" r:id="rId17"/>
    <p:sldId id="350" r:id="rId18"/>
    <p:sldId id="345" r:id="rId19"/>
    <p:sldId id="297" r:id="rId20"/>
    <p:sldId id="351" r:id="rId21"/>
    <p:sldId id="352" r:id="rId22"/>
    <p:sldId id="353" r:id="rId23"/>
    <p:sldId id="355" r:id="rId24"/>
    <p:sldId id="375" r:id="rId25"/>
    <p:sldId id="356" r:id="rId26"/>
    <p:sldId id="357" r:id="rId27"/>
    <p:sldId id="358" r:id="rId28"/>
    <p:sldId id="359" r:id="rId29"/>
    <p:sldId id="360" r:id="rId30"/>
    <p:sldId id="361" r:id="rId31"/>
    <p:sldId id="362" r:id="rId32"/>
    <p:sldId id="369" r:id="rId33"/>
    <p:sldId id="365" r:id="rId34"/>
    <p:sldId id="367" r:id="rId35"/>
    <p:sldId id="371" r:id="rId36"/>
    <p:sldId id="373" r:id="rId37"/>
    <p:sldId id="313" r:id="rId38"/>
    <p:sldId id="314" r:id="rId39"/>
    <p:sldId id="378" r:id="rId40"/>
    <p:sldId id="379"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1">
          <p15:clr>
            <a:srgbClr val="A4A3A4"/>
          </p15:clr>
        </p15:guide>
        <p15:guide id="2" pos="5581">
          <p15:clr>
            <a:srgbClr val="A4A3A4"/>
          </p15:clr>
        </p15:guide>
        <p15:guide id="3" pos="180">
          <p15:clr>
            <a:srgbClr val="A4A3A4"/>
          </p15:clr>
        </p15:guide>
        <p15:guide id="4" pos="54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523"/>
    <a:srgbClr val="D7001A"/>
    <a:srgbClr val="CCCCCC"/>
    <a:srgbClr val="333333"/>
    <a:srgbClr val="FD7505"/>
    <a:srgbClr val="16AEB0"/>
    <a:srgbClr val="609E0E"/>
    <a:srgbClr val="FEB91D"/>
    <a:srgbClr val="E1001F"/>
    <a:srgbClr val="129DD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3" autoAdjust="0"/>
    <p:restoredTop sz="94660"/>
  </p:normalViewPr>
  <p:slideViewPr>
    <p:cSldViewPr snapToGrid="0" snapToObjects="1" showGuides="1">
      <p:cViewPr varScale="1">
        <p:scale>
          <a:sx n="107" d="100"/>
          <a:sy n="107" d="100"/>
        </p:scale>
        <p:origin x="1142" y="82"/>
      </p:cViewPr>
      <p:guideLst>
        <p:guide orient="horz" pos="3061"/>
        <p:guide pos="5581"/>
        <p:guide pos="180"/>
        <p:guide pos="543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89E1E-C654-E943-9883-792E99AD7287}" type="datetimeFigureOut">
              <a:rPr lang="en-US" smtClean="0"/>
              <a:t>5/28/2017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50E822-5F4D-874B-B26E-81691243670C}" type="slidenum">
              <a:rPr lang="en-US" smtClean="0"/>
              <a:t>‹#›</a:t>
            </a:fld>
            <a:endParaRPr lang="en-US"/>
          </a:p>
        </p:txBody>
      </p:sp>
    </p:spTree>
    <p:extLst>
      <p:ext uri="{BB962C8B-B14F-4D97-AF65-F5344CB8AC3E}">
        <p14:creationId xmlns:p14="http://schemas.microsoft.com/office/powerpoint/2010/main" val="3646456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0D99B-2862-464A-984E-65BFC5FC0BBC}" type="datetimeFigureOut">
              <a:rPr lang="en-US" smtClean="0"/>
              <a:t>5/28/2017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351FC-18D6-4741-8EEB-9FDB1F020AAC}" type="slidenum">
              <a:rPr lang="en-US" smtClean="0"/>
              <a:t>‹#›</a:t>
            </a:fld>
            <a:endParaRPr lang="en-US"/>
          </a:p>
        </p:txBody>
      </p:sp>
    </p:spTree>
    <p:extLst>
      <p:ext uri="{BB962C8B-B14F-4D97-AF65-F5344CB8AC3E}">
        <p14:creationId xmlns:p14="http://schemas.microsoft.com/office/powerpoint/2010/main" val="1076170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KEY </a:t>
            </a:r>
            <a:r>
              <a:rPr lang="en-US" b="1" u="sng" dirty="0" smtClean="0"/>
              <a:t>POINTS:  BIG DATA IS NOT ONE THING – IT’S A COMBINATION OF OPERATIONAL (NOSQL) AND ANALYTICAL DATABASES. YOU NEED BOTH. COUCHBASE PROVIDES THE OPERATIONAL SOLUTION.   </a:t>
            </a:r>
            <a:endParaRPr lang="en-US" b="1" u="sng" dirty="0"/>
          </a:p>
          <a:p>
            <a:endParaRPr lang="en-US" dirty="0" smtClean="0"/>
          </a:p>
          <a:p>
            <a:pPr marL="171450" indent="-171450">
              <a:buFont typeface="Arial"/>
              <a:buChar char="•"/>
            </a:pPr>
            <a:r>
              <a:rPr lang="en-US" dirty="0" smtClean="0"/>
              <a:t>Big data has two major pieces: Operational and Analytical</a:t>
            </a:r>
          </a:p>
          <a:p>
            <a:pPr marL="171450" indent="-171450">
              <a:buFont typeface="Arial"/>
              <a:buChar char="•"/>
            </a:pPr>
            <a:r>
              <a:rPr lang="en-US" dirty="0" smtClean="0"/>
              <a:t>Operational is about:</a:t>
            </a:r>
          </a:p>
          <a:p>
            <a:pPr marL="628650" lvl="1" indent="-171450">
              <a:buFont typeface="Arial"/>
              <a:buChar char="•"/>
            </a:pPr>
            <a:r>
              <a:rPr lang="en-US" dirty="0" smtClean="0"/>
              <a:t>Real time</a:t>
            </a:r>
          </a:p>
          <a:p>
            <a:pPr marL="628650" lvl="1" indent="-171450">
              <a:buFont typeface="Arial"/>
              <a:buChar char="•"/>
            </a:pPr>
            <a:r>
              <a:rPr lang="en-US" dirty="0" smtClean="0"/>
              <a:t>Online, interactive</a:t>
            </a:r>
          </a:p>
          <a:p>
            <a:pPr marL="628650" lvl="1" indent="-171450">
              <a:buFont typeface="Arial"/>
              <a:buChar char="•"/>
            </a:pPr>
            <a:r>
              <a:rPr lang="en-US" dirty="0" smtClean="0"/>
              <a:t>Customer/consumer facing</a:t>
            </a:r>
          </a:p>
          <a:p>
            <a:pPr marL="628650" lvl="1" indent="-171450">
              <a:buFont typeface="Arial"/>
              <a:buChar char="•"/>
            </a:pPr>
            <a:r>
              <a:rPr lang="en-US" dirty="0" smtClean="0"/>
              <a:t>Processing data at high velocity</a:t>
            </a:r>
          </a:p>
          <a:p>
            <a:pPr marL="171450" indent="-171450">
              <a:buFont typeface="Arial"/>
              <a:buChar char="•"/>
            </a:pPr>
            <a:r>
              <a:rPr lang="en-US" dirty="0" smtClean="0"/>
              <a:t>Analytical is </a:t>
            </a:r>
            <a:r>
              <a:rPr lang="en-US" dirty="0"/>
              <a:t>about:</a:t>
            </a:r>
          </a:p>
          <a:p>
            <a:pPr marL="628650" lvl="1" indent="-171450">
              <a:buFont typeface="Arial"/>
              <a:buChar char="•"/>
            </a:pPr>
            <a:r>
              <a:rPr lang="en-US" dirty="0" smtClean="0"/>
              <a:t>Offline analytics</a:t>
            </a:r>
          </a:p>
          <a:p>
            <a:pPr marL="628650" lvl="1" indent="-171450">
              <a:buFont typeface="Arial"/>
              <a:buChar char="•"/>
            </a:pPr>
            <a:r>
              <a:rPr lang="en-US" dirty="0" smtClean="0"/>
              <a:t>Often batch oriented </a:t>
            </a:r>
          </a:p>
          <a:p>
            <a:pPr marL="628650" lvl="1" indent="-171450">
              <a:buFont typeface="Arial"/>
              <a:buChar char="•"/>
            </a:pPr>
            <a:r>
              <a:rPr lang="en-US" dirty="0" smtClean="0"/>
              <a:t>Takes time processing</a:t>
            </a:r>
          </a:p>
          <a:p>
            <a:pPr marL="628650" lvl="1" indent="-171450">
              <a:buFont typeface="Arial"/>
              <a:buChar char="•"/>
            </a:pPr>
            <a:r>
              <a:rPr lang="en-US" dirty="0" smtClean="0"/>
              <a:t>Directly touches relatively few users (business analysts)</a:t>
            </a:r>
          </a:p>
          <a:p>
            <a:pPr marL="171450" indent="-171450">
              <a:buFont typeface="Arial"/>
              <a:buChar char="•"/>
            </a:pPr>
            <a:r>
              <a:rPr lang="en-US" dirty="0" smtClean="0"/>
              <a:t>These two pieces together form “Big Data”</a:t>
            </a:r>
          </a:p>
          <a:p>
            <a:pPr marL="171450" indent="-171450">
              <a:buFont typeface="Arial"/>
              <a:buChar char="•"/>
            </a:pPr>
            <a:r>
              <a:rPr lang="en-US" dirty="0" smtClean="0"/>
              <a:t>There’s some overlap</a:t>
            </a:r>
          </a:p>
          <a:p>
            <a:pPr marL="628650" lvl="1" indent="-171450">
              <a:buFont typeface="Arial"/>
              <a:buChar char="•"/>
            </a:pPr>
            <a:r>
              <a:rPr lang="en-US" dirty="0" smtClean="0"/>
              <a:t>NoSQL can deliver some analytics</a:t>
            </a:r>
          </a:p>
          <a:p>
            <a:pPr marL="628650" lvl="1" indent="-171450">
              <a:buFont typeface="Arial"/>
              <a:buChar char="•"/>
            </a:pPr>
            <a:r>
              <a:rPr lang="en-US" dirty="0" err="1" smtClean="0"/>
              <a:t>Hadoop</a:t>
            </a:r>
            <a:r>
              <a:rPr lang="en-US" dirty="0" smtClean="0"/>
              <a:t> can deliver some operational</a:t>
            </a:r>
          </a:p>
          <a:p>
            <a:pPr marL="628650" lvl="1" indent="-171450">
              <a:buFont typeface="Arial"/>
              <a:buChar char="•"/>
            </a:pPr>
            <a:r>
              <a:rPr lang="en-US" dirty="0" smtClean="0"/>
              <a:t>But in general each technology designed for separate purposes</a:t>
            </a:r>
          </a:p>
          <a:p>
            <a:pPr marL="628650" lvl="1" indent="-171450">
              <a:buFont typeface="Arial"/>
              <a:buChar char="•"/>
            </a:pPr>
            <a:r>
              <a:rPr lang="en-US" dirty="0" smtClean="0"/>
              <a:t>Couchbase fits on the operational side, </a:t>
            </a:r>
            <a:r>
              <a:rPr lang="en-US" dirty="0" err="1" smtClean="0"/>
              <a:t>Hadoop</a:t>
            </a:r>
            <a:r>
              <a:rPr lang="en-US" dirty="0" smtClean="0"/>
              <a:t> on the analytics side</a:t>
            </a:r>
            <a:endParaRPr lang="en-US" dirty="0"/>
          </a:p>
          <a:p>
            <a:pPr marL="628650" lvl="1" indent="-171450">
              <a:buFont typeface="Arial"/>
              <a:buChar char="•"/>
            </a:pP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3</a:t>
            </a:fld>
            <a:endParaRPr lang="en-US"/>
          </a:p>
        </p:txBody>
      </p:sp>
    </p:spTree>
    <p:extLst>
      <p:ext uri="{BB962C8B-B14F-4D97-AF65-F5344CB8AC3E}">
        <p14:creationId xmlns:p14="http://schemas.microsoft.com/office/powerpoint/2010/main" val="295783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now run a different key through through</a:t>
            </a:r>
            <a:r>
              <a:rPr lang="en-US" baseline="0" dirty="0" smtClean="0"/>
              <a:t> the has and we now come up with </a:t>
            </a:r>
            <a:r>
              <a:rPr lang="en-US" baseline="0" dirty="0" err="1" smtClean="0"/>
              <a:t>differnet</a:t>
            </a:r>
            <a:r>
              <a:rPr lang="en-US" baseline="0" dirty="0" smtClean="0"/>
              <a:t> </a:t>
            </a:r>
            <a:r>
              <a:rPr lang="en-US" baseline="0" dirty="0" err="1" smtClean="0"/>
              <a:t>vbucket</a:t>
            </a:r>
            <a:r>
              <a:rPr lang="en-US" baseline="0" dirty="0" smtClean="0"/>
              <a:t>, </a:t>
            </a:r>
            <a:r>
              <a:rPr lang="en-US" baseline="0" dirty="0" err="1" smtClean="0"/>
              <a:t>vbucket</a:t>
            </a:r>
            <a:r>
              <a:rPr lang="en-US" baseline="0" dirty="0" smtClean="0"/>
              <a:t> 4 and that points to server 3</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23</a:t>
            </a:fld>
            <a:endParaRPr lang="en-US"/>
          </a:p>
        </p:txBody>
      </p:sp>
    </p:spTree>
    <p:extLst>
      <p:ext uri="{BB962C8B-B14F-4D97-AF65-F5344CB8AC3E}">
        <p14:creationId xmlns:p14="http://schemas.microsoft.com/office/powerpoint/2010/main" val="4108543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Indexing</a:t>
            </a:r>
            <a:r>
              <a:rPr lang="en-US" baseline="0" dirty="0" smtClean="0"/>
              <a:t> and querying</a:t>
            </a:r>
          </a:p>
          <a:p>
            <a:r>
              <a:rPr lang="en-US" baseline="0" dirty="0" smtClean="0"/>
              <a:t>	distributed</a:t>
            </a:r>
          </a:p>
          <a:p>
            <a:r>
              <a:rPr lang="en-US" baseline="0" dirty="0" smtClean="0"/>
              <a:t>	create indexes on the fields in JSON documents</a:t>
            </a:r>
          </a:p>
          <a:p>
            <a:r>
              <a:rPr lang="en-US" baseline="0" dirty="0" smtClean="0"/>
              <a:t>	Called Views in </a:t>
            </a:r>
            <a:r>
              <a:rPr lang="en-US" baseline="0" dirty="0" err="1" smtClean="0"/>
              <a:t>Couchabse</a:t>
            </a:r>
            <a:r>
              <a:rPr lang="en-US" baseline="0" dirty="0" smtClean="0"/>
              <a:t> Server</a:t>
            </a:r>
          </a:p>
          <a:p>
            <a:r>
              <a:rPr lang="en-US" baseline="0" dirty="0" smtClean="0"/>
              <a:t>	Views are queried to find the objects you are interested in, e.g. range queries to find all players that have black sheep on their farm</a:t>
            </a:r>
          </a:p>
          <a:p>
            <a:r>
              <a:rPr lang="en-US" baseline="0" dirty="0" smtClean="0"/>
              <a:t>	(if asked: No ad-hoc query language. Index are described via simple </a:t>
            </a:r>
            <a:r>
              <a:rPr lang="en-US" baseline="0" dirty="0" err="1" smtClean="0"/>
              <a:t>Javascript</a:t>
            </a:r>
            <a:r>
              <a:rPr lang="en-US" baseline="0" dirty="0" smtClean="0"/>
              <a:t>.)</a:t>
            </a:r>
          </a:p>
          <a:p>
            <a:endParaRPr lang="en-US" baseline="0" dirty="0" smtClean="0"/>
          </a:p>
          <a:p>
            <a:r>
              <a:rPr lang="en-US" baseline="0" dirty="0" smtClean="0"/>
              <a:t>Incremental Map Reduce</a:t>
            </a:r>
          </a:p>
          <a:p>
            <a:r>
              <a:rPr lang="en-US" baseline="0" dirty="0" smtClean="0"/>
              <a:t>	“Normal” map reduce is batch based: i.e. it has to run across all data </a:t>
            </a:r>
            <a:r>
              <a:rPr lang="en-US" baseline="0" dirty="0" err="1" smtClean="0"/>
              <a:t>everytime</a:t>
            </a:r>
            <a:r>
              <a:rPr lang="en-US" baseline="0" dirty="0" smtClean="0"/>
              <a:t>. So you don’t get updated results often, especially over large data sets. Incremental Map reduce is only considering data that has changed and then calculates the updated result.</a:t>
            </a:r>
          </a:p>
          <a:p>
            <a:r>
              <a:rPr lang="en-US" baseline="0" dirty="0" smtClean="0"/>
              <a:t>	This happens fast, in near real-time.</a:t>
            </a:r>
          </a:p>
          <a:p>
            <a:r>
              <a:rPr lang="en-US" baseline="0" dirty="0" smtClean="0"/>
              <a:t>	Distributed across all nodes, so able to cope with large data amounts</a:t>
            </a:r>
          </a:p>
          <a:p>
            <a:r>
              <a:rPr lang="en-US" baseline="0" dirty="0" smtClean="0"/>
              <a:t>	Does single map and reduce step, so great for simple analytics like leaderboards, counts sums, across data having specific attributes/</a:t>
            </a:r>
            <a:r>
              <a:rPr lang="en-US" baseline="0" dirty="0" err="1" smtClean="0"/>
              <a:t>charcteristics</a:t>
            </a:r>
            <a:r>
              <a:rPr lang="en-US" baseline="0" dirty="0" smtClean="0"/>
              <a:t>.</a:t>
            </a:r>
          </a:p>
          <a:p>
            <a:endParaRPr lang="en-US" baseline="0" dirty="0" smtClean="0"/>
          </a:p>
          <a:p>
            <a:r>
              <a:rPr lang="en-US" baseline="0" dirty="0" smtClean="0"/>
              <a:t>Full Text Search</a:t>
            </a:r>
          </a:p>
          <a:p>
            <a:r>
              <a:rPr lang="en-US" baseline="0" dirty="0" smtClean="0"/>
              <a:t>	Integration with separate Elastic search cluster, using XDCR technology</a:t>
            </a:r>
          </a:p>
          <a:p>
            <a:r>
              <a:rPr lang="en-US" baseline="0" dirty="0" smtClean="0"/>
              <a:t>	Robust, so will efficiently cope with node failures rebalances or interrupted connections to keep the full text index in sync</a:t>
            </a:r>
          </a:p>
          <a:p>
            <a:r>
              <a:rPr lang="en-US" baseline="0" dirty="0" smtClean="0"/>
              <a:t>	Elastic search is a very fast JSON document based full text indexing open source solution, based on Apache </a:t>
            </a:r>
            <a:r>
              <a:rPr lang="en-US" baseline="0" dirty="0" err="1" smtClean="0"/>
              <a:t>Lucene</a:t>
            </a:r>
            <a:r>
              <a:rPr lang="en-US" baseline="0" dirty="0" smtClean="0"/>
              <a:t> (the same as used by SOLR that more people will know)</a:t>
            </a:r>
          </a:p>
          <a:p>
            <a:r>
              <a:rPr lang="en-US" baseline="0" dirty="0" smtClean="0"/>
              <a:t>	Elastic search is also clustered and scales easily and provides very flexible and powerful full text search capabilities</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24</a:t>
            </a:fld>
            <a:endParaRPr lang="en-US"/>
          </a:p>
        </p:txBody>
      </p:sp>
    </p:spTree>
    <p:extLst>
      <p:ext uri="{BB962C8B-B14F-4D97-AF65-F5344CB8AC3E}">
        <p14:creationId xmlns:p14="http://schemas.microsoft.com/office/powerpoint/2010/main" val="834536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t>26</a:t>
            </a:fld>
            <a:endParaRPr lang="en-US"/>
          </a:p>
        </p:txBody>
      </p:sp>
    </p:spTree>
    <p:extLst>
      <p:ext uri="{BB962C8B-B14F-4D97-AF65-F5344CB8AC3E}">
        <p14:creationId xmlns:p14="http://schemas.microsoft.com/office/powerpoint/2010/main" val="425923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t>27</a:t>
            </a:fld>
            <a:endParaRPr lang="en-US"/>
          </a:p>
        </p:txBody>
      </p:sp>
    </p:spTree>
    <p:extLst>
      <p:ext uri="{BB962C8B-B14F-4D97-AF65-F5344CB8AC3E}">
        <p14:creationId xmlns:p14="http://schemas.microsoft.com/office/powerpoint/2010/main" val="4259238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29</a:t>
            </a:fld>
            <a:endParaRPr lang="en-US"/>
          </a:p>
        </p:txBody>
      </p:sp>
    </p:spTree>
    <p:extLst>
      <p:ext uri="{BB962C8B-B14F-4D97-AF65-F5344CB8AC3E}">
        <p14:creationId xmlns:p14="http://schemas.microsoft.com/office/powerpoint/2010/main" val="2266743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t>30</a:t>
            </a:fld>
            <a:endParaRPr lang="en-US"/>
          </a:p>
        </p:txBody>
      </p:sp>
    </p:spTree>
    <p:extLst>
      <p:ext uri="{BB962C8B-B14F-4D97-AF65-F5344CB8AC3E}">
        <p14:creationId xmlns:p14="http://schemas.microsoft.com/office/powerpoint/2010/main" val="3229251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31</a:t>
            </a:fld>
            <a:endParaRPr lang="en-US"/>
          </a:p>
        </p:txBody>
      </p:sp>
    </p:spTree>
    <p:extLst>
      <p:ext uri="{BB962C8B-B14F-4D97-AF65-F5344CB8AC3E}">
        <p14:creationId xmlns:p14="http://schemas.microsoft.com/office/powerpoint/2010/main" val="1292841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33</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r>
              <a:rPr lang="en-US" b="1" u="sng" dirty="0"/>
              <a:t>KEY POINT:  </a:t>
            </a:r>
            <a:r>
              <a:rPr lang="en-US" b="1" u="sng" dirty="0" smtClean="0"/>
              <a:t>COUCHBASE’S MEMORY-TO-MEMORY DATA REPLICATION IS MARKETING DEFINING AND UNIQUE TO COUCHBASE – IT’S ONE OF THE KEY REASONS ENTERPRISES CHOOSE COUCHBASE OVER RELATIONAL DATABASES AND OTHER NOSQL PRODUCTS.</a:t>
            </a:r>
            <a:endParaRPr lang="en-US" dirty="0"/>
          </a:p>
          <a:p>
            <a:endParaRPr lang="en-US" dirty="0"/>
          </a:p>
          <a:p>
            <a:pPr marL="171450" indent="-171450">
              <a:buFont typeface="Arial"/>
              <a:buChar char="•"/>
            </a:pPr>
            <a:r>
              <a:rPr lang="en-US" dirty="0" smtClean="0"/>
              <a:t>The built-in replication in Couchbase is extremely fast and highly scalable.</a:t>
            </a:r>
          </a:p>
          <a:p>
            <a:pPr marL="171450" indent="-171450">
              <a:buFont typeface="Arial"/>
              <a:buChar char="•"/>
            </a:pPr>
            <a:endParaRPr lang="en-US" dirty="0"/>
          </a:p>
          <a:p>
            <a:pPr marL="171450" indent="-171450">
              <a:buFont typeface="Arial"/>
              <a:buChar char="•"/>
            </a:pPr>
            <a:r>
              <a:rPr lang="en-US" dirty="0" smtClean="0"/>
              <a:t>It’s memory to memory – which means it’s not limited by the slower speed of reading data from a disk, so it’s very, very fast.</a:t>
            </a:r>
          </a:p>
          <a:p>
            <a:pPr marL="171450" indent="-171450">
              <a:buFont typeface="Arial"/>
              <a:buChar char="•"/>
            </a:pPr>
            <a:endParaRPr lang="en-US" dirty="0"/>
          </a:p>
          <a:p>
            <a:pPr marL="171450" indent="-171450">
              <a:buFont typeface="Arial"/>
              <a:buChar char="•"/>
            </a:pPr>
            <a:r>
              <a:rPr lang="en-US" dirty="0" smtClean="0"/>
              <a:t>And it’s extremely scalable – you can very high throughput with large numbers of writes going from one cluster to another. You can have different topology on both sides. Obviously you need to have the capacity appropriately sized so they can handle the load.</a:t>
            </a:r>
          </a:p>
          <a:p>
            <a:pPr marL="171450" indent="-171450">
              <a:buFont typeface="Arial"/>
              <a:buChar char="•"/>
            </a:pPr>
            <a:endParaRPr lang="en-US" dirty="0"/>
          </a:p>
          <a:p>
            <a:pPr marL="171450" indent="-171450">
              <a:buFont typeface="Arial"/>
              <a:buChar char="•"/>
            </a:pPr>
            <a:r>
              <a:rPr lang="en-US" dirty="0" smtClean="0"/>
              <a:t>This memory-to-memory replication is market defining and unique to Couchbase. No other solution like this, built into the database, exists in the market today.</a:t>
            </a:r>
          </a:p>
          <a:p>
            <a:pPr marL="171450" indent="-171450">
              <a:buFont typeface="Arial"/>
              <a:buChar char="•"/>
            </a:pPr>
            <a:endParaRPr lang="en-US" dirty="0"/>
          </a:p>
          <a:p>
            <a:pPr marL="171450" indent="-171450">
              <a:buFont typeface="Arial"/>
              <a:buChar char="•"/>
            </a:pPr>
            <a:r>
              <a:rPr lang="en-US" dirty="0" smtClean="0"/>
              <a:t>This is one of the key reasons enterprises choose Couchbase over other NoSQL products like MongoDB and Cassandra, and over relational databases.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38</a:t>
            </a:fld>
            <a:endParaRPr lang="en-US"/>
          </a:p>
        </p:txBody>
      </p:sp>
    </p:spTree>
    <p:extLst>
      <p:ext uri="{BB962C8B-B14F-4D97-AF65-F5344CB8AC3E}">
        <p14:creationId xmlns:p14="http://schemas.microsoft.com/office/powerpoint/2010/main" val="1558570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Idiomatic implementations = SDKs</a:t>
            </a:r>
            <a:r>
              <a:rPr lang="en-US" baseline="0" dirty="0" smtClean="0"/>
              <a:t> written to feel natural to the languages we support</a:t>
            </a:r>
          </a:p>
          <a:p>
            <a:endParaRPr lang="en-US" baseline="0" dirty="0" smtClean="0"/>
          </a:p>
          <a:p>
            <a:r>
              <a:rPr lang="en-US" baseline="0" dirty="0" smtClean="0"/>
              <a:t>API Compatibility = ODBC/JDBC and </a:t>
            </a:r>
            <a:r>
              <a:rPr lang="en-US" baseline="0" smtClean="0"/>
              <a:t>memcached</a:t>
            </a:r>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t>4</a:t>
            </a:fld>
            <a:endParaRPr lang="en-US"/>
          </a:p>
        </p:txBody>
      </p:sp>
    </p:spTree>
    <p:extLst>
      <p:ext uri="{BB962C8B-B14F-4D97-AF65-F5344CB8AC3E}">
        <p14:creationId xmlns:p14="http://schemas.microsoft.com/office/powerpoint/2010/main" val="828686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Idiomatic implementations = SDKs</a:t>
            </a:r>
            <a:r>
              <a:rPr lang="en-US" baseline="0" dirty="0" smtClean="0"/>
              <a:t> written to feel natural to the languages we support</a:t>
            </a:r>
          </a:p>
          <a:p>
            <a:endParaRPr lang="en-US" baseline="0" dirty="0" smtClean="0"/>
          </a:p>
          <a:p>
            <a:r>
              <a:rPr lang="en-US" baseline="0" dirty="0" smtClean="0"/>
              <a:t>API Compatibility = ODBC/JDBC and </a:t>
            </a:r>
            <a:r>
              <a:rPr lang="en-US" baseline="0" smtClean="0"/>
              <a:t>memcached</a:t>
            </a:r>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t>39</a:t>
            </a:fld>
            <a:endParaRPr lang="en-US"/>
          </a:p>
        </p:txBody>
      </p:sp>
    </p:spTree>
    <p:extLst>
      <p:ext uri="{BB962C8B-B14F-4D97-AF65-F5344CB8AC3E}">
        <p14:creationId xmlns:p14="http://schemas.microsoft.com/office/powerpoint/2010/main" val="82868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endParaRPr lang="en-US" sz="1000" dirty="0"/>
          </a:p>
        </p:txBody>
      </p:sp>
      <p:sp>
        <p:nvSpPr>
          <p:cNvPr id="4" name="Slide Number Placeholder 3"/>
          <p:cNvSpPr>
            <a:spLocks noGrp="1"/>
          </p:cNvSpPr>
          <p:nvPr>
            <p:ph type="sldNum" sz="quarter" idx="10"/>
          </p:nvPr>
        </p:nvSpPr>
        <p:spPr/>
        <p:txBody>
          <a:bodyPr/>
          <a:lstStyle/>
          <a:p>
            <a:fld id="{F39351FC-18D6-4741-8EEB-9FDB1F020AAC}" type="slidenum">
              <a:rPr lang="en-US" smtClean="0"/>
              <a:t>5</a:t>
            </a:fld>
            <a:endParaRPr lang="en-US"/>
          </a:p>
        </p:txBody>
      </p:sp>
    </p:spTree>
    <p:extLst>
      <p:ext uri="{BB962C8B-B14F-4D97-AF65-F5344CB8AC3E}">
        <p14:creationId xmlns:p14="http://schemas.microsoft.com/office/powerpoint/2010/main" val="320532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KEY POINT:  ENTERPRISES ARE USING COUCHBASE </a:t>
            </a:r>
            <a:r>
              <a:rPr lang="en-US" b="1" u="sng" dirty="0" smtClean="0"/>
              <a:t>ACROSS A RANGE OF MISSION CRITICAL USE CASES.</a:t>
            </a:r>
            <a:endParaRPr lang="en-US" dirty="0"/>
          </a:p>
          <a:p>
            <a:endParaRPr lang="en-US" dirty="0" smtClean="0"/>
          </a:p>
          <a:p>
            <a:pPr marL="171450" indent="-171450">
              <a:buFont typeface="Arial"/>
              <a:buChar char="•"/>
            </a:pPr>
            <a:r>
              <a:rPr lang="en-US" dirty="0" smtClean="0"/>
              <a:t>As the slide shows, Couchbase supports a wide range of use cases, from Profile Management to Fraud Detection.</a:t>
            </a:r>
          </a:p>
          <a:p>
            <a:pPr marL="171450" indent="-171450">
              <a:buFont typeface="Arial"/>
              <a:buChar char="•"/>
            </a:pPr>
            <a:r>
              <a:rPr lang="en-US" dirty="0" smtClean="0"/>
              <a:t>Each use case has its own set of requirements – some need very high performance, some need very high availability, some need flexibility of the data model. </a:t>
            </a:r>
          </a:p>
          <a:p>
            <a:pPr marL="171450" indent="-171450">
              <a:buFont typeface="Arial"/>
              <a:buChar char="•"/>
            </a:pPr>
            <a:r>
              <a:rPr lang="en-US" dirty="0" smtClean="0"/>
              <a:t>The ability to meet all of these requirements is what has driven adoption of Couchbase.</a:t>
            </a:r>
          </a:p>
          <a:p>
            <a:pPr marL="171450" indent="-171450">
              <a:buFont typeface="Arial"/>
              <a:buChar char="•"/>
            </a:pPr>
            <a:endParaRPr lang="en-US" dirty="0" smtClean="0"/>
          </a:p>
          <a:p>
            <a:pPr marL="171450" indent="-171450">
              <a:buFont typeface="Arial"/>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6</a:t>
            </a:fld>
            <a:endParaRPr lang="en-US"/>
          </a:p>
        </p:txBody>
      </p:sp>
    </p:spTree>
    <p:extLst>
      <p:ext uri="{BB962C8B-B14F-4D97-AF65-F5344CB8AC3E}">
        <p14:creationId xmlns:p14="http://schemas.microsoft.com/office/powerpoint/2010/main" val="100991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p>
          <a:p>
            <a:endParaRPr lang="en-US" dirty="0" smtClean="0"/>
          </a:p>
          <a:p>
            <a:r>
              <a:rPr lang="en-US" dirty="0" smtClean="0"/>
              <a:t>Normalized schema </a:t>
            </a:r>
          </a:p>
          <a:p>
            <a:r>
              <a:rPr lang="en-US" dirty="0" smtClean="0"/>
              <a:t>2 tables </a:t>
            </a:r>
          </a:p>
          <a:p>
            <a:r>
              <a:rPr lang="en-US" dirty="0" err="1" smtClean="0"/>
              <a:t>Fk</a:t>
            </a:r>
            <a:r>
              <a:rPr lang="en-US" dirty="0" smtClean="0"/>
              <a:t> connects</a:t>
            </a:r>
            <a:r>
              <a:rPr lang="en-US" baseline="0" dirty="0" smtClean="0"/>
              <a:t> the two. </a:t>
            </a:r>
          </a:p>
          <a:p>
            <a:r>
              <a:rPr lang="en-US" baseline="0" dirty="0" smtClean="0"/>
              <a:t>To get information about a specific error, you will perform and join across the two tables </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8</a:t>
            </a:fld>
            <a:endParaRPr lang="en-US"/>
          </a:p>
        </p:txBody>
      </p:sp>
    </p:spTree>
    <p:extLst>
      <p:ext uri="{BB962C8B-B14F-4D97-AF65-F5344CB8AC3E}">
        <p14:creationId xmlns:p14="http://schemas.microsoft.com/office/powerpoint/2010/main" val="414252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39351FC-18D6-4741-8EEB-9FDB1F020AAC}" type="slidenum">
              <a:rPr lang="en-US" smtClean="0"/>
              <a:t>10</a:t>
            </a:fld>
            <a:endParaRPr lang="en-US"/>
          </a:p>
        </p:txBody>
      </p:sp>
    </p:spTree>
    <p:extLst>
      <p:ext uri="{BB962C8B-B14F-4D97-AF65-F5344CB8AC3E}">
        <p14:creationId xmlns:p14="http://schemas.microsoft.com/office/powerpoint/2010/main" val="3208622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11</a:t>
            </a:fld>
            <a:endParaRPr lang="en-US"/>
          </a:p>
        </p:txBody>
      </p:sp>
    </p:spTree>
    <p:extLst>
      <p:ext uri="{BB962C8B-B14F-4D97-AF65-F5344CB8AC3E}">
        <p14:creationId xmlns:p14="http://schemas.microsoft.com/office/powerpoint/2010/main" val="260007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Incorporate detail slide</a:t>
            </a:r>
            <a:r>
              <a:rPr lang="en-US" baseline="0" dirty="0" smtClean="0"/>
              <a:t> about nest and </a:t>
            </a:r>
            <a:r>
              <a:rPr lang="en-US" baseline="0" dirty="0" err="1" smtClean="0"/>
              <a:t>unnest</a:t>
            </a: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13</a:t>
            </a:fld>
            <a:endParaRPr lang="en-US"/>
          </a:p>
        </p:txBody>
      </p:sp>
    </p:spTree>
    <p:extLst>
      <p:ext uri="{BB962C8B-B14F-4D97-AF65-F5344CB8AC3E}">
        <p14:creationId xmlns:p14="http://schemas.microsoft.com/office/powerpoint/2010/main" val="3191103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16</a:t>
            </a:fld>
            <a:endParaRPr lang="en-US"/>
          </a:p>
        </p:txBody>
      </p:sp>
    </p:spTree>
    <p:extLst>
      <p:ext uri="{BB962C8B-B14F-4D97-AF65-F5344CB8AC3E}">
        <p14:creationId xmlns:p14="http://schemas.microsoft.com/office/powerpoint/2010/main" val="3317486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bg1"/>
        </a:solidFill>
        <a:effectLst/>
      </p:bgPr>
    </p:bg>
    <p:spTree>
      <p:nvGrpSpPr>
        <p:cNvPr id="1" name=""/>
        <p:cNvGrpSpPr/>
        <p:nvPr/>
      </p:nvGrpSpPr>
      <p:grpSpPr>
        <a:xfrm>
          <a:off x="0" y="0"/>
          <a:ext cx="0" cy="0"/>
          <a:chOff x="0" y="0"/>
          <a:chExt cx="0" cy="0"/>
        </a:xfrm>
      </p:grpSpPr>
      <p:pic>
        <p:nvPicPr>
          <p:cNvPr id="14" name="Picture 13" descr="CBL_NY.PPT_BG.ISOLATE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5" name="Picture 14" descr="CBL_NY.PPT_HEADER.ISOLA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685800" y="1528743"/>
            <a:ext cx="7772400" cy="1102519"/>
          </a:xfrm>
          <a:effectLst/>
        </p:spPr>
        <p:txBody>
          <a:bodyPr/>
          <a:lstStyle>
            <a:lvl1pPr algn="ctr">
              <a:defRPr sz="4000">
                <a:solidFill>
                  <a:schemeClr val="accent2"/>
                </a:solidFill>
              </a:defRPr>
            </a:lvl1pPr>
          </a:lstStyle>
          <a:p>
            <a:endParaRPr lang="en-US" dirty="0"/>
          </a:p>
        </p:txBody>
      </p:sp>
      <p:sp>
        <p:nvSpPr>
          <p:cNvPr id="3" name="Subtitle 2"/>
          <p:cNvSpPr>
            <a:spLocks noGrp="1"/>
          </p:cNvSpPr>
          <p:nvPr>
            <p:ph type="subTitle" idx="1"/>
          </p:nvPr>
        </p:nvSpPr>
        <p:spPr>
          <a:xfrm>
            <a:off x="1371600" y="2688121"/>
            <a:ext cx="6400800" cy="1088136"/>
          </a:xfrm>
        </p:spPr>
        <p:txBody>
          <a:bodyPr/>
          <a:lstStyle>
            <a:lvl1pPr marL="0" indent="0" algn="ctr">
              <a:buNone/>
              <a:defRPr sz="2000">
                <a:solidFill>
                  <a:srgbClr val="33333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27361293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Bullets (Dark)">
    <p:spTree>
      <p:nvGrpSpPr>
        <p:cNvPr id="1" name=""/>
        <p:cNvGrpSpPr/>
        <p:nvPr/>
      </p:nvGrpSpPr>
      <p:grpSpPr>
        <a:xfrm>
          <a:off x="0" y="0"/>
          <a:ext cx="0" cy="0"/>
          <a:chOff x="0" y="0"/>
          <a:chExt cx="0" cy="0"/>
        </a:xfrm>
      </p:grpSpPr>
      <p:sp>
        <p:nvSpPr>
          <p:cNvPr id="2" name="Title 1"/>
          <p:cNvSpPr>
            <a:spLocks noGrp="1"/>
          </p:cNvSpPr>
          <p:nvPr>
            <p:ph type="title"/>
          </p:nvPr>
        </p:nvSpPr>
        <p:spPr>
          <a:xfrm>
            <a:off x="198157" y="47334"/>
            <a:ext cx="7998595" cy="537337"/>
          </a:xfrm>
          <a:effectLst/>
        </p:spPr>
        <p:txBody>
          <a:bodyPr anchor="ctr"/>
          <a:lstStyle>
            <a:lvl1pPr>
              <a:lnSpc>
                <a:spcPct val="80000"/>
              </a:lnSpc>
              <a:defRPr sz="2400">
                <a:solidFill>
                  <a:schemeClr val="accent2"/>
                </a:solidFill>
              </a:defRPr>
            </a:lvl1pPr>
          </a:lstStyle>
          <a:p>
            <a:endParaRPr lang="en-US" dirty="0"/>
          </a:p>
        </p:txBody>
      </p:sp>
      <p:sp>
        <p:nvSpPr>
          <p:cNvPr id="3" name="Content Placeholder 2"/>
          <p:cNvSpPr>
            <a:spLocks noGrp="1"/>
          </p:cNvSpPr>
          <p:nvPr>
            <p:ph idx="1"/>
          </p:nvPr>
        </p:nvSpPr>
        <p:spPr>
          <a:xfrm>
            <a:off x="457200" y="685800"/>
            <a:ext cx="8007739" cy="3394472"/>
          </a:xfrm>
        </p:spPr>
        <p:txBody>
          <a:bodyPr/>
          <a:lstStyle>
            <a:lvl1pPr marL="228600" indent="-228600">
              <a:lnSpc>
                <a:spcPct val="100000"/>
              </a:lnSpc>
              <a:spcBef>
                <a:spcPts val="0"/>
              </a:spcBef>
              <a:spcAft>
                <a:spcPts val="300"/>
              </a:spcAft>
              <a:buClr>
                <a:schemeClr val="accent1"/>
              </a:buClr>
              <a:buSzPct val="110000"/>
              <a:defRPr sz="2000"/>
            </a:lvl1pPr>
            <a:lvl2pPr marL="457200" indent="-228600">
              <a:lnSpc>
                <a:spcPct val="100000"/>
              </a:lnSpc>
              <a:spcBef>
                <a:spcPts val="0"/>
              </a:spcBef>
              <a:spcAft>
                <a:spcPts val="300"/>
              </a:spcAft>
              <a:buClr>
                <a:schemeClr val="accent1"/>
              </a:buClr>
              <a:buFont typeface="Lucida Grande"/>
              <a:buChar char="–"/>
              <a:defRPr sz="1800" b="0"/>
            </a:lvl2pPr>
            <a:lvl3pPr marL="455613" indent="-225425">
              <a:lnSpc>
                <a:spcPct val="100000"/>
              </a:lnSpc>
              <a:spcBef>
                <a:spcPts val="0"/>
              </a:spcBef>
              <a:spcAft>
                <a:spcPts val="300"/>
              </a:spcAft>
              <a:buClr>
                <a:schemeClr val="accent1"/>
              </a:buClr>
              <a:buFont typeface="Lucida Grande"/>
              <a:buChar char="–"/>
              <a:defRPr sz="1600" b="0"/>
            </a:lvl3pPr>
            <a:lvl4pPr marL="635000" indent="-228600">
              <a:lnSpc>
                <a:spcPct val="100000"/>
              </a:lnSpc>
              <a:spcBef>
                <a:spcPts val="0"/>
              </a:spcBef>
              <a:spcAft>
                <a:spcPts val="300"/>
              </a:spcAft>
              <a:buClr>
                <a:schemeClr val="accent1"/>
              </a:buClr>
              <a:buFont typeface="Arial"/>
              <a:buChar char="•"/>
              <a:defRPr sz="1600" b="0"/>
            </a:lvl4pPr>
            <a:lvl5pPr marL="863600" indent="-228600">
              <a:lnSpc>
                <a:spcPct val="100000"/>
              </a:lnSpc>
              <a:spcBef>
                <a:spcPts val="0"/>
              </a:spcBef>
              <a:spcAft>
                <a:spcPts val="300"/>
              </a:spcAft>
              <a:buClr>
                <a:schemeClr val="accent1"/>
              </a:buClr>
              <a:buFont typeface="Wingdings" charset="2"/>
              <a:buChar char="§"/>
              <a:defRPr sz="1400" b="0"/>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endParaRPr lang="en-US" dirty="0"/>
          </a:p>
        </p:txBody>
      </p:sp>
      <p:sp>
        <p:nvSpPr>
          <p:cNvPr id="5" name="Footer Placeholder 4"/>
          <p:cNvSpPr>
            <a:spLocks noGrp="1"/>
          </p:cNvSpPr>
          <p:nvPr>
            <p:ph type="ftr" sz="quarter" idx="11"/>
          </p:nvPr>
        </p:nvSpPr>
        <p:spPr>
          <a:xfrm>
            <a:off x="3124200" y="4672595"/>
            <a:ext cx="2895600" cy="273844"/>
          </a:xfrm>
        </p:spPr>
        <p:txBody>
          <a:bodyPr/>
          <a:lstStyle/>
          <a:p>
            <a:endParaRPr lang="en-US" dirty="0"/>
          </a:p>
        </p:txBody>
      </p:sp>
      <p:sp>
        <p:nvSpPr>
          <p:cNvPr id="7" name="TextBox 6"/>
          <p:cNvSpPr txBox="1"/>
          <p:nvPr userDrawn="1"/>
        </p:nvSpPr>
        <p:spPr>
          <a:xfrm>
            <a:off x="204032" y="4680484"/>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pic>
        <p:nvPicPr>
          <p:cNvPr id="11" name="Picture 10"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498" y="166522"/>
            <a:ext cx="237743" cy="237743"/>
          </a:xfrm>
          <a:prstGeom prst="rect">
            <a:avLst/>
          </a:prstGeom>
        </p:spPr>
      </p:pic>
      <p:cxnSp>
        <p:nvCxnSpPr>
          <p:cNvPr id="12" name="Straight Connector 11"/>
          <p:cNvCxnSpPr/>
          <p:nvPr userDrawn="1"/>
        </p:nvCxnSpPr>
        <p:spPr>
          <a:xfrm>
            <a:off x="285750" y="577185"/>
            <a:ext cx="85740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6312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98157" y="47334"/>
            <a:ext cx="7998595" cy="537337"/>
          </a:xfrm>
          <a:effectLst/>
        </p:spPr>
        <p:txBody>
          <a:bodyPr anchor="ctr"/>
          <a:lstStyle>
            <a:lvl1pPr>
              <a:lnSpc>
                <a:spcPct val="80000"/>
              </a:lnSpc>
              <a:defRPr sz="2400">
                <a:solidFill>
                  <a:schemeClr val="accent2"/>
                </a:solidFill>
              </a:defRPr>
            </a:lvl1pPr>
          </a:lstStyle>
          <a:p>
            <a:endParaRPr lang="en-US" dirty="0"/>
          </a:p>
        </p:txBody>
      </p:sp>
      <p:sp>
        <p:nvSpPr>
          <p:cNvPr id="3" name="Content Placeholder 2"/>
          <p:cNvSpPr>
            <a:spLocks noGrp="1"/>
          </p:cNvSpPr>
          <p:nvPr>
            <p:ph idx="1"/>
          </p:nvPr>
        </p:nvSpPr>
        <p:spPr>
          <a:xfrm>
            <a:off x="457200" y="685800"/>
            <a:ext cx="8007739" cy="3394472"/>
          </a:xfrm>
        </p:spPr>
        <p:txBody>
          <a:bodyPr/>
          <a:lstStyle>
            <a:lvl1pPr marL="0" indent="0">
              <a:lnSpc>
                <a:spcPct val="100000"/>
              </a:lnSpc>
              <a:spcBef>
                <a:spcPts val="0"/>
              </a:spcBef>
              <a:spcAft>
                <a:spcPts val="300"/>
              </a:spcAft>
              <a:buClr>
                <a:schemeClr val="accent1"/>
              </a:buClr>
              <a:buSzPct val="110000"/>
              <a:buNone/>
              <a:defRPr sz="2000" b="0"/>
            </a:lvl1pPr>
            <a:lvl2pPr marL="230188" indent="0">
              <a:lnSpc>
                <a:spcPct val="100000"/>
              </a:lnSpc>
              <a:spcBef>
                <a:spcPts val="0"/>
              </a:spcBef>
              <a:spcAft>
                <a:spcPts val="300"/>
              </a:spcAft>
              <a:buClr>
                <a:schemeClr val="accent1"/>
              </a:buClr>
              <a:buNone/>
              <a:defRPr sz="1600" b="0"/>
            </a:lvl2pPr>
            <a:lvl3pPr marL="230188" indent="0">
              <a:lnSpc>
                <a:spcPct val="100000"/>
              </a:lnSpc>
              <a:spcBef>
                <a:spcPts val="0"/>
              </a:spcBef>
              <a:spcAft>
                <a:spcPts val="300"/>
              </a:spcAft>
              <a:buClr>
                <a:schemeClr val="accent1"/>
              </a:buClr>
              <a:buNone/>
              <a:defRPr sz="1600" b="0"/>
            </a:lvl3pPr>
            <a:lvl4pPr marL="230188" indent="0">
              <a:lnSpc>
                <a:spcPct val="100000"/>
              </a:lnSpc>
              <a:spcBef>
                <a:spcPts val="0"/>
              </a:spcBef>
              <a:spcAft>
                <a:spcPts val="300"/>
              </a:spcAft>
              <a:buClr>
                <a:schemeClr val="accent1"/>
              </a:buClr>
              <a:buNone/>
              <a:defRPr sz="1600" b="0"/>
            </a:lvl4pPr>
            <a:lvl5pPr marL="230188" indent="0">
              <a:lnSpc>
                <a:spcPct val="100000"/>
              </a:lnSpc>
              <a:spcBef>
                <a:spcPts val="0"/>
              </a:spcBef>
              <a:spcAft>
                <a:spcPts val="300"/>
              </a:spcAft>
              <a:buClr>
                <a:schemeClr val="accent1"/>
              </a:buClr>
              <a:buNone/>
              <a:defRPr sz="1600"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124200" y="4672595"/>
            <a:ext cx="2895600" cy="273844"/>
          </a:xfrm>
        </p:spPr>
        <p:txBody>
          <a:bodyPr/>
          <a:lstStyle/>
          <a:p>
            <a:endParaRPr lang="en-US" dirty="0"/>
          </a:p>
        </p:txBody>
      </p:sp>
      <p:sp>
        <p:nvSpPr>
          <p:cNvPr id="7" name="TextBox 6"/>
          <p:cNvSpPr txBox="1"/>
          <p:nvPr userDrawn="1"/>
        </p:nvSpPr>
        <p:spPr>
          <a:xfrm>
            <a:off x="204032" y="4680484"/>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pic>
        <p:nvPicPr>
          <p:cNvPr id="11" name="Picture 10"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498" y="166522"/>
            <a:ext cx="237743" cy="237743"/>
          </a:xfrm>
          <a:prstGeom prst="rect">
            <a:avLst/>
          </a:prstGeom>
        </p:spPr>
      </p:pic>
      <p:cxnSp>
        <p:nvCxnSpPr>
          <p:cNvPr id="12" name="Straight Connector 11"/>
          <p:cNvCxnSpPr/>
          <p:nvPr userDrawn="1"/>
        </p:nvCxnSpPr>
        <p:spPr>
          <a:xfrm>
            <a:off x="285750" y="577185"/>
            <a:ext cx="85740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001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157" y="47334"/>
            <a:ext cx="7998595" cy="537337"/>
          </a:xfrm>
          <a:effectLst/>
        </p:spPr>
        <p:txBody>
          <a:bodyPr anchor="ctr"/>
          <a:lstStyle>
            <a:lvl1pPr>
              <a:lnSpc>
                <a:spcPct val="80000"/>
              </a:lnSpc>
              <a:defRPr sz="2400">
                <a:solidFill>
                  <a:schemeClr val="accent2"/>
                </a:solidFill>
              </a:defRPr>
            </a:lvl1pPr>
          </a:lstStyle>
          <a:p>
            <a:endParaRPr lang="en-US" dirty="0"/>
          </a:p>
        </p:txBody>
      </p:sp>
      <p:sp>
        <p:nvSpPr>
          <p:cNvPr id="5" name="Footer Placeholder 4"/>
          <p:cNvSpPr>
            <a:spLocks noGrp="1"/>
          </p:cNvSpPr>
          <p:nvPr>
            <p:ph type="ftr" sz="quarter" idx="11"/>
          </p:nvPr>
        </p:nvSpPr>
        <p:spPr>
          <a:xfrm>
            <a:off x="3124200" y="4672595"/>
            <a:ext cx="2895600" cy="273844"/>
          </a:xfrm>
        </p:spPr>
        <p:txBody>
          <a:bodyPr/>
          <a:lstStyle/>
          <a:p>
            <a:endParaRPr lang="en-US" dirty="0"/>
          </a:p>
        </p:txBody>
      </p:sp>
      <p:sp>
        <p:nvSpPr>
          <p:cNvPr id="7" name="TextBox 6"/>
          <p:cNvSpPr txBox="1"/>
          <p:nvPr userDrawn="1"/>
        </p:nvSpPr>
        <p:spPr>
          <a:xfrm>
            <a:off x="204032" y="4680484"/>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pic>
        <p:nvPicPr>
          <p:cNvPr id="11" name="Picture 10"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498" y="166522"/>
            <a:ext cx="237743" cy="237743"/>
          </a:xfrm>
          <a:prstGeom prst="rect">
            <a:avLst/>
          </a:prstGeom>
        </p:spPr>
      </p:pic>
      <p:cxnSp>
        <p:nvCxnSpPr>
          <p:cNvPr id="12" name="Straight Connector 11"/>
          <p:cNvCxnSpPr/>
          <p:nvPr userDrawn="1"/>
        </p:nvCxnSpPr>
        <p:spPr>
          <a:xfrm>
            <a:off x="285750" y="577185"/>
            <a:ext cx="85740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753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Blu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66954"/>
            <a:ext cx="7772400" cy="1102519"/>
          </a:xfrm>
          <a:effectLst/>
        </p:spPr>
        <p:txBody>
          <a:bodyPr anchor="ctr"/>
          <a:lstStyle>
            <a:lvl1pPr algn="ctr">
              <a:defRPr sz="2900">
                <a:solidFill>
                  <a:srgbClr val="E10021"/>
                </a:solidFill>
              </a:defRPr>
            </a:lvl1pPr>
          </a:lstStyle>
          <a:p>
            <a:r>
              <a:rPr lang="en-US" dirty="0" smtClean="0"/>
              <a:t>Click to edit Master title style</a:t>
            </a:r>
            <a:endParaRPr lang="en-US" dirty="0"/>
          </a:p>
        </p:txBody>
      </p:sp>
      <p:grpSp>
        <p:nvGrpSpPr>
          <p:cNvPr id="5" name="Group 4"/>
          <p:cNvGrpSpPr/>
          <p:nvPr userDrawn="1"/>
        </p:nvGrpSpPr>
        <p:grpSpPr>
          <a:xfrm>
            <a:off x="300182" y="387517"/>
            <a:ext cx="8543636" cy="364117"/>
            <a:chOff x="300182" y="387517"/>
            <a:chExt cx="8543636" cy="364117"/>
          </a:xfrm>
        </p:grpSpPr>
        <p:cxnSp>
          <p:nvCxnSpPr>
            <p:cNvPr id="6" name="Straight Connector 5"/>
            <p:cNvCxnSpPr/>
            <p:nvPr userDrawn="1"/>
          </p:nvCxnSpPr>
          <p:spPr>
            <a:xfrm flipH="1">
              <a:off x="300182" y="569575"/>
              <a:ext cx="406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H="1">
              <a:off x="4779818" y="569575"/>
              <a:ext cx="406400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bu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9941" y="387517"/>
              <a:ext cx="364117" cy="364117"/>
            </a:xfrm>
            <a:prstGeom prst="rect">
              <a:avLst/>
            </a:prstGeom>
          </p:spPr>
        </p:pic>
      </p:grpSp>
      <p:sp>
        <p:nvSpPr>
          <p:cNvPr id="11" name="Footer Placeholder 4"/>
          <p:cNvSpPr>
            <a:spLocks noGrp="1"/>
          </p:cNvSpPr>
          <p:nvPr>
            <p:ph type="ftr" sz="quarter" idx="11"/>
          </p:nvPr>
        </p:nvSpPr>
        <p:spPr>
          <a:xfrm>
            <a:off x="3124200" y="4672595"/>
            <a:ext cx="2895600" cy="273844"/>
          </a:xfrm>
        </p:spPr>
        <p:txBody>
          <a:bodyPr/>
          <a:lstStyle/>
          <a:p>
            <a:endParaRPr lang="en-US" dirty="0"/>
          </a:p>
        </p:txBody>
      </p:sp>
      <p:sp>
        <p:nvSpPr>
          <p:cNvPr id="12" name="TextBox 11"/>
          <p:cNvSpPr txBox="1"/>
          <p:nvPr userDrawn="1"/>
        </p:nvSpPr>
        <p:spPr>
          <a:xfrm>
            <a:off x="204032" y="4680484"/>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3"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spTree>
    <p:extLst>
      <p:ext uri="{BB962C8B-B14F-4D97-AF65-F5344CB8AC3E}">
        <p14:creationId xmlns:p14="http://schemas.microsoft.com/office/powerpoint/2010/main" val="42692240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12310530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3124200" y="4672595"/>
            <a:ext cx="2895600" cy="273844"/>
          </a:xfrm>
        </p:spPr>
        <p:txBody>
          <a:bodyPr/>
          <a:lstStyle/>
          <a:p>
            <a:endParaRPr lang="en-US" dirty="0"/>
          </a:p>
        </p:txBody>
      </p:sp>
      <p:sp>
        <p:nvSpPr>
          <p:cNvPr id="8" name="TextBox 7"/>
          <p:cNvSpPr txBox="1"/>
          <p:nvPr userDrawn="1"/>
        </p:nvSpPr>
        <p:spPr>
          <a:xfrm>
            <a:off x="204032" y="4680484"/>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9" name="Slide Number Placeholder 5"/>
          <p:cNvSpPr txBox="1">
            <a:spLocks/>
          </p:cNvSpPr>
          <p:nvPr userDrawn="1"/>
        </p:nvSpPr>
        <p:spPr>
          <a:xfrm>
            <a:off x="8224640" y="468048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z="850" smtClean="0"/>
              <a:t>‹#›</a:t>
            </a:fld>
            <a:endParaRPr lang="en-US" sz="850" dirty="0"/>
          </a:p>
        </p:txBody>
      </p:sp>
    </p:spTree>
    <p:extLst>
      <p:ext uri="{BB962C8B-B14F-4D97-AF65-F5344CB8AC3E}">
        <p14:creationId xmlns:p14="http://schemas.microsoft.com/office/powerpoint/2010/main" val="42021751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Dark)">
    <p:spTree>
      <p:nvGrpSpPr>
        <p:cNvPr id="1" name=""/>
        <p:cNvGrpSpPr/>
        <p:nvPr/>
      </p:nvGrpSpPr>
      <p:grpSpPr>
        <a:xfrm>
          <a:off x="0" y="0"/>
          <a:ext cx="0" cy="0"/>
          <a:chOff x="0" y="0"/>
          <a:chExt cx="0" cy="0"/>
        </a:xfrm>
      </p:grpSpPr>
      <p:sp>
        <p:nvSpPr>
          <p:cNvPr id="8" name="Rectangle 7"/>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10021"/>
              </a:solidFill>
              <a:latin typeface="Corbe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2996"/>
            <a:ext cx="7998595" cy="539496"/>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p>
            <a:endParaRPr lang="en-US">
              <a:latin typeface="Corbel"/>
            </a:endParaRPr>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latin typeface="Corbel"/>
              </a:rPr>
              <a:t>©2015 Couchbase Inc.</a:t>
            </a:r>
            <a:endParaRPr lang="en-US" sz="850" dirty="0">
              <a:solidFill>
                <a:srgbClr val="CCCCCC"/>
              </a:solidFill>
              <a:latin typeface="Corbel"/>
            </a:endParaRPr>
          </a:p>
        </p:txBody>
      </p:sp>
      <p:sp>
        <p:nvSpPr>
          <p:cNvPr id="11"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latin typeface="Corbel"/>
              </a:rPr>
              <a:pPr/>
              <a:t>‹#›</a:t>
            </a:fld>
            <a:endParaRPr lang="en-US" dirty="0">
              <a:latin typeface="Corbel"/>
            </a:endParaRPr>
          </a:p>
        </p:txBody>
      </p:sp>
    </p:spTree>
    <p:extLst>
      <p:ext uri="{BB962C8B-B14F-4D97-AF65-F5344CB8AC3E}">
        <p14:creationId xmlns:p14="http://schemas.microsoft.com/office/powerpoint/2010/main" val="30531398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p>
        </p:txBody>
      </p:sp>
      <p:sp>
        <p:nvSpPr>
          <p:cNvPr id="6" name="Slide Number Placeholder 5"/>
          <p:cNvSpPr>
            <a:spLocks noGrp="1"/>
          </p:cNvSpPr>
          <p:nvPr>
            <p:ph type="sldNum" sz="quarter" idx="4"/>
          </p:nvPr>
        </p:nvSpPr>
        <p:spPr>
          <a:xfrm>
            <a:off x="8229600" y="4767263"/>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pPr/>
              <a:t>‹#›</a:t>
            </a:fld>
            <a:endParaRPr lang="en-US"/>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78" r:id="rId3"/>
    <p:sldLayoutId id="2147483679" r:id="rId4"/>
    <p:sldLayoutId id="2147483663" r:id="rId5"/>
    <p:sldLayoutId id="2147483666" r:id="rId6"/>
    <p:sldLayoutId id="2147483674" r:id="rId7"/>
    <p:sldLayoutId id="2147483680" r:id="rId8"/>
  </p:sldLayoutIdLst>
  <p:timing>
    <p:tnLst>
      <p:par>
        <p:cT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5.emf"/></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39.emf"/><Relationship Id="rId2" Type="http://schemas.openxmlformats.org/officeDocument/2006/relationships/image" Target="../media/image36.emf"/><Relationship Id="rId1" Type="http://schemas.openxmlformats.org/officeDocument/2006/relationships/slideLayout" Target="../slideLayouts/slideLayout4.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png"/><Relationship Id="rId9"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 </a:t>
            </a:r>
            <a:endParaRPr lang="fr-FR" dirty="0"/>
          </a:p>
        </p:txBody>
      </p:sp>
      <p:sp>
        <p:nvSpPr>
          <p:cNvPr id="7" name="Title 1"/>
          <p:cNvSpPr txBox="1">
            <a:spLocks/>
          </p:cNvSpPr>
          <p:nvPr/>
        </p:nvSpPr>
        <p:spPr>
          <a:xfrm>
            <a:off x="2650331" y="1678762"/>
            <a:ext cx="7772400" cy="1102519"/>
          </a:xfrm>
          <a:prstGeom prst="rect">
            <a:avLst/>
          </a:prstGeom>
          <a:effectLst/>
        </p:spPr>
        <p:txBody>
          <a:bodyPr vert="horz" lIns="91440" tIns="45720" rIns="91440" bIns="45720" rtlCol="0" anchor="ctr">
            <a:noAutofit/>
          </a:bodyPr>
          <a:lstStyle>
            <a:lvl1pPr algn="l" defTabSz="457200" rtl="0" eaLnBrk="1" latinLnBrk="0" hangingPunct="1">
              <a:lnSpc>
                <a:spcPct val="80000"/>
              </a:lnSpc>
              <a:spcBef>
                <a:spcPct val="0"/>
              </a:spcBef>
              <a:buNone/>
              <a:defRPr sz="2400" b="1" kern="1200">
                <a:solidFill>
                  <a:schemeClr val="accent2"/>
                </a:solidFill>
                <a:latin typeface="+mj-lt"/>
                <a:ea typeface="+mj-ea"/>
                <a:cs typeface="+mj-cs"/>
              </a:defRPr>
            </a:lvl1pPr>
          </a:lstStyle>
          <a:p>
            <a:r>
              <a:rPr lang="en-US" sz="4000" dirty="0" smtClean="0">
                <a:solidFill>
                  <a:srgbClr val="D7001A"/>
                </a:solidFill>
              </a:rPr>
              <a:t/>
            </a:r>
            <a:br>
              <a:rPr lang="en-US" sz="4000" dirty="0" smtClean="0">
                <a:solidFill>
                  <a:srgbClr val="D7001A"/>
                </a:solidFill>
              </a:rPr>
            </a:br>
            <a:r>
              <a:rPr lang="en-US" sz="4000" dirty="0" err="1" smtClean="0">
                <a:solidFill>
                  <a:srgbClr val="D7001A"/>
                </a:solidFill>
              </a:rPr>
              <a:t>Couchbase</a:t>
            </a:r>
            <a:r>
              <a:rPr lang="en-US" sz="4000" dirty="0" smtClean="0">
                <a:solidFill>
                  <a:srgbClr val="D7001A"/>
                </a:solidFill>
              </a:rPr>
              <a:t> Server</a:t>
            </a:r>
            <a:endParaRPr lang="en-US" sz="4000" dirty="0">
              <a:solidFill>
                <a:srgbClr val="D7001A"/>
              </a:solidFill>
            </a:endParaRPr>
          </a:p>
        </p:txBody>
      </p:sp>
    </p:spTree>
    <p:extLst>
      <p:ext uri="{BB962C8B-B14F-4D97-AF65-F5344CB8AC3E}">
        <p14:creationId xmlns:p14="http://schemas.microsoft.com/office/powerpoint/2010/main" val="119626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t>
            </a:r>
            <a:r>
              <a:rPr lang="en-US" dirty="0"/>
              <a:t>Data in </a:t>
            </a:r>
            <a:r>
              <a:rPr lang="en-US" dirty="0" smtClean="0"/>
              <a:t>Couchbase</a:t>
            </a:r>
            <a:endParaRPr lang="en-US" dirty="0"/>
          </a:p>
        </p:txBody>
      </p:sp>
      <p:sp>
        <p:nvSpPr>
          <p:cNvPr id="3" name="Content Placeholder 2"/>
          <p:cNvSpPr>
            <a:spLocks noGrp="1"/>
          </p:cNvSpPr>
          <p:nvPr>
            <p:ph idx="4294967295"/>
          </p:nvPr>
        </p:nvSpPr>
        <p:spPr>
          <a:xfrm>
            <a:off x="0" y="685800"/>
            <a:ext cx="8007350" cy="487363"/>
          </a:xfrm>
        </p:spPr>
        <p:txBody>
          <a:bodyPr/>
          <a:lstStyle/>
          <a:p>
            <a:r>
              <a:rPr lang="en-US" dirty="0" smtClean="0"/>
              <a:t>Multiple Access Paths</a:t>
            </a:r>
            <a:endParaRPr lang="en-US" dirty="0"/>
          </a:p>
        </p:txBody>
      </p:sp>
      <p:sp>
        <p:nvSpPr>
          <p:cNvPr id="8" name="Cube 7"/>
          <p:cNvSpPr/>
          <p:nvPr/>
        </p:nvSpPr>
        <p:spPr>
          <a:xfrm>
            <a:off x="276354" y="3254926"/>
            <a:ext cx="3663009" cy="914400"/>
          </a:xfrm>
          <a:prstGeom prst="cube">
            <a:avLst>
              <a:gd name="adj" fmla="val 5176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Cluster</a:t>
            </a:r>
            <a:endParaRPr lang="en-US" dirty="0"/>
          </a:p>
        </p:txBody>
      </p:sp>
      <p:sp>
        <p:nvSpPr>
          <p:cNvPr id="7" name="Cube 6"/>
          <p:cNvSpPr/>
          <p:nvPr/>
        </p:nvSpPr>
        <p:spPr>
          <a:xfrm>
            <a:off x="292431" y="2706988"/>
            <a:ext cx="2110734" cy="914400"/>
          </a:xfrm>
          <a:prstGeom prst="cube">
            <a:avLst>
              <a:gd name="adj" fmla="val 5176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Service</a:t>
            </a:r>
            <a:endParaRPr lang="en-US" dirty="0"/>
          </a:p>
        </p:txBody>
      </p:sp>
      <p:sp>
        <p:nvSpPr>
          <p:cNvPr id="16" name="TextBox 15"/>
          <p:cNvSpPr txBox="1"/>
          <p:nvPr/>
        </p:nvSpPr>
        <p:spPr>
          <a:xfrm>
            <a:off x="4133850" y="1492250"/>
            <a:ext cx="4630281" cy="2646879"/>
          </a:xfrm>
          <a:prstGeom prst="rect">
            <a:avLst/>
          </a:prstGeom>
          <a:solidFill>
            <a:schemeClr val="bg1"/>
          </a:solidFill>
        </p:spPr>
        <p:txBody>
          <a:bodyPr wrap="square" rtlCol="0">
            <a:spAutoFit/>
          </a:bodyPr>
          <a:lstStyle/>
          <a:p>
            <a:r>
              <a:rPr lang="en-US" sz="2000" i="1" dirty="0" smtClean="0"/>
              <a:t>Functional</a:t>
            </a:r>
          </a:p>
          <a:p>
            <a:r>
              <a:rPr lang="en-US" dirty="0" smtClean="0"/>
              <a:t>Hold on to cluster information such as topology.</a:t>
            </a:r>
          </a:p>
          <a:p>
            <a:endParaRPr lang="en-US" dirty="0"/>
          </a:p>
          <a:p>
            <a:r>
              <a:rPr lang="en-US" sz="2000" i="1" dirty="0" smtClean="0"/>
              <a:t>API</a:t>
            </a:r>
          </a:p>
          <a:p>
            <a:r>
              <a:rPr lang="en-US" dirty="0" smtClean="0"/>
              <a:t>Reference Cluster Management</a:t>
            </a:r>
          </a:p>
          <a:p>
            <a:r>
              <a:rPr lang="en-US" dirty="0" err="1" smtClean="0"/>
              <a:t>openBucket</a:t>
            </a:r>
            <a:r>
              <a:rPr lang="en-US" dirty="0" smtClean="0"/>
              <a:t>()</a:t>
            </a:r>
          </a:p>
          <a:p>
            <a:r>
              <a:rPr lang="en-US" dirty="0"/>
              <a:t>i</a:t>
            </a:r>
            <a:r>
              <a:rPr lang="en-US" dirty="0" smtClean="0"/>
              <a:t>nfo()</a:t>
            </a:r>
          </a:p>
          <a:p>
            <a:r>
              <a:rPr lang="en-US" dirty="0"/>
              <a:t>d</a:t>
            </a:r>
            <a:r>
              <a:rPr lang="en-US" dirty="0" smtClean="0"/>
              <a:t>isconnect()</a:t>
            </a:r>
          </a:p>
        </p:txBody>
      </p:sp>
      <p:sp>
        <p:nvSpPr>
          <p:cNvPr id="17" name="TextBox 16"/>
          <p:cNvSpPr txBox="1"/>
          <p:nvPr/>
        </p:nvSpPr>
        <p:spPr>
          <a:xfrm>
            <a:off x="4133850" y="1492250"/>
            <a:ext cx="4630281" cy="2646879"/>
          </a:xfrm>
          <a:prstGeom prst="rect">
            <a:avLst/>
          </a:prstGeom>
          <a:solidFill>
            <a:schemeClr val="bg1"/>
          </a:solidFill>
        </p:spPr>
        <p:txBody>
          <a:bodyPr wrap="square" rtlCol="0">
            <a:spAutoFit/>
          </a:bodyPr>
          <a:lstStyle/>
          <a:p>
            <a:r>
              <a:rPr lang="en-US" sz="2000" i="1" dirty="0" smtClean="0"/>
              <a:t>Functional</a:t>
            </a:r>
          </a:p>
          <a:p>
            <a:r>
              <a:rPr lang="en-US" dirty="0" smtClean="0"/>
              <a:t>Give the application developer a concurrent API for basic (k-v) or document management</a:t>
            </a:r>
          </a:p>
          <a:p>
            <a:endParaRPr lang="en-US" dirty="0"/>
          </a:p>
          <a:p>
            <a:r>
              <a:rPr lang="en-US" sz="2000" i="1" dirty="0" smtClean="0"/>
              <a:t>API</a:t>
            </a:r>
          </a:p>
          <a:p>
            <a:r>
              <a:rPr lang="en-US" dirty="0"/>
              <a:t>g</a:t>
            </a:r>
            <a:r>
              <a:rPr lang="en-US" dirty="0" smtClean="0"/>
              <a:t>et()</a:t>
            </a:r>
          </a:p>
          <a:p>
            <a:r>
              <a:rPr lang="en-US" dirty="0" smtClean="0"/>
              <a:t>insert()</a:t>
            </a:r>
          </a:p>
          <a:p>
            <a:r>
              <a:rPr lang="en-US" dirty="0" err="1" smtClean="0"/>
              <a:t>upsert</a:t>
            </a:r>
            <a:r>
              <a:rPr lang="en-US" dirty="0" smtClean="0"/>
              <a:t>()</a:t>
            </a:r>
          </a:p>
          <a:p>
            <a:r>
              <a:rPr lang="en-US" dirty="0" smtClean="0"/>
              <a:t>remove()</a:t>
            </a:r>
          </a:p>
        </p:txBody>
      </p:sp>
      <p:sp>
        <p:nvSpPr>
          <p:cNvPr id="18" name="TextBox 17"/>
          <p:cNvSpPr txBox="1"/>
          <p:nvPr/>
        </p:nvSpPr>
        <p:spPr>
          <a:xfrm>
            <a:off x="4133850" y="1481773"/>
            <a:ext cx="4630281" cy="3046988"/>
          </a:xfrm>
          <a:prstGeom prst="rect">
            <a:avLst/>
          </a:prstGeom>
          <a:solidFill>
            <a:schemeClr val="bg1"/>
          </a:solidFill>
        </p:spPr>
        <p:txBody>
          <a:bodyPr wrap="square" rtlCol="0">
            <a:spAutoFit/>
          </a:bodyPr>
          <a:lstStyle/>
          <a:p>
            <a:r>
              <a:rPr lang="en-US" sz="2000" i="1" dirty="0" smtClean="0"/>
              <a:t>Functional</a:t>
            </a:r>
          </a:p>
          <a:p>
            <a:r>
              <a:rPr lang="en-US" dirty="0" smtClean="0"/>
              <a:t>Allow for querying, execution of other directives such as defining indexes and checking on index state.</a:t>
            </a:r>
          </a:p>
          <a:p>
            <a:endParaRPr lang="en-US" dirty="0"/>
          </a:p>
          <a:p>
            <a:r>
              <a:rPr lang="en-US" sz="2000" i="1" dirty="0" smtClean="0"/>
              <a:t>API</a:t>
            </a:r>
          </a:p>
          <a:p>
            <a:r>
              <a:rPr lang="en-US" sz="2000" dirty="0" smtClean="0"/>
              <a:t>abucket.NewN1QLQuery(</a:t>
            </a:r>
            <a:br>
              <a:rPr lang="en-US" sz="2000" dirty="0" smtClean="0"/>
            </a:br>
            <a:r>
              <a:rPr lang="en-US" sz="2000" dirty="0" smtClean="0"/>
              <a:t>  “SELECT * FROM default LIMIT 5” )</a:t>
            </a:r>
          </a:p>
          <a:p>
            <a:r>
              <a:rPr lang="en-US" sz="2000" dirty="0" smtClean="0"/>
              <a:t>  .</a:t>
            </a:r>
            <a:r>
              <a:rPr lang="en-US" sz="2000" dirty="0"/>
              <a:t>Consistency(</a:t>
            </a:r>
            <a:r>
              <a:rPr lang="en-US" sz="2000" dirty="0" err="1"/>
              <a:t>gocouchbase.RequestPlus</a:t>
            </a:r>
            <a:r>
              <a:rPr lang="en-US" sz="2000" dirty="0"/>
              <a:t>);</a:t>
            </a:r>
          </a:p>
          <a:p>
            <a:endParaRPr lang="en-US" sz="2000" dirty="0" smtClean="0"/>
          </a:p>
        </p:txBody>
      </p:sp>
      <p:sp>
        <p:nvSpPr>
          <p:cNvPr id="19" name="TextBox 18"/>
          <p:cNvSpPr txBox="1"/>
          <p:nvPr/>
        </p:nvSpPr>
        <p:spPr>
          <a:xfrm>
            <a:off x="4133850" y="1495659"/>
            <a:ext cx="4630281" cy="2154436"/>
          </a:xfrm>
          <a:prstGeom prst="rect">
            <a:avLst/>
          </a:prstGeom>
          <a:solidFill>
            <a:schemeClr val="bg1"/>
          </a:solidFill>
        </p:spPr>
        <p:txBody>
          <a:bodyPr wrap="square" rtlCol="0">
            <a:spAutoFit/>
          </a:bodyPr>
          <a:lstStyle/>
          <a:p>
            <a:r>
              <a:rPr lang="en-US" sz="2000" i="1" dirty="0" smtClean="0"/>
              <a:t>Functional</a:t>
            </a:r>
          </a:p>
          <a:p>
            <a:r>
              <a:rPr lang="en-US" dirty="0" smtClean="0"/>
              <a:t>Allow for view querying, building of queries and reasonable error handling from the cluster.</a:t>
            </a:r>
          </a:p>
          <a:p>
            <a:endParaRPr lang="en-US" dirty="0"/>
          </a:p>
          <a:p>
            <a:r>
              <a:rPr lang="en-US" sz="2000" i="1" dirty="0" smtClean="0"/>
              <a:t>API</a:t>
            </a:r>
          </a:p>
          <a:p>
            <a:r>
              <a:rPr lang="en-US" sz="2000" dirty="0" err="1" smtClean="0"/>
              <a:t>abucket.NewViewQuery</a:t>
            </a:r>
            <a:r>
              <a:rPr lang="en-US" sz="2000" dirty="0" smtClean="0"/>
              <a:t>().Limit().Stale()</a:t>
            </a:r>
          </a:p>
          <a:p>
            <a:endParaRPr lang="en-US" sz="2000" dirty="0" smtClean="0"/>
          </a:p>
        </p:txBody>
      </p:sp>
      <p:sp>
        <p:nvSpPr>
          <p:cNvPr id="20" name="Cube 19"/>
          <p:cNvSpPr/>
          <p:nvPr/>
        </p:nvSpPr>
        <p:spPr>
          <a:xfrm>
            <a:off x="1939262" y="2709275"/>
            <a:ext cx="2049534" cy="914400"/>
          </a:xfrm>
          <a:prstGeom prst="cube">
            <a:avLst>
              <a:gd name="adj" fmla="val 51761"/>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Query &amp; Index</a:t>
            </a:r>
          </a:p>
          <a:p>
            <a:pPr algn="ctr"/>
            <a:r>
              <a:rPr lang="en-US" dirty="0" smtClean="0"/>
              <a:t>Services</a:t>
            </a:r>
            <a:endParaRPr lang="en-US" dirty="0"/>
          </a:p>
        </p:txBody>
      </p:sp>
      <p:sp>
        <p:nvSpPr>
          <p:cNvPr id="15" name="Cube 14"/>
          <p:cNvSpPr/>
          <p:nvPr/>
        </p:nvSpPr>
        <p:spPr>
          <a:xfrm>
            <a:off x="308507" y="1917950"/>
            <a:ext cx="1239100" cy="1189430"/>
          </a:xfrm>
          <a:prstGeom prst="cube">
            <a:avLst>
              <a:gd name="adj" fmla="val 39405"/>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CRUD</a:t>
            </a:r>
            <a:endParaRPr lang="en-US" dirty="0"/>
          </a:p>
        </p:txBody>
      </p:sp>
      <p:sp>
        <p:nvSpPr>
          <p:cNvPr id="14" name="Cube 13"/>
          <p:cNvSpPr/>
          <p:nvPr/>
        </p:nvSpPr>
        <p:spPr>
          <a:xfrm>
            <a:off x="1083705" y="1917950"/>
            <a:ext cx="1395508" cy="1189430"/>
          </a:xfrm>
          <a:prstGeom prst="cube">
            <a:avLst>
              <a:gd name="adj" fmla="val 39405"/>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View Query</a:t>
            </a:r>
            <a:endParaRPr lang="en-US" dirty="0"/>
          </a:p>
        </p:txBody>
      </p:sp>
      <p:sp>
        <p:nvSpPr>
          <p:cNvPr id="10" name="Cube 9"/>
          <p:cNvSpPr/>
          <p:nvPr/>
        </p:nvSpPr>
        <p:spPr>
          <a:xfrm>
            <a:off x="1996298" y="1917950"/>
            <a:ext cx="1992497" cy="1198851"/>
          </a:xfrm>
          <a:prstGeom prst="cube">
            <a:avLst>
              <a:gd name="adj" fmla="val 3940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N1QL Query</a:t>
            </a:r>
            <a:endParaRPr lang="en-US" dirty="0"/>
          </a:p>
        </p:txBody>
      </p:sp>
      <p:sp>
        <p:nvSpPr>
          <p:cNvPr id="4" name="TextBox 3"/>
          <p:cNvSpPr txBox="1"/>
          <p:nvPr/>
        </p:nvSpPr>
        <p:spPr>
          <a:xfrm>
            <a:off x="4133850" y="1492250"/>
            <a:ext cx="4630281" cy="3200877"/>
          </a:xfrm>
          <a:prstGeom prst="rect">
            <a:avLst/>
          </a:prstGeom>
          <a:solidFill>
            <a:schemeClr val="bg1"/>
          </a:solidFill>
        </p:spPr>
        <p:txBody>
          <a:bodyPr wrap="square" rtlCol="0">
            <a:spAutoFit/>
          </a:bodyPr>
          <a:lstStyle/>
          <a:p>
            <a:r>
              <a:rPr lang="en-US" sz="2000" i="1" dirty="0" smtClean="0"/>
              <a:t>Functional</a:t>
            </a:r>
          </a:p>
          <a:p>
            <a:r>
              <a:rPr lang="en-US" dirty="0" smtClean="0"/>
              <a:t>Manage connections to the bucket within the cluster for different services.</a:t>
            </a:r>
          </a:p>
          <a:p>
            <a:r>
              <a:rPr lang="en-US" dirty="0" smtClean="0"/>
              <a:t>Provide a core layer where IO can be managed and optimized.</a:t>
            </a:r>
          </a:p>
          <a:p>
            <a:r>
              <a:rPr lang="en-US" dirty="0" smtClean="0"/>
              <a:t>Provide a way to manage buckets.</a:t>
            </a:r>
          </a:p>
          <a:p>
            <a:endParaRPr lang="en-US" dirty="0"/>
          </a:p>
          <a:p>
            <a:r>
              <a:rPr lang="en-US" sz="2000" i="1" dirty="0" smtClean="0"/>
              <a:t>API</a:t>
            </a:r>
          </a:p>
          <a:p>
            <a:r>
              <a:rPr lang="en-US" dirty="0" err="1" smtClean="0"/>
              <a:t>insertDesignDocument</a:t>
            </a:r>
            <a:r>
              <a:rPr lang="en-US" dirty="0" smtClean="0"/>
              <a:t>()</a:t>
            </a:r>
          </a:p>
          <a:p>
            <a:r>
              <a:rPr lang="en-US" dirty="0"/>
              <a:t>f</a:t>
            </a:r>
            <a:r>
              <a:rPr lang="en-US" dirty="0" smtClean="0"/>
              <a:t>lush()</a:t>
            </a:r>
          </a:p>
          <a:p>
            <a:r>
              <a:rPr lang="en-US" dirty="0" err="1" smtClean="0"/>
              <a:t>listDesignDocuments</a:t>
            </a:r>
            <a:r>
              <a:rPr lang="en-US" dirty="0" smtClean="0"/>
              <a:t>()</a:t>
            </a:r>
          </a:p>
        </p:txBody>
      </p:sp>
    </p:spTree>
    <p:extLst>
      <p:ext uri="{BB962C8B-B14F-4D97-AF65-F5344CB8AC3E}">
        <p14:creationId xmlns:p14="http://schemas.microsoft.com/office/powerpoint/2010/main" val="4359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par>
                          <p:cTn id="15" fill="hold">
                            <p:stCondLst>
                              <p:cond delay="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par>
                          <p:cTn id="26" fill="hold">
                            <p:stCondLst>
                              <p:cond delay="0"/>
                            </p:stCondLst>
                            <p:childTnLst>
                              <p:par>
                                <p:cTn id="27" presetID="2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hidden"/>
                                      </p:to>
                                    </p:set>
                                  </p:childTnLst>
                                </p:cTn>
                              </p:par>
                            </p:childTnLst>
                          </p:cTn>
                        </p:par>
                        <p:par>
                          <p:cTn id="37" fill="hold">
                            <p:stCondLst>
                              <p:cond delay="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9"/>
                                        </p:tgtEl>
                                        <p:attrNameLst>
                                          <p:attrName>style.visibility</p:attrName>
                                        </p:attrNameLst>
                                      </p:cBhvr>
                                      <p:to>
                                        <p:strVal val="hidden"/>
                                      </p:to>
                                    </p:set>
                                  </p:childTnLst>
                                </p:cTn>
                              </p:par>
                            </p:childTnLst>
                          </p:cTn>
                        </p:par>
                        <p:par>
                          <p:cTn id="48" fill="hold">
                            <p:stCondLst>
                              <p:cond delay="0"/>
                            </p:stCondLst>
                            <p:childTnLst>
                              <p:par>
                                <p:cTn id="49" presetID="22" presetClass="entr" presetSubtype="4"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6" grpId="0" animBg="1"/>
      <p:bldP spid="16" grpId="1" animBg="1"/>
      <p:bldP spid="17" grpId="0" animBg="1"/>
      <p:bldP spid="17" grpId="1" animBg="1"/>
      <p:bldP spid="18" grpId="0" animBg="1"/>
      <p:bldP spid="19" grpId="0" animBg="1"/>
      <p:bldP spid="19" grpId="1" animBg="1"/>
      <p:bldP spid="20" grpId="0" animBg="1"/>
      <p:bldP spid="15" grpId="0" animBg="1"/>
      <p:bldP spid="14" grpId="0" animBg="1"/>
      <p:bldP spid="10" grpId="0" animBg="1"/>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SDKs and Connectors</a:t>
            </a:r>
            <a:endParaRPr lang="en-US" dirty="0"/>
          </a:p>
        </p:txBody>
      </p:sp>
      <p:pic>
        <p:nvPicPr>
          <p:cNvPr id="4" name="Content Placeholder 3"/>
          <p:cNvPicPr>
            <a:picLocks noGrp="1" noChangeAspect="1"/>
          </p:cNvPicPr>
          <p:nvPr>
            <p:ph idx="1"/>
          </p:nvPr>
        </p:nvPicPr>
        <p:blipFill rotWithShape="1">
          <a:blip r:embed="rId3"/>
          <a:srcRect l="66472" t="10741" r="-1438"/>
          <a:stretch/>
        </p:blipFill>
        <p:spPr>
          <a:xfrm>
            <a:off x="6072187" y="552492"/>
            <a:ext cx="2131515" cy="4591008"/>
          </a:xfrm>
        </p:spPr>
      </p:pic>
      <p:pic>
        <p:nvPicPr>
          <p:cNvPr id="5" name="Content Placeholder 3"/>
          <p:cNvPicPr>
            <a:picLocks noChangeAspect="1"/>
          </p:cNvPicPr>
          <p:nvPr/>
        </p:nvPicPr>
        <p:blipFill rotWithShape="1">
          <a:blip r:embed="rId3"/>
          <a:srcRect l="-3769" r="34562" b="40799"/>
          <a:stretch/>
        </p:blipFill>
        <p:spPr>
          <a:xfrm>
            <a:off x="1541443" y="1134202"/>
            <a:ext cx="4218859" cy="3045004"/>
          </a:xfrm>
          <a:prstGeom prst="rect">
            <a:avLst/>
          </a:prstGeom>
        </p:spPr>
      </p:pic>
      <p:cxnSp>
        <p:nvCxnSpPr>
          <p:cNvPr id="10" name="Elbow Connector 9"/>
          <p:cNvCxnSpPr/>
          <p:nvPr/>
        </p:nvCxnSpPr>
        <p:spPr>
          <a:xfrm rot="16200000" flipH="1">
            <a:off x="5051107" y="3723640"/>
            <a:ext cx="1584960" cy="457200"/>
          </a:xfrm>
          <a:prstGeom prst="bentConnector3">
            <a:avLst>
              <a:gd name="adj1" fmla="val 641"/>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p:nvPr/>
        </p:nvCxnSpPr>
        <p:spPr>
          <a:xfrm rot="5400000" flipH="1" flipV="1">
            <a:off x="4659947" y="1747520"/>
            <a:ext cx="2367280" cy="457200"/>
          </a:xfrm>
          <a:prstGeom prst="bentConnector3">
            <a:avLst>
              <a:gd name="adj1" fmla="val -215"/>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8956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SQL for NoSQL</a:t>
            </a:r>
            <a:endParaRPr lang="en-US" dirty="0"/>
          </a:p>
        </p:txBody>
      </p:sp>
      <p:sp>
        <p:nvSpPr>
          <p:cNvPr id="3" name="Content Placeholder 2"/>
          <p:cNvSpPr>
            <a:spLocks noGrp="1"/>
          </p:cNvSpPr>
          <p:nvPr>
            <p:ph idx="1"/>
          </p:nvPr>
        </p:nvSpPr>
        <p:spPr/>
        <p:txBody>
          <a:bodyPr/>
          <a:lstStyle/>
          <a:p>
            <a:pPr>
              <a:lnSpc>
                <a:spcPct val="130000"/>
              </a:lnSpc>
            </a:pPr>
            <a:r>
              <a:rPr lang="en-US" dirty="0" smtClean="0"/>
              <a:t>JSON document model provides</a:t>
            </a:r>
            <a:endParaRPr lang="en-US" dirty="0"/>
          </a:p>
          <a:p>
            <a:pPr lvl="1"/>
            <a:r>
              <a:rPr lang="en-US" dirty="0" smtClean="0"/>
              <a:t>Rich Structure (no assembly)</a:t>
            </a:r>
          </a:p>
          <a:p>
            <a:pPr lvl="1"/>
            <a:r>
              <a:rPr lang="en-US" dirty="0" smtClean="0"/>
              <a:t>Structure Evolution (flexible schema, seamless change)</a:t>
            </a:r>
          </a:p>
          <a:p>
            <a:pPr>
              <a:lnSpc>
                <a:spcPct val="130000"/>
              </a:lnSpc>
            </a:pPr>
            <a:r>
              <a:rPr lang="en-US" dirty="0" smtClean="0"/>
              <a:t>SQL provides</a:t>
            </a:r>
          </a:p>
          <a:p>
            <a:pPr lvl="1"/>
            <a:r>
              <a:rPr lang="en-US" dirty="0" smtClean="0"/>
              <a:t>Query across relationships</a:t>
            </a:r>
          </a:p>
          <a:p>
            <a:pPr lvl="1"/>
            <a:r>
              <a:rPr lang="en-US" dirty="0" smtClean="0"/>
              <a:t>Query in general</a:t>
            </a:r>
          </a:p>
          <a:p>
            <a:pPr>
              <a:lnSpc>
                <a:spcPct val="150000"/>
              </a:lnSpc>
            </a:pPr>
            <a:r>
              <a:rPr lang="en-US" dirty="0" smtClean="0"/>
              <a:t>Why SQL for JSON?</a:t>
            </a:r>
          </a:p>
          <a:p>
            <a:pPr lvl="1"/>
            <a:r>
              <a:rPr lang="en-US" b="1" dirty="0" smtClean="0"/>
              <a:t>To address all these data concerns</a:t>
            </a:r>
          </a:p>
          <a:p>
            <a:pPr lvl="1"/>
            <a:r>
              <a:rPr lang="en-US" b="1" dirty="0" smtClean="0"/>
              <a:t>N1QL is SQL for JSON</a:t>
            </a:r>
          </a:p>
        </p:txBody>
      </p:sp>
      <p:pic>
        <p:nvPicPr>
          <p:cNvPr id="4" name="Picture 3"/>
          <p:cNvPicPr>
            <a:picLocks noChangeAspect="1"/>
          </p:cNvPicPr>
          <p:nvPr/>
        </p:nvPicPr>
        <p:blipFill>
          <a:blip r:embed="rId2"/>
          <a:stretch>
            <a:fillRect/>
          </a:stretch>
        </p:blipFill>
        <p:spPr>
          <a:xfrm>
            <a:off x="6804273" y="2894915"/>
            <a:ext cx="2146192" cy="2146192"/>
          </a:xfrm>
          <a:prstGeom prst="rect">
            <a:avLst/>
          </a:prstGeom>
        </p:spPr>
      </p:pic>
    </p:spTree>
    <p:extLst>
      <p:ext uri="{BB962C8B-B14F-4D97-AF65-F5344CB8AC3E}">
        <p14:creationId xmlns:p14="http://schemas.microsoft.com/office/powerpoint/2010/main" val="2739103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N1QL is SQL for JSON</a:t>
            </a:r>
            <a:endParaRPr lang="en-US" dirty="0"/>
          </a:p>
        </p:txBody>
      </p:sp>
      <p:sp>
        <p:nvSpPr>
          <p:cNvPr id="4" name="Content Placeholder 3"/>
          <p:cNvSpPr>
            <a:spLocks noGrp="1"/>
          </p:cNvSpPr>
          <p:nvPr>
            <p:ph idx="4294967295"/>
          </p:nvPr>
        </p:nvSpPr>
        <p:spPr>
          <a:xfrm>
            <a:off x="350928" y="827137"/>
            <a:ext cx="7656421" cy="3252738"/>
          </a:xfrm>
        </p:spPr>
        <p:txBody>
          <a:bodyPr/>
          <a:lstStyle/>
          <a:p>
            <a:r>
              <a:rPr lang="en-US" dirty="0"/>
              <a:t>Next generation, NoSQL query language</a:t>
            </a:r>
          </a:p>
          <a:p>
            <a:pPr lvl="1"/>
            <a:r>
              <a:rPr lang="en-US" sz="2400" dirty="0"/>
              <a:t>SQL-like : SELECT * FROM WHERE/</a:t>
            </a:r>
            <a:r>
              <a:rPr lang="en-US" sz="2400" dirty="0" smtClean="0"/>
              <a:t>LIKE/</a:t>
            </a:r>
            <a:r>
              <a:rPr lang="en-US" sz="2400" dirty="0"/>
              <a:t>GROUP/</a:t>
            </a:r>
            <a:r>
              <a:rPr lang="en-US" sz="2400" dirty="0" smtClean="0"/>
              <a:t>etc., </a:t>
            </a:r>
          </a:p>
          <a:p>
            <a:pPr lvl="1"/>
            <a:r>
              <a:rPr lang="en-US" sz="2400" b="1" dirty="0" smtClean="0"/>
              <a:t>JOINS</a:t>
            </a:r>
          </a:p>
          <a:p>
            <a:pPr lvl="1"/>
            <a:r>
              <a:rPr lang="en-US" sz="2400" dirty="0" smtClean="0"/>
              <a:t>Powerful </a:t>
            </a:r>
            <a:r>
              <a:rPr lang="en-US" sz="2400" dirty="0" err="1" smtClean="0"/>
              <a:t>Extesions</a:t>
            </a:r>
            <a:r>
              <a:rPr lang="en-US" sz="2400" dirty="0" smtClean="0"/>
              <a:t> (nest, </a:t>
            </a:r>
            <a:r>
              <a:rPr lang="en-US" sz="2400" dirty="0" err="1" smtClean="0"/>
              <a:t>unnest</a:t>
            </a:r>
            <a:r>
              <a:rPr lang="en-US" sz="2400" dirty="0" smtClean="0"/>
              <a:t>) </a:t>
            </a:r>
            <a:r>
              <a:rPr lang="en-US" sz="2400" dirty="0"/>
              <a:t>for JSON to support nested and hierarchical data </a:t>
            </a:r>
            <a:r>
              <a:rPr lang="en-US" sz="2400" dirty="0" smtClean="0"/>
              <a:t>structures.</a:t>
            </a:r>
          </a:p>
          <a:p>
            <a:pPr lvl="1"/>
            <a:r>
              <a:rPr lang="en-US" sz="2400" dirty="0" smtClean="0"/>
              <a:t> Multiple </a:t>
            </a:r>
            <a:r>
              <a:rPr lang="en-US" sz="2400" dirty="0"/>
              <a:t>backend access paths – Views and global secondary indexes</a:t>
            </a:r>
          </a:p>
          <a:p>
            <a:pPr lvl="1"/>
            <a:r>
              <a:rPr lang="en-US" sz="2400" dirty="0" smtClean="0"/>
              <a:t>ODBC</a:t>
            </a:r>
            <a:r>
              <a:rPr lang="en-US" sz="2400" dirty="0"/>
              <a:t>/JDBC drivers </a:t>
            </a:r>
            <a:r>
              <a:rPr lang="en-US" sz="2400" dirty="0" smtClean="0"/>
              <a:t>available</a:t>
            </a:r>
            <a:endParaRPr lang="en-US" sz="2400" dirty="0"/>
          </a:p>
        </p:txBody>
      </p:sp>
      <p:pic>
        <p:nvPicPr>
          <p:cNvPr id="5" name="Picture 4"/>
          <p:cNvPicPr>
            <a:picLocks noChangeAspect="1"/>
          </p:cNvPicPr>
          <p:nvPr/>
        </p:nvPicPr>
        <p:blipFill>
          <a:blip r:embed="rId3"/>
          <a:stretch>
            <a:fillRect/>
          </a:stretch>
        </p:blipFill>
        <p:spPr>
          <a:xfrm>
            <a:off x="6804273" y="2894915"/>
            <a:ext cx="2146192" cy="2146192"/>
          </a:xfrm>
          <a:prstGeom prst="rect">
            <a:avLst/>
          </a:prstGeom>
        </p:spPr>
      </p:pic>
    </p:spTree>
    <p:extLst>
      <p:ext uri="{BB962C8B-B14F-4D97-AF65-F5344CB8AC3E}">
        <p14:creationId xmlns:p14="http://schemas.microsoft.com/office/powerpoint/2010/main" val="3934376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Representing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9621250"/>
              </p:ext>
            </p:extLst>
          </p:nvPr>
        </p:nvGraphicFramePr>
        <p:xfrm>
          <a:off x="476048" y="824109"/>
          <a:ext cx="8151739" cy="3600434"/>
        </p:xfrm>
        <a:graphic>
          <a:graphicData uri="http://schemas.openxmlformats.org/drawingml/2006/table">
            <a:tbl>
              <a:tblPr firstRow="1" bandRow="1">
                <a:tableStyleId>{5C22544A-7EE6-4342-B048-85BDC9FD1C3A}</a:tableStyleId>
              </a:tblPr>
              <a:tblGrid>
                <a:gridCol w="1937793"/>
                <a:gridCol w="3131208"/>
                <a:gridCol w="3082738"/>
              </a:tblGrid>
              <a:tr h="659316">
                <a:tc>
                  <a:txBody>
                    <a:bodyPr/>
                    <a:lstStyle/>
                    <a:p>
                      <a:r>
                        <a:rPr lang="en-US" sz="1600" dirty="0" smtClean="0"/>
                        <a:t>Data Concern</a:t>
                      </a:r>
                      <a:endParaRPr lang="en-US" sz="1600" dirty="0"/>
                    </a:p>
                  </a:txBody>
                  <a:tcPr anchor="ctr"/>
                </a:tc>
                <a:tc>
                  <a:txBody>
                    <a:bodyPr/>
                    <a:lstStyle/>
                    <a:p>
                      <a:r>
                        <a:rPr lang="en-US" sz="1600" baseline="0" dirty="0" smtClean="0"/>
                        <a:t>Relational Model</a:t>
                      </a:r>
                      <a:endParaRPr lang="en-US" sz="1600" dirty="0"/>
                    </a:p>
                  </a:txBody>
                  <a:tcPr anchor="ctr"/>
                </a:tc>
                <a:tc>
                  <a:txBody>
                    <a:bodyPr/>
                    <a:lstStyle/>
                    <a:p>
                      <a:r>
                        <a:rPr lang="en-US" sz="1600" baseline="0" dirty="0" smtClean="0"/>
                        <a:t>JSON Document Model (NoSQL)</a:t>
                      </a:r>
                      <a:endParaRPr lang="en-US" sz="1600" dirty="0"/>
                    </a:p>
                  </a:txBody>
                  <a:tcPr anchor="ctr"/>
                </a:tc>
              </a:tr>
              <a:tr h="865257">
                <a:tc>
                  <a:txBody>
                    <a:bodyPr/>
                    <a:lstStyle/>
                    <a:p>
                      <a:r>
                        <a:rPr lang="en-US" sz="1600" b="1" dirty="0" smtClean="0"/>
                        <a:t>Rich Structure</a:t>
                      </a:r>
                      <a:endParaRPr lang="en-US" sz="1600" b="1" dirty="0"/>
                    </a:p>
                  </a:txBody>
                  <a:tcPr anchor="ctr"/>
                </a:tc>
                <a:tc>
                  <a:txBody>
                    <a:bodyPr/>
                    <a:lstStyle/>
                    <a:p>
                      <a:pPr marL="285750" indent="-285750">
                        <a:buFont typeface="Wingdings" charset="2"/>
                        <a:buChar char="§"/>
                      </a:pPr>
                      <a:r>
                        <a:rPr lang="en-US" sz="1600" dirty="0" smtClean="0"/>
                        <a:t>Multiple</a:t>
                      </a:r>
                      <a:r>
                        <a:rPr lang="en-US" sz="1600" baseline="0" dirty="0" smtClean="0"/>
                        <a:t> f</a:t>
                      </a:r>
                      <a:r>
                        <a:rPr lang="en-US" sz="1600" dirty="0" smtClean="0"/>
                        <a:t>lat tables</a:t>
                      </a:r>
                    </a:p>
                    <a:p>
                      <a:pPr marL="285750" indent="-285750">
                        <a:buFont typeface="Wingdings" charset="2"/>
                        <a:buChar char="§"/>
                      </a:pPr>
                      <a:r>
                        <a:rPr lang="en-US" sz="1600" baseline="0" dirty="0" smtClean="0"/>
                        <a:t>Constant a</a:t>
                      </a:r>
                      <a:r>
                        <a:rPr lang="en-US" sz="1600" dirty="0" smtClean="0"/>
                        <a:t>ssembly and disassembly</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sz="1600" baseline="0" dirty="0" smtClean="0"/>
                        <a:t>Documents</a:t>
                      </a:r>
                    </a:p>
                    <a:p>
                      <a:pPr marL="285750" marR="0" indent="-285750" algn="l" defTabSz="914400" rtl="0" eaLnBrk="1" fontAlgn="auto" latinLnBrk="0" hangingPunct="1">
                        <a:lnSpc>
                          <a:spcPct val="100000"/>
                        </a:lnSpc>
                        <a:spcBef>
                          <a:spcPts val="0"/>
                        </a:spcBef>
                        <a:spcAft>
                          <a:spcPts val="0"/>
                        </a:spcAft>
                        <a:buClrTx/>
                        <a:buSzTx/>
                        <a:buFont typeface="Wingdings" charset="2"/>
                        <a:buChar char="ü"/>
                        <a:tabLst/>
                        <a:defRPr/>
                      </a:pPr>
                      <a:r>
                        <a:rPr lang="en-US" sz="1600" baseline="0" dirty="0" smtClean="0"/>
                        <a:t>No assembly required!</a:t>
                      </a:r>
                    </a:p>
                  </a:txBody>
                  <a:tcPr/>
                </a:tc>
              </a:tr>
              <a:tr h="645619">
                <a:tc>
                  <a:txBody>
                    <a:bodyPr/>
                    <a:lstStyle/>
                    <a:p>
                      <a:r>
                        <a:rPr lang="en-US" sz="1600" b="1" dirty="0" smtClean="0"/>
                        <a:t>Relationships</a:t>
                      </a:r>
                      <a:endParaRPr lang="en-US" sz="1600" b="1" dirty="0"/>
                    </a:p>
                  </a:txBody>
                  <a:tcPr anchor="ctr"/>
                </a:tc>
                <a:tc>
                  <a:txBody>
                    <a:bodyPr/>
                    <a:lstStyle/>
                    <a:p>
                      <a:pPr marL="285750" indent="-285750">
                        <a:buFont typeface="Wingdings" charset="2"/>
                        <a:buChar char="§"/>
                      </a:pPr>
                      <a:r>
                        <a:rPr lang="en-US" sz="1600" dirty="0" smtClean="0"/>
                        <a:t>Represented</a:t>
                      </a:r>
                    </a:p>
                    <a:p>
                      <a:pPr marL="285750" indent="-285750">
                        <a:buFont typeface="Wingdings" charset="2"/>
                        <a:buChar char="ü"/>
                      </a:pPr>
                      <a:r>
                        <a:rPr lang="en-US" sz="1600" dirty="0" smtClean="0"/>
                        <a:t>Queried</a:t>
                      </a:r>
                      <a:r>
                        <a:rPr lang="en-US" sz="1600" baseline="0" dirty="0" smtClean="0"/>
                        <a:t> (SQL)</a:t>
                      </a:r>
                      <a:endParaRPr lang="en-US" sz="16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sz="1600" baseline="0" dirty="0" smtClean="0"/>
                        <a:t>Represented</a:t>
                      </a:r>
                    </a:p>
                    <a:p>
                      <a:pPr marL="285750" marR="0"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sz="1600" baseline="0" dirty="0" smtClean="0"/>
                        <a:t>Queried? Not so far…</a:t>
                      </a:r>
                    </a:p>
                  </a:txBody>
                  <a:tcPr/>
                </a:tc>
              </a:tr>
              <a:tr h="607282">
                <a:tc>
                  <a:txBody>
                    <a:bodyPr/>
                    <a:lstStyle/>
                    <a:p>
                      <a:r>
                        <a:rPr lang="en-US" sz="1600" b="1" dirty="0" smtClean="0"/>
                        <a:t>Value</a:t>
                      </a:r>
                      <a:r>
                        <a:rPr lang="en-US" sz="1600" b="1" baseline="0" dirty="0" smtClean="0"/>
                        <a:t> Evolution</a:t>
                      </a:r>
                      <a:endParaRPr lang="en-US" sz="1600" b="1" dirty="0"/>
                    </a:p>
                  </a:txBody>
                  <a:tcPr anchor="ctr"/>
                </a:tc>
                <a:tc>
                  <a:txBody>
                    <a:bodyPr/>
                    <a:lstStyle/>
                    <a:p>
                      <a:pPr marL="285750" indent="-285750">
                        <a:lnSpc>
                          <a:spcPct val="100000"/>
                        </a:lnSpc>
                        <a:buFont typeface="Wingdings" charset="2"/>
                        <a:buChar char="§"/>
                      </a:pPr>
                      <a:r>
                        <a:rPr lang="en-US" sz="1600" baseline="0" dirty="0" smtClean="0"/>
                        <a:t>Data can be updated</a:t>
                      </a:r>
                    </a:p>
                  </a:txBody>
                  <a:tcPr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charset="2"/>
                        <a:buChar char="§"/>
                        <a:tabLst/>
                        <a:defRPr/>
                      </a:pPr>
                      <a:r>
                        <a:rPr lang="en-US" sz="1600" baseline="0" dirty="0" smtClean="0"/>
                        <a:t>Data can be updated</a:t>
                      </a:r>
                    </a:p>
                  </a:txBody>
                  <a:tcPr anchor="ctr"/>
                </a:tc>
              </a:tr>
              <a:tr h="788203">
                <a:tc>
                  <a:txBody>
                    <a:bodyPr/>
                    <a:lstStyle/>
                    <a:p>
                      <a:r>
                        <a:rPr lang="en-US" sz="1600" b="1" dirty="0" smtClean="0"/>
                        <a:t>Structure</a:t>
                      </a:r>
                      <a:r>
                        <a:rPr lang="en-US" sz="1600" b="1" baseline="0" dirty="0" smtClean="0"/>
                        <a:t> Evolution</a:t>
                      </a:r>
                      <a:endParaRPr lang="en-US" sz="1600" b="1" dirty="0"/>
                    </a:p>
                  </a:txBody>
                  <a:tcPr anchor="ctr"/>
                </a:tc>
                <a:tc>
                  <a:txBody>
                    <a:bodyPr/>
                    <a:lstStyle/>
                    <a:p>
                      <a:pPr marL="342900" indent="-342900">
                        <a:buFont typeface="Wingdings" charset="2"/>
                        <a:buChar char="§"/>
                      </a:pPr>
                      <a:r>
                        <a:rPr lang="en-US" sz="1600" dirty="0" smtClean="0"/>
                        <a:t>Uniform</a:t>
                      </a:r>
                      <a:r>
                        <a:rPr lang="en-US" sz="1600" baseline="0" dirty="0" smtClean="0"/>
                        <a:t> and rigid</a:t>
                      </a:r>
                    </a:p>
                    <a:p>
                      <a:pPr marL="342900" indent="-342900">
                        <a:buFont typeface="Wingdings" charset="2"/>
                        <a:buChar char="§"/>
                      </a:pPr>
                      <a:r>
                        <a:rPr lang="en-US" sz="1600" dirty="0" smtClean="0"/>
                        <a:t>Change is disruptive and manual</a:t>
                      </a:r>
                      <a:endParaRPr lang="en-US" sz="1600" dirty="0"/>
                    </a:p>
                  </a:txBody>
                  <a:tcPr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charset="2"/>
                        <a:buChar char="ü"/>
                        <a:tabLst/>
                        <a:defRPr/>
                      </a:pPr>
                      <a:r>
                        <a:rPr lang="en-US" sz="1600" b="0" dirty="0" smtClean="0">
                          <a:solidFill>
                            <a:schemeClr val="tx1"/>
                          </a:solidFill>
                        </a:rPr>
                        <a:t>Flexible</a:t>
                      </a:r>
                    </a:p>
                    <a:p>
                      <a:pPr marL="342900" marR="0" indent="-342900" algn="l" defTabSz="914400" rtl="0" eaLnBrk="1" fontAlgn="auto" latinLnBrk="0" hangingPunct="1">
                        <a:lnSpc>
                          <a:spcPct val="100000"/>
                        </a:lnSpc>
                        <a:spcBef>
                          <a:spcPts val="0"/>
                        </a:spcBef>
                        <a:spcAft>
                          <a:spcPts val="0"/>
                        </a:spcAft>
                        <a:buClrTx/>
                        <a:buSzTx/>
                        <a:buFont typeface="Wingdings" charset="2"/>
                        <a:buChar char="ü"/>
                        <a:tabLst/>
                        <a:defRPr/>
                      </a:pPr>
                      <a:r>
                        <a:rPr lang="en-US" sz="1600" b="0" dirty="0" smtClean="0">
                          <a:solidFill>
                            <a:schemeClr val="tx1"/>
                          </a:solidFill>
                        </a:rPr>
                        <a:t>Change is seamless and data-driven</a:t>
                      </a:r>
                    </a:p>
                  </a:txBody>
                  <a:tcPr anchor="ctr"/>
                </a:tc>
              </a:tr>
            </a:tbl>
          </a:graphicData>
        </a:graphic>
      </p:graphicFrame>
    </p:spTree>
    <p:extLst>
      <p:ext uri="{BB962C8B-B14F-4D97-AF65-F5344CB8AC3E}">
        <p14:creationId xmlns:p14="http://schemas.microsoft.com/office/powerpoint/2010/main" val="23065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3" name="Content Placeholder 2"/>
          <p:cNvSpPr>
            <a:spLocks noGrp="1"/>
          </p:cNvSpPr>
          <p:nvPr>
            <p:ph idx="1"/>
          </p:nvPr>
        </p:nvSpPr>
        <p:spPr/>
        <p:txBody>
          <a:bodyPr/>
          <a:lstStyle/>
          <a:p>
            <a:pPr>
              <a:lnSpc>
                <a:spcPct val="130000"/>
              </a:lnSpc>
            </a:pPr>
            <a:r>
              <a:rPr lang="en-US" sz="2000" dirty="0" smtClean="0"/>
              <a:t>Standard SELECT pipeline</a:t>
            </a:r>
          </a:p>
          <a:p>
            <a:pPr lvl="1">
              <a:lnSpc>
                <a:spcPct val="130000"/>
              </a:lnSpc>
            </a:pPr>
            <a:r>
              <a:rPr lang="en-US" sz="1800" dirty="0" smtClean="0"/>
              <a:t>SELECT, FROM, WHERE, GROUP BY, ORDER BY, LIMIT, OFFSET</a:t>
            </a:r>
          </a:p>
          <a:p>
            <a:pPr>
              <a:lnSpc>
                <a:spcPct val="130000"/>
              </a:lnSpc>
            </a:pPr>
            <a:r>
              <a:rPr lang="en-US" sz="2000" b="1" dirty="0" smtClean="0"/>
              <a:t>Queries across relationships</a:t>
            </a:r>
          </a:p>
          <a:p>
            <a:pPr lvl="1">
              <a:lnSpc>
                <a:spcPct val="130000"/>
              </a:lnSpc>
            </a:pPr>
            <a:r>
              <a:rPr lang="en-US" sz="1800" dirty="0" smtClean="0"/>
              <a:t>JOINs</a:t>
            </a:r>
            <a:endParaRPr lang="en-US" sz="1800" dirty="0"/>
          </a:p>
          <a:p>
            <a:pPr lvl="1">
              <a:lnSpc>
                <a:spcPct val="130000"/>
              </a:lnSpc>
            </a:pPr>
            <a:r>
              <a:rPr lang="en-US" sz="1800" dirty="0" smtClean="0"/>
              <a:t>Subqueries</a:t>
            </a:r>
          </a:p>
          <a:p>
            <a:pPr lvl="1">
              <a:lnSpc>
                <a:spcPct val="130000"/>
              </a:lnSpc>
            </a:pPr>
            <a:r>
              <a:rPr lang="en-US" sz="1800" dirty="0" smtClean="0"/>
              <a:t>NEST — a JOIN that embeds child objects within their parent</a:t>
            </a:r>
          </a:p>
          <a:p>
            <a:pPr lvl="1">
              <a:lnSpc>
                <a:spcPct val="130000"/>
              </a:lnSpc>
            </a:pPr>
            <a:r>
              <a:rPr lang="en-US" sz="1800" dirty="0" smtClean="0"/>
              <a:t>UNNEST — a JOIN that surfaces nested objects as top-level data</a:t>
            </a:r>
            <a:endParaRPr lang="en-US" sz="1800" dirty="0"/>
          </a:p>
          <a:p>
            <a:pPr>
              <a:lnSpc>
                <a:spcPct val="130000"/>
              </a:lnSpc>
            </a:pPr>
            <a:r>
              <a:rPr lang="en-US" sz="2000" dirty="0" smtClean="0"/>
              <a:t>Aggregation</a:t>
            </a:r>
          </a:p>
          <a:p>
            <a:pPr>
              <a:lnSpc>
                <a:spcPct val="130000"/>
              </a:lnSpc>
            </a:pPr>
            <a:r>
              <a:rPr lang="en-US" sz="2000" dirty="0" smtClean="0"/>
              <a:t>Set operators</a:t>
            </a:r>
          </a:p>
          <a:p>
            <a:pPr lvl="1">
              <a:lnSpc>
                <a:spcPct val="130000"/>
              </a:lnSpc>
            </a:pPr>
            <a:r>
              <a:rPr lang="en-US" sz="1800" dirty="0" smtClean="0"/>
              <a:t>UNION, INTERSECT, EXCEPT</a:t>
            </a:r>
          </a:p>
        </p:txBody>
      </p:sp>
    </p:spTree>
    <p:extLst>
      <p:ext uri="{BB962C8B-B14F-4D97-AF65-F5344CB8AC3E}">
        <p14:creationId xmlns:p14="http://schemas.microsoft.com/office/powerpoint/2010/main" val="1507133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Execution: Join</a:t>
            </a:r>
          </a:p>
        </p:txBody>
      </p:sp>
      <p:sp>
        <p:nvSpPr>
          <p:cNvPr id="3" name="Rectangle 2"/>
          <p:cNvSpPr/>
          <p:nvPr/>
        </p:nvSpPr>
        <p:spPr>
          <a:xfrm>
            <a:off x="148847" y="1027920"/>
            <a:ext cx="4823691" cy="3231653"/>
          </a:xfrm>
          <a:prstGeom prst="rect">
            <a:avLst/>
          </a:prstGeom>
          <a:ln>
            <a:solidFill>
              <a:srgbClr val="1E1C1C"/>
            </a:solidFill>
          </a:ln>
        </p:spPr>
        <p:txBody>
          <a:bodyPr wrap="square">
            <a:spAutoFit/>
          </a:bodyPr>
          <a:lstStyle/>
          <a:p>
            <a:r>
              <a:rPr lang="en-US" sz="1200" dirty="0" smtClean="0">
                <a:latin typeface="Courier New"/>
                <a:cs typeface="Courier New"/>
              </a:rPr>
              <a:t>"</a:t>
            </a:r>
            <a:r>
              <a:rPr lang="en-US" sz="1200" dirty="0">
                <a:latin typeface="Courier New"/>
                <a:cs typeface="Courier New"/>
              </a:rPr>
              <a:t>customer": {</a:t>
            </a:r>
          </a:p>
          <a:p>
            <a:r>
              <a:rPr lang="en-US" sz="1200" dirty="0">
                <a:latin typeface="Courier New"/>
                <a:cs typeface="Courier New"/>
              </a:rPr>
              <a:t>    "</a:t>
            </a:r>
            <a:r>
              <a:rPr lang="en-US" sz="1200" dirty="0" err="1">
                <a:latin typeface="Courier New"/>
                <a:cs typeface="Courier New"/>
              </a:rPr>
              <a:t>ccInfo</a:t>
            </a:r>
            <a:r>
              <a:rPr lang="en-US" sz="1200" dirty="0">
                <a:latin typeface="Courier New"/>
                <a:cs typeface="Courier New"/>
              </a:rPr>
              <a:t>": { </a:t>
            </a:r>
          </a:p>
          <a:p>
            <a:r>
              <a:rPr lang="en-US" sz="1200" dirty="0">
                <a:latin typeface="Courier New"/>
                <a:cs typeface="Courier New"/>
              </a:rPr>
              <a:t>        "</a:t>
            </a:r>
            <a:r>
              <a:rPr lang="en-US" sz="1200" dirty="0" err="1">
                <a:latin typeface="Courier New"/>
                <a:cs typeface="Courier New"/>
              </a:rPr>
              <a:t>cardExpiry</a:t>
            </a:r>
            <a:r>
              <a:rPr lang="en-US" sz="1200" dirty="0">
                <a:latin typeface="Courier New"/>
                <a:cs typeface="Courier New"/>
              </a:rPr>
              <a:t>": "2015-11-11",</a:t>
            </a:r>
          </a:p>
          <a:p>
            <a:r>
              <a:rPr lang="en-US" sz="1200" dirty="0">
                <a:latin typeface="Courier New"/>
                <a:cs typeface="Courier New"/>
              </a:rPr>
              <a:t>        "</a:t>
            </a:r>
            <a:r>
              <a:rPr lang="en-US" sz="1200" dirty="0" err="1">
                <a:latin typeface="Courier New"/>
                <a:cs typeface="Courier New"/>
              </a:rPr>
              <a:t>cardNumber</a:t>
            </a:r>
            <a:r>
              <a:rPr lang="en-US" sz="1200" dirty="0">
                <a:latin typeface="Courier New"/>
                <a:cs typeface="Courier New"/>
              </a:rPr>
              <a:t>": "1212-1221-1121-1234",</a:t>
            </a:r>
          </a:p>
          <a:p>
            <a:r>
              <a:rPr lang="en-US" sz="1200" dirty="0">
                <a:latin typeface="Courier New"/>
                <a:cs typeface="Courier New"/>
              </a:rPr>
              <a:t>        "</a:t>
            </a:r>
            <a:r>
              <a:rPr lang="en-US" sz="1200" dirty="0" err="1">
                <a:latin typeface="Courier New"/>
                <a:cs typeface="Courier New"/>
              </a:rPr>
              <a:t>cardType</a:t>
            </a:r>
            <a:r>
              <a:rPr lang="en-US" sz="1200" dirty="0">
                <a:latin typeface="Courier New"/>
                <a:cs typeface="Courier New"/>
              </a:rPr>
              <a:t>": "</a:t>
            </a:r>
            <a:r>
              <a:rPr lang="en-US" sz="1200" dirty="0" err="1">
                <a:latin typeface="Courier New"/>
                <a:cs typeface="Courier New"/>
              </a:rPr>
              <a:t>americanexpress</a:t>
            </a:r>
            <a:r>
              <a:rPr lang="en-US" sz="1200" dirty="0">
                <a:latin typeface="Courier New"/>
                <a:cs typeface="Courier New"/>
              </a:rPr>
              <a:t>"</a:t>
            </a:r>
          </a:p>
          <a:p>
            <a:r>
              <a:rPr lang="en-US" sz="1200" dirty="0">
                <a:latin typeface="Courier New"/>
                <a:cs typeface="Courier New"/>
              </a:rPr>
              <a:t>    },          </a:t>
            </a:r>
          </a:p>
          <a:p>
            <a:r>
              <a:rPr lang="en-US" sz="1200" dirty="0">
                <a:latin typeface="Courier New"/>
                <a:cs typeface="Courier New"/>
              </a:rPr>
              <a:t>    "</a:t>
            </a:r>
            <a:r>
              <a:rPr lang="en-US" sz="1200" dirty="0" err="1">
                <a:latin typeface="Courier New"/>
                <a:cs typeface="Courier New"/>
              </a:rPr>
              <a:t>customerId</a:t>
            </a:r>
            <a:r>
              <a:rPr lang="en-US" sz="1200" dirty="0">
                <a:latin typeface="Courier New"/>
                <a:cs typeface="Courier New"/>
              </a:rPr>
              <a:t>": "</a:t>
            </a:r>
            <a:r>
              <a:rPr lang="en-US" sz="1200" dirty="0" smtClean="0">
                <a:latin typeface="Courier New"/>
                <a:cs typeface="Courier New"/>
              </a:rPr>
              <a:t>customer285"</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dateAdded</a:t>
            </a:r>
            <a:r>
              <a:rPr lang="en-US" sz="1200" dirty="0">
                <a:latin typeface="Courier New"/>
                <a:cs typeface="Courier New"/>
              </a:rPr>
              <a:t>": "2014-04-06T15:52:16Z",</a:t>
            </a:r>
          </a:p>
          <a:p>
            <a:r>
              <a:rPr lang="en-US" sz="1200" dirty="0">
                <a:latin typeface="Courier New"/>
                <a:cs typeface="Courier New"/>
              </a:rPr>
              <a:t>    "</a:t>
            </a:r>
            <a:r>
              <a:rPr lang="en-US" sz="1200" dirty="0" err="1">
                <a:latin typeface="Courier New"/>
                <a:cs typeface="Courier New"/>
              </a:rPr>
              <a:t>dateLastActive</a:t>
            </a:r>
            <a:r>
              <a:rPr lang="en-US" sz="1200" dirty="0">
                <a:latin typeface="Courier New"/>
                <a:cs typeface="Courier New"/>
              </a:rPr>
              <a:t>": "2014-05-06T15:52:16Z",</a:t>
            </a:r>
          </a:p>
          <a:p>
            <a:r>
              <a:rPr lang="en-US" sz="1200" dirty="0">
                <a:latin typeface="Courier New"/>
                <a:cs typeface="Courier New"/>
              </a:rPr>
              <a:t>    "</a:t>
            </a:r>
            <a:r>
              <a:rPr lang="en-US" sz="1200" dirty="0" err="1">
                <a:latin typeface="Courier New"/>
                <a:cs typeface="Courier New"/>
              </a:rPr>
              <a:t>emailAddress</a:t>
            </a:r>
            <a:r>
              <a:rPr lang="en-US" sz="1200" dirty="0">
                <a:latin typeface="Courier New"/>
                <a:cs typeface="Courier New"/>
              </a:rPr>
              <a:t>": "</a:t>
            </a:r>
            <a:r>
              <a:rPr lang="en-US" sz="1200" dirty="0" err="1">
                <a:latin typeface="Courier New"/>
                <a:cs typeface="Courier New"/>
              </a:rPr>
              <a:t>jason_skiles@kertzmann.name</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firstName</a:t>
            </a:r>
            <a:r>
              <a:rPr lang="en-US" sz="1200" dirty="0">
                <a:latin typeface="Courier New"/>
                <a:cs typeface="Courier New"/>
              </a:rPr>
              <a:t>": "</a:t>
            </a:r>
            <a:r>
              <a:rPr lang="en-US" sz="1200" dirty="0" err="1">
                <a:latin typeface="Courier New"/>
                <a:cs typeface="Courier New"/>
              </a:rPr>
              <a:t>Mckayla</a:t>
            </a:r>
            <a:r>
              <a:rPr lang="en-US" sz="1200" dirty="0">
                <a:latin typeface="Courier New"/>
                <a:cs typeface="Courier New"/>
              </a:rPr>
              <a:t>",</a:t>
            </a:r>
          </a:p>
          <a:p>
            <a:r>
              <a:rPr lang="en-US" sz="1200" dirty="0">
                <a:latin typeface="Courier New"/>
                <a:cs typeface="Courier New"/>
              </a:rPr>
              <a:t>    "</a:t>
            </a:r>
            <a:r>
              <a:rPr lang="en-US" sz="1200" dirty="0" err="1">
                <a:latin typeface="Courier New"/>
                <a:cs typeface="Courier New"/>
              </a:rPr>
              <a:t>lastName</a:t>
            </a:r>
            <a:r>
              <a:rPr lang="en-US" sz="1200" dirty="0">
                <a:latin typeface="Courier New"/>
                <a:cs typeface="Courier New"/>
              </a:rPr>
              <a:t>": "Brown",</a:t>
            </a:r>
          </a:p>
          <a:p>
            <a:r>
              <a:rPr lang="en-US" sz="1200" dirty="0" smtClean="0">
                <a:latin typeface="Courier New"/>
                <a:cs typeface="Courier New"/>
              </a:rPr>
              <a:t>	…</a:t>
            </a:r>
            <a:endParaRPr lang="en-US" sz="1200" dirty="0">
              <a:latin typeface="Courier New"/>
              <a:cs typeface="Courier New"/>
            </a:endParaRPr>
          </a:p>
          <a:p>
            <a:r>
              <a:rPr lang="hr-HR" sz="1200" dirty="0">
                <a:latin typeface="Courier New"/>
                <a:cs typeface="Courier New"/>
              </a:rPr>
              <a:t>    "postalCode": "92341",</a:t>
            </a:r>
          </a:p>
          <a:p>
            <a:r>
              <a:rPr lang="hr-HR" sz="1200" dirty="0">
                <a:latin typeface="Courier New"/>
                <a:cs typeface="Courier New"/>
              </a:rPr>
              <a:t>    "state": "VT",</a:t>
            </a:r>
          </a:p>
          <a:p>
            <a:r>
              <a:rPr lang="en-US" sz="1200" dirty="0">
                <a:latin typeface="Courier New"/>
                <a:cs typeface="Courier New"/>
              </a:rPr>
              <a:t>    "type": "customer"</a:t>
            </a:r>
          </a:p>
          <a:p>
            <a:r>
              <a:rPr lang="en-US" sz="1200" dirty="0">
                <a:latin typeface="Courier New"/>
                <a:cs typeface="Courier New"/>
              </a:rPr>
              <a:t>} </a:t>
            </a:r>
          </a:p>
        </p:txBody>
      </p:sp>
      <p:sp>
        <p:nvSpPr>
          <p:cNvPr id="4" name="TextBox 3"/>
          <p:cNvSpPr txBox="1"/>
          <p:nvPr/>
        </p:nvSpPr>
        <p:spPr>
          <a:xfrm>
            <a:off x="148848" y="653534"/>
            <a:ext cx="4572000" cy="369332"/>
          </a:xfrm>
          <a:prstGeom prst="rect">
            <a:avLst/>
          </a:prstGeom>
          <a:noFill/>
        </p:spPr>
        <p:txBody>
          <a:bodyPr wrap="square" rtlCol="0">
            <a:spAutoFit/>
          </a:bodyPr>
          <a:lstStyle/>
          <a:p>
            <a:r>
              <a:rPr lang="en-US" dirty="0" smtClean="0">
                <a:latin typeface="Consolas"/>
                <a:cs typeface="Consolas"/>
              </a:rPr>
              <a:t>Document key: “</a:t>
            </a:r>
            <a:r>
              <a:rPr lang="en-US" b="1" dirty="0" smtClean="0">
                <a:solidFill>
                  <a:srgbClr val="FF0000"/>
                </a:solidFill>
                <a:latin typeface="Consolas"/>
                <a:cs typeface="Consolas"/>
              </a:rPr>
              <a:t>customer285</a:t>
            </a:r>
            <a:r>
              <a:rPr lang="en-US" dirty="0" smtClean="0">
                <a:latin typeface="Consolas"/>
                <a:cs typeface="Consolas"/>
              </a:rPr>
              <a:t>”</a:t>
            </a:r>
            <a:endParaRPr lang="en-US" dirty="0">
              <a:latin typeface="Consolas"/>
              <a:cs typeface="Consolas"/>
            </a:endParaRPr>
          </a:p>
        </p:txBody>
      </p:sp>
      <p:sp>
        <p:nvSpPr>
          <p:cNvPr id="8" name="TextBox 7"/>
          <p:cNvSpPr txBox="1"/>
          <p:nvPr/>
        </p:nvSpPr>
        <p:spPr>
          <a:xfrm>
            <a:off x="5181600" y="653534"/>
            <a:ext cx="3962400" cy="276999"/>
          </a:xfrm>
          <a:prstGeom prst="rect">
            <a:avLst/>
          </a:prstGeom>
          <a:noFill/>
        </p:spPr>
        <p:txBody>
          <a:bodyPr wrap="square" rtlCol="0">
            <a:spAutoFit/>
          </a:bodyPr>
          <a:lstStyle/>
          <a:p>
            <a:r>
              <a:rPr lang="en-US" sz="1200" dirty="0" smtClean="0">
                <a:latin typeface="Consolas"/>
                <a:cs typeface="Consolas"/>
              </a:rPr>
              <a:t>Document key: </a:t>
            </a:r>
            <a:r>
              <a:rPr lang="en-US" sz="1200" dirty="0" smtClean="0">
                <a:solidFill>
                  <a:srgbClr val="0000FF"/>
                </a:solidFill>
                <a:latin typeface="Consolas"/>
                <a:cs typeface="Consolas"/>
              </a:rPr>
              <a:t>“</a:t>
            </a:r>
            <a:r>
              <a:rPr lang="en-US" sz="1200" b="1" dirty="0" smtClean="0">
                <a:solidFill>
                  <a:srgbClr val="0000FF"/>
                </a:solidFill>
                <a:latin typeface="Consolas"/>
                <a:cs typeface="Consolas"/>
              </a:rPr>
              <a:t>purchase1492</a:t>
            </a:r>
            <a:r>
              <a:rPr lang="en-US" sz="1200" dirty="0" smtClean="0">
                <a:solidFill>
                  <a:srgbClr val="0000FF"/>
                </a:solidFill>
                <a:latin typeface="Consolas"/>
                <a:cs typeface="Consolas"/>
              </a:rPr>
              <a:t>”</a:t>
            </a:r>
            <a:endParaRPr lang="en-US" sz="1200" dirty="0">
              <a:solidFill>
                <a:srgbClr val="0000FF"/>
              </a:solidFill>
              <a:latin typeface="Consolas"/>
              <a:cs typeface="Consolas"/>
            </a:endParaRPr>
          </a:p>
        </p:txBody>
      </p:sp>
      <p:sp>
        <p:nvSpPr>
          <p:cNvPr id="12" name="Rectangle 11"/>
          <p:cNvSpPr/>
          <p:nvPr/>
        </p:nvSpPr>
        <p:spPr>
          <a:xfrm>
            <a:off x="5181600" y="1020436"/>
            <a:ext cx="3568700" cy="1708160"/>
          </a:xfrm>
          <a:prstGeom prst="rect">
            <a:avLst/>
          </a:prstGeom>
          <a:solidFill>
            <a:srgbClr val="FFFFFF"/>
          </a:solidFill>
          <a:ln>
            <a:solidFill>
              <a:srgbClr val="3366FF"/>
            </a:solidFill>
          </a:ln>
        </p:spPr>
        <p:txBody>
          <a:bodyPr wrap="square">
            <a:spAutoFit/>
          </a:bodyPr>
          <a:lstStyle/>
          <a:p>
            <a:r>
              <a:rPr lang="en-US" sz="1050" dirty="0" smtClean="0">
                <a:latin typeface="Courier New"/>
                <a:cs typeface="Courier New"/>
              </a:rPr>
              <a:t>“purchases”:{</a:t>
            </a:r>
            <a:endParaRPr lang="en-US" sz="1050" dirty="0">
              <a:latin typeface="Courier New"/>
              <a:cs typeface="Courier New"/>
            </a:endParaRPr>
          </a:p>
          <a:p>
            <a:r>
              <a:rPr lang="en-US" sz="1050" b="1" dirty="0" smtClean="0">
                <a:solidFill>
                  <a:srgbClr val="FF0000"/>
                </a:solidFill>
                <a:latin typeface="Courier New"/>
                <a:cs typeface="Courier New"/>
              </a:rPr>
              <a:t>    "</a:t>
            </a:r>
            <a:r>
              <a:rPr lang="en-US" sz="1050" b="1" dirty="0" err="1" smtClean="0">
                <a:solidFill>
                  <a:srgbClr val="FF0000"/>
                </a:solidFill>
                <a:latin typeface="Courier New"/>
                <a:cs typeface="Courier New"/>
              </a:rPr>
              <a:t>customerId</a:t>
            </a:r>
            <a:r>
              <a:rPr lang="en-US" sz="1050" b="1" dirty="0" smtClean="0">
                <a:solidFill>
                  <a:srgbClr val="FF0000"/>
                </a:solidFill>
                <a:latin typeface="Courier New"/>
                <a:cs typeface="Courier New"/>
              </a:rPr>
              <a:t>": "customer285",</a:t>
            </a:r>
          </a:p>
          <a:p>
            <a:r>
              <a:rPr lang="en-US" sz="1050" dirty="0" smtClean="0">
                <a:latin typeface="Courier New"/>
                <a:cs typeface="Courier New"/>
              </a:rPr>
              <a:t>    "</a:t>
            </a:r>
            <a:r>
              <a:rPr lang="en-US" sz="1050" dirty="0" err="1" smtClean="0">
                <a:latin typeface="Courier New"/>
                <a:cs typeface="Courier New"/>
              </a:rPr>
              <a:t>lineItems</a:t>
            </a:r>
            <a:r>
              <a:rPr lang="en-US" sz="1050" dirty="0" smtClean="0">
                <a:latin typeface="Courier New"/>
                <a:cs typeface="Courier New"/>
              </a:rPr>
              <a:t>": [</a:t>
            </a:r>
          </a:p>
          <a:p>
            <a:r>
              <a:rPr lang="en-US" sz="1050" dirty="0" smtClean="0">
                <a:latin typeface="Courier New"/>
                <a:cs typeface="Courier New"/>
              </a:rPr>
              <a:t>        {"count": 3,     </a:t>
            </a:r>
          </a:p>
          <a:p>
            <a:r>
              <a:rPr lang="en-US" sz="1050" dirty="0" smtClean="0">
                <a:latin typeface="Courier New"/>
                <a:cs typeface="Courier New"/>
              </a:rPr>
              <a:t>        "product": "product55”},          </a:t>
            </a:r>
          </a:p>
          <a:p>
            <a:r>
              <a:rPr lang="en-US" sz="1050" dirty="0" smtClean="0">
                <a:latin typeface="Courier New"/>
                <a:cs typeface="Courier New"/>
              </a:rPr>
              <a:t>        {"count": 4,     </a:t>
            </a:r>
          </a:p>
          <a:p>
            <a:r>
              <a:rPr lang="en-US" sz="1050" dirty="0" smtClean="0">
                <a:latin typeface="Courier New"/>
                <a:cs typeface="Courier New"/>
              </a:rPr>
              <a:t>        "product": "product169”},],          </a:t>
            </a:r>
          </a:p>
          <a:p>
            <a:r>
              <a:rPr lang="en-US" sz="1050" dirty="0" smtClean="0">
                <a:latin typeface="Courier New"/>
                <a:cs typeface="Courier New"/>
              </a:rPr>
              <a:t>    "</a:t>
            </a:r>
            <a:r>
              <a:rPr lang="en-US" sz="1050" dirty="0" err="1" smtClean="0">
                <a:latin typeface="Courier New"/>
                <a:cs typeface="Courier New"/>
              </a:rPr>
              <a:t>purchaseId</a:t>
            </a:r>
            <a:r>
              <a:rPr lang="en-US" sz="1050" dirty="0" smtClean="0">
                <a:latin typeface="Courier New"/>
                <a:cs typeface="Courier New"/>
              </a:rPr>
              <a:t>": "purchase7049",</a:t>
            </a:r>
          </a:p>
          <a:p>
            <a:r>
              <a:rPr lang="en-US" sz="1050" dirty="0">
                <a:latin typeface="Courier New"/>
                <a:cs typeface="Courier New"/>
              </a:rPr>
              <a:t> </a:t>
            </a:r>
            <a:r>
              <a:rPr lang="en-US" sz="1050" dirty="0" smtClean="0">
                <a:latin typeface="Courier New"/>
                <a:cs typeface="Courier New"/>
              </a:rPr>
              <a:t>   "type": "purchase”</a:t>
            </a:r>
          </a:p>
          <a:p>
            <a:r>
              <a:rPr lang="en-US" sz="1050" dirty="0" smtClean="0">
                <a:latin typeface="Courier New"/>
                <a:cs typeface="Courier New"/>
              </a:rPr>
              <a:t>}       </a:t>
            </a:r>
          </a:p>
        </p:txBody>
      </p:sp>
      <p:sp>
        <p:nvSpPr>
          <p:cNvPr id="9" name="Rectangle 8"/>
          <p:cNvSpPr/>
          <p:nvPr/>
        </p:nvSpPr>
        <p:spPr>
          <a:xfrm>
            <a:off x="5181600" y="3078868"/>
            <a:ext cx="3568700" cy="1869742"/>
          </a:xfrm>
          <a:prstGeom prst="rect">
            <a:avLst/>
          </a:prstGeom>
          <a:solidFill>
            <a:srgbClr val="FFFFFF"/>
          </a:solidFill>
          <a:ln>
            <a:solidFill>
              <a:srgbClr val="1E1C1C"/>
            </a:solidFill>
          </a:ln>
        </p:spPr>
        <p:txBody>
          <a:bodyPr wrap="square">
            <a:spAutoFit/>
          </a:bodyPr>
          <a:lstStyle/>
          <a:p>
            <a:r>
              <a:rPr lang="en-US" sz="1050" dirty="0">
                <a:latin typeface="Courier New"/>
                <a:cs typeface="Courier New"/>
              </a:rPr>
              <a:t>"purchases": {</a:t>
            </a:r>
          </a:p>
          <a:p>
            <a:r>
              <a:rPr lang="en-US" sz="1050" dirty="0" smtClean="0">
                <a:latin typeface="Courier New"/>
                <a:cs typeface="Courier New"/>
              </a:rPr>
              <a:t>    "</a:t>
            </a:r>
            <a:r>
              <a:rPr lang="en-US" sz="1050" b="1" dirty="0" err="1" smtClean="0">
                <a:solidFill>
                  <a:srgbClr val="FF0000"/>
                </a:solidFill>
                <a:latin typeface="Courier New"/>
                <a:cs typeface="Courier New"/>
              </a:rPr>
              <a:t>customerId</a:t>
            </a:r>
            <a:r>
              <a:rPr lang="en-US" sz="1050" b="1" dirty="0" smtClean="0">
                <a:solidFill>
                  <a:srgbClr val="FF0000"/>
                </a:solidFill>
                <a:latin typeface="Courier New"/>
                <a:cs typeface="Courier New"/>
              </a:rPr>
              <a:t>": "customer285"</a:t>
            </a:r>
            <a:r>
              <a:rPr lang="en-US" sz="1050" dirty="0" smtClean="0">
                <a:latin typeface="Courier New"/>
                <a:cs typeface="Courier New"/>
              </a:rPr>
              <a:t>,</a:t>
            </a:r>
          </a:p>
          <a:p>
            <a:r>
              <a:rPr lang="en-US" sz="1050" dirty="0" smtClean="0">
                <a:latin typeface="Courier New"/>
                <a:cs typeface="Courier New"/>
              </a:rPr>
              <a:t>    "</a:t>
            </a:r>
            <a:r>
              <a:rPr lang="en-US" sz="1050" dirty="0" err="1" smtClean="0">
                <a:latin typeface="Courier New"/>
                <a:cs typeface="Courier New"/>
              </a:rPr>
              <a:t>lineItems</a:t>
            </a:r>
            <a:r>
              <a:rPr lang="en-US" sz="1050" dirty="0" smtClean="0">
                <a:latin typeface="Courier New"/>
                <a:cs typeface="Courier New"/>
              </a:rPr>
              <a:t>": [</a:t>
            </a:r>
          </a:p>
          <a:p>
            <a:r>
              <a:rPr lang="en-US" sz="1050" dirty="0" smtClean="0">
                <a:latin typeface="Courier New"/>
                <a:cs typeface="Courier New"/>
              </a:rPr>
              <a:t>        { "count": 5, </a:t>
            </a:r>
          </a:p>
          <a:p>
            <a:r>
              <a:rPr lang="en-US" sz="1050" dirty="0">
                <a:latin typeface="Courier New"/>
                <a:cs typeface="Courier New"/>
              </a:rPr>
              <a:t> </a:t>
            </a:r>
            <a:r>
              <a:rPr lang="en-US" sz="1050" dirty="0" smtClean="0">
                <a:latin typeface="Courier New"/>
                <a:cs typeface="Courier New"/>
              </a:rPr>
              <a:t>         "product”: "prod551" },</a:t>
            </a:r>
          </a:p>
          <a:p>
            <a:r>
              <a:rPr lang="en-US" sz="1050" dirty="0" smtClean="0">
                <a:latin typeface="Courier New"/>
                <a:cs typeface="Courier New"/>
              </a:rPr>
              <a:t>        { "count": 3, </a:t>
            </a:r>
          </a:p>
          <a:p>
            <a:r>
              <a:rPr lang="en-US" sz="1050" dirty="0">
                <a:latin typeface="Courier New"/>
                <a:cs typeface="Courier New"/>
              </a:rPr>
              <a:t> </a:t>
            </a:r>
            <a:r>
              <a:rPr lang="en-US" sz="1050" dirty="0" smtClean="0">
                <a:latin typeface="Courier New"/>
                <a:cs typeface="Courier New"/>
              </a:rPr>
              <a:t>         "product": "product549" }, ],</a:t>
            </a:r>
          </a:p>
          <a:p>
            <a:r>
              <a:rPr lang="en-US" sz="1050" dirty="0" smtClean="0">
                <a:latin typeface="Courier New"/>
                <a:cs typeface="Courier New"/>
              </a:rPr>
              <a:t>    "</a:t>
            </a:r>
            <a:r>
              <a:rPr lang="en-US" sz="1050" dirty="0" err="1" smtClean="0">
                <a:latin typeface="Courier New"/>
                <a:cs typeface="Courier New"/>
              </a:rPr>
              <a:t>purchaseId</a:t>
            </a:r>
            <a:r>
              <a:rPr lang="en-US" sz="1050" dirty="0" smtClean="0">
                <a:latin typeface="Courier New"/>
                <a:cs typeface="Courier New"/>
              </a:rPr>
              <a:t>": "purchase3648",</a:t>
            </a:r>
          </a:p>
          <a:p>
            <a:r>
              <a:rPr lang="en-US" sz="1050" dirty="0" smtClean="0">
                <a:latin typeface="Courier New"/>
                <a:cs typeface="Courier New"/>
              </a:rPr>
              <a:t>    "</a:t>
            </a:r>
            <a:r>
              <a:rPr lang="en-US" sz="1050" dirty="0" err="1" smtClean="0">
                <a:latin typeface="Courier New"/>
                <a:cs typeface="Courier New"/>
              </a:rPr>
              <a:t>purchasedAt</a:t>
            </a:r>
            <a:r>
              <a:rPr lang="en-US" sz="1050" dirty="0" smtClean="0">
                <a:latin typeface="Courier New"/>
                <a:cs typeface="Courier New"/>
              </a:rPr>
              <a:t>": "2013-11-07T15:52:38Z",</a:t>
            </a:r>
          </a:p>
          <a:p>
            <a:r>
              <a:rPr lang="en-US" sz="1050" dirty="0" smtClean="0">
                <a:latin typeface="Courier New"/>
                <a:cs typeface="Courier New"/>
              </a:rPr>
              <a:t>    "type": "purchase"</a:t>
            </a:r>
          </a:p>
          <a:p>
            <a:r>
              <a:rPr lang="en-US" sz="1050" dirty="0" smtClean="0">
                <a:latin typeface="Courier New"/>
                <a:cs typeface="Courier New"/>
              </a:rPr>
              <a:t>} </a:t>
            </a:r>
            <a:endParaRPr lang="en-US" sz="800" dirty="0">
              <a:latin typeface="Courier New"/>
              <a:cs typeface="Courier New"/>
            </a:endParaRPr>
          </a:p>
        </p:txBody>
      </p:sp>
      <p:sp>
        <p:nvSpPr>
          <p:cNvPr id="16" name="TextBox 15"/>
          <p:cNvSpPr txBox="1"/>
          <p:nvPr/>
        </p:nvSpPr>
        <p:spPr>
          <a:xfrm>
            <a:off x="5181600" y="2801869"/>
            <a:ext cx="3962400" cy="276999"/>
          </a:xfrm>
          <a:prstGeom prst="rect">
            <a:avLst/>
          </a:prstGeom>
          <a:noFill/>
        </p:spPr>
        <p:txBody>
          <a:bodyPr wrap="square" rtlCol="0">
            <a:spAutoFit/>
          </a:bodyPr>
          <a:lstStyle/>
          <a:p>
            <a:r>
              <a:rPr lang="en-US" sz="1200" dirty="0" smtClean="0">
                <a:latin typeface="Consolas"/>
                <a:cs typeface="Consolas"/>
              </a:rPr>
              <a:t>Document key: </a:t>
            </a:r>
            <a:r>
              <a:rPr lang="en-US" sz="1200" dirty="0" smtClean="0">
                <a:solidFill>
                  <a:srgbClr val="0000FF"/>
                </a:solidFill>
                <a:latin typeface="Consolas"/>
                <a:cs typeface="Consolas"/>
              </a:rPr>
              <a:t>“</a:t>
            </a:r>
            <a:r>
              <a:rPr lang="en-US" sz="1200" b="1" dirty="0" smtClean="0">
                <a:solidFill>
                  <a:srgbClr val="0000FF"/>
                </a:solidFill>
                <a:latin typeface="Consolas"/>
                <a:cs typeface="Consolas"/>
              </a:rPr>
              <a:t>purchase583</a:t>
            </a:r>
            <a:r>
              <a:rPr lang="en-US" sz="1200" dirty="0" smtClean="0">
                <a:solidFill>
                  <a:srgbClr val="0000FF"/>
                </a:solidFill>
                <a:latin typeface="Consolas"/>
                <a:cs typeface="Consolas"/>
              </a:rPr>
              <a:t>”</a:t>
            </a:r>
            <a:endParaRPr lang="en-US" sz="1200" dirty="0">
              <a:solidFill>
                <a:srgbClr val="0000FF"/>
              </a:solidFill>
              <a:latin typeface="Consolas"/>
              <a:cs typeface="Consolas"/>
            </a:endParaRPr>
          </a:p>
        </p:txBody>
      </p:sp>
      <p:sp>
        <p:nvSpPr>
          <p:cNvPr id="20" name="Oval 19"/>
          <p:cNvSpPr/>
          <p:nvPr/>
        </p:nvSpPr>
        <p:spPr>
          <a:xfrm>
            <a:off x="5464848" y="3110167"/>
            <a:ext cx="2358351" cy="523009"/>
          </a:xfrm>
          <a:prstGeom prst="ellipse">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1963615" y="591568"/>
            <a:ext cx="1707306" cy="506981"/>
          </a:xfrm>
          <a:prstGeom prst="ellipse">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stCxn id="20" idx="1"/>
            <a:endCxn id="22" idx="6"/>
          </p:cNvCxnSpPr>
          <p:nvPr/>
        </p:nvCxnSpPr>
        <p:spPr>
          <a:xfrm flipH="1" flipV="1">
            <a:off x="3670921" y="845059"/>
            <a:ext cx="2139300" cy="2341701"/>
          </a:xfrm>
          <a:prstGeom prst="straightConnector1">
            <a:avLst/>
          </a:prstGeom>
          <a:ln w="5715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5464848" y="1049704"/>
            <a:ext cx="2358351" cy="523009"/>
          </a:xfrm>
          <a:prstGeom prst="ellipse">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25" idx="2"/>
          </p:cNvCxnSpPr>
          <p:nvPr/>
        </p:nvCxnSpPr>
        <p:spPr>
          <a:xfrm flipH="1" flipV="1">
            <a:off x="3680690" y="930533"/>
            <a:ext cx="1784158" cy="380676"/>
          </a:xfrm>
          <a:prstGeom prst="straightConnector1">
            <a:avLst/>
          </a:prstGeom>
          <a:ln w="5715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2082" y="3613653"/>
            <a:ext cx="5169518" cy="1477328"/>
          </a:xfrm>
          <a:prstGeom prst="rect">
            <a:avLst/>
          </a:prstGeom>
          <a:solidFill>
            <a:schemeClr val="bg2"/>
          </a:solidFill>
          <a:ln>
            <a:noFill/>
          </a:ln>
        </p:spPr>
        <p:txBody>
          <a:bodyPr wrap="square">
            <a:spAutoFit/>
          </a:bodyPr>
          <a:lstStyle/>
          <a:p>
            <a:r>
              <a:rPr lang="en-US" dirty="0" smtClean="0">
                <a:solidFill>
                  <a:srgbClr val="0000FF"/>
                </a:solidFill>
                <a:latin typeface="Courier New"/>
                <a:ea typeface="Times New Roman"/>
                <a:cs typeface="Times New Roman"/>
              </a:rPr>
              <a:t>SELECT </a:t>
            </a:r>
            <a:r>
              <a:rPr lang="en-US" dirty="0" err="1" smtClean="0">
                <a:solidFill>
                  <a:srgbClr val="0000FF"/>
                </a:solidFill>
                <a:latin typeface="Courier New"/>
                <a:ea typeface="Times New Roman"/>
                <a:cs typeface="Times New Roman"/>
              </a:rPr>
              <a:t>c.emailAddress</a:t>
            </a:r>
            <a:r>
              <a:rPr lang="en-US" dirty="0" smtClean="0">
                <a:solidFill>
                  <a:srgbClr val="0000FF"/>
                </a:solidFill>
                <a:latin typeface="Courier New"/>
                <a:ea typeface="Times New Roman"/>
                <a:cs typeface="Times New Roman"/>
              </a:rPr>
              <a:t>, count(p)</a:t>
            </a:r>
            <a:endParaRPr lang="en-US" dirty="0" smtClean="0">
              <a:solidFill>
                <a:srgbClr val="000000"/>
              </a:solidFill>
              <a:latin typeface="Courier New"/>
              <a:ea typeface="Times New Roman"/>
              <a:cs typeface="Times New Roman"/>
            </a:endParaRPr>
          </a:p>
          <a:p>
            <a:r>
              <a:rPr lang="en-US" dirty="0" smtClean="0">
                <a:solidFill>
                  <a:srgbClr val="0000FF"/>
                </a:solidFill>
                <a:latin typeface="Courier New"/>
                <a:ea typeface="Times New Roman"/>
                <a:cs typeface="Times New Roman"/>
              </a:rPr>
              <a:t>FROM</a:t>
            </a:r>
            <a:r>
              <a:rPr lang="en-US" dirty="0">
                <a:solidFill>
                  <a:srgbClr val="000000"/>
                </a:solidFill>
                <a:latin typeface="Courier New"/>
                <a:ea typeface="Times New Roman"/>
                <a:cs typeface="Times New Roman"/>
              </a:rPr>
              <a:t>   </a:t>
            </a:r>
            <a:r>
              <a:rPr lang="en-US" dirty="0" smtClean="0">
                <a:solidFill>
                  <a:srgbClr val="800000"/>
                </a:solidFill>
                <a:latin typeface="Courier New"/>
                <a:ea typeface="Times New Roman"/>
                <a:cs typeface="Times New Roman"/>
              </a:rPr>
              <a:t>purchases</a:t>
            </a:r>
            <a:r>
              <a:rPr lang="en-US" dirty="0">
                <a:solidFill>
                  <a:srgbClr val="000000"/>
                </a:solidFill>
                <a:latin typeface="Courier New"/>
                <a:ea typeface="Times New Roman"/>
                <a:cs typeface="Times New Roman"/>
              </a:rPr>
              <a:t> </a:t>
            </a:r>
            <a:r>
              <a:rPr lang="en-US" dirty="0">
                <a:solidFill>
                  <a:srgbClr val="800000"/>
                </a:solidFill>
                <a:latin typeface="Courier New"/>
                <a:ea typeface="Times New Roman"/>
                <a:cs typeface="Times New Roman"/>
              </a:rPr>
              <a:t>p</a:t>
            </a:r>
            <a:r>
              <a:rPr lang="en-US" dirty="0">
                <a:solidFill>
                  <a:srgbClr val="000000"/>
                </a:solidFill>
                <a:latin typeface="Courier New"/>
                <a:ea typeface="Times New Roman"/>
                <a:cs typeface="Times New Roman"/>
              </a:rPr>
              <a:t> </a:t>
            </a:r>
            <a:endParaRPr lang="en-US" dirty="0" smtClean="0">
              <a:solidFill>
                <a:srgbClr val="000000"/>
              </a:solidFill>
              <a:latin typeface="Courier New"/>
              <a:ea typeface="Times New Roman"/>
              <a:cs typeface="Times New Roman"/>
            </a:endParaRPr>
          </a:p>
          <a:p>
            <a:r>
              <a:rPr lang="en-US" dirty="0" smtClean="0">
                <a:solidFill>
                  <a:srgbClr val="0000FF"/>
                </a:solidFill>
                <a:latin typeface="Courier New"/>
                <a:ea typeface="Times New Roman"/>
                <a:cs typeface="Times New Roman"/>
              </a:rPr>
              <a:t>JOIN</a:t>
            </a:r>
            <a:r>
              <a:rPr lang="en-US" dirty="0">
                <a:solidFill>
                  <a:srgbClr val="000000"/>
                </a:solidFill>
                <a:latin typeface="Courier New"/>
                <a:ea typeface="Times New Roman"/>
                <a:cs typeface="Times New Roman"/>
              </a:rPr>
              <a:t> </a:t>
            </a:r>
            <a:r>
              <a:rPr lang="en-US" dirty="0" smtClean="0">
                <a:solidFill>
                  <a:srgbClr val="000000"/>
                </a:solidFill>
                <a:latin typeface="Courier New"/>
                <a:ea typeface="Times New Roman"/>
                <a:cs typeface="Times New Roman"/>
              </a:rPr>
              <a:t>  </a:t>
            </a:r>
            <a:r>
              <a:rPr lang="en-US" dirty="0" smtClean="0">
                <a:solidFill>
                  <a:srgbClr val="800000"/>
                </a:solidFill>
                <a:latin typeface="Courier New"/>
                <a:ea typeface="Times New Roman"/>
                <a:cs typeface="Times New Roman"/>
              </a:rPr>
              <a:t>customers c</a:t>
            </a:r>
            <a:endParaRPr lang="en-US" dirty="0" smtClean="0">
              <a:solidFill>
                <a:srgbClr val="000000"/>
              </a:solidFill>
              <a:latin typeface="Courier New"/>
              <a:ea typeface="Times New Roman"/>
              <a:cs typeface="Times New Roman"/>
            </a:endParaRPr>
          </a:p>
          <a:p>
            <a:r>
              <a:rPr lang="en-US" dirty="0" smtClean="0">
                <a:solidFill>
                  <a:srgbClr val="0000FF"/>
                </a:solidFill>
                <a:latin typeface="Courier New"/>
                <a:ea typeface="Times New Roman"/>
                <a:cs typeface="Times New Roman"/>
              </a:rPr>
              <a:t>ON KEYS (</a:t>
            </a:r>
            <a:r>
              <a:rPr lang="en-US" dirty="0" err="1" smtClean="0">
                <a:solidFill>
                  <a:srgbClr val="0000FF"/>
                </a:solidFill>
                <a:latin typeface="Courier New"/>
                <a:ea typeface="Times New Roman"/>
                <a:cs typeface="Times New Roman"/>
              </a:rPr>
              <a:t>p.customerId</a:t>
            </a:r>
            <a:r>
              <a:rPr lang="en-US" dirty="0" smtClean="0">
                <a:solidFill>
                  <a:srgbClr val="0000FF"/>
                </a:solidFill>
                <a:latin typeface="Courier New"/>
                <a:ea typeface="Times New Roman"/>
                <a:cs typeface="Times New Roman"/>
              </a:rPr>
              <a:t>)</a:t>
            </a:r>
          </a:p>
          <a:p>
            <a:r>
              <a:rPr lang="en-US" dirty="0" smtClean="0">
                <a:solidFill>
                  <a:srgbClr val="0000FF"/>
                </a:solidFill>
                <a:latin typeface="Courier New"/>
                <a:ea typeface="Times New Roman"/>
                <a:cs typeface="Times New Roman"/>
              </a:rPr>
              <a:t>GROUP BY </a:t>
            </a:r>
            <a:r>
              <a:rPr lang="en-US" dirty="0" err="1" smtClean="0">
                <a:solidFill>
                  <a:srgbClr val="0000FF"/>
                </a:solidFill>
                <a:latin typeface="Courier New"/>
                <a:ea typeface="Times New Roman"/>
                <a:cs typeface="Times New Roman"/>
              </a:rPr>
              <a:t>c.emailAddress</a:t>
            </a:r>
            <a:endParaRPr lang="en-US" dirty="0" smtClean="0">
              <a:solidFill>
                <a:srgbClr val="0000FF"/>
              </a:solidFill>
              <a:latin typeface="Courier New"/>
              <a:ea typeface="Times New Roman"/>
              <a:cs typeface="Times New Roman"/>
            </a:endParaRPr>
          </a:p>
        </p:txBody>
      </p:sp>
    </p:spTree>
    <p:extLst>
      <p:ext uri="{BB962C8B-B14F-4D97-AF65-F5344CB8AC3E}">
        <p14:creationId xmlns:p14="http://schemas.microsoft.com/office/powerpoint/2010/main" val="18335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6"/>
                                        </p:tgtEl>
                                        <p:attrNameLst>
                                          <p:attrName>style.visibility</p:attrName>
                                        </p:attrNameLst>
                                      </p:cBhvr>
                                      <p:to>
                                        <p:strVal val="visible"/>
                                      </p:to>
                                    </p:set>
                                    <p:animEffect transition="in" filter="wipe(down)">
                                      <p:cBhvr>
                                        <p:cTn id="9" dur="500"/>
                                        <p:tgtEl>
                                          <p:spTgt spid="26"/>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22" presetClass="entr" presetSubtype="4"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par>
                                <p:cTn id="27" presetID="9" presetClass="entr" presetSubtype="0" fill="hold" grpId="1"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9" grpId="0" animBg="1"/>
      <p:bldP spid="16" grpId="0"/>
      <p:bldP spid="20" grpId="0" animBg="1"/>
      <p:bldP spid="20" grpId="1" animBg="1"/>
      <p:bldP spid="25" grpId="0" animBg="1"/>
      <p:bldP spid="25" grpId="1"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are only as fast as the index</a:t>
            </a:r>
            <a:endParaRPr lang="en-US" dirty="0"/>
          </a:p>
        </p:txBody>
      </p:sp>
      <p:sp>
        <p:nvSpPr>
          <p:cNvPr id="3" name="Content Placeholder 2"/>
          <p:cNvSpPr>
            <a:spLocks noGrp="1"/>
          </p:cNvSpPr>
          <p:nvPr>
            <p:ph idx="1"/>
          </p:nvPr>
        </p:nvSpPr>
        <p:spPr/>
        <p:txBody>
          <a:bodyPr/>
          <a:lstStyle/>
          <a:p>
            <a:pPr>
              <a:lnSpc>
                <a:spcPct val="140000"/>
              </a:lnSpc>
            </a:pPr>
            <a:r>
              <a:rPr lang="en-US" dirty="0"/>
              <a:t>CREATE / DROP </a:t>
            </a:r>
            <a:r>
              <a:rPr lang="en-US" dirty="0" smtClean="0"/>
              <a:t>INDEX</a:t>
            </a:r>
          </a:p>
          <a:p>
            <a:pPr>
              <a:lnSpc>
                <a:spcPct val="140000"/>
              </a:lnSpc>
            </a:pPr>
            <a:r>
              <a:rPr lang="en-US" dirty="0" smtClean="0"/>
              <a:t>Two types of indexes</a:t>
            </a:r>
          </a:p>
          <a:p>
            <a:pPr lvl="1"/>
            <a:r>
              <a:rPr lang="en-US" dirty="0" smtClean="0"/>
              <a:t>View indexes </a:t>
            </a:r>
          </a:p>
          <a:p>
            <a:pPr lvl="1"/>
            <a:r>
              <a:rPr lang="en-US" dirty="0" smtClean="0"/>
              <a:t>GSI indexes (global secondary indexes—new)</a:t>
            </a:r>
          </a:p>
          <a:p>
            <a:pPr>
              <a:lnSpc>
                <a:spcPct val="140000"/>
              </a:lnSpc>
            </a:pPr>
            <a:r>
              <a:rPr lang="en-US" dirty="0" smtClean="0"/>
              <a:t>Can index any data expression</a:t>
            </a:r>
          </a:p>
          <a:p>
            <a:pPr lvl="1"/>
            <a:r>
              <a:rPr lang="en-US" dirty="0" smtClean="0"/>
              <a:t>Nested / complex expressions</a:t>
            </a:r>
          </a:p>
          <a:p>
            <a:pPr lvl="1"/>
            <a:r>
              <a:rPr lang="en-US" dirty="0"/>
              <a:t>C</a:t>
            </a:r>
            <a:r>
              <a:rPr lang="en-US" dirty="0" smtClean="0"/>
              <a:t>omputed expressions</a:t>
            </a:r>
          </a:p>
          <a:p>
            <a:pPr>
              <a:lnSpc>
                <a:spcPct val="140000"/>
              </a:lnSpc>
            </a:pPr>
            <a:r>
              <a:rPr lang="en-US" dirty="0" smtClean="0"/>
              <a:t>EXPLAIN</a:t>
            </a:r>
          </a:p>
        </p:txBody>
      </p:sp>
    </p:spTree>
    <p:extLst>
      <p:ext uri="{BB962C8B-B14F-4D97-AF65-F5344CB8AC3E}">
        <p14:creationId xmlns:p14="http://schemas.microsoft.com/office/powerpoint/2010/main" val="1536147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ln>
            <a:noFill/>
          </a:ln>
        </p:spPr>
        <p:txBody>
          <a:bodyPr>
            <a:normAutofit/>
          </a:bodyPr>
          <a:lstStyle/>
          <a:p>
            <a:r>
              <a:rPr lang="en-US" dirty="0" smtClean="0"/>
              <a:t>N1QL Architecture</a:t>
            </a:r>
            <a:endParaRPr lang="en-US" dirty="0"/>
          </a:p>
        </p:txBody>
      </p:sp>
      <p:sp>
        <p:nvSpPr>
          <p:cNvPr id="3" name="Content Placeholder 2"/>
          <p:cNvSpPr>
            <a:spLocks noGrp="1"/>
          </p:cNvSpPr>
          <p:nvPr>
            <p:ph idx="1"/>
          </p:nvPr>
        </p:nvSpPr>
        <p:spPr/>
        <p:txBody>
          <a:bodyPr/>
          <a:lstStyle/>
          <a:p>
            <a:endParaRPr lang="en-US"/>
          </a:p>
        </p:txBody>
      </p:sp>
      <p:sp>
        <p:nvSpPr>
          <p:cNvPr id="13" name="TextBox 12"/>
          <p:cNvSpPr txBox="1"/>
          <p:nvPr/>
        </p:nvSpPr>
        <p:spPr>
          <a:xfrm>
            <a:off x="4424764" y="1560018"/>
            <a:ext cx="4345924" cy="2172903"/>
          </a:xfrm>
          <a:prstGeom prst="rect">
            <a:avLst/>
          </a:prstGeom>
          <a:noFill/>
        </p:spPr>
        <p:txBody>
          <a:bodyPr wrap="square" rtlCol="0">
            <a:spAutoFit/>
          </a:bodyPr>
          <a:lstStyle/>
          <a:p>
            <a:pPr marL="342900" indent="-342900" defTabSz="914400">
              <a:lnSpc>
                <a:spcPct val="90000"/>
              </a:lnSpc>
              <a:spcBef>
                <a:spcPts val="1200"/>
              </a:spcBef>
              <a:buClr>
                <a:schemeClr val="accent1"/>
              </a:buClr>
              <a:buSzPct val="100000"/>
              <a:buFont typeface="Wingdings" charset="2"/>
              <a:buChar char="§"/>
            </a:pPr>
            <a:r>
              <a:rPr lang="en-US" dirty="0"/>
              <a:t>Single node installation, services defined dynamically</a:t>
            </a:r>
          </a:p>
          <a:p>
            <a:pPr marL="342900" indent="-342900" defTabSz="914400">
              <a:lnSpc>
                <a:spcPct val="90000"/>
              </a:lnSpc>
              <a:spcBef>
                <a:spcPts val="1200"/>
              </a:spcBef>
              <a:buClr>
                <a:schemeClr val="accent1"/>
              </a:buClr>
              <a:buSzPct val="100000"/>
              <a:buFont typeface="Wingdings" charset="2"/>
              <a:buChar char="§"/>
            </a:pPr>
            <a:r>
              <a:rPr lang="en-US" dirty="0"/>
              <a:t>Query service access Index and Data to formulate response</a:t>
            </a:r>
          </a:p>
          <a:p>
            <a:pPr marL="342900" indent="-342900" defTabSz="914400">
              <a:lnSpc>
                <a:spcPct val="90000"/>
              </a:lnSpc>
              <a:spcBef>
                <a:spcPts val="1200"/>
              </a:spcBef>
              <a:buClr>
                <a:schemeClr val="accent1"/>
              </a:buClr>
              <a:buSzPct val="100000"/>
              <a:buFont typeface="Wingdings" charset="2"/>
              <a:buChar char="§"/>
            </a:pPr>
            <a:r>
              <a:rPr lang="en-US" dirty="0"/>
              <a:t>All queries and direct access is topology aware and dynamically scalable</a:t>
            </a:r>
          </a:p>
          <a:p>
            <a:pPr marL="285750" indent="-285750">
              <a:buFont typeface="Arial"/>
              <a:buChar char="•"/>
            </a:pPr>
            <a:endParaRPr lang="en-US" dirty="0"/>
          </a:p>
        </p:txBody>
      </p:sp>
      <p:pic>
        <p:nvPicPr>
          <p:cNvPr id="2" name="Picture 1" descr="corp.perrySlideRedux.02.eps"/>
          <p:cNvPicPr>
            <a:picLocks noChangeAspect="1"/>
          </p:cNvPicPr>
          <p:nvPr/>
        </p:nvPicPr>
        <p:blipFill rotWithShape="1">
          <a:blip r:embed="rId3">
            <a:extLst>
              <a:ext uri="{28A0092B-C50C-407E-A947-70E740481C1C}">
                <a14:useLocalDpi xmlns:a14="http://schemas.microsoft.com/office/drawing/2010/main" val="0"/>
              </a:ext>
            </a:extLst>
          </a:blip>
          <a:srcRect l="36740" t="20889" r="35481" b="20903"/>
          <a:stretch/>
        </p:blipFill>
        <p:spPr>
          <a:xfrm>
            <a:off x="384400" y="599084"/>
            <a:ext cx="3669017" cy="4324400"/>
          </a:xfrm>
          <a:prstGeom prst="rect">
            <a:avLst/>
          </a:prstGeom>
        </p:spPr>
      </p:pic>
    </p:spTree>
    <p:extLst>
      <p:ext uri="{BB962C8B-B14F-4D97-AF65-F5344CB8AC3E}">
        <p14:creationId xmlns:p14="http://schemas.microsoft.com/office/powerpoint/2010/main" val="1151685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Operate at Any Scale</a:t>
            </a:r>
            <a:endParaRPr lang="en-US" dirty="0"/>
          </a:p>
        </p:txBody>
      </p:sp>
    </p:spTree>
    <p:extLst>
      <p:ext uri="{BB962C8B-B14F-4D97-AF65-F5344CB8AC3E}">
        <p14:creationId xmlns:p14="http://schemas.microsoft.com/office/powerpoint/2010/main" val="424287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Where does Couchbase fit in?	</a:t>
            </a:r>
            <a:endParaRPr lang="en-US" dirty="0"/>
          </a:p>
          <a:p>
            <a:r>
              <a:rPr lang="en-US" dirty="0" smtClean="0"/>
              <a:t>Key Concepts &amp; use cases </a:t>
            </a:r>
            <a:endParaRPr lang="en-US" dirty="0"/>
          </a:p>
          <a:p>
            <a:r>
              <a:rPr lang="en-US" dirty="0" smtClean="0"/>
              <a:t>Develop with Agility</a:t>
            </a:r>
          </a:p>
          <a:p>
            <a:r>
              <a:rPr lang="en-US" dirty="0" smtClean="0"/>
              <a:t>Operate at any scale</a:t>
            </a:r>
          </a:p>
        </p:txBody>
      </p:sp>
    </p:spTree>
    <p:extLst>
      <p:ext uri="{BB962C8B-B14F-4D97-AF65-F5344CB8AC3E}">
        <p14:creationId xmlns:p14="http://schemas.microsoft.com/office/powerpoint/2010/main" val="117718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Architecture – Single Node</a:t>
            </a:r>
            <a:endParaRPr lang="en-US" dirty="0"/>
          </a:p>
        </p:txBody>
      </p:sp>
      <p:sp>
        <p:nvSpPr>
          <p:cNvPr id="3" name="Content Placeholder 2"/>
          <p:cNvSpPr>
            <a:spLocks noGrp="1"/>
          </p:cNvSpPr>
          <p:nvPr>
            <p:ph idx="4294967295"/>
          </p:nvPr>
        </p:nvSpPr>
        <p:spPr>
          <a:xfrm>
            <a:off x="0" y="866775"/>
            <a:ext cx="3662363" cy="3900488"/>
          </a:xfrm>
        </p:spPr>
        <p:txBody>
          <a:bodyPr/>
          <a:lstStyle/>
          <a:p>
            <a:pPr marL="285750" indent="-285750">
              <a:buClr>
                <a:schemeClr val="accent1"/>
              </a:buClr>
              <a:buFont typeface="Wingdings" charset="2"/>
              <a:buChar char="ü"/>
            </a:pPr>
            <a:r>
              <a:rPr lang="en-US" sz="1600" b="1" dirty="0" smtClean="0"/>
              <a:t>Data </a:t>
            </a:r>
            <a:r>
              <a:rPr lang="en-US" sz="1600" b="1" dirty="0"/>
              <a:t>Service </a:t>
            </a:r>
            <a:r>
              <a:rPr lang="en-US" sz="1600" dirty="0"/>
              <a:t>– builds and maintains Distributed secondary indexes (MapReduce Views)</a:t>
            </a:r>
          </a:p>
          <a:p>
            <a:pPr marL="285750" indent="-285750">
              <a:buClr>
                <a:schemeClr val="accent1"/>
              </a:buClr>
              <a:buFont typeface="Wingdings" charset="2"/>
              <a:buChar char="ü"/>
            </a:pPr>
            <a:endParaRPr lang="en-US" sz="1600" b="1" dirty="0"/>
          </a:p>
          <a:p>
            <a:pPr marL="285750" indent="-285750">
              <a:buClr>
                <a:schemeClr val="accent1"/>
              </a:buClr>
              <a:buFont typeface="Wingdings" charset="2"/>
              <a:buChar char="ü"/>
            </a:pPr>
            <a:r>
              <a:rPr lang="en-US" sz="1600" b="1" dirty="0"/>
              <a:t>Indexing Engine </a:t>
            </a:r>
            <a:r>
              <a:rPr lang="en-US" sz="1600" dirty="0"/>
              <a:t>– builds and maintains Global Secondary Indexes</a:t>
            </a:r>
          </a:p>
          <a:p>
            <a:pPr marL="285750" indent="-285750">
              <a:buClr>
                <a:schemeClr val="accent1"/>
              </a:buClr>
              <a:buFont typeface="Wingdings" charset="2"/>
              <a:buChar char="ü"/>
            </a:pPr>
            <a:endParaRPr lang="en-US" sz="1600" dirty="0"/>
          </a:p>
          <a:p>
            <a:pPr marL="285750" indent="-285750">
              <a:buClr>
                <a:schemeClr val="accent1"/>
              </a:buClr>
              <a:buFont typeface="Wingdings" charset="2"/>
              <a:buChar char="ü"/>
            </a:pPr>
            <a:r>
              <a:rPr lang="en-US" sz="1600" b="1" dirty="0"/>
              <a:t>Query Engine </a:t>
            </a:r>
            <a:r>
              <a:rPr lang="en-US" sz="1600" dirty="0"/>
              <a:t>– plans, coordinates, and executes queries against either Global or Distributed </a:t>
            </a:r>
            <a:r>
              <a:rPr lang="en-US" sz="1600" dirty="0" smtClean="0"/>
              <a:t>indexes</a:t>
            </a:r>
          </a:p>
          <a:p>
            <a:pPr marL="285750" indent="-285750">
              <a:buClr>
                <a:schemeClr val="accent1"/>
              </a:buClr>
              <a:buFont typeface="Wingdings" charset="2"/>
              <a:buChar char="ü"/>
            </a:pPr>
            <a:endParaRPr lang="en-US" sz="1600" dirty="0"/>
          </a:p>
          <a:p>
            <a:pPr marL="285750" indent="-285750">
              <a:buFont typeface="Wingdings" charset="2"/>
              <a:buChar char="ü"/>
            </a:pPr>
            <a:r>
              <a:rPr lang="en-US" sz="1600" b="1" dirty="0" smtClean="0"/>
              <a:t>Cluster Manager </a:t>
            </a:r>
            <a:r>
              <a:rPr lang="en-US" sz="1600" dirty="0"/>
              <a:t>– </a:t>
            </a:r>
            <a:r>
              <a:rPr lang="en-US" sz="1600" dirty="0" smtClean="0"/>
              <a:t>configuration, heartbeat, statistics, </a:t>
            </a:r>
            <a:r>
              <a:rPr lang="en-US" sz="1600" dirty="0" err="1" smtClean="0"/>
              <a:t>RESTful</a:t>
            </a:r>
            <a:r>
              <a:rPr lang="en-US" sz="1600" dirty="0" smtClean="0"/>
              <a:t> Management interface</a:t>
            </a:r>
            <a:endParaRPr lang="en-US" sz="1600" dirty="0"/>
          </a:p>
          <a:p>
            <a:pPr marL="285750" indent="-285750">
              <a:buClr>
                <a:schemeClr val="accent1"/>
              </a:buClr>
              <a:buFont typeface="Wingdings" charset="2"/>
              <a:buChar char="ü"/>
            </a:pPr>
            <a:endParaRPr lang="en-US" sz="1600" dirty="0"/>
          </a:p>
        </p:txBody>
      </p:sp>
      <p:grpSp>
        <p:nvGrpSpPr>
          <p:cNvPr id="5" name="Group 4"/>
          <p:cNvGrpSpPr/>
          <p:nvPr/>
        </p:nvGrpSpPr>
        <p:grpSpPr>
          <a:xfrm>
            <a:off x="3992230" y="866977"/>
            <a:ext cx="4973970" cy="4031712"/>
            <a:chOff x="3992230" y="1013497"/>
            <a:chExt cx="4973970" cy="4031712"/>
          </a:xfrm>
        </p:grpSpPr>
        <p:sp>
          <p:nvSpPr>
            <p:cNvPr id="6" name="Rectangle 5"/>
            <p:cNvSpPr/>
            <p:nvPr/>
          </p:nvSpPr>
          <p:spPr>
            <a:xfrm>
              <a:off x="4119229" y="1013497"/>
              <a:ext cx="4846971" cy="3921945"/>
            </a:xfrm>
            <a:prstGeom prst="rect">
              <a:avLst/>
            </a:prstGeom>
            <a:solidFill>
              <a:schemeClr val="accent2">
                <a:lumMod val="20000"/>
                <a:lumOff val="80000"/>
              </a:schemeClr>
            </a:solid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230" y="4791209"/>
              <a:ext cx="254000" cy="254000"/>
            </a:xfrm>
            <a:prstGeom prst="rect">
              <a:avLst/>
            </a:prstGeom>
          </p:spPr>
        </p:pic>
        <p:sp>
          <p:nvSpPr>
            <p:cNvPr id="8" name="TextBox 7"/>
            <p:cNvSpPr txBox="1"/>
            <p:nvPr/>
          </p:nvSpPr>
          <p:spPr>
            <a:xfrm>
              <a:off x="4139669" y="4658444"/>
              <a:ext cx="1762021" cy="276999"/>
            </a:xfrm>
            <a:prstGeom prst="rect">
              <a:avLst/>
            </a:prstGeom>
            <a:noFill/>
          </p:spPr>
          <p:txBody>
            <a:bodyPr wrap="none" rtlCol="0">
              <a:spAutoFit/>
            </a:bodyPr>
            <a:lstStyle/>
            <a:p>
              <a:r>
                <a:rPr lang="en-US" sz="1200" b="1" dirty="0" smtClean="0">
                  <a:solidFill>
                    <a:srgbClr val="171515"/>
                  </a:solidFill>
                </a:rPr>
                <a:t>Couchbase Server Node</a:t>
              </a:r>
              <a:endParaRPr lang="en-US" sz="1200" b="1" dirty="0">
                <a:solidFill>
                  <a:srgbClr val="171515"/>
                </a:solidFill>
              </a:endParaRPr>
            </a:p>
          </p:txBody>
        </p:sp>
      </p:grpSp>
      <p:grpSp>
        <p:nvGrpSpPr>
          <p:cNvPr id="9" name="Group 8"/>
          <p:cNvGrpSpPr/>
          <p:nvPr/>
        </p:nvGrpSpPr>
        <p:grpSpPr>
          <a:xfrm>
            <a:off x="7585441" y="1085380"/>
            <a:ext cx="1262030" cy="3445009"/>
            <a:chOff x="6972300" y="1231900"/>
            <a:chExt cx="1875171" cy="3445009"/>
          </a:xfrm>
        </p:grpSpPr>
        <p:sp>
          <p:nvSpPr>
            <p:cNvPr id="10" name="Rectangle 9"/>
            <p:cNvSpPr/>
            <p:nvPr/>
          </p:nvSpPr>
          <p:spPr>
            <a:xfrm>
              <a:off x="6972300" y="1231900"/>
              <a:ext cx="1875171" cy="3445009"/>
            </a:xfrm>
            <a:prstGeom prst="rect">
              <a:avLst/>
            </a:prstGeom>
            <a:solidFill>
              <a:srgbClr val="FFFFFF"/>
            </a:solidFill>
            <a:ln w="38100" cmpd="sng">
              <a:solidFill>
                <a:srgbClr val="17151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972300" y="4397593"/>
              <a:ext cx="1287532" cy="276999"/>
            </a:xfrm>
            <a:prstGeom prst="rect">
              <a:avLst/>
            </a:prstGeom>
            <a:noFill/>
          </p:spPr>
          <p:txBody>
            <a:bodyPr wrap="none" rtlCol="0">
              <a:spAutoFit/>
            </a:bodyPr>
            <a:lstStyle/>
            <a:p>
              <a:r>
                <a:rPr lang="en-US" sz="1200" b="1" dirty="0" smtClean="0">
                  <a:solidFill>
                    <a:srgbClr val="D6001A"/>
                  </a:solidFill>
                </a:rPr>
                <a:t>Cluster Manager</a:t>
              </a:r>
              <a:endParaRPr lang="en-US" sz="1200" b="1" dirty="0">
                <a:solidFill>
                  <a:srgbClr val="D6001A"/>
                </a:solidFill>
              </a:endParaRPr>
            </a:p>
          </p:txBody>
        </p:sp>
        <p:sp>
          <p:nvSpPr>
            <p:cNvPr id="12" name="Rectangle 11"/>
            <p:cNvSpPr/>
            <p:nvPr/>
          </p:nvSpPr>
          <p:spPr>
            <a:xfrm>
              <a:off x="7082071" y="1384299"/>
              <a:ext cx="1668229" cy="517067"/>
            </a:xfrm>
            <a:prstGeom prst="rect">
              <a:avLst/>
            </a:prstGeom>
            <a:solidFill>
              <a:srgbClr val="CDE3F9"/>
            </a:solidFill>
            <a:ln w="12700" cmpd="sng">
              <a:solidFill>
                <a:srgbClr val="D6001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chemeClr val="tx1"/>
                  </a:solidFill>
                </a:rPr>
                <a:t>Management </a:t>
              </a:r>
              <a:br>
                <a:rPr lang="en-US" sz="900" b="1" dirty="0" smtClean="0">
                  <a:solidFill>
                    <a:schemeClr val="tx1"/>
                  </a:solidFill>
                </a:rPr>
              </a:br>
              <a:r>
                <a:rPr lang="en-US" sz="900" b="1" dirty="0" smtClean="0">
                  <a:solidFill>
                    <a:schemeClr val="tx1"/>
                  </a:solidFill>
                </a:rPr>
                <a:t>REST API</a:t>
              </a:r>
              <a:br>
                <a:rPr lang="en-US" sz="900" b="1" dirty="0" smtClean="0">
                  <a:solidFill>
                    <a:schemeClr val="tx1"/>
                  </a:solidFill>
                </a:rPr>
              </a:br>
              <a:r>
                <a:rPr lang="en-US" sz="900" b="1" dirty="0" smtClean="0">
                  <a:solidFill>
                    <a:schemeClr val="tx1"/>
                  </a:solidFill>
                </a:rPr>
                <a:t>Web UI</a:t>
              </a:r>
              <a:endParaRPr lang="en-US" sz="900" b="1" dirty="0">
                <a:solidFill>
                  <a:schemeClr val="tx1"/>
                </a:solidFill>
              </a:endParaRPr>
            </a:p>
          </p:txBody>
        </p:sp>
        <p:sp>
          <p:nvSpPr>
            <p:cNvPr id="13" name="Rectangle 12"/>
            <p:cNvSpPr/>
            <p:nvPr/>
          </p:nvSpPr>
          <p:spPr>
            <a:xfrm>
              <a:off x="7082071" y="3848100"/>
              <a:ext cx="1655528" cy="549493"/>
            </a:xfrm>
            <a:prstGeom prst="rect">
              <a:avLst/>
            </a:prstGeom>
            <a:solidFill>
              <a:srgbClr val="CDE3F9"/>
            </a:solidFill>
            <a:ln w="12700" cmpd="sng">
              <a:solidFill>
                <a:srgbClr val="D6001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chemeClr val="tx1"/>
                  </a:solidFill>
                </a:rPr>
                <a:t>Erlang / OTP</a:t>
              </a:r>
              <a:endParaRPr lang="en-US" sz="900" b="1" dirty="0">
                <a:solidFill>
                  <a:schemeClr val="tx1"/>
                </a:solidFill>
              </a:endParaRPr>
            </a:p>
          </p:txBody>
        </p:sp>
        <p:sp>
          <p:nvSpPr>
            <p:cNvPr id="14" name="Rectangle 13"/>
            <p:cNvSpPr/>
            <p:nvPr/>
          </p:nvSpPr>
          <p:spPr>
            <a:xfrm>
              <a:off x="7416799" y="2374901"/>
              <a:ext cx="1320801" cy="1079500"/>
            </a:xfrm>
            <a:prstGeom prst="rect">
              <a:avLst/>
            </a:prstGeom>
            <a:solidFill>
              <a:srgbClr val="CDE3F9"/>
            </a:solidFill>
            <a:ln w="12700" cmpd="sng">
              <a:solidFill>
                <a:srgbClr val="D6001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chemeClr val="tx1"/>
                  </a:solidFill>
                </a:rPr>
                <a:t>Node / </a:t>
              </a:r>
              <a:br>
                <a:rPr lang="en-US" sz="900" b="1" dirty="0" smtClean="0">
                  <a:solidFill>
                    <a:schemeClr val="tx1"/>
                  </a:solidFill>
                </a:rPr>
              </a:br>
              <a:r>
                <a:rPr lang="en-US" sz="900" b="1" dirty="0" smtClean="0">
                  <a:solidFill>
                    <a:schemeClr val="tx1"/>
                  </a:solidFill>
                </a:rPr>
                <a:t>Cluster </a:t>
              </a:r>
              <a:br>
                <a:rPr lang="en-US" sz="900" b="1" dirty="0" smtClean="0">
                  <a:solidFill>
                    <a:schemeClr val="tx1"/>
                  </a:solidFill>
                </a:rPr>
              </a:br>
              <a:r>
                <a:rPr lang="en-US" sz="900" b="1" dirty="0" smtClean="0">
                  <a:solidFill>
                    <a:schemeClr val="tx1"/>
                  </a:solidFill>
                </a:rPr>
                <a:t>Orchestration</a:t>
              </a:r>
              <a:endParaRPr lang="en-US" sz="900" b="1" dirty="0">
                <a:solidFill>
                  <a:schemeClr val="tx1"/>
                </a:solidFill>
              </a:endParaRPr>
            </a:p>
          </p:txBody>
        </p:sp>
        <p:cxnSp>
          <p:nvCxnSpPr>
            <p:cNvPr id="15" name="Straight Arrow Connector 14"/>
            <p:cNvCxnSpPr/>
            <p:nvPr/>
          </p:nvCxnSpPr>
          <p:spPr>
            <a:xfrm>
              <a:off x="7226300" y="1901366"/>
              <a:ext cx="0" cy="1946734"/>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2"/>
            </p:cNvCxnSpPr>
            <p:nvPr/>
          </p:nvCxnSpPr>
          <p:spPr>
            <a:xfrm>
              <a:off x="8077200" y="3454401"/>
              <a:ext cx="0" cy="393699"/>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4246785" y="1085380"/>
            <a:ext cx="3245130" cy="3445009"/>
            <a:chOff x="4246232" y="1231900"/>
            <a:chExt cx="2599073" cy="3445009"/>
          </a:xfrm>
        </p:grpSpPr>
        <p:sp>
          <p:nvSpPr>
            <p:cNvPr id="18" name="Rectangle 17"/>
            <p:cNvSpPr/>
            <p:nvPr/>
          </p:nvSpPr>
          <p:spPr>
            <a:xfrm>
              <a:off x="4246232" y="1231900"/>
              <a:ext cx="2599073" cy="3445009"/>
            </a:xfrm>
            <a:prstGeom prst="rect">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279527" y="4397593"/>
              <a:ext cx="1172117" cy="276999"/>
            </a:xfrm>
            <a:prstGeom prst="rect">
              <a:avLst/>
            </a:prstGeom>
            <a:noFill/>
          </p:spPr>
          <p:txBody>
            <a:bodyPr wrap="none" rtlCol="0">
              <a:spAutoFit/>
            </a:bodyPr>
            <a:lstStyle/>
            <a:p>
              <a:r>
                <a:rPr lang="en-US" sz="1200" b="1" dirty="0" smtClean="0">
                  <a:solidFill>
                    <a:schemeClr val="accent2"/>
                  </a:solidFill>
                </a:rPr>
                <a:t>Node Manager</a:t>
              </a:r>
              <a:endParaRPr lang="en-US" sz="1200" b="1" dirty="0">
                <a:solidFill>
                  <a:schemeClr val="accent2"/>
                </a:solidFill>
              </a:endParaRPr>
            </a:p>
          </p:txBody>
        </p:sp>
      </p:grpSp>
      <p:sp>
        <p:nvSpPr>
          <p:cNvPr id="23" name="Slide Number Placeholder 1"/>
          <p:cNvSpPr txBox="1">
            <a:spLocks/>
          </p:cNvSpPr>
          <p:nvPr/>
        </p:nvSpPr>
        <p:spPr>
          <a:xfrm>
            <a:off x="6836664" y="4767263"/>
            <a:ext cx="2133600" cy="274637"/>
          </a:xfrm>
          <a:prstGeom prst="rect">
            <a:avLst/>
          </a:prstGeom>
        </p:spPr>
        <p:txBody>
          <a:bodyPr vert="horz" lIns="91440" tIns="45720" rIns="91440" bIns="45720" rtlCol="0" anchor="ctr"/>
          <a:lstStyle>
            <a:defPPr>
              <a:defRPr lang="en-US"/>
            </a:defPPr>
            <a:lvl1pPr marL="0" algn="r" defTabSz="457200" rtl="0" eaLnBrk="1" latinLnBrk="0" hangingPunct="1">
              <a:defRPr sz="800" kern="1200">
                <a:solidFill>
                  <a:srgbClr val="1E1C1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CADC9D3-4629-C248-A8CB-751E57C181C4}" type="slidenum">
              <a:rPr lang="en-US" smtClean="0"/>
              <a:pPr/>
              <a:t>20</a:t>
            </a:fld>
            <a:endParaRPr lang="en-US"/>
          </a:p>
        </p:txBody>
      </p:sp>
      <p:grpSp>
        <p:nvGrpSpPr>
          <p:cNvPr id="24" name="Group 23"/>
          <p:cNvGrpSpPr/>
          <p:nvPr/>
        </p:nvGrpSpPr>
        <p:grpSpPr>
          <a:xfrm>
            <a:off x="5410311" y="1237780"/>
            <a:ext cx="914991" cy="3013292"/>
            <a:chOff x="6200819" y="1384300"/>
            <a:chExt cx="795335" cy="3013292"/>
          </a:xfrm>
          <a:effectLst>
            <a:outerShdw blurRad="50800" dist="38100" dir="2700000" algn="tl" rotWithShape="0">
              <a:srgbClr val="000000">
                <a:alpha val="43000"/>
              </a:srgbClr>
            </a:outerShdw>
          </a:effectLst>
        </p:grpSpPr>
        <p:sp>
          <p:nvSpPr>
            <p:cNvPr id="25" name="Rectangle 24"/>
            <p:cNvSpPr/>
            <p:nvPr/>
          </p:nvSpPr>
          <p:spPr>
            <a:xfrm>
              <a:off x="6200819" y="1384300"/>
              <a:ext cx="795335" cy="3013292"/>
            </a:xfrm>
            <a:prstGeom prst="rect">
              <a:avLst/>
            </a:prstGeom>
            <a:solidFill>
              <a:schemeClr val="accent4">
                <a:lumMod val="40000"/>
                <a:lumOff val="60000"/>
              </a:schemeClr>
            </a:solidFill>
            <a:ln w="127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rgbClr val="D6001A"/>
                  </a:solidFill>
                </a:rPr>
                <a:t>Index</a:t>
              </a:r>
            </a:p>
            <a:p>
              <a:pPr algn="ctr"/>
              <a:r>
                <a:rPr lang="en-US" sz="1200" b="1" dirty="0" smtClean="0">
                  <a:solidFill>
                    <a:srgbClr val="D6001A"/>
                  </a:solidFill>
                </a:rPr>
                <a:t>Service</a:t>
              </a:r>
              <a:endParaRPr lang="en-US" sz="1200" b="1" dirty="0">
                <a:solidFill>
                  <a:srgbClr val="D6001A"/>
                </a:solidFill>
              </a:endParaRPr>
            </a:p>
          </p:txBody>
        </p:sp>
        <p:sp>
          <p:nvSpPr>
            <p:cNvPr id="26" name="Rounded Rectangle 25"/>
            <p:cNvSpPr/>
            <p:nvPr/>
          </p:nvSpPr>
          <p:spPr>
            <a:xfrm>
              <a:off x="6234547" y="1904587"/>
              <a:ext cx="718820" cy="1412086"/>
            </a:xfrm>
            <a:prstGeom prst="roundRect">
              <a:avLst/>
            </a:prstGeom>
            <a:solidFill>
              <a:schemeClr val="bg1">
                <a:lumMod val="95000"/>
                <a:alpha val="43000"/>
              </a:schemeClr>
            </a:solidFill>
            <a:ln w="12700" cmpd="sng">
              <a:solidFill>
                <a:srgbClr val="79797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rgbClr val="171515"/>
                  </a:solidFill>
                </a:rPr>
                <a:t>Indexing</a:t>
              </a:r>
            </a:p>
            <a:p>
              <a:pPr algn="ctr"/>
              <a:r>
                <a:rPr lang="en-US" sz="900" b="1" dirty="0" smtClean="0">
                  <a:solidFill>
                    <a:srgbClr val="171515"/>
                  </a:solidFill>
                </a:rPr>
                <a:t>Engine</a:t>
              </a:r>
              <a:endParaRPr lang="en-US" sz="900" b="1" dirty="0">
                <a:solidFill>
                  <a:srgbClr val="171515"/>
                </a:solidFill>
              </a:endParaRPr>
            </a:p>
          </p:txBody>
        </p:sp>
        <p:sp>
          <p:nvSpPr>
            <p:cNvPr id="27" name="Rounded Rectangle 26"/>
            <p:cNvSpPr/>
            <p:nvPr/>
          </p:nvSpPr>
          <p:spPr>
            <a:xfrm>
              <a:off x="6200819" y="3357552"/>
              <a:ext cx="795335" cy="473535"/>
            </a:xfrm>
            <a:prstGeom prst="roundRect">
              <a:avLst/>
            </a:prstGeom>
            <a:noFill/>
            <a:ln w="12700" cmpd="sng">
              <a:solidFill>
                <a:schemeClr val="bg2">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rgbClr val="171515"/>
                  </a:solidFill>
                </a:rPr>
                <a:t>Managed Cache</a:t>
              </a:r>
              <a:endParaRPr lang="en-US" sz="900" dirty="0">
                <a:solidFill>
                  <a:srgbClr val="171515"/>
                </a:solidFill>
              </a:endParaRPr>
            </a:p>
          </p:txBody>
        </p:sp>
        <p:sp>
          <p:nvSpPr>
            <p:cNvPr id="28" name="Rounded Rectangle 27"/>
            <p:cNvSpPr/>
            <p:nvPr/>
          </p:nvSpPr>
          <p:spPr>
            <a:xfrm>
              <a:off x="6200819" y="3835399"/>
              <a:ext cx="795335" cy="562193"/>
            </a:xfrm>
            <a:prstGeom prst="roundRect">
              <a:avLst/>
            </a:prstGeom>
            <a:noFill/>
            <a:ln w="12700" cmpd="sng">
              <a:solidFill>
                <a:srgbClr val="79797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rgbClr val="171515"/>
                  </a:solidFill>
                </a:rPr>
                <a:t>Storage</a:t>
              </a:r>
              <a:endParaRPr lang="en-US" sz="900" dirty="0">
                <a:solidFill>
                  <a:srgbClr val="171515"/>
                </a:solidFill>
              </a:endParaRPr>
            </a:p>
          </p:txBody>
        </p:sp>
      </p:grpSp>
      <p:grpSp>
        <p:nvGrpSpPr>
          <p:cNvPr id="29" name="Group 28"/>
          <p:cNvGrpSpPr/>
          <p:nvPr/>
        </p:nvGrpSpPr>
        <p:grpSpPr>
          <a:xfrm>
            <a:off x="6441996" y="1237778"/>
            <a:ext cx="971159" cy="3013294"/>
            <a:chOff x="5296506" y="1384298"/>
            <a:chExt cx="795335" cy="3013294"/>
          </a:xfrm>
          <a:solidFill>
            <a:schemeClr val="accent6">
              <a:lumMod val="40000"/>
              <a:lumOff val="60000"/>
            </a:schemeClr>
          </a:solidFill>
          <a:effectLst>
            <a:outerShdw blurRad="50800" dist="38100" dir="2700000" algn="tl" rotWithShape="0">
              <a:srgbClr val="000000">
                <a:alpha val="43000"/>
              </a:srgbClr>
            </a:outerShdw>
          </a:effectLst>
        </p:grpSpPr>
        <p:sp>
          <p:nvSpPr>
            <p:cNvPr id="30" name="Rectangle 29"/>
            <p:cNvSpPr/>
            <p:nvPr/>
          </p:nvSpPr>
          <p:spPr>
            <a:xfrm>
              <a:off x="5296506" y="1384298"/>
              <a:ext cx="795335" cy="3013294"/>
            </a:xfrm>
            <a:prstGeom prst="rect">
              <a:avLst/>
            </a:prstGeom>
            <a:grpFill/>
            <a:ln w="127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rgbClr val="D6001A"/>
                  </a:solidFill>
                </a:rPr>
                <a:t>Query</a:t>
              </a:r>
            </a:p>
            <a:p>
              <a:pPr algn="ctr"/>
              <a:r>
                <a:rPr lang="en-US" sz="1200" b="1" dirty="0" smtClean="0">
                  <a:solidFill>
                    <a:srgbClr val="D6001A"/>
                  </a:solidFill>
                </a:rPr>
                <a:t>Service</a:t>
              </a:r>
              <a:endParaRPr lang="en-US" sz="1200" b="1" dirty="0">
                <a:solidFill>
                  <a:srgbClr val="D6001A"/>
                </a:solidFill>
              </a:endParaRPr>
            </a:p>
          </p:txBody>
        </p:sp>
        <p:sp>
          <p:nvSpPr>
            <p:cNvPr id="31" name="Rounded Rectangle 30"/>
            <p:cNvSpPr/>
            <p:nvPr/>
          </p:nvSpPr>
          <p:spPr>
            <a:xfrm>
              <a:off x="5296506" y="1895962"/>
              <a:ext cx="795335" cy="1460498"/>
            </a:xfrm>
            <a:prstGeom prst="roundRect">
              <a:avLst/>
            </a:prstGeom>
            <a:grpFill/>
            <a:ln w="12700" cmpd="sng">
              <a:solidFill>
                <a:srgbClr val="79797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rgbClr val="171515"/>
                  </a:solidFill>
                </a:rPr>
                <a:t>Query</a:t>
              </a:r>
              <a:br>
                <a:rPr lang="en-US" sz="900" b="1" dirty="0">
                  <a:solidFill>
                    <a:srgbClr val="171515"/>
                  </a:solidFill>
                </a:rPr>
              </a:br>
              <a:r>
                <a:rPr lang="en-US" sz="900" b="1" dirty="0">
                  <a:solidFill>
                    <a:srgbClr val="171515"/>
                  </a:solidFill>
                </a:rPr>
                <a:t>Engine</a:t>
              </a:r>
            </a:p>
          </p:txBody>
        </p:sp>
        <p:sp>
          <p:nvSpPr>
            <p:cNvPr id="32" name="Rounded Rectangle 31"/>
            <p:cNvSpPr/>
            <p:nvPr/>
          </p:nvSpPr>
          <p:spPr>
            <a:xfrm>
              <a:off x="5296506" y="3356460"/>
              <a:ext cx="795335" cy="1041132"/>
            </a:xfrm>
            <a:prstGeom prst="roundRect">
              <a:avLst/>
            </a:prstGeom>
            <a:grpFill/>
            <a:ln w="12700" cmpd="sng">
              <a:solidFill>
                <a:schemeClr val="bg2">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rgbClr val="171515"/>
                  </a:solidFill>
                </a:rPr>
                <a:t>Managed Cache</a:t>
              </a:r>
              <a:endParaRPr lang="en-US" sz="900" dirty="0">
                <a:solidFill>
                  <a:srgbClr val="171515"/>
                </a:solidFill>
              </a:endParaRPr>
            </a:p>
          </p:txBody>
        </p:sp>
      </p:grpSp>
      <p:grpSp>
        <p:nvGrpSpPr>
          <p:cNvPr id="34" name="Group 33"/>
          <p:cNvGrpSpPr/>
          <p:nvPr/>
        </p:nvGrpSpPr>
        <p:grpSpPr>
          <a:xfrm>
            <a:off x="4367576" y="1237779"/>
            <a:ext cx="924014" cy="3013293"/>
            <a:chOff x="4392193" y="1237779"/>
            <a:chExt cx="795335" cy="3013293"/>
          </a:xfrm>
          <a:solidFill>
            <a:schemeClr val="accent2">
              <a:lumMod val="40000"/>
              <a:lumOff val="60000"/>
            </a:schemeClr>
          </a:solidFill>
          <a:effectLst>
            <a:outerShdw blurRad="50800" dist="38100" dir="2700000" algn="tl" rotWithShape="0">
              <a:srgbClr val="000000">
                <a:alpha val="43000"/>
              </a:srgbClr>
            </a:outerShdw>
          </a:effectLst>
        </p:grpSpPr>
        <p:sp>
          <p:nvSpPr>
            <p:cNvPr id="35" name="Rectangle 34"/>
            <p:cNvSpPr/>
            <p:nvPr/>
          </p:nvSpPr>
          <p:spPr>
            <a:xfrm>
              <a:off x="4392193" y="1237779"/>
              <a:ext cx="795335" cy="3013293"/>
            </a:xfrm>
            <a:prstGeom prst="rect">
              <a:avLst/>
            </a:prstGeom>
            <a:grpFill/>
            <a:ln w="127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chemeClr val="accent2"/>
                  </a:solidFill>
                </a:rPr>
                <a:t>Data</a:t>
              </a:r>
            </a:p>
            <a:p>
              <a:pPr algn="ctr"/>
              <a:r>
                <a:rPr lang="en-US" sz="1200" b="1" dirty="0" smtClean="0">
                  <a:solidFill>
                    <a:schemeClr val="accent2"/>
                  </a:solidFill>
                </a:rPr>
                <a:t>Service</a:t>
              </a:r>
              <a:endParaRPr lang="en-US" sz="1200" b="1" dirty="0">
                <a:solidFill>
                  <a:schemeClr val="accent2"/>
                </a:solidFill>
              </a:endParaRPr>
            </a:p>
          </p:txBody>
        </p:sp>
        <p:sp>
          <p:nvSpPr>
            <p:cNvPr id="36" name="Rounded Rectangle 35"/>
            <p:cNvSpPr/>
            <p:nvPr/>
          </p:nvSpPr>
          <p:spPr>
            <a:xfrm>
              <a:off x="4392194" y="2988017"/>
              <a:ext cx="630093" cy="1263055"/>
            </a:xfrm>
            <a:prstGeom prst="roundRect">
              <a:avLst/>
            </a:prstGeom>
            <a:grpFill/>
            <a:ln w="12700" cmpd="sng">
              <a:solidFill>
                <a:srgbClr val="79797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rgbClr val="171515"/>
                  </a:solidFill>
                </a:rPr>
                <a:t>Storage</a:t>
              </a:r>
              <a:endParaRPr lang="en-US" sz="900" dirty="0">
                <a:solidFill>
                  <a:srgbClr val="171515"/>
                </a:solidFill>
              </a:endParaRPr>
            </a:p>
          </p:txBody>
        </p:sp>
        <p:sp>
          <p:nvSpPr>
            <p:cNvPr id="37" name="Rounded Rectangle 36"/>
            <p:cNvSpPr/>
            <p:nvPr/>
          </p:nvSpPr>
          <p:spPr>
            <a:xfrm>
              <a:off x="4392193" y="1758068"/>
              <a:ext cx="630094" cy="1229949"/>
            </a:xfrm>
            <a:prstGeom prst="roundRect">
              <a:avLst/>
            </a:prstGeom>
            <a:grpFill/>
            <a:ln w="12700" cmpd="sng">
              <a:solidFill>
                <a:schemeClr val="bg2">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rgbClr val="171515"/>
                  </a:solidFill>
                </a:rPr>
                <a:t>Managed Cache</a:t>
              </a:r>
              <a:endParaRPr lang="en-US" sz="900" dirty="0">
                <a:solidFill>
                  <a:srgbClr val="171515"/>
                </a:solidFill>
              </a:endParaRPr>
            </a:p>
          </p:txBody>
        </p:sp>
        <p:sp>
          <p:nvSpPr>
            <p:cNvPr id="39" name="Rounded Rectangle 38"/>
            <p:cNvSpPr/>
            <p:nvPr/>
          </p:nvSpPr>
          <p:spPr>
            <a:xfrm>
              <a:off x="5022286" y="1758068"/>
              <a:ext cx="164471" cy="2445831"/>
            </a:xfrm>
            <a:prstGeom prst="roundRect">
              <a:avLst/>
            </a:prstGeom>
            <a:solidFill>
              <a:schemeClr val="bg1">
                <a:lumMod val="85000"/>
                <a:alpha val="49000"/>
              </a:schemeClr>
            </a:solidFill>
            <a:ln w="12700" cmpd="sng">
              <a:solidFill>
                <a:schemeClr val="bg2">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900" dirty="0" smtClean="0">
                  <a:solidFill>
                    <a:srgbClr val="171515"/>
                  </a:solidFill>
                </a:rPr>
                <a:t>View Engine</a:t>
              </a:r>
              <a:endParaRPr lang="en-US" sz="900" dirty="0">
                <a:solidFill>
                  <a:srgbClr val="171515"/>
                </a:solidFill>
              </a:endParaRPr>
            </a:p>
          </p:txBody>
        </p:sp>
      </p:grpSp>
    </p:spTree>
    <p:extLst>
      <p:ext uri="{BB962C8B-B14F-4D97-AF65-F5344CB8AC3E}">
        <p14:creationId xmlns:p14="http://schemas.microsoft.com/office/powerpoint/2010/main" val="1785282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922711"/>
            <a:ext cx="5923429" cy="3787493"/>
            <a:chOff x="1125071" y="922711"/>
            <a:chExt cx="5923429" cy="3787493"/>
          </a:xfrm>
        </p:grpSpPr>
        <p:pic>
          <p:nvPicPr>
            <p:cNvPr id="4" name="Picture 3"/>
            <p:cNvPicPr>
              <a:picLocks noChangeAspect="1"/>
            </p:cNvPicPr>
            <p:nvPr/>
          </p:nvPicPr>
          <p:blipFill>
            <a:blip r:embed="rId2"/>
            <a:stretch>
              <a:fillRect/>
            </a:stretch>
          </p:blipFill>
          <p:spPr>
            <a:xfrm>
              <a:off x="1125071" y="922711"/>
              <a:ext cx="5923429" cy="3787493"/>
            </a:xfrm>
            <a:prstGeom prst="rect">
              <a:avLst/>
            </a:prstGeom>
          </p:spPr>
        </p:pic>
        <p:sp>
          <p:nvSpPr>
            <p:cNvPr id="10" name="TextBox 9"/>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11" name="TextBox 10"/>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12" name="TextBox 11"/>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13" name="TextBox 12"/>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DISK</a:t>
              </a:r>
            </a:p>
            <a:p>
              <a:pPr algn="ctr">
                <a:lnSpc>
                  <a:spcPts val="900"/>
                </a:lnSpc>
              </a:pPr>
              <a:r>
                <a:rPr lang="en-US" sz="800" b="1" dirty="0">
                  <a:solidFill>
                    <a:srgbClr val="1E1C1C"/>
                  </a:solidFill>
                  <a:latin typeface="Corbel"/>
                </a:rPr>
                <a:t>QUEUE</a:t>
              </a:r>
            </a:p>
          </p:txBody>
        </p:sp>
        <p:sp>
          <p:nvSpPr>
            <p:cNvPr id="14" name="TextBox 13"/>
            <p:cNvSpPr txBox="1"/>
            <p:nvPr/>
          </p:nvSpPr>
          <p:spPr>
            <a:xfrm>
              <a:off x="2277804" y="3064788"/>
              <a:ext cx="877163" cy="670696"/>
            </a:xfrm>
            <a:prstGeom prst="rect">
              <a:avLst/>
            </a:prstGeom>
            <a:noFill/>
          </p:spPr>
          <p:txBody>
            <a:bodyPr wrap="none" rtlCol="0">
              <a:spAutoFit/>
            </a:bodyPr>
            <a:lstStyle/>
            <a:p>
              <a:pPr algn="ctr">
                <a:lnSpc>
                  <a:spcPts val="900"/>
                </a:lnSpc>
              </a:pPr>
              <a:r>
                <a:rPr lang="en-US" sz="800" b="1" dirty="0" smtClean="0">
                  <a:solidFill>
                    <a:srgbClr val="1E1C1C"/>
                  </a:solidFill>
                  <a:latin typeface="Corbel"/>
                </a:rPr>
                <a:t>REPLICATION/</a:t>
              </a:r>
            </a:p>
            <a:p>
              <a:pPr algn="ctr">
                <a:lnSpc>
                  <a:spcPts val="900"/>
                </a:lnSpc>
              </a:pPr>
              <a:r>
                <a:rPr lang="en-US" sz="800" b="1" dirty="0" smtClean="0">
                  <a:solidFill>
                    <a:srgbClr val="1E1C1C"/>
                  </a:solidFill>
                  <a:latin typeface="Corbel"/>
                </a:rPr>
                <a:t>XDCR/</a:t>
              </a:r>
            </a:p>
            <a:p>
              <a:pPr algn="ctr">
                <a:lnSpc>
                  <a:spcPts val="900"/>
                </a:lnSpc>
              </a:pPr>
              <a:r>
                <a:rPr lang="en-US" sz="800" b="1" dirty="0" smtClean="0">
                  <a:solidFill>
                    <a:srgbClr val="1E1C1C"/>
                  </a:solidFill>
                  <a:latin typeface="Corbel"/>
                </a:rPr>
                <a:t>CONNECTORS/</a:t>
              </a:r>
            </a:p>
            <a:p>
              <a:pPr algn="ctr">
                <a:lnSpc>
                  <a:spcPts val="900"/>
                </a:lnSpc>
              </a:pPr>
              <a:r>
                <a:rPr lang="en-US" sz="800" b="1" dirty="0" smtClean="0">
                  <a:solidFill>
                    <a:srgbClr val="1E1C1C"/>
                  </a:solidFill>
                  <a:latin typeface="Corbel"/>
                </a:rPr>
                <a:t>VIEWS/</a:t>
              </a:r>
            </a:p>
            <a:p>
              <a:pPr algn="ctr">
                <a:lnSpc>
                  <a:spcPts val="900"/>
                </a:lnSpc>
              </a:pPr>
              <a:r>
                <a:rPr lang="en-US" sz="800" b="1" dirty="0" smtClean="0">
                  <a:solidFill>
                    <a:srgbClr val="1E1C1C"/>
                  </a:solidFill>
                  <a:latin typeface="Corbel"/>
                </a:rPr>
                <a:t>INDEXING</a:t>
              </a:r>
            </a:p>
          </p:txBody>
        </p:sp>
      </p:grpSp>
      <p:sp>
        <p:nvSpPr>
          <p:cNvPr id="2" name="Title 1"/>
          <p:cNvSpPr>
            <a:spLocks noGrp="1"/>
          </p:cNvSpPr>
          <p:nvPr>
            <p:ph type="title"/>
          </p:nvPr>
        </p:nvSpPr>
        <p:spPr/>
        <p:txBody>
          <a:bodyPr/>
          <a:lstStyle/>
          <a:p>
            <a:r>
              <a:rPr lang="en-US" dirty="0" smtClean="0"/>
              <a:t>Data Service: Write </a:t>
            </a:r>
            <a:r>
              <a:rPr lang="en-US" dirty="0"/>
              <a:t>Operation</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21</a:t>
            </a:fld>
            <a:endParaRPr lang="en-US">
              <a:latin typeface="Corbel"/>
            </a:endParaRPr>
          </a:p>
        </p:txBody>
      </p:sp>
      <p:grpSp>
        <p:nvGrpSpPr>
          <p:cNvPr id="16" name="Group 15"/>
          <p:cNvGrpSpPr/>
          <p:nvPr/>
        </p:nvGrpSpPr>
        <p:grpSpPr>
          <a:xfrm>
            <a:off x="3458653" y="1323533"/>
            <a:ext cx="354485" cy="338109"/>
            <a:chOff x="4583724" y="1364723"/>
            <a:chExt cx="354485" cy="338109"/>
          </a:xfrm>
        </p:grpSpPr>
        <p:pic>
          <p:nvPicPr>
            <p:cNvPr id="9" name="Picture 8"/>
            <p:cNvPicPr>
              <a:picLocks noChangeAspect="1"/>
            </p:cNvPicPr>
            <p:nvPr/>
          </p:nvPicPr>
          <p:blipFill>
            <a:blip r:embed="rId3"/>
            <a:stretch>
              <a:fillRect/>
            </a:stretch>
          </p:blipFill>
          <p:spPr>
            <a:xfrm>
              <a:off x="4634299" y="1364723"/>
              <a:ext cx="267215" cy="338109"/>
            </a:xfrm>
            <a:prstGeom prst="rect">
              <a:avLst/>
            </a:prstGeom>
          </p:spPr>
        </p:pic>
        <p:sp>
          <p:nvSpPr>
            <p:cNvPr id="15" name="TextBox 14"/>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18" name="Group 17"/>
          <p:cNvGrpSpPr/>
          <p:nvPr/>
        </p:nvGrpSpPr>
        <p:grpSpPr>
          <a:xfrm>
            <a:off x="3458653" y="2653271"/>
            <a:ext cx="354485" cy="338109"/>
            <a:chOff x="4583724" y="1364723"/>
            <a:chExt cx="354485" cy="338109"/>
          </a:xfrm>
        </p:grpSpPr>
        <p:pic>
          <p:nvPicPr>
            <p:cNvPr id="19" name="Picture 18"/>
            <p:cNvPicPr>
              <a:picLocks noChangeAspect="1"/>
            </p:cNvPicPr>
            <p:nvPr/>
          </p:nvPicPr>
          <p:blipFill>
            <a:blip r:embed="rId3"/>
            <a:stretch>
              <a:fillRect/>
            </a:stretch>
          </p:blipFill>
          <p:spPr>
            <a:xfrm>
              <a:off x="4634299" y="1364723"/>
              <a:ext cx="267215" cy="338109"/>
            </a:xfrm>
            <a:prstGeom prst="rect">
              <a:avLst/>
            </a:prstGeom>
          </p:spPr>
        </p:pic>
        <p:sp>
          <p:nvSpPr>
            <p:cNvPr id="20" name="TextBox 1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6" name="Picture 5"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2763"/>
            <a:ext cx="896112" cy="640080"/>
          </a:xfrm>
          <a:prstGeom prst="rect">
            <a:avLst/>
          </a:prstGeom>
        </p:spPr>
      </p:pic>
      <p:grpSp>
        <p:nvGrpSpPr>
          <p:cNvPr id="21" name="Group 20"/>
          <p:cNvGrpSpPr/>
          <p:nvPr/>
        </p:nvGrpSpPr>
        <p:grpSpPr>
          <a:xfrm>
            <a:off x="3458653" y="2653271"/>
            <a:ext cx="354485" cy="338109"/>
            <a:chOff x="4583724" y="1364723"/>
            <a:chExt cx="354485" cy="338109"/>
          </a:xfrm>
        </p:grpSpPr>
        <p:pic>
          <p:nvPicPr>
            <p:cNvPr id="22" name="Picture 21"/>
            <p:cNvPicPr>
              <a:picLocks noChangeAspect="1"/>
            </p:cNvPicPr>
            <p:nvPr/>
          </p:nvPicPr>
          <p:blipFill>
            <a:blip r:embed="rId3"/>
            <a:stretch>
              <a:fillRect/>
            </a:stretch>
          </p:blipFill>
          <p:spPr>
            <a:xfrm>
              <a:off x="4634299" y="1364723"/>
              <a:ext cx="267215" cy="338109"/>
            </a:xfrm>
            <a:prstGeom prst="rect">
              <a:avLst/>
            </a:prstGeom>
          </p:spPr>
        </p:pic>
        <p:sp>
          <p:nvSpPr>
            <p:cNvPr id="23" name="TextBox 2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7" name="Picture 6"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1532"/>
            <a:ext cx="896112" cy="640080"/>
          </a:xfrm>
          <a:prstGeom prst="rect">
            <a:avLst/>
          </a:prstGeom>
        </p:spPr>
      </p:pic>
      <p:sp>
        <p:nvSpPr>
          <p:cNvPr id="24" name="Content Placeholder 48"/>
          <p:cNvSpPr txBox="1">
            <a:spLocks/>
          </p:cNvSpPr>
          <p:nvPr/>
        </p:nvSpPr>
        <p:spPr>
          <a:xfrm>
            <a:off x="6084455" y="858206"/>
            <a:ext cx="2885810" cy="3909057"/>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Single-node type means easier administration and </a:t>
            </a:r>
            <a:r>
              <a:rPr lang="en-US" sz="1800" dirty="0" smtClean="0">
                <a:solidFill>
                  <a:schemeClr val="accent1"/>
                </a:solidFill>
              </a:rPr>
              <a:t>scaling</a:t>
            </a:r>
            <a:endParaRPr lang="en-US" sz="1800" dirty="0"/>
          </a:p>
          <a:p>
            <a:pPr indent="-342900">
              <a:lnSpc>
                <a:spcPct val="90000"/>
              </a:lnSpc>
              <a:buFont typeface="Wingdings" charset="2"/>
              <a:buChar char="§"/>
            </a:pPr>
            <a:r>
              <a:rPr lang="en-US" sz="1400" b="0" dirty="0"/>
              <a:t>Writes are </a:t>
            </a:r>
            <a:r>
              <a:rPr lang="en-US" sz="1400" b="0" dirty="0" err="1"/>
              <a:t>async</a:t>
            </a:r>
            <a:r>
              <a:rPr lang="en-US" sz="1400" b="0" dirty="0"/>
              <a:t> by default</a:t>
            </a:r>
          </a:p>
          <a:p>
            <a:pPr indent="-342900">
              <a:lnSpc>
                <a:spcPct val="90000"/>
              </a:lnSpc>
              <a:buFont typeface="Wingdings" charset="2"/>
              <a:buChar char="§"/>
            </a:pPr>
            <a:r>
              <a:rPr lang="en-US" sz="1400" b="0" dirty="0"/>
              <a:t>Application gets acknowledgement when successfully in RAM and can trade-off waiting for replication or persistence per-write</a:t>
            </a:r>
          </a:p>
          <a:p>
            <a:pPr indent="-342900">
              <a:lnSpc>
                <a:spcPct val="90000"/>
              </a:lnSpc>
              <a:buFont typeface="Wingdings" charset="2"/>
              <a:buChar char="§"/>
            </a:pPr>
            <a:r>
              <a:rPr lang="en-US" sz="1400" b="0" dirty="0"/>
              <a:t>Replication to 1, 2 or 3 other nodes</a:t>
            </a:r>
          </a:p>
          <a:p>
            <a:pPr indent="-342900">
              <a:lnSpc>
                <a:spcPct val="90000"/>
              </a:lnSpc>
              <a:buFont typeface="Wingdings" charset="2"/>
              <a:buChar char="§"/>
            </a:pPr>
            <a:r>
              <a:rPr lang="en-US" sz="1400" b="0" dirty="0"/>
              <a:t>Replication is RAM-based so extremely fast</a:t>
            </a:r>
          </a:p>
          <a:p>
            <a:pPr indent="-342900">
              <a:lnSpc>
                <a:spcPct val="90000"/>
              </a:lnSpc>
              <a:buFont typeface="Wingdings" charset="2"/>
              <a:buChar char="§"/>
            </a:pPr>
            <a:r>
              <a:rPr lang="en-US" sz="1400" b="0" dirty="0"/>
              <a:t>Off-node replication is primary level of HA</a:t>
            </a:r>
          </a:p>
          <a:p>
            <a:pPr indent="-342900">
              <a:lnSpc>
                <a:spcPct val="90000"/>
              </a:lnSpc>
              <a:buFont typeface="Wingdings" charset="2"/>
              <a:buChar char="§"/>
            </a:pPr>
            <a:r>
              <a:rPr lang="en-US" sz="1400" b="0" dirty="0"/>
              <a:t>Disk written to as fast as possible – no waiting</a:t>
            </a:r>
          </a:p>
        </p:txBody>
      </p:sp>
    </p:spTree>
    <p:extLst>
      <p:ext uri="{BB962C8B-B14F-4D97-AF65-F5344CB8AC3E}">
        <p14:creationId xmlns:p14="http://schemas.microsoft.com/office/powerpoint/2010/main" val="325156358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400"/>
                                        <p:tgtEl>
                                          <p:spTgt spid="16"/>
                                        </p:tgtEl>
                                      </p:cBhvr>
                                    </p:animEffect>
                                  </p:childTnLst>
                                </p:cTn>
                              </p:par>
                            </p:childTnLst>
                          </p:cTn>
                        </p:par>
                        <p:par>
                          <p:cTn id="8" fill="hold">
                            <p:stCondLst>
                              <p:cond delay="400"/>
                            </p:stCondLst>
                            <p:childTnLst>
                              <p:par>
                                <p:cTn id="9" presetID="0" presetClass="path" presetSubtype="0" accel="50000" decel="50000" fill="hold" nodeType="afterEffect">
                                  <p:stCondLst>
                                    <p:cond delay="0"/>
                                  </p:stCondLst>
                                  <p:childTnLst>
                                    <p:animMotion origin="layout" path="M 0.00035 -0.00061 L 0.00035 0.25718 " pathEditMode="relative" rAng="0" ptsTypes="AA">
                                      <p:cBhvr>
                                        <p:cTn id="10" dur="1000" fill="hold"/>
                                        <p:tgtEl>
                                          <p:spTgt spid="16"/>
                                        </p:tgtEl>
                                        <p:attrNameLst>
                                          <p:attrName>ppt_x</p:attrName>
                                          <p:attrName>ppt_y</p:attrName>
                                        </p:attrNameLst>
                                      </p:cBhvr>
                                      <p:rCtr x="0" y="12874"/>
                                    </p:animMotion>
                                  </p:childTnLst>
                                </p:cTn>
                              </p:par>
                            </p:childTnLst>
                          </p:cTn>
                        </p:par>
                        <p:par>
                          <p:cTn id="11" fill="hold">
                            <p:stCondLst>
                              <p:cond delay="1400"/>
                            </p:stCondLst>
                            <p:childTnLst>
                              <p:par>
                                <p:cTn id="12" presetID="1"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1400"/>
                            </p:stCondLst>
                            <p:childTnLst>
                              <p:par>
                                <p:cTn id="17" presetID="35" presetClass="path" presetSubtype="0" accel="50000" decel="50000" fill="hold" nodeType="afterEffect">
                                  <p:stCondLst>
                                    <p:cond delay="0"/>
                                  </p:stCondLst>
                                  <p:childTnLst>
                                    <p:animMotion origin="layout" path="M 3.05556E-6 -1.17011E-6 L -0.23125 -0.00093 " pathEditMode="relative" rAng="0" ptsTypes="AA">
                                      <p:cBhvr>
                                        <p:cTn id="18" dur="1300" fill="hold"/>
                                        <p:tgtEl>
                                          <p:spTgt spid="18"/>
                                        </p:tgtEl>
                                        <p:attrNameLst>
                                          <p:attrName>ppt_x</p:attrName>
                                          <p:attrName>ppt_y</p:attrName>
                                        </p:attrNameLst>
                                      </p:cBhvr>
                                      <p:rCtr x="-11563" y="-62"/>
                                    </p:animMotion>
                                  </p:childTnLst>
                                </p:cTn>
                              </p:par>
                              <p:par>
                                <p:cTn id="19" presetID="50" presetClass="path" presetSubtype="0" accel="50000" decel="50000" fill="hold" nodeType="withEffect">
                                  <p:stCondLst>
                                    <p:cond delay="0"/>
                                  </p:stCondLst>
                                  <p:childTnLst>
                                    <p:animMotion origin="layout" path="M 0.00035 -0.00123 L 0.15243 -0.03674 C 0.19445 -0.03674 0.18802 0.02347 0.18802 0.04415 L 0.18768 0.07132 L 0.18768 0.08614 " pathEditMode="relative" rAng="0" ptsTypes="FfFAF">
                                      <p:cBhvr>
                                        <p:cTn id="20" dur="1300" fill="hold"/>
                                        <p:tgtEl>
                                          <p:spTgt spid="21"/>
                                        </p:tgtEl>
                                        <p:attrNameLst>
                                          <p:attrName>ppt_x</p:attrName>
                                          <p:attrName>ppt_y</p:attrName>
                                        </p:attrNameLst>
                                      </p:cBhvr>
                                      <p:rCtr x="9705" y="2593"/>
                                    </p:animMotion>
                                  </p:childTnLst>
                                </p:cTn>
                              </p:par>
                            </p:childTnLst>
                          </p:cTn>
                        </p:par>
                        <p:par>
                          <p:cTn id="21" fill="hold">
                            <p:stCondLst>
                              <p:cond delay="2700"/>
                            </p:stCondLst>
                            <p:childTnLst>
                              <p:par>
                                <p:cTn id="22" presetID="35" presetClass="path" presetSubtype="0" accel="50000" decel="50000" fill="hold" nodeType="afterEffect">
                                  <p:stCondLst>
                                    <p:cond delay="0"/>
                                  </p:stCondLst>
                                  <p:childTnLst>
                                    <p:animMotion origin="layout" path="M -0.23125 -0.00093 L -0.57726 -0.00093 " pathEditMode="relative" rAng="0" ptsTypes="AA">
                                      <p:cBhvr>
                                        <p:cTn id="23" dur="1500" fill="hold"/>
                                        <p:tgtEl>
                                          <p:spTgt spid="18"/>
                                        </p:tgtEl>
                                        <p:attrNameLst>
                                          <p:attrName>ppt_x</p:attrName>
                                          <p:attrName>ppt_y</p:attrName>
                                        </p:attrNameLst>
                                      </p:cBhvr>
                                      <p:rCtr x="-17309" y="0"/>
                                    </p:animMotion>
                                  </p:childTnLst>
                                </p:cTn>
                              </p:par>
                              <p:par>
                                <p:cTn id="24" presetID="0" presetClass="path" presetSubtype="0" accel="50000" decel="50000" fill="hold" nodeType="withEffect">
                                  <p:stCondLst>
                                    <p:cond delay="0"/>
                                  </p:stCondLst>
                                  <p:childTnLst>
                                    <p:animMotion origin="layout" path="M 0.18767 0.08603 C 0.18871 0.12951 0.18958 0.1736 0.18906 0.1955 C 0.18871 0.2177 0.18958 0.214 0.18541 0.21893 C 0.18107 0.22387 0.19479 0.22448 0.16371 0.22541 C 0.13281 0.22664 0.02743 0.22541 0.00034 0.22541 " pathEditMode="relative" rAng="0" ptsTypes="aaaaA">
                                      <p:cBhvr>
                                        <p:cTn id="25" dur="1500" fill="hold"/>
                                        <p:tgtEl>
                                          <p:spTgt spid="21"/>
                                        </p:tgtEl>
                                        <p:attrNameLst>
                                          <p:attrName>ppt_x</p:attrName>
                                          <p:attrName>ppt_y</p:attrName>
                                        </p:attrNameLst>
                                      </p:cBhvr>
                                      <p:rCtr x="-9010" y="70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Read </a:t>
            </a:r>
            <a:r>
              <a:rPr lang="en-US" dirty="0"/>
              <a:t>Operation</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22</a:t>
            </a:fld>
            <a:endParaRPr lang="en-US" dirty="0">
              <a:latin typeface="Corbel"/>
            </a:endParaRPr>
          </a:p>
        </p:txBody>
      </p:sp>
      <p:grpSp>
        <p:nvGrpSpPr>
          <p:cNvPr id="4" name="Group 3"/>
          <p:cNvGrpSpPr/>
          <p:nvPr/>
        </p:nvGrpSpPr>
        <p:grpSpPr>
          <a:xfrm>
            <a:off x="0" y="922711"/>
            <a:ext cx="5923429" cy="3787493"/>
            <a:chOff x="1125071" y="922711"/>
            <a:chExt cx="5923429" cy="3787493"/>
          </a:xfrm>
        </p:grpSpPr>
        <p:pic>
          <p:nvPicPr>
            <p:cNvPr id="5" name="Picture 4"/>
            <p:cNvPicPr>
              <a:picLocks noChangeAspect="1"/>
            </p:cNvPicPr>
            <p:nvPr/>
          </p:nvPicPr>
          <p:blipFill>
            <a:blip r:embed="rId2"/>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9" name="TextBox 8"/>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DISK</a:t>
              </a:r>
            </a:p>
            <a:p>
              <a:pPr algn="ctr">
                <a:lnSpc>
                  <a:spcPts val="900"/>
                </a:lnSpc>
              </a:pPr>
              <a:r>
                <a:rPr lang="en-US" sz="800" b="1" dirty="0">
                  <a:solidFill>
                    <a:srgbClr val="1E1C1C"/>
                  </a:solidFill>
                  <a:latin typeface="Corbel"/>
                </a:rPr>
                <a:t>QUEUE</a:t>
              </a:r>
            </a:p>
          </p:txBody>
        </p:sp>
      </p:grpSp>
      <p:grpSp>
        <p:nvGrpSpPr>
          <p:cNvPr id="19" name="Group 18"/>
          <p:cNvGrpSpPr/>
          <p:nvPr/>
        </p:nvGrpSpPr>
        <p:grpSpPr>
          <a:xfrm>
            <a:off x="3458653" y="3810482"/>
            <a:ext cx="354485" cy="338109"/>
            <a:chOff x="4583724" y="1364723"/>
            <a:chExt cx="354485" cy="338109"/>
          </a:xfrm>
        </p:grpSpPr>
        <p:pic>
          <p:nvPicPr>
            <p:cNvPr id="20" name="Picture 19"/>
            <p:cNvPicPr>
              <a:picLocks noChangeAspect="1"/>
            </p:cNvPicPr>
            <p:nvPr/>
          </p:nvPicPr>
          <p:blipFill>
            <a:blip r:embed="rId3"/>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24" name="Group 23"/>
          <p:cNvGrpSpPr/>
          <p:nvPr/>
        </p:nvGrpSpPr>
        <p:grpSpPr>
          <a:xfrm>
            <a:off x="3450435" y="1314723"/>
            <a:ext cx="389850" cy="283101"/>
            <a:chOff x="6917417" y="1364334"/>
            <a:chExt cx="389850" cy="283101"/>
          </a:xfrm>
        </p:grpSpPr>
        <p:sp>
          <p:nvSpPr>
            <p:cNvPr id="22" name="Rounded Rectangle 21"/>
            <p:cNvSpPr/>
            <p:nvPr/>
          </p:nvSpPr>
          <p:spPr>
            <a:xfrm>
              <a:off x="6973842" y="1373115"/>
              <a:ext cx="274320" cy="274320"/>
            </a:xfrm>
            <a:prstGeom prst="roundRect">
              <a:avLst>
                <a:gd name="adj" fmla="val 777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600" dirty="0">
                <a:solidFill>
                  <a:prstClr val="white"/>
                </a:solidFill>
                <a:latin typeface="Corbel"/>
              </a:endParaRPr>
            </a:p>
          </p:txBody>
        </p:sp>
        <p:sp>
          <p:nvSpPr>
            <p:cNvPr id="23" name="Rectangle 22"/>
            <p:cNvSpPr/>
            <p:nvPr/>
          </p:nvSpPr>
          <p:spPr>
            <a:xfrm>
              <a:off x="6917417" y="1364334"/>
              <a:ext cx="389850" cy="276999"/>
            </a:xfrm>
            <a:prstGeom prst="rect">
              <a:avLst/>
            </a:prstGeom>
          </p:spPr>
          <p:txBody>
            <a:bodyPr wrap="none">
              <a:spAutoFit/>
            </a:bodyPr>
            <a:lstStyle/>
            <a:p>
              <a:pPr algn="ctr"/>
              <a:r>
                <a:rPr lang="en-US" sz="600" dirty="0">
                  <a:solidFill>
                    <a:prstClr val="white"/>
                  </a:solidFill>
                  <a:latin typeface="Corbel"/>
                </a:rPr>
                <a:t>GET</a:t>
              </a:r>
            </a:p>
            <a:p>
              <a:pPr algn="ctr"/>
              <a:r>
                <a:rPr lang="en-US" sz="600" dirty="0">
                  <a:solidFill>
                    <a:prstClr val="white"/>
                  </a:solidFill>
                  <a:latin typeface="Corbel"/>
                </a:rPr>
                <a:t>DOC 1</a:t>
              </a:r>
            </a:p>
          </p:txBody>
        </p:sp>
      </p:grpSp>
      <p:grpSp>
        <p:nvGrpSpPr>
          <p:cNvPr id="16" name="Group 15"/>
          <p:cNvGrpSpPr/>
          <p:nvPr/>
        </p:nvGrpSpPr>
        <p:grpSpPr>
          <a:xfrm>
            <a:off x="3458653" y="2650096"/>
            <a:ext cx="354485" cy="338109"/>
            <a:chOff x="4583724" y="1364723"/>
            <a:chExt cx="354485" cy="338109"/>
          </a:xfrm>
        </p:grpSpPr>
        <p:pic>
          <p:nvPicPr>
            <p:cNvPr id="17" name="Picture 16"/>
            <p:cNvPicPr>
              <a:picLocks noChangeAspect="1"/>
            </p:cNvPicPr>
            <p:nvPr/>
          </p:nvPicPr>
          <p:blipFill>
            <a:blip r:embed="rId3"/>
            <a:stretch>
              <a:fillRect/>
            </a:stretch>
          </p:blipFill>
          <p:spPr>
            <a:xfrm>
              <a:off x="4634299" y="1364723"/>
              <a:ext cx="267215" cy="338109"/>
            </a:xfrm>
            <a:prstGeom prst="rect">
              <a:avLst/>
            </a:prstGeom>
          </p:spPr>
        </p:pic>
        <p:sp>
          <p:nvSpPr>
            <p:cNvPr id="18" name="TextBox 17"/>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11" name="Picture 10"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2763"/>
            <a:ext cx="896112" cy="640080"/>
          </a:xfrm>
          <a:prstGeom prst="rect">
            <a:avLst/>
          </a:prstGeom>
        </p:spPr>
      </p:pic>
      <p:pic>
        <p:nvPicPr>
          <p:cNvPr id="15" name="Picture 14"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1532"/>
            <a:ext cx="896112" cy="640080"/>
          </a:xfrm>
          <a:prstGeom prst="rect">
            <a:avLst/>
          </a:prstGeom>
        </p:spPr>
      </p:pic>
      <p:sp>
        <p:nvSpPr>
          <p:cNvPr id="25" name="Content Placeholder 48"/>
          <p:cNvSpPr txBox="1">
            <a:spLocks/>
          </p:cNvSpPr>
          <p:nvPr/>
        </p:nvSpPr>
        <p:spPr>
          <a:xfrm>
            <a:off x="6084453" y="922711"/>
            <a:ext cx="2885811" cy="2393629"/>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rgbClr val="178ADB"/>
                </a:solidFill>
              </a:rPr>
              <a:t>Single-node type means easier administration and </a:t>
            </a:r>
            <a:r>
              <a:rPr lang="en-US" sz="1800" dirty="0" smtClean="0">
                <a:solidFill>
                  <a:srgbClr val="178ADB"/>
                </a:solidFill>
              </a:rPr>
              <a:t>scaling</a:t>
            </a:r>
            <a:endParaRPr lang="en-US" sz="1800" dirty="0">
              <a:solidFill>
                <a:srgbClr val="1E1C1C"/>
              </a:solidFill>
            </a:endParaRPr>
          </a:p>
          <a:p>
            <a:pPr marL="285750" indent="-285750">
              <a:lnSpc>
                <a:spcPct val="90000"/>
              </a:lnSpc>
              <a:buFont typeface="Wingdings" charset="2"/>
              <a:buChar char="§"/>
            </a:pPr>
            <a:r>
              <a:rPr lang="en-US" sz="1400" b="0" dirty="0">
                <a:solidFill>
                  <a:srgbClr val="1E1C1C"/>
                </a:solidFill>
              </a:rPr>
              <a:t>Reads </a:t>
            </a:r>
            <a:r>
              <a:rPr lang="en-US" sz="1400" b="0" dirty="0" smtClean="0">
                <a:solidFill>
                  <a:srgbClr val="1E1C1C"/>
                </a:solidFill>
              </a:rPr>
              <a:t>out </a:t>
            </a:r>
            <a:r>
              <a:rPr lang="en-US" sz="1400" b="0" dirty="0">
                <a:solidFill>
                  <a:srgbClr val="1E1C1C"/>
                </a:solidFill>
              </a:rPr>
              <a:t>of cache are extremely fast</a:t>
            </a:r>
          </a:p>
          <a:p>
            <a:pPr marL="285750" indent="-285750">
              <a:lnSpc>
                <a:spcPct val="90000"/>
              </a:lnSpc>
              <a:buFont typeface="Wingdings" charset="2"/>
              <a:buChar char="§"/>
            </a:pPr>
            <a:r>
              <a:rPr lang="en-US" sz="1400" b="0" dirty="0">
                <a:solidFill>
                  <a:srgbClr val="1E1C1C"/>
                </a:solidFill>
              </a:rPr>
              <a:t>No other </a:t>
            </a:r>
            <a:r>
              <a:rPr lang="en-US" sz="1400" b="0" dirty="0" smtClean="0">
                <a:solidFill>
                  <a:srgbClr val="1E1C1C"/>
                </a:solidFill>
              </a:rPr>
              <a:t>process/system </a:t>
            </a:r>
            <a:r>
              <a:rPr lang="en-US" sz="1400" b="0" dirty="0">
                <a:solidFill>
                  <a:srgbClr val="1E1C1C"/>
                </a:solidFill>
              </a:rPr>
              <a:t>to communicate with</a:t>
            </a:r>
          </a:p>
          <a:p>
            <a:pPr marL="285750" indent="-285750">
              <a:lnSpc>
                <a:spcPct val="90000"/>
              </a:lnSpc>
              <a:buFont typeface="Wingdings" charset="2"/>
              <a:buChar char="§"/>
            </a:pPr>
            <a:r>
              <a:rPr lang="en-US" sz="1400" b="0" dirty="0">
                <a:solidFill>
                  <a:srgbClr val="1E1C1C"/>
                </a:solidFill>
              </a:rPr>
              <a:t>Data connection is a TCP-binary protocol</a:t>
            </a:r>
          </a:p>
        </p:txBody>
      </p:sp>
      <p:pic>
        <p:nvPicPr>
          <p:cNvPr id="27" name="Picture 26"/>
          <p:cNvPicPr>
            <a:picLocks noChangeAspect="1"/>
          </p:cNvPicPr>
          <p:nvPr/>
        </p:nvPicPr>
        <p:blipFill>
          <a:blip r:embed="rId3"/>
          <a:stretch>
            <a:fillRect/>
          </a:stretch>
        </p:blipFill>
        <p:spPr>
          <a:xfrm>
            <a:off x="3508992" y="2650860"/>
            <a:ext cx="267215" cy="338109"/>
          </a:xfrm>
          <a:prstGeom prst="rect">
            <a:avLst/>
          </a:prstGeom>
        </p:spPr>
      </p:pic>
      <p:sp>
        <p:nvSpPr>
          <p:cNvPr id="28" name="TextBox 27"/>
          <p:cNvSpPr txBox="1"/>
          <p:nvPr/>
        </p:nvSpPr>
        <p:spPr>
          <a:xfrm>
            <a:off x="3458417" y="2768719"/>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sp>
        <p:nvSpPr>
          <p:cNvPr id="29" name="TextBox 28"/>
          <p:cNvSpPr txBox="1"/>
          <p:nvPr/>
        </p:nvSpPr>
        <p:spPr>
          <a:xfrm>
            <a:off x="1152733" y="3064788"/>
            <a:ext cx="877163" cy="670696"/>
          </a:xfrm>
          <a:prstGeom prst="rect">
            <a:avLst/>
          </a:prstGeom>
          <a:noFill/>
        </p:spPr>
        <p:txBody>
          <a:bodyPr wrap="none" rtlCol="0">
            <a:spAutoFit/>
          </a:bodyPr>
          <a:lstStyle/>
          <a:p>
            <a:pPr algn="ctr">
              <a:lnSpc>
                <a:spcPts val="900"/>
              </a:lnSpc>
            </a:pPr>
            <a:r>
              <a:rPr lang="en-US" sz="800" b="1" dirty="0" smtClean="0">
                <a:solidFill>
                  <a:srgbClr val="1E1C1C"/>
                </a:solidFill>
                <a:latin typeface="Corbel"/>
              </a:rPr>
              <a:t>REPLICATION/</a:t>
            </a:r>
          </a:p>
          <a:p>
            <a:pPr algn="ctr">
              <a:lnSpc>
                <a:spcPts val="900"/>
              </a:lnSpc>
            </a:pPr>
            <a:r>
              <a:rPr lang="en-US" sz="800" b="1" dirty="0" smtClean="0">
                <a:solidFill>
                  <a:srgbClr val="1E1C1C"/>
                </a:solidFill>
                <a:latin typeface="Corbel"/>
              </a:rPr>
              <a:t>XDCR/</a:t>
            </a:r>
          </a:p>
          <a:p>
            <a:pPr algn="ctr">
              <a:lnSpc>
                <a:spcPts val="900"/>
              </a:lnSpc>
            </a:pPr>
            <a:r>
              <a:rPr lang="en-US" sz="800" b="1" dirty="0" smtClean="0">
                <a:solidFill>
                  <a:srgbClr val="1E1C1C"/>
                </a:solidFill>
                <a:latin typeface="Corbel"/>
              </a:rPr>
              <a:t>CONNECTORS/</a:t>
            </a:r>
          </a:p>
          <a:p>
            <a:pPr algn="ctr">
              <a:lnSpc>
                <a:spcPts val="900"/>
              </a:lnSpc>
            </a:pPr>
            <a:r>
              <a:rPr lang="en-US" sz="800" b="1" dirty="0" smtClean="0">
                <a:solidFill>
                  <a:srgbClr val="1E1C1C"/>
                </a:solidFill>
                <a:latin typeface="Corbel"/>
              </a:rPr>
              <a:t>VIEWS/</a:t>
            </a:r>
          </a:p>
          <a:p>
            <a:pPr algn="ctr">
              <a:lnSpc>
                <a:spcPts val="900"/>
              </a:lnSpc>
            </a:pPr>
            <a:r>
              <a:rPr lang="en-US" sz="800" b="1" dirty="0" smtClean="0">
                <a:solidFill>
                  <a:srgbClr val="1E1C1C"/>
                </a:solidFill>
                <a:latin typeface="Corbel"/>
              </a:rPr>
              <a:t>INDEXING</a:t>
            </a:r>
          </a:p>
        </p:txBody>
      </p:sp>
    </p:spTree>
    <p:extLst>
      <p:ext uri="{BB962C8B-B14F-4D97-AF65-F5344CB8AC3E}">
        <p14:creationId xmlns:p14="http://schemas.microsoft.com/office/powerpoint/2010/main" val="31134903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400"/>
                                        <p:tgtEl>
                                          <p:spTgt spid="24"/>
                                        </p:tgtEl>
                                      </p:cBhvr>
                                    </p:animEffect>
                                  </p:childTnLst>
                                </p:cTn>
                              </p:par>
                            </p:childTnLst>
                          </p:cTn>
                        </p:par>
                        <p:par>
                          <p:cTn id="8" fill="hold">
                            <p:stCondLst>
                              <p:cond delay="400"/>
                            </p:stCondLst>
                            <p:childTnLst>
                              <p:par>
                                <p:cTn id="9" presetID="42" presetClass="path" presetSubtype="0" accel="50000" decel="50000" fill="hold" nodeType="afterEffect">
                                  <p:stCondLst>
                                    <p:cond delay="0"/>
                                  </p:stCondLst>
                                  <p:childTnLst>
                                    <p:animMotion origin="layout" path="M -1.38889E-6 -9.25355E-8 L -1.38889E-6 0.26712 " pathEditMode="relative" rAng="0" ptsTypes="AA">
                                      <p:cBhvr>
                                        <p:cTn id="10" dur="1000" fill="hold"/>
                                        <p:tgtEl>
                                          <p:spTgt spid="24"/>
                                        </p:tgtEl>
                                        <p:attrNameLst>
                                          <p:attrName>ppt_x</p:attrName>
                                          <p:attrName>ppt_y</p:attrName>
                                        </p:attrNameLst>
                                      </p:cBhvr>
                                      <p:rCtr x="0" y="13356"/>
                                    </p:animMotion>
                                  </p:childTnLst>
                                </p:cTn>
                              </p:par>
                            </p:childTnLst>
                          </p:cTn>
                        </p:par>
                        <p:par>
                          <p:cTn id="11" fill="hold">
                            <p:stCondLst>
                              <p:cond delay="1400"/>
                            </p:stCondLst>
                            <p:childTnLst>
                              <p:par>
                                <p:cTn id="12" presetID="10" presetClass="exit" presetSubtype="0" fill="hold" nodeType="afterEffect">
                                  <p:stCondLst>
                                    <p:cond delay="0"/>
                                  </p:stCondLst>
                                  <p:childTnLst>
                                    <p:animEffect transition="out" filter="fade">
                                      <p:cBhvr>
                                        <p:cTn id="13" dur="400"/>
                                        <p:tgtEl>
                                          <p:spTgt spid="24"/>
                                        </p:tgtEl>
                                      </p:cBhvr>
                                    </p:animEffect>
                                    <p:set>
                                      <p:cBhvr>
                                        <p:cTn id="14" dur="1" fill="hold">
                                          <p:stCondLst>
                                            <p:cond delay="399"/>
                                          </p:stCondLst>
                                        </p:cTn>
                                        <p:tgtEl>
                                          <p:spTgt spid="24"/>
                                        </p:tgtEl>
                                        <p:attrNameLst>
                                          <p:attrName>style.visibility</p:attrName>
                                        </p:attrNameLst>
                                      </p:cBhvr>
                                      <p:to>
                                        <p:strVal val="hidden"/>
                                      </p:to>
                                    </p:set>
                                  </p:childTnLst>
                                </p:cTn>
                              </p:par>
                              <p:par>
                                <p:cTn id="15" presetID="64" presetClass="path" presetSubtype="0" accel="50000" decel="50000" fill="hold" nodeType="withEffect">
                                  <p:stCondLst>
                                    <p:cond delay="0"/>
                                  </p:stCondLst>
                                  <p:childTnLst>
                                    <p:animMotion origin="layout" path="M 0.00104 0.00185 L 0.00104 -0.26342 " pathEditMode="relative" rAng="0" ptsTypes="AA">
                                      <p:cBhvr>
                                        <p:cTn id="16" dur="1000" fill="hold"/>
                                        <p:tgtEl>
                                          <p:spTgt spid="16"/>
                                        </p:tgtEl>
                                        <p:attrNameLst>
                                          <p:attrName>ppt_x</p:attrName>
                                          <p:attrName>ppt_y</p:attrName>
                                        </p:attrNameLst>
                                      </p:cBhvr>
                                      <p:rCtr x="0" y="-132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0528" y="922711"/>
            <a:ext cx="5923429" cy="3787493"/>
            <a:chOff x="1125071" y="922711"/>
            <a:chExt cx="5923429" cy="3787493"/>
          </a:xfrm>
        </p:grpSpPr>
        <p:pic>
          <p:nvPicPr>
            <p:cNvPr id="5" name="Picture 4"/>
            <p:cNvPicPr>
              <a:picLocks noChangeAspect="1"/>
            </p:cNvPicPr>
            <p:nvPr/>
          </p:nvPicPr>
          <p:blipFill>
            <a:blip r:embed="rId3"/>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9" name="TextBox 8"/>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smtClean="0"/>
                <a:t>DISK</a:t>
              </a:r>
            </a:p>
            <a:p>
              <a:pPr algn="ctr">
                <a:lnSpc>
                  <a:spcPts val="900"/>
                </a:lnSpc>
              </a:pPr>
              <a:r>
                <a:rPr lang="en-US" sz="800" b="1" dirty="0" smtClean="0"/>
                <a:t>QUEUE</a:t>
              </a:r>
              <a:endParaRPr lang="en-US" sz="800" b="1" dirty="0"/>
            </a:p>
          </p:txBody>
        </p:sp>
      </p:grpSp>
      <p:grpSp>
        <p:nvGrpSpPr>
          <p:cNvPr id="50" name="Group 49"/>
          <p:cNvGrpSpPr/>
          <p:nvPr/>
        </p:nvGrpSpPr>
        <p:grpSpPr>
          <a:xfrm>
            <a:off x="2658900" y="3810482"/>
            <a:ext cx="354485" cy="338109"/>
            <a:chOff x="4583724" y="1364723"/>
            <a:chExt cx="354485" cy="338109"/>
          </a:xfrm>
        </p:grpSpPr>
        <p:pic>
          <p:nvPicPr>
            <p:cNvPr id="51" name="Picture 50"/>
            <p:cNvPicPr>
              <a:picLocks noChangeAspect="1"/>
            </p:cNvPicPr>
            <p:nvPr/>
          </p:nvPicPr>
          <p:blipFill>
            <a:blip r:embed="rId4"/>
            <a:stretch>
              <a:fillRect/>
            </a:stretch>
          </p:blipFill>
          <p:spPr>
            <a:xfrm>
              <a:off x="4634299" y="1364723"/>
              <a:ext cx="267215" cy="338109"/>
            </a:xfrm>
            <a:prstGeom prst="rect">
              <a:avLst/>
            </a:prstGeom>
          </p:spPr>
        </p:pic>
        <p:sp>
          <p:nvSpPr>
            <p:cNvPr id="52" name="TextBox 5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
        <p:nvSpPr>
          <p:cNvPr id="2" name="Title 1"/>
          <p:cNvSpPr>
            <a:spLocks noGrp="1"/>
          </p:cNvSpPr>
          <p:nvPr>
            <p:ph type="title"/>
          </p:nvPr>
        </p:nvSpPr>
        <p:spPr/>
        <p:txBody>
          <a:bodyPr/>
          <a:lstStyle/>
          <a:p>
            <a:r>
              <a:rPr lang="en-US" dirty="0" smtClean="0"/>
              <a:t>Data Service: Cache Miss</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23</a:t>
            </a:fld>
            <a:endParaRPr lang="en-US"/>
          </a:p>
        </p:txBody>
      </p:sp>
      <p:pic>
        <p:nvPicPr>
          <p:cNvPr id="14" name="Picture 13"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a:off x="1227979" y="2472763"/>
            <a:ext cx="896112" cy="640080"/>
          </a:xfrm>
          <a:prstGeom prst="rect">
            <a:avLst/>
          </a:prstGeom>
        </p:spPr>
      </p:pic>
      <p:grpSp>
        <p:nvGrpSpPr>
          <p:cNvPr id="16" name="Group 15"/>
          <p:cNvGrpSpPr/>
          <p:nvPr/>
        </p:nvGrpSpPr>
        <p:grpSpPr>
          <a:xfrm>
            <a:off x="3110787" y="3810482"/>
            <a:ext cx="354485" cy="338109"/>
            <a:chOff x="4583724" y="1364723"/>
            <a:chExt cx="354485" cy="338109"/>
          </a:xfrm>
        </p:grpSpPr>
        <p:pic>
          <p:nvPicPr>
            <p:cNvPr id="17" name="Picture 16"/>
            <p:cNvPicPr>
              <a:picLocks noChangeAspect="1"/>
            </p:cNvPicPr>
            <p:nvPr/>
          </p:nvPicPr>
          <p:blipFill>
            <a:blip r:embed="rId4"/>
            <a:stretch>
              <a:fillRect/>
            </a:stretch>
          </p:blipFill>
          <p:spPr>
            <a:xfrm>
              <a:off x="4634299" y="1364723"/>
              <a:ext cx="267215" cy="338109"/>
            </a:xfrm>
            <a:prstGeom prst="rect">
              <a:avLst/>
            </a:prstGeom>
          </p:spPr>
        </p:pic>
        <p:sp>
          <p:nvSpPr>
            <p:cNvPr id="18" name="TextBox 17"/>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19" name="Group 18"/>
          <p:cNvGrpSpPr/>
          <p:nvPr/>
        </p:nvGrpSpPr>
        <p:grpSpPr>
          <a:xfrm>
            <a:off x="3562400" y="3810482"/>
            <a:ext cx="354485" cy="338109"/>
            <a:chOff x="4583724" y="1364723"/>
            <a:chExt cx="354485" cy="338109"/>
          </a:xfrm>
        </p:grpSpPr>
        <p:pic>
          <p:nvPicPr>
            <p:cNvPr id="20" name="Picture 19"/>
            <p:cNvPicPr>
              <a:picLocks noChangeAspect="1"/>
            </p:cNvPicPr>
            <p:nvPr/>
          </p:nvPicPr>
          <p:blipFill>
            <a:blip r:embed="rId4"/>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22" name="Group 21"/>
          <p:cNvGrpSpPr/>
          <p:nvPr/>
        </p:nvGrpSpPr>
        <p:grpSpPr>
          <a:xfrm>
            <a:off x="4010635" y="3810482"/>
            <a:ext cx="354485" cy="338109"/>
            <a:chOff x="4583724" y="1364723"/>
            <a:chExt cx="354485" cy="338109"/>
          </a:xfrm>
        </p:grpSpPr>
        <p:pic>
          <p:nvPicPr>
            <p:cNvPr id="23" name="Picture 22"/>
            <p:cNvPicPr>
              <a:picLocks noChangeAspect="1"/>
            </p:cNvPicPr>
            <p:nvPr/>
          </p:nvPicPr>
          <p:blipFill>
            <a:blip r:embed="rId4"/>
            <a:stretch>
              <a:fillRect/>
            </a:stretch>
          </p:blipFill>
          <p:spPr>
            <a:xfrm>
              <a:off x="4634299" y="1364723"/>
              <a:ext cx="267215" cy="338109"/>
            </a:xfrm>
            <a:prstGeom prst="rect">
              <a:avLst/>
            </a:prstGeom>
          </p:spPr>
        </p:pic>
        <p:sp>
          <p:nvSpPr>
            <p:cNvPr id="24" name="TextBox 2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25" name="Group 24"/>
          <p:cNvGrpSpPr/>
          <p:nvPr/>
        </p:nvGrpSpPr>
        <p:grpSpPr>
          <a:xfrm>
            <a:off x="4453858" y="3810482"/>
            <a:ext cx="354485" cy="338109"/>
            <a:chOff x="4583724" y="1364723"/>
            <a:chExt cx="354485" cy="338109"/>
          </a:xfrm>
        </p:grpSpPr>
        <p:pic>
          <p:nvPicPr>
            <p:cNvPr id="26" name="Picture 25"/>
            <p:cNvPicPr>
              <a:picLocks noChangeAspect="1"/>
            </p:cNvPicPr>
            <p:nvPr/>
          </p:nvPicPr>
          <p:blipFill>
            <a:blip r:embed="rId4"/>
            <a:stretch>
              <a:fillRect/>
            </a:stretch>
          </p:blipFill>
          <p:spPr>
            <a:xfrm>
              <a:off x="4634299" y="1364723"/>
              <a:ext cx="267215" cy="338109"/>
            </a:xfrm>
            <a:prstGeom prst="rect">
              <a:avLst/>
            </a:prstGeom>
          </p:spPr>
        </p:pic>
        <p:sp>
          <p:nvSpPr>
            <p:cNvPr id="27" name="TextBox 2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32" name="Group 31"/>
          <p:cNvGrpSpPr/>
          <p:nvPr/>
        </p:nvGrpSpPr>
        <p:grpSpPr>
          <a:xfrm>
            <a:off x="3110787" y="2653271"/>
            <a:ext cx="354485" cy="338109"/>
            <a:chOff x="4583724" y="1364723"/>
            <a:chExt cx="354485" cy="338109"/>
          </a:xfrm>
        </p:grpSpPr>
        <p:pic>
          <p:nvPicPr>
            <p:cNvPr id="33" name="Picture 32"/>
            <p:cNvPicPr>
              <a:picLocks noChangeAspect="1"/>
            </p:cNvPicPr>
            <p:nvPr/>
          </p:nvPicPr>
          <p:blipFill>
            <a:blip r:embed="rId4"/>
            <a:stretch>
              <a:fillRect/>
            </a:stretch>
          </p:blipFill>
          <p:spPr>
            <a:xfrm>
              <a:off x="4634299" y="1364723"/>
              <a:ext cx="267215" cy="338109"/>
            </a:xfrm>
            <a:prstGeom prst="rect">
              <a:avLst/>
            </a:prstGeom>
          </p:spPr>
        </p:pic>
        <p:sp>
          <p:nvSpPr>
            <p:cNvPr id="34" name="TextBox 3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35" name="Group 34"/>
          <p:cNvGrpSpPr/>
          <p:nvPr/>
        </p:nvGrpSpPr>
        <p:grpSpPr>
          <a:xfrm>
            <a:off x="3562400" y="2653271"/>
            <a:ext cx="354485" cy="338109"/>
            <a:chOff x="4583724" y="1364723"/>
            <a:chExt cx="354485" cy="338109"/>
          </a:xfrm>
        </p:grpSpPr>
        <p:pic>
          <p:nvPicPr>
            <p:cNvPr id="36" name="Picture 35"/>
            <p:cNvPicPr>
              <a:picLocks noChangeAspect="1"/>
            </p:cNvPicPr>
            <p:nvPr/>
          </p:nvPicPr>
          <p:blipFill>
            <a:blip r:embed="rId4"/>
            <a:stretch>
              <a:fillRect/>
            </a:stretch>
          </p:blipFill>
          <p:spPr>
            <a:xfrm>
              <a:off x="4634299" y="1364723"/>
              <a:ext cx="267215" cy="338109"/>
            </a:xfrm>
            <a:prstGeom prst="rect">
              <a:avLst/>
            </a:prstGeom>
          </p:spPr>
        </p:pic>
        <p:sp>
          <p:nvSpPr>
            <p:cNvPr id="37" name="TextBox 3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38" name="Group 37"/>
          <p:cNvGrpSpPr/>
          <p:nvPr/>
        </p:nvGrpSpPr>
        <p:grpSpPr>
          <a:xfrm>
            <a:off x="4010635" y="2653271"/>
            <a:ext cx="354485" cy="338109"/>
            <a:chOff x="4583724" y="1364723"/>
            <a:chExt cx="354485" cy="338109"/>
          </a:xfrm>
        </p:grpSpPr>
        <p:pic>
          <p:nvPicPr>
            <p:cNvPr id="39" name="Picture 38"/>
            <p:cNvPicPr>
              <a:picLocks noChangeAspect="1"/>
            </p:cNvPicPr>
            <p:nvPr/>
          </p:nvPicPr>
          <p:blipFill>
            <a:blip r:embed="rId4"/>
            <a:stretch>
              <a:fillRect/>
            </a:stretch>
          </p:blipFill>
          <p:spPr>
            <a:xfrm>
              <a:off x="4634299" y="1364723"/>
              <a:ext cx="267215" cy="338109"/>
            </a:xfrm>
            <a:prstGeom prst="rect">
              <a:avLst/>
            </a:prstGeom>
          </p:spPr>
        </p:pic>
        <p:sp>
          <p:nvSpPr>
            <p:cNvPr id="40" name="TextBox 3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41" name="Group 40"/>
          <p:cNvGrpSpPr/>
          <p:nvPr/>
        </p:nvGrpSpPr>
        <p:grpSpPr>
          <a:xfrm>
            <a:off x="4453858" y="2653271"/>
            <a:ext cx="354485" cy="338109"/>
            <a:chOff x="4583724" y="1364723"/>
            <a:chExt cx="354485" cy="338109"/>
          </a:xfrm>
        </p:grpSpPr>
        <p:pic>
          <p:nvPicPr>
            <p:cNvPr id="42" name="Picture 41"/>
            <p:cNvPicPr>
              <a:picLocks noChangeAspect="1"/>
            </p:cNvPicPr>
            <p:nvPr/>
          </p:nvPicPr>
          <p:blipFill>
            <a:blip r:embed="rId4"/>
            <a:stretch>
              <a:fillRect/>
            </a:stretch>
          </p:blipFill>
          <p:spPr>
            <a:xfrm>
              <a:off x="4634299" y="1364723"/>
              <a:ext cx="267215" cy="338109"/>
            </a:xfrm>
            <a:prstGeom prst="rect">
              <a:avLst/>
            </a:prstGeom>
          </p:spPr>
        </p:pic>
        <p:sp>
          <p:nvSpPr>
            <p:cNvPr id="43" name="TextBox 4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44" name="Group 43"/>
          <p:cNvGrpSpPr/>
          <p:nvPr/>
        </p:nvGrpSpPr>
        <p:grpSpPr>
          <a:xfrm>
            <a:off x="3540963" y="1314723"/>
            <a:ext cx="389850" cy="283101"/>
            <a:chOff x="6917417" y="1364334"/>
            <a:chExt cx="389850" cy="283101"/>
          </a:xfrm>
        </p:grpSpPr>
        <p:sp>
          <p:nvSpPr>
            <p:cNvPr id="45" name="Rounded Rectangle 44"/>
            <p:cNvSpPr/>
            <p:nvPr/>
          </p:nvSpPr>
          <p:spPr>
            <a:xfrm>
              <a:off x="6973842" y="1373115"/>
              <a:ext cx="274320" cy="274320"/>
            </a:xfrm>
            <a:prstGeom prst="roundRect">
              <a:avLst>
                <a:gd name="adj" fmla="val 777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600" dirty="0">
                <a:solidFill>
                  <a:schemeClr val="bg1"/>
                </a:solidFill>
              </a:endParaRPr>
            </a:p>
          </p:txBody>
        </p:sp>
        <p:sp>
          <p:nvSpPr>
            <p:cNvPr id="46" name="Rectangle 45"/>
            <p:cNvSpPr/>
            <p:nvPr/>
          </p:nvSpPr>
          <p:spPr>
            <a:xfrm>
              <a:off x="6917417" y="1364334"/>
              <a:ext cx="389850" cy="276999"/>
            </a:xfrm>
            <a:prstGeom prst="rect">
              <a:avLst/>
            </a:prstGeom>
          </p:spPr>
          <p:txBody>
            <a:bodyPr wrap="none">
              <a:spAutoFit/>
            </a:bodyPr>
            <a:lstStyle/>
            <a:p>
              <a:pPr lvl="0" algn="ctr"/>
              <a:r>
                <a:rPr lang="en-US" sz="600" dirty="0" smtClean="0">
                  <a:solidFill>
                    <a:prstClr val="white"/>
                  </a:solidFill>
                </a:rPr>
                <a:t>GET</a:t>
              </a:r>
            </a:p>
            <a:p>
              <a:pPr lvl="0" algn="ctr"/>
              <a:r>
                <a:rPr lang="en-US" sz="600" dirty="0" smtClean="0">
                  <a:solidFill>
                    <a:prstClr val="white"/>
                  </a:solidFill>
                </a:rPr>
                <a:t>DOC </a:t>
              </a:r>
              <a:r>
                <a:rPr lang="en-US" sz="600" dirty="0">
                  <a:solidFill>
                    <a:prstClr val="white"/>
                  </a:solidFill>
                </a:rPr>
                <a:t>1</a:t>
              </a:r>
            </a:p>
          </p:txBody>
        </p:sp>
      </p:grpSp>
      <p:grpSp>
        <p:nvGrpSpPr>
          <p:cNvPr id="11" name="Group 10"/>
          <p:cNvGrpSpPr/>
          <p:nvPr/>
        </p:nvGrpSpPr>
        <p:grpSpPr>
          <a:xfrm>
            <a:off x="2658900" y="3810482"/>
            <a:ext cx="354485" cy="338109"/>
            <a:chOff x="4583724" y="1364723"/>
            <a:chExt cx="354485" cy="338109"/>
          </a:xfrm>
        </p:grpSpPr>
        <p:pic>
          <p:nvPicPr>
            <p:cNvPr id="12" name="Picture 11"/>
            <p:cNvPicPr>
              <a:picLocks noChangeAspect="1"/>
            </p:cNvPicPr>
            <p:nvPr/>
          </p:nvPicPr>
          <p:blipFill>
            <a:blip r:embed="rId4"/>
            <a:stretch>
              <a:fillRect/>
            </a:stretch>
          </p:blipFill>
          <p:spPr>
            <a:xfrm>
              <a:off x="4634299" y="1364723"/>
              <a:ext cx="267215" cy="338109"/>
            </a:xfrm>
            <a:prstGeom prst="rect">
              <a:avLst/>
            </a:prstGeom>
          </p:spPr>
        </p:pic>
        <p:sp>
          <p:nvSpPr>
            <p:cNvPr id="13" name="TextBox 1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5" name="Picture 14"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5024424" y="2991532"/>
            <a:ext cx="896112" cy="640080"/>
          </a:xfrm>
          <a:prstGeom prst="rect">
            <a:avLst/>
          </a:prstGeom>
        </p:spPr>
      </p:pic>
      <p:grpSp>
        <p:nvGrpSpPr>
          <p:cNvPr id="47" name="Group 46"/>
          <p:cNvGrpSpPr/>
          <p:nvPr/>
        </p:nvGrpSpPr>
        <p:grpSpPr>
          <a:xfrm>
            <a:off x="2658900" y="2653271"/>
            <a:ext cx="354485" cy="338109"/>
            <a:chOff x="4583724" y="1364723"/>
            <a:chExt cx="354485" cy="338109"/>
          </a:xfrm>
        </p:grpSpPr>
        <p:pic>
          <p:nvPicPr>
            <p:cNvPr id="48" name="Picture 47"/>
            <p:cNvPicPr>
              <a:picLocks noChangeAspect="1"/>
            </p:cNvPicPr>
            <p:nvPr/>
          </p:nvPicPr>
          <p:blipFill>
            <a:blip r:embed="rId4"/>
            <a:stretch>
              <a:fillRect/>
            </a:stretch>
          </p:blipFill>
          <p:spPr>
            <a:xfrm>
              <a:off x="4634299" y="1364723"/>
              <a:ext cx="267215" cy="338109"/>
            </a:xfrm>
            <a:prstGeom prst="rect">
              <a:avLst/>
            </a:prstGeom>
          </p:spPr>
        </p:pic>
        <p:sp>
          <p:nvSpPr>
            <p:cNvPr id="49" name="TextBox 4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
        <p:nvSpPr>
          <p:cNvPr id="53" name="Content Placeholder 48"/>
          <p:cNvSpPr txBox="1">
            <a:spLocks/>
          </p:cNvSpPr>
          <p:nvPr/>
        </p:nvSpPr>
        <p:spPr>
          <a:xfrm>
            <a:off x="6155748" y="826525"/>
            <a:ext cx="2814516" cy="3292475"/>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rgbClr val="178ADB"/>
                </a:solidFill>
              </a:rPr>
              <a:t>Single-node type means easier administration and scaling</a:t>
            </a:r>
          </a:p>
          <a:p>
            <a:pPr marL="285750" indent="-285750">
              <a:lnSpc>
                <a:spcPct val="90000"/>
              </a:lnSpc>
              <a:buFont typeface="Wingdings" charset="2"/>
              <a:buChar char="§"/>
            </a:pPr>
            <a:r>
              <a:rPr lang="en-US" sz="1400" b="0" dirty="0" smtClean="0">
                <a:solidFill>
                  <a:srgbClr val="1E1C1C"/>
                </a:solidFill>
              </a:rPr>
              <a:t>Layer </a:t>
            </a:r>
            <a:r>
              <a:rPr lang="en-US" sz="1400" b="0" dirty="0">
                <a:solidFill>
                  <a:srgbClr val="1E1C1C"/>
                </a:solidFill>
              </a:rPr>
              <a:t>consolidation means 1 single interface for App to talk to and get its data back as fast as possible</a:t>
            </a:r>
          </a:p>
          <a:p>
            <a:pPr marL="285750" indent="-285750">
              <a:lnSpc>
                <a:spcPct val="90000"/>
              </a:lnSpc>
              <a:buFont typeface="Wingdings" charset="2"/>
              <a:buChar char="§"/>
            </a:pPr>
            <a:r>
              <a:rPr lang="en-US" sz="1400" b="0" dirty="0">
                <a:solidFill>
                  <a:srgbClr val="1E1C1C"/>
                </a:solidFill>
              </a:rPr>
              <a:t>Separation of cache and disk allows for fastest access out of RAM while pulling data from disk in parallel</a:t>
            </a:r>
          </a:p>
        </p:txBody>
      </p:sp>
      <p:sp>
        <p:nvSpPr>
          <p:cNvPr id="54" name="TextBox 53"/>
          <p:cNvSpPr txBox="1"/>
          <p:nvPr/>
        </p:nvSpPr>
        <p:spPr>
          <a:xfrm>
            <a:off x="1251953" y="3064788"/>
            <a:ext cx="877163" cy="670696"/>
          </a:xfrm>
          <a:prstGeom prst="rect">
            <a:avLst/>
          </a:prstGeom>
          <a:noFill/>
        </p:spPr>
        <p:txBody>
          <a:bodyPr wrap="none" rtlCol="0">
            <a:spAutoFit/>
          </a:bodyPr>
          <a:lstStyle/>
          <a:p>
            <a:pPr algn="ctr">
              <a:lnSpc>
                <a:spcPts val="900"/>
              </a:lnSpc>
            </a:pPr>
            <a:r>
              <a:rPr lang="en-US" sz="800" b="1" dirty="0" smtClean="0">
                <a:solidFill>
                  <a:srgbClr val="1E1C1C"/>
                </a:solidFill>
                <a:latin typeface="Corbel"/>
              </a:rPr>
              <a:t>REPLICATION/</a:t>
            </a:r>
          </a:p>
          <a:p>
            <a:pPr algn="ctr">
              <a:lnSpc>
                <a:spcPts val="900"/>
              </a:lnSpc>
            </a:pPr>
            <a:r>
              <a:rPr lang="en-US" sz="800" b="1" dirty="0" smtClean="0">
                <a:solidFill>
                  <a:srgbClr val="1E1C1C"/>
                </a:solidFill>
                <a:latin typeface="Corbel"/>
              </a:rPr>
              <a:t>XDCR/</a:t>
            </a:r>
          </a:p>
          <a:p>
            <a:pPr algn="ctr">
              <a:lnSpc>
                <a:spcPts val="900"/>
              </a:lnSpc>
            </a:pPr>
            <a:r>
              <a:rPr lang="en-US" sz="800" b="1" dirty="0" smtClean="0">
                <a:solidFill>
                  <a:srgbClr val="1E1C1C"/>
                </a:solidFill>
                <a:latin typeface="Corbel"/>
              </a:rPr>
              <a:t>CONNECTORS/</a:t>
            </a:r>
          </a:p>
          <a:p>
            <a:pPr algn="ctr">
              <a:lnSpc>
                <a:spcPts val="900"/>
              </a:lnSpc>
            </a:pPr>
            <a:r>
              <a:rPr lang="en-US" sz="800" b="1" dirty="0" smtClean="0">
                <a:solidFill>
                  <a:srgbClr val="1E1C1C"/>
                </a:solidFill>
                <a:latin typeface="Corbel"/>
              </a:rPr>
              <a:t>VIEWS/</a:t>
            </a:r>
          </a:p>
          <a:p>
            <a:pPr algn="ctr">
              <a:lnSpc>
                <a:spcPts val="900"/>
              </a:lnSpc>
            </a:pPr>
            <a:r>
              <a:rPr lang="en-US" sz="800" b="1" dirty="0" smtClean="0">
                <a:solidFill>
                  <a:srgbClr val="1E1C1C"/>
                </a:solidFill>
                <a:latin typeface="Corbel"/>
              </a:rPr>
              <a:t>INDEXING</a:t>
            </a:r>
          </a:p>
        </p:txBody>
      </p:sp>
    </p:spTree>
    <p:extLst>
      <p:ext uri="{BB962C8B-B14F-4D97-AF65-F5344CB8AC3E}">
        <p14:creationId xmlns:p14="http://schemas.microsoft.com/office/powerpoint/2010/main" val="112048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400"/>
                                        <p:tgtEl>
                                          <p:spTgt spid="44"/>
                                        </p:tgtEl>
                                      </p:cBhvr>
                                    </p:animEffect>
                                  </p:childTnLst>
                                </p:cTn>
                              </p:par>
                            </p:childTnLst>
                          </p:cTn>
                        </p:par>
                        <p:par>
                          <p:cTn id="8" fill="hold">
                            <p:stCondLst>
                              <p:cond delay="400"/>
                            </p:stCondLst>
                            <p:childTnLst>
                              <p:par>
                                <p:cTn id="9" presetID="42" presetClass="path" presetSubtype="0" accel="50000" decel="50000" fill="hold" nodeType="afterEffect">
                                  <p:stCondLst>
                                    <p:cond delay="0"/>
                                  </p:stCondLst>
                                  <p:childTnLst>
                                    <p:animMotion origin="layout" path="M -1.38889E-6 -9.25355E-8 L -1.38889E-6 0.14374 " pathEditMode="relative" rAng="0" ptsTypes="AA">
                                      <p:cBhvr>
                                        <p:cTn id="10" dur="1000" fill="hold"/>
                                        <p:tgtEl>
                                          <p:spTgt spid="44"/>
                                        </p:tgtEl>
                                        <p:attrNameLst>
                                          <p:attrName>ppt_x</p:attrName>
                                          <p:attrName>ppt_y</p:attrName>
                                        </p:attrNameLst>
                                      </p:cBhvr>
                                      <p:rCtr x="0" y="7187"/>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400"/>
                                        <p:tgtEl>
                                          <p:spTgt spid="44"/>
                                        </p:tgtEl>
                                      </p:cBhvr>
                                    </p:animEffect>
                                    <p:set>
                                      <p:cBhvr>
                                        <p:cTn id="15" dur="1" fill="hold">
                                          <p:stCondLst>
                                            <p:cond delay="399"/>
                                          </p:stCondLst>
                                        </p:cTn>
                                        <p:tgtEl>
                                          <p:spTgt spid="44"/>
                                        </p:tgtEl>
                                        <p:attrNameLst>
                                          <p:attrName>style.visibility</p:attrName>
                                        </p:attrNameLst>
                                      </p:cBhvr>
                                      <p:to>
                                        <p:strVal val="hidden"/>
                                      </p:to>
                                    </p:set>
                                  </p:childTnLst>
                                </p:cTn>
                              </p:par>
                            </p:childTnLst>
                          </p:cTn>
                        </p:par>
                        <p:par>
                          <p:cTn id="16" fill="hold">
                            <p:stCondLst>
                              <p:cond delay="400"/>
                            </p:stCondLst>
                            <p:childTnLst>
                              <p:par>
                                <p:cTn id="17" presetID="0" presetClass="path" presetSubtype="0" accel="50000" decel="50000" fill="hold" nodeType="afterEffect">
                                  <p:stCondLst>
                                    <p:cond delay="0"/>
                                  </p:stCondLst>
                                  <p:childTnLst>
                                    <p:animMotion origin="layout" path="M -5.55556E-7 3.09685E-6 L 0.28594 3.09685E-6 " pathEditMode="relative" ptsTypes="AA">
                                      <p:cBhvr>
                                        <p:cTn id="18" dur="1000" fill="hold"/>
                                        <p:tgtEl>
                                          <p:spTgt spid="11"/>
                                        </p:tgtEl>
                                        <p:attrNameLst>
                                          <p:attrName>ppt_x</p:attrName>
                                          <p:attrName>ppt_y</p:attrName>
                                        </p:attrNameLst>
                                      </p:cBhvr>
                                    </p:animMotion>
                                  </p:childTnLst>
                                </p:cTn>
                              </p:par>
                            </p:childTnLst>
                          </p:cTn>
                        </p:par>
                        <p:par>
                          <p:cTn id="19" fill="hold">
                            <p:stCondLst>
                              <p:cond delay="1400"/>
                            </p:stCondLst>
                            <p:childTnLst>
                              <p:par>
                                <p:cTn id="20" presetID="64" presetClass="path" presetSubtype="0" accel="50000" decel="50000" fill="hold" nodeType="afterEffect">
                                  <p:stCondLst>
                                    <p:cond delay="0"/>
                                  </p:stCondLst>
                                  <p:childTnLst>
                                    <p:animMotion origin="layout" path="M 0.28594 3.57804E-7 L 0.28594 -0.26434 " pathEditMode="relative" rAng="0" ptsTypes="AA">
                                      <p:cBhvr>
                                        <p:cTn id="21" dur="700" fill="hold"/>
                                        <p:tgtEl>
                                          <p:spTgt spid="11"/>
                                        </p:tgtEl>
                                        <p:attrNameLst>
                                          <p:attrName>ppt_x</p:attrName>
                                          <p:attrName>ppt_y</p:attrName>
                                        </p:attrNameLst>
                                      </p:cBhvr>
                                      <p:rCtr x="0" y="-13233"/>
                                    </p:animMotion>
                                  </p:childTnLst>
                                </p:cTn>
                              </p:par>
                            </p:childTnLst>
                          </p:cTn>
                        </p:par>
                        <p:par>
                          <p:cTn id="22" fill="hold">
                            <p:stCondLst>
                              <p:cond delay="2100"/>
                            </p:stCondLst>
                            <p:childTnLst>
                              <p:par>
                                <p:cTn id="23" presetID="35" presetClass="path" presetSubtype="0" accel="50000" decel="50000" fill="hold" nodeType="afterEffect">
                                  <p:stCondLst>
                                    <p:cond delay="0"/>
                                  </p:stCondLst>
                                  <p:childTnLst>
                                    <p:animMotion origin="layout" path="M 0.28594 -0.26443 L -3.88889E-6 -0.22339 " pathEditMode="relative" rAng="0" ptsTypes="AA">
                                      <p:cBhvr>
                                        <p:cTn id="24" dur="1000" fill="hold"/>
                                        <p:tgtEl>
                                          <p:spTgt spid="11"/>
                                        </p:tgtEl>
                                        <p:attrNameLst>
                                          <p:attrName>ppt_x</p:attrName>
                                          <p:attrName>ppt_y</p:attrName>
                                        </p:attrNameLst>
                                      </p:cBhvr>
                                      <p:rCtr x="-14306" y="2036"/>
                                    </p:animMotion>
                                  </p:childTnLst>
                                </p:cTn>
                              </p:par>
                            </p:childTnLst>
                          </p:cTn>
                        </p:par>
                        <p:par>
                          <p:cTn id="25" fill="hold">
                            <p:stCondLst>
                              <p:cond delay="3100"/>
                            </p:stCondLst>
                            <p:childTnLst>
                              <p:par>
                                <p:cTn id="26" presetID="1" presetClass="entr" presetSubtype="0"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childTnLst>
                                </p:cTn>
                              </p:par>
                            </p:childTnLst>
                          </p:cTn>
                        </p:par>
                        <p:par>
                          <p:cTn id="28" fill="hold">
                            <p:stCondLst>
                              <p:cond delay="3100"/>
                            </p:stCondLst>
                            <p:childTnLst>
                              <p:par>
                                <p:cTn id="29" presetID="0" presetClass="path" presetSubtype="0" accel="50000" decel="50000" fill="hold" nodeType="afterEffect">
                                  <p:stCondLst>
                                    <p:cond delay="0"/>
                                  </p:stCondLst>
                                  <p:childTnLst>
                                    <p:animMotion origin="layout" path="M -3.88889E-6 0.00155 L 0.09844 0.00155 " pathEditMode="relative" rAng="0" ptsTypes="AA">
                                      <p:cBhvr>
                                        <p:cTn id="30" dur="700" fill="hold"/>
                                        <p:tgtEl>
                                          <p:spTgt spid="47"/>
                                        </p:tgtEl>
                                        <p:attrNameLst>
                                          <p:attrName>ppt_x</p:attrName>
                                          <p:attrName>ppt_y</p:attrName>
                                        </p:attrNameLst>
                                      </p:cBhvr>
                                      <p:rCtr x="4913" y="0"/>
                                    </p:animMotion>
                                  </p:childTnLst>
                                </p:cTn>
                              </p:par>
                            </p:childTnLst>
                          </p:cTn>
                        </p:par>
                        <p:par>
                          <p:cTn id="31" fill="hold">
                            <p:stCondLst>
                              <p:cond delay="3800"/>
                            </p:stCondLst>
                            <p:childTnLst>
                              <p:par>
                                <p:cTn id="32" presetID="64" presetClass="path" presetSubtype="0" accel="50000" decel="50000" fill="hold" nodeType="afterEffect">
                                  <p:stCondLst>
                                    <p:cond delay="0"/>
                                  </p:stCondLst>
                                  <p:childTnLst>
                                    <p:animMotion origin="layout" path="M 0.09844 0.00154 L 0.09844 -0.26266 " pathEditMode="relative" rAng="0" ptsTypes="AA">
                                      <p:cBhvr>
                                        <p:cTn id="33" dur="700" fill="hold"/>
                                        <p:tgtEl>
                                          <p:spTgt spid="47"/>
                                        </p:tgtEl>
                                        <p:attrNameLst>
                                          <p:attrName>ppt_x</p:attrName>
                                          <p:attrName>ppt_y</p:attrName>
                                        </p:attrNameLst>
                                      </p:cBhvr>
                                      <p:rCtr x="0" y="-132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Views</a:t>
            </a:r>
            <a:endParaRPr lang="en-US" dirty="0"/>
          </a:p>
        </p:txBody>
      </p:sp>
      <p:sp>
        <p:nvSpPr>
          <p:cNvPr id="3" name="Content Placeholder 2"/>
          <p:cNvSpPr>
            <a:spLocks noGrp="1"/>
          </p:cNvSpPr>
          <p:nvPr>
            <p:ph idx="1"/>
          </p:nvPr>
        </p:nvSpPr>
        <p:spPr/>
        <p:txBody>
          <a:bodyPr>
            <a:normAutofit/>
          </a:bodyPr>
          <a:lstStyle/>
          <a:p>
            <a:r>
              <a:rPr lang="en-US" dirty="0" smtClean="0"/>
              <a:t>Local Index </a:t>
            </a:r>
          </a:p>
          <a:p>
            <a:pPr lvl="1"/>
            <a:r>
              <a:rPr lang="en-US" b="0" dirty="0" smtClean="0"/>
              <a:t>Distributed indexing and scatter gather querying</a:t>
            </a:r>
          </a:p>
          <a:p>
            <a:pPr lvl="1"/>
            <a:endParaRPr lang="en-US" sz="1000" b="0" dirty="0"/>
          </a:p>
          <a:p>
            <a:r>
              <a:rPr lang="en-US" dirty="0" smtClean="0"/>
              <a:t>Incremental Map-Reduce</a:t>
            </a:r>
          </a:p>
          <a:p>
            <a:pPr lvl="1"/>
            <a:r>
              <a:rPr lang="en-US" b="0" dirty="0" smtClean="0"/>
              <a:t>Distributed simple real-time analytics</a:t>
            </a:r>
          </a:p>
          <a:p>
            <a:pPr lvl="1"/>
            <a:r>
              <a:rPr lang="en-US" b="0" dirty="0" smtClean="0"/>
              <a:t>Only considers changes due to updated data</a:t>
            </a:r>
          </a:p>
          <a:p>
            <a:pPr lvl="1"/>
            <a:endParaRPr lang="en-US" dirty="0"/>
          </a:p>
          <a:p>
            <a:pPr lvl="1"/>
            <a:endParaRPr lang="en-US" b="0" dirty="0" smtClean="0"/>
          </a:p>
        </p:txBody>
      </p:sp>
      <p:sp>
        <p:nvSpPr>
          <p:cNvPr id="4" name="Footer Placeholder 3"/>
          <p:cNvSpPr>
            <a:spLocks noGrp="1"/>
          </p:cNvSpPr>
          <p:nvPr>
            <p:ph type="ftr" sz="quarter" idx="11"/>
          </p:nvPr>
        </p:nvSpPr>
        <p:spPr/>
        <p:txBody>
          <a:bodyPr/>
          <a:lstStyle/>
          <a:p>
            <a:r>
              <a:rPr lang="en-US" smtClean="0"/>
              <a:t>©2014 Couchbase, Inc.</a:t>
            </a:r>
            <a:endParaRPr lang="en-US" dirty="0"/>
          </a:p>
        </p:txBody>
      </p:sp>
    </p:spTree>
    <p:extLst>
      <p:ext uri="{BB962C8B-B14F-4D97-AF65-F5344CB8AC3E}">
        <p14:creationId xmlns:p14="http://schemas.microsoft.com/office/powerpoint/2010/main" val="103653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Index Service</a:t>
            </a:r>
            <a:endParaRPr lang="en-US" dirty="0"/>
          </a:p>
        </p:txBody>
      </p:sp>
    </p:spTree>
    <p:extLst>
      <p:ext uri="{BB962C8B-B14F-4D97-AF65-F5344CB8AC3E}">
        <p14:creationId xmlns:p14="http://schemas.microsoft.com/office/powerpoint/2010/main" val="4267016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p:cNvSpPr/>
          <p:nvPr/>
        </p:nvSpPr>
        <p:spPr>
          <a:xfrm>
            <a:off x="2196088" y="1056745"/>
            <a:ext cx="2558063" cy="2894644"/>
          </a:xfrm>
          <a:prstGeom prst="rect">
            <a:avLst/>
          </a:prstGeom>
          <a:solidFill>
            <a:schemeClr val="accent1">
              <a:alpha val="26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a:p>
            <a:endParaRPr lang="en-US" sz="2400" dirty="0" smtClean="0"/>
          </a:p>
          <a:p>
            <a:endParaRPr lang="en-US" sz="2400" dirty="0"/>
          </a:p>
          <a:p>
            <a:endParaRPr lang="en-US" sz="2400" dirty="0" smtClean="0"/>
          </a:p>
          <a:p>
            <a:endParaRPr lang="en-US" sz="2400" dirty="0"/>
          </a:p>
          <a:p>
            <a:endParaRPr lang="en-US" sz="2400" dirty="0"/>
          </a:p>
        </p:txBody>
      </p:sp>
      <p:sp>
        <p:nvSpPr>
          <p:cNvPr id="5" name="Title 4"/>
          <p:cNvSpPr>
            <a:spLocks noGrp="1"/>
          </p:cNvSpPr>
          <p:nvPr>
            <p:ph type="title"/>
          </p:nvPr>
        </p:nvSpPr>
        <p:spPr/>
        <p:txBody>
          <a:bodyPr>
            <a:normAutofit/>
          </a:bodyPr>
          <a:lstStyle/>
          <a:p>
            <a:r>
              <a:rPr lang="en-US" dirty="0" smtClean="0"/>
              <a:t>Couchbase Global Indexing Service</a:t>
            </a:r>
            <a:endParaRPr lang="en-US" dirty="0"/>
          </a:p>
        </p:txBody>
      </p:sp>
      <p:sp>
        <p:nvSpPr>
          <p:cNvPr id="165" name="Rectangle 164"/>
          <p:cNvSpPr/>
          <p:nvPr/>
        </p:nvSpPr>
        <p:spPr>
          <a:xfrm>
            <a:off x="2111547" y="1159080"/>
            <a:ext cx="2558063" cy="2894644"/>
          </a:xfrm>
          <a:prstGeom prst="rect">
            <a:avLst/>
          </a:prstGeom>
          <a:solidFill>
            <a:schemeClr val="accent1">
              <a:alpha val="26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sp>
        <p:nvSpPr>
          <p:cNvPr id="202" name="Round Diagonal Corner Rectangle 201"/>
          <p:cNvSpPr/>
          <p:nvPr/>
        </p:nvSpPr>
        <p:spPr>
          <a:xfrm>
            <a:off x="2335662" y="2846315"/>
            <a:ext cx="2076637" cy="681894"/>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Supervisor</a:t>
            </a:r>
          </a:p>
          <a:p>
            <a:pPr algn="ctr"/>
            <a:r>
              <a:rPr lang="en-US" sz="800" b="1" dirty="0" smtClean="0">
                <a:solidFill>
                  <a:srgbClr val="000000"/>
                </a:solidFill>
              </a:rPr>
              <a:t>Index maintenance &amp; </a:t>
            </a:r>
          </a:p>
          <a:p>
            <a:pPr algn="ctr"/>
            <a:r>
              <a:rPr lang="en-US" sz="800" b="1" dirty="0" smtClean="0">
                <a:solidFill>
                  <a:srgbClr val="000000"/>
                </a:solidFill>
              </a:rPr>
              <a:t>Scan coordinator</a:t>
            </a:r>
            <a:endParaRPr lang="en-US" sz="800" b="1" dirty="0">
              <a:solidFill>
                <a:srgbClr val="000000"/>
              </a:solidFill>
            </a:endParaRPr>
          </a:p>
        </p:txBody>
      </p:sp>
      <p:sp>
        <p:nvSpPr>
          <p:cNvPr id="203" name="Rounded Rectangle 202"/>
          <p:cNvSpPr/>
          <p:nvPr/>
        </p:nvSpPr>
        <p:spPr>
          <a:xfrm>
            <a:off x="3427843" y="1568254"/>
            <a:ext cx="995322" cy="447438"/>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Index#2</a:t>
            </a:r>
            <a:endParaRPr lang="en-US" sz="1100" dirty="0">
              <a:solidFill>
                <a:schemeClr val="tx1"/>
              </a:solidFill>
            </a:endParaRPr>
          </a:p>
        </p:txBody>
      </p:sp>
      <p:sp>
        <p:nvSpPr>
          <p:cNvPr id="205" name="Rounded Rectangle 204"/>
          <p:cNvSpPr/>
          <p:nvPr/>
        </p:nvSpPr>
        <p:spPr>
          <a:xfrm>
            <a:off x="2335662" y="1568254"/>
            <a:ext cx="995322" cy="44743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Index#1</a:t>
            </a:r>
            <a:endParaRPr lang="en-US" sz="1100" dirty="0">
              <a:solidFill>
                <a:schemeClr val="tx1"/>
              </a:solidFill>
            </a:endParaRPr>
          </a:p>
        </p:txBody>
      </p:sp>
      <p:cxnSp>
        <p:nvCxnSpPr>
          <p:cNvPr id="231" name="Straight Connector 230"/>
          <p:cNvCxnSpPr>
            <a:stCxn id="202" idx="3"/>
            <a:endCxn id="206" idx="2"/>
          </p:cNvCxnSpPr>
          <p:nvPr/>
        </p:nvCxnSpPr>
        <p:spPr>
          <a:xfrm flipH="1" flipV="1">
            <a:off x="2840879" y="2518001"/>
            <a:ext cx="533102" cy="328314"/>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a:endCxn id="204" idx="2"/>
          </p:cNvCxnSpPr>
          <p:nvPr/>
        </p:nvCxnSpPr>
        <p:spPr>
          <a:xfrm flipV="1">
            <a:off x="3427843" y="2518001"/>
            <a:ext cx="505217" cy="328314"/>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a:endCxn id="203" idx="2"/>
          </p:cNvCxnSpPr>
          <p:nvPr/>
        </p:nvCxnSpPr>
        <p:spPr>
          <a:xfrm flipV="1">
            <a:off x="3427843" y="2015692"/>
            <a:ext cx="497661" cy="830624"/>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202" idx="3"/>
            <a:endCxn id="205" idx="2"/>
          </p:cNvCxnSpPr>
          <p:nvPr/>
        </p:nvCxnSpPr>
        <p:spPr>
          <a:xfrm flipH="1" flipV="1">
            <a:off x="2833323" y="2015692"/>
            <a:ext cx="540658" cy="83062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04" name="Rounded Rectangle 203"/>
          <p:cNvSpPr/>
          <p:nvPr/>
        </p:nvSpPr>
        <p:spPr>
          <a:xfrm>
            <a:off x="3427843" y="2070563"/>
            <a:ext cx="1010434" cy="447438"/>
          </a:xfrm>
          <a:prstGeom prst="round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Index#4</a:t>
            </a:r>
            <a:endParaRPr lang="en-US" sz="1100" dirty="0">
              <a:solidFill>
                <a:schemeClr val="tx1"/>
              </a:solidFill>
            </a:endParaRPr>
          </a:p>
        </p:txBody>
      </p:sp>
      <p:sp>
        <p:nvSpPr>
          <p:cNvPr id="206" name="Rounded Rectangle 205"/>
          <p:cNvSpPr/>
          <p:nvPr/>
        </p:nvSpPr>
        <p:spPr>
          <a:xfrm>
            <a:off x="2335662" y="2070563"/>
            <a:ext cx="1010434" cy="447438"/>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Index#3</a:t>
            </a:r>
            <a:endParaRPr lang="en-US" sz="1100" dirty="0">
              <a:solidFill>
                <a:schemeClr val="tx1"/>
              </a:solidFill>
            </a:endParaRPr>
          </a:p>
        </p:txBody>
      </p:sp>
      <p:sp>
        <p:nvSpPr>
          <p:cNvPr id="38" name="TextBox 37"/>
          <p:cNvSpPr txBox="1"/>
          <p:nvPr/>
        </p:nvSpPr>
        <p:spPr>
          <a:xfrm>
            <a:off x="2651647" y="4038177"/>
            <a:ext cx="1740756" cy="369332"/>
          </a:xfrm>
          <a:prstGeom prst="rect">
            <a:avLst/>
          </a:prstGeom>
          <a:noFill/>
        </p:spPr>
        <p:txBody>
          <a:bodyPr wrap="none" rtlCol="0">
            <a:spAutoFit/>
          </a:bodyPr>
          <a:lstStyle/>
          <a:p>
            <a:r>
              <a:rPr lang="en-US" dirty="0" smtClean="0"/>
              <a:t>Indexing Service</a:t>
            </a:r>
            <a:endParaRPr lang="en-US" dirty="0"/>
          </a:p>
        </p:txBody>
      </p:sp>
      <p:sp>
        <p:nvSpPr>
          <p:cNvPr id="56" name="Content Placeholder 48"/>
          <p:cNvSpPr txBox="1">
            <a:spLocks/>
          </p:cNvSpPr>
          <p:nvPr/>
        </p:nvSpPr>
        <p:spPr>
          <a:xfrm>
            <a:off x="5516413" y="826525"/>
            <a:ext cx="3453851" cy="4015584"/>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smtClean="0">
                <a:solidFill>
                  <a:srgbClr val="178ADB"/>
                </a:solidFill>
              </a:rPr>
              <a:t>Global Secondary Index Service</a:t>
            </a:r>
            <a:endParaRPr lang="en-US" dirty="0">
              <a:solidFill>
                <a:srgbClr val="178ADB"/>
              </a:solidFill>
            </a:endParaRPr>
          </a:p>
          <a:p>
            <a:pPr marL="285750" indent="-285750">
              <a:lnSpc>
                <a:spcPct val="90000"/>
              </a:lnSpc>
              <a:buFont typeface="Wingdings" charset="2"/>
              <a:buChar char="§"/>
            </a:pPr>
            <a:r>
              <a:rPr lang="en-US" sz="1800" b="0" dirty="0" smtClean="0">
                <a:solidFill>
                  <a:srgbClr val="1E1C1C"/>
                </a:solidFill>
              </a:rPr>
              <a:t>New to 4.0</a:t>
            </a:r>
          </a:p>
          <a:p>
            <a:pPr marL="285750" indent="-285750">
              <a:lnSpc>
                <a:spcPct val="90000"/>
              </a:lnSpc>
              <a:buFont typeface="Wingdings" charset="2"/>
              <a:buChar char="§"/>
            </a:pPr>
            <a:r>
              <a:rPr lang="en-US" sz="1800" b="0" dirty="0" smtClean="0">
                <a:solidFill>
                  <a:srgbClr val="1E1C1C"/>
                </a:solidFill>
              </a:rPr>
              <a:t>Indexes partitioned independently from data</a:t>
            </a:r>
            <a:endParaRPr lang="en-US" sz="1800" b="0" dirty="0">
              <a:solidFill>
                <a:srgbClr val="1E1C1C"/>
              </a:solidFill>
            </a:endParaRPr>
          </a:p>
          <a:p>
            <a:pPr marL="285750" indent="-285750">
              <a:lnSpc>
                <a:spcPct val="90000"/>
              </a:lnSpc>
              <a:buFont typeface="Wingdings" charset="2"/>
              <a:buChar char="§"/>
            </a:pPr>
            <a:r>
              <a:rPr lang="en-US" sz="1800" b="0" dirty="0" smtClean="0">
                <a:solidFill>
                  <a:srgbClr val="1E1C1C"/>
                </a:solidFill>
              </a:rPr>
              <a:t>Each index receives only its own mutations</a:t>
            </a:r>
          </a:p>
          <a:p>
            <a:pPr marL="285750" indent="-285750">
              <a:lnSpc>
                <a:spcPct val="90000"/>
              </a:lnSpc>
              <a:buFont typeface="Wingdings" charset="2"/>
              <a:buChar char="§"/>
            </a:pPr>
            <a:r>
              <a:rPr lang="en-US" sz="1800" b="0" dirty="0" smtClean="0">
                <a:solidFill>
                  <a:srgbClr val="1E1C1C"/>
                </a:solidFill>
              </a:rPr>
              <a:t>Managed Caching layer</a:t>
            </a:r>
          </a:p>
          <a:p>
            <a:pPr marL="285750" indent="-285750">
              <a:lnSpc>
                <a:spcPct val="90000"/>
              </a:lnSpc>
              <a:buFont typeface="Wingdings" charset="2"/>
              <a:buChar char="§"/>
            </a:pPr>
            <a:r>
              <a:rPr lang="en-US" sz="1800" dirty="0" err="1" smtClean="0">
                <a:solidFill>
                  <a:srgbClr val="1E1C1C"/>
                </a:solidFill>
              </a:rPr>
              <a:t>ForestDB</a:t>
            </a:r>
            <a:r>
              <a:rPr lang="en-US" sz="1800" dirty="0" smtClean="0">
                <a:solidFill>
                  <a:srgbClr val="1E1C1C"/>
                </a:solidFill>
              </a:rPr>
              <a:t> storage engine</a:t>
            </a:r>
          </a:p>
          <a:p>
            <a:pPr marL="628650" lvl="1" indent="-285750">
              <a:lnSpc>
                <a:spcPct val="90000"/>
              </a:lnSpc>
              <a:buFont typeface="Wingdings" charset="2"/>
              <a:buChar char="§"/>
            </a:pPr>
            <a:r>
              <a:rPr lang="en-US" sz="1100" b="0" dirty="0" smtClean="0">
                <a:solidFill>
                  <a:srgbClr val="1E1C1C"/>
                </a:solidFill>
              </a:rPr>
              <a:t>B+ </a:t>
            </a:r>
            <a:r>
              <a:rPr lang="en-US" sz="1100" b="0" dirty="0" err="1" smtClean="0">
                <a:solidFill>
                  <a:srgbClr val="1E1C1C"/>
                </a:solidFill>
              </a:rPr>
              <a:t>Trie</a:t>
            </a:r>
            <a:r>
              <a:rPr lang="en-US" sz="1100" b="0" dirty="0" smtClean="0">
                <a:solidFill>
                  <a:srgbClr val="1E1C1C"/>
                </a:solidFill>
              </a:rPr>
              <a:t> optimized for very large data volumes</a:t>
            </a:r>
          </a:p>
          <a:p>
            <a:pPr marL="628650" lvl="1" indent="-285750">
              <a:lnSpc>
                <a:spcPct val="90000"/>
              </a:lnSpc>
              <a:buFont typeface="Wingdings" charset="2"/>
              <a:buChar char="§"/>
            </a:pPr>
            <a:r>
              <a:rPr lang="en-US" sz="1100" dirty="0" smtClean="0">
                <a:solidFill>
                  <a:srgbClr val="1E1C1C"/>
                </a:solidFill>
              </a:rPr>
              <a:t>Optimized for SSD’s</a:t>
            </a:r>
            <a:endParaRPr lang="en-US" sz="1100" b="0" dirty="0">
              <a:solidFill>
                <a:srgbClr val="1E1C1C"/>
              </a:solidFill>
            </a:endParaRPr>
          </a:p>
        </p:txBody>
      </p:sp>
    </p:spTree>
    <p:extLst>
      <p:ext uri="{BB962C8B-B14F-4D97-AF65-F5344CB8AC3E}">
        <p14:creationId xmlns:p14="http://schemas.microsoft.com/office/powerpoint/2010/main" val="216320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8" name="Rectangle 207"/>
          <p:cNvSpPr/>
          <p:nvPr/>
        </p:nvSpPr>
        <p:spPr>
          <a:xfrm>
            <a:off x="7611970" y="2446680"/>
            <a:ext cx="1477494" cy="1437234"/>
          </a:xfrm>
          <a:prstGeom prst="rect">
            <a:avLst/>
          </a:prstGeom>
          <a:solidFill>
            <a:schemeClr val="accent2">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sp>
        <p:nvSpPr>
          <p:cNvPr id="201" name="Rectangle 200"/>
          <p:cNvSpPr/>
          <p:nvPr/>
        </p:nvSpPr>
        <p:spPr>
          <a:xfrm>
            <a:off x="3190969" y="1615200"/>
            <a:ext cx="2558063" cy="2894644"/>
          </a:xfrm>
          <a:prstGeom prst="rect">
            <a:avLst/>
          </a:prstGeom>
          <a:solidFill>
            <a:schemeClr val="accent1">
              <a:alpha val="26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a:p>
            <a:endParaRPr lang="en-US" sz="2400" dirty="0" smtClean="0"/>
          </a:p>
          <a:p>
            <a:endParaRPr lang="en-US" sz="2400" dirty="0"/>
          </a:p>
          <a:p>
            <a:endParaRPr lang="en-US" sz="2400" dirty="0" smtClean="0"/>
          </a:p>
          <a:p>
            <a:endParaRPr lang="en-US" sz="2400" dirty="0"/>
          </a:p>
          <a:p>
            <a:endParaRPr lang="en-US" sz="2400" dirty="0"/>
          </a:p>
        </p:txBody>
      </p:sp>
      <p:sp>
        <p:nvSpPr>
          <p:cNvPr id="200" name="Rectangle 199"/>
          <p:cNvSpPr/>
          <p:nvPr/>
        </p:nvSpPr>
        <p:spPr>
          <a:xfrm>
            <a:off x="61393" y="2631117"/>
            <a:ext cx="2055159" cy="1401977"/>
          </a:xfrm>
          <a:prstGeom prst="rect">
            <a:avLst/>
          </a:prstGeom>
          <a:solidFill>
            <a:schemeClr val="accent5">
              <a:alpha val="26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a:p>
            <a:endParaRPr lang="en-US" sz="2400" dirty="0" smtClean="0"/>
          </a:p>
          <a:p>
            <a:endParaRPr lang="en-US" sz="2400" dirty="0"/>
          </a:p>
          <a:p>
            <a:endParaRPr lang="en-US" sz="2400" dirty="0" smtClean="0"/>
          </a:p>
          <a:p>
            <a:endParaRPr lang="en-US" sz="2400" dirty="0"/>
          </a:p>
          <a:p>
            <a:endParaRPr lang="en-US" sz="2400" dirty="0"/>
          </a:p>
        </p:txBody>
      </p:sp>
      <p:sp>
        <p:nvSpPr>
          <p:cNvPr id="141" name="Rectangle 140"/>
          <p:cNvSpPr/>
          <p:nvPr/>
        </p:nvSpPr>
        <p:spPr>
          <a:xfrm>
            <a:off x="-27410" y="2733452"/>
            <a:ext cx="2055159" cy="1401977"/>
          </a:xfrm>
          <a:prstGeom prst="rect">
            <a:avLst/>
          </a:prstGeom>
          <a:solidFill>
            <a:schemeClr val="accent5">
              <a:alpha val="26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a:p>
            <a:endParaRPr lang="en-US" sz="2400" dirty="0" smtClean="0"/>
          </a:p>
          <a:p>
            <a:endParaRPr lang="en-US" sz="2400" dirty="0"/>
          </a:p>
          <a:p>
            <a:endParaRPr lang="en-US" sz="2400" dirty="0" smtClean="0"/>
          </a:p>
          <a:p>
            <a:endParaRPr lang="en-US" sz="2400" dirty="0"/>
          </a:p>
          <a:p>
            <a:endParaRPr lang="en-US" sz="2400" dirty="0"/>
          </a:p>
        </p:txBody>
      </p:sp>
      <p:sp>
        <p:nvSpPr>
          <p:cNvPr id="4" name="Round Diagonal Corner Rectangle 3"/>
          <p:cNvSpPr/>
          <p:nvPr/>
        </p:nvSpPr>
        <p:spPr>
          <a:xfrm>
            <a:off x="177595" y="3053381"/>
            <a:ext cx="1668379" cy="591554"/>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Projector &amp; Router</a:t>
            </a:r>
            <a:endParaRPr lang="en-US" sz="1100" b="1" dirty="0">
              <a:solidFill>
                <a:srgbClr val="000000"/>
              </a:solidFill>
            </a:endParaRPr>
          </a:p>
        </p:txBody>
      </p:sp>
      <p:sp>
        <p:nvSpPr>
          <p:cNvPr id="5" name="Title 4"/>
          <p:cNvSpPr>
            <a:spLocks noGrp="1"/>
          </p:cNvSpPr>
          <p:nvPr>
            <p:ph type="title"/>
          </p:nvPr>
        </p:nvSpPr>
        <p:spPr/>
        <p:txBody>
          <a:bodyPr>
            <a:normAutofit/>
          </a:bodyPr>
          <a:lstStyle/>
          <a:p>
            <a:r>
              <a:rPr lang="en-US" dirty="0" smtClean="0"/>
              <a:t>Couchbase Indexing Service</a:t>
            </a:r>
            <a:endParaRPr lang="en-US" dirty="0"/>
          </a:p>
        </p:txBody>
      </p:sp>
      <p:cxnSp>
        <p:nvCxnSpPr>
          <p:cNvPr id="48" name="Elbow Connector 47"/>
          <p:cNvCxnSpPr>
            <a:stCxn id="4" idx="0"/>
          </p:cNvCxnSpPr>
          <p:nvPr/>
        </p:nvCxnSpPr>
        <p:spPr>
          <a:xfrm>
            <a:off x="1845974" y="3349158"/>
            <a:ext cx="1233743" cy="141641"/>
          </a:xfrm>
          <a:prstGeom prst="bentConnector3">
            <a:avLst>
              <a:gd name="adj1" fmla="val 50000"/>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2" name="Rectangle 161"/>
          <p:cNvSpPr/>
          <p:nvPr/>
        </p:nvSpPr>
        <p:spPr>
          <a:xfrm>
            <a:off x="7512756" y="2593082"/>
            <a:ext cx="1477494" cy="1437234"/>
          </a:xfrm>
          <a:prstGeom prst="rect">
            <a:avLst/>
          </a:prstGeom>
          <a:solidFill>
            <a:schemeClr val="accent2">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endParaRPr lang="en-US" sz="2400" dirty="0" smtClean="0"/>
          </a:p>
          <a:p>
            <a:endParaRPr lang="en-US" sz="2400" dirty="0"/>
          </a:p>
          <a:p>
            <a:endParaRPr lang="en-US" sz="2400" dirty="0" smtClean="0"/>
          </a:p>
          <a:p>
            <a:endParaRPr lang="en-US" sz="1200" dirty="0"/>
          </a:p>
          <a:p>
            <a:endParaRPr lang="en-US" sz="2400" dirty="0"/>
          </a:p>
        </p:txBody>
      </p:sp>
      <p:sp>
        <p:nvSpPr>
          <p:cNvPr id="165" name="Rectangle 164"/>
          <p:cNvSpPr/>
          <p:nvPr/>
        </p:nvSpPr>
        <p:spPr>
          <a:xfrm>
            <a:off x="3106428" y="1717535"/>
            <a:ext cx="2558063" cy="2894644"/>
          </a:xfrm>
          <a:prstGeom prst="rect">
            <a:avLst/>
          </a:prstGeom>
          <a:solidFill>
            <a:schemeClr val="accent1">
              <a:alpha val="26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cxnSp>
        <p:nvCxnSpPr>
          <p:cNvPr id="175" name="Elbow Connector 174"/>
          <p:cNvCxnSpPr/>
          <p:nvPr/>
        </p:nvCxnSpPr>
        <p:spPr>
          <a:xfrm rot="10800000">
            <a:off x="5834039" y="3064858"/>
            <a:ext cx="1685835" cy="163098"/>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77" name="Elbow Connector 176"/>
          <p:cNvCxnSpPr/>
          <p:nvPr/>
        </p:nvCxnSpPr>
        <p:spPr>
          <a:xfrm rot="10800000" flipV="1">
            <a:off x="5834038" y="3227956"/>
            <a:ext cx="1685837" cy="358062"/>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02" name="Round Diagonal Corner Rectangle 201"/>
          <p:cNvSpPr/>
          <p:nvPr/>
        </p:nvSpPr>
        <p:spPr>
          <a:xfrm>
            <a:off x="3330543" y="3404770"/>
            <a:ext cx="2076637" cy="681894"/>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Supervisor</a:t>
            </a:r>
          </a:p>
          <a:p>
            <a:pPr algn="ctr"/>
            <a:r>
              <a:rPr lang="en-US" sz="800" b="1" dirty="0" smtClean="0">
                <a:solidFill>
                  <a:srgbClr val="000000"/>
                </a:solidFill>
              </a:rPr>
              <a:t>Index maintenance &amp; </a:t>
            </a:r>
          </a:p>
          <a:p>
            <a:pPr algn="ctr"/>
            <a:r>
              <a:rPr lang="en-US" sz="800" b="1" dirty="0" smtClean="0">
                <a:solidFill>
                  <a:srgbClr val="000000"/>
                </a:solidFill>
              </a:rPr>
              <a:t>Scan coordinator</a:t>
            </a:r>
            <a:endParaRPr lang="en-US" sz="800" b="1" dirty="0">
              <a:solidFill>
                <a:srgbClr val="000000"/>
              </a:solidFill>
            </a:endParaRPr>
          </a:p>
        </p:txBody>
      </p:sp>
      <p:sp>
        <p:nvSpPr>
          <p:cNvPr id="203" name="Rounded Rectangle 202"/>
          <p:cNvSpPr/>
          <p:nvPr/>
        </p:nvSpPr>
        <p:spPr>
          <a:xfrm>
            <a:off x="4422724" y="2126709"/>
            <a:ext cx="995322" cy="447438"/>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Index#2</a:t>
            </a:r>
            <a:endParaRPr lang="en-US" sz="1100" dirty="0">
              <a:solidFill>
                <a:schemeClr val="tx1"/>
              </a:solidFill>
            </a:endParaRPr>
          </a:p>
        </p:txBody>
      </p:sp>
      <p:sp>
        <p:nvSpPr>
          <p:cNvPr id="205" name="Rounded Rectangle 204"/>
          <p:cNvSpPr/>
          <p:nvPr/>
        </p:nvSpPr>
        <p:spPr>
          <a:xfrm>
            <a:off x="3330543" y="2126709"/>
            <a:ext cx="995322" cy="44743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Index#1</a:t>
            </a:r>
            <a:endParaRPr lang="en-US" sz="1100" dirty="0">
              <a:solidFill>
                <a:schemeClr val="tx1"/>
              </a:solidFill>
            </a:endParaRPr>
          </a:p>
        </p:txBody>
      </p:sp>
      <p:sp>
        <p:nvSpPr>
          <p:cNvPr id="207" name="Round Diagonal Corner Rectangle 206"/>
          <p:cNvSpPr/>
          <p:nvPr/>
        </p:nvSpPr>
        <p:spPr>
          <a:xfrm>
            <a:off x="8030127" y="2908987"/>
            <a:ext cx="766732" cy="74783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Query Engine</a:t>
            </a:r>
            <a:endParaRPr lang="en-US" sz="900" b="1" dirty="0">
              <a:solidFill>
                <a:srgbClr val="000000"/>
              </a:solidFill>
            </a:endParaRPr>
          </a:p>
        </p:txBody>
      </p:sp>
      <p:cxnSp>
        <p:nvCxnSpPr>
          <p:cNvPr id="216" name="Elbow Connector 215"/>
          <p:cNvCxnSpPr/>
          <p:nvPr/>
        </p:nvCxnSpPr>
        <p:spPr>
          <a:xfrm flipV="1">
            <a:off x="1845974" y="3227956"/>
            <a:ext cx="1233743" cy="121202"/>
          </a:xfrm>
          <a:prstGeom prst="bentConnector3">
            <a:avLst>
              <a:gd name="adj1" fmla="val 50000"/>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a:stCxn id="202" idx="3"/>
            <a:endCxn id="206" idx="2"/>
          </p:cNvCxnSpPr>
          <p:nvPr/>
        </p:nvCxnSpPr>
        <p:spPr>
          <a:xfrm flipH="1" flipV="1">
            <a:off x="3835760" y="3076456"/>
            <a:ext cx="533102" cy="328314"/>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a:endCxn id="204" idx="2"/>
          </p:cNvCxnSpPr>
          <p:nvPr/>
        </p:nvCxnSpPr>
        <p:spPr>
          <a:xfrm flipV="1">
            <a:off x="4422724" y="3076456"/>
            <a:ext cx="505217" cy="328314"/>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a:endCxn id="203" idx="2"/>
          </p:cNvCxnSpPr>
          <p:nvPr/>
        </p:nvCxnSpPr>
        <p:spPr>
          <a:xfrm flipV="1">
            <a:off x="4422724" y="2574147"/>
            <a:ext cx="497661" cy="830624"/>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202" idx="3"/>
            <a:endCxn id="205" idx="2"/>
          </p:cNvCxnSpPr>
          <p:nvPr/>
        </p:nvCxnSpPr>
        <p:spPr>
          <a:xfrm flipH="1" flipV="1">
            <a:off x="3828204" y="2574147"/>
            <a:ext cx="540658" cy="83062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04" name="Rounded Rectangle 203"/>
          <p:cNvSpPr/>
          <p:nvPr/>
        </p:nvSpPr>
        <p:spPr>
          <a:xfrm>
            <a:off x="4422724" y="2629018"/>
            <a:ext cx="1010434" cy="447438"/>
          </a:xfrm>
          <a:prstGeom prst="round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Index#4</a:t>
            </a:r>
            <a:endParaRPr lang="en-US" sz="1100" dirty="0">
              <a:solidFill>
                <a:schemeClr val="tx1"/>
              </a:solidFill>
            </a:endParaRPr>
          </a:p>
        </p:txBody>
      </p:sp>
      <p:sp>
        <p:nvSpPr>
          <p:cNvPr id="206" name="Rounded Rectangle 205"/>
          <p:cNvSpPr/>
          <p:nvPr/>
        </p:nvSpPr>
        <p:spPr>
          <a:xfrm>
            <a:off x="3330543" y="2629018"/>
            <a:ext cx="1010434" cy="447438"/>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Index#3</a:t>
            </a:r>
            <a:endParaRPr lang="en-US" sz="1100" dirty="0">
              <a:solidFill>
                <a:schemeClr val="tx1"/>
              </a:solidFill>
            </a:endParaRPr>
          </a:p>
        </p:txBody>
      </p:sp>
      <p:sp>
        <p:nvSpPr>
          <p:cNvPr id="239" name="TextBox 238"/>
          <p:cNvSpPr txBox="1"/>
          <p:nvPr/>
        </p:nvSpPr>
        <p:spPr>
          <a:xfrm rot="5400000">
            <a:off x="5881889" y="2995419"/>
            <a:ext cx="420833" cy="523220"/>
          </a:xfrm>
          <a:prstGeom prst="rect">
            <a:avLst/>
          </a:prstGeom>
          <a:noFill/>
        </p:spPr>
        <p:txBody>
          <a:bodyPr wrap="none" rtlCol="0">
            <a:spAutoFit/>
          </a:bodyPr>
          <a:lstStyle/>
          <a:p>
            <a:r>
              <a:rPr lang="en-US" sz="2800" dirty="0" smtClean="0"/>
              <a:t>...</a:t>
            </a:r>
          </a:p>
        </p:txBody>
      </p:sp>
      <p:sp>
        <p:nvSpPr>
          <p:cNvPr id="240" name="Oval 239"/>
          <p:cNvSpPr/>
          <p:nvPr/>
        </p:nvSpPr>
        <p:spPr>
          <a:xfrm>
            <a:off x="2628428" y="3138277"/>
            <a:ext cx="179062" cy="179358"/>
          </a:xfrm>
          <a:prstGeom prst="ellipse">
            <a:avLst/>
          </a:prstGeom>
          <a:solidFill>
            <a:srgbClr val="9ED1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Bucket#2</a:t>
            </a:r>
            <a:endParaRPr lang="en-US" sz="600" dirty="0"/>
          </a:p>
        </p:txBody>
      </p:sp>
      <p:sp>
        <p:nvSpPr>
          <p:cNvPr id="241" name="Oval 240"/>
          <p:cNvSpPr/>
          <p:nvPr/>
        </p:nvSpPr>
        <p:spPr>
          <a:xfrm>
            <a:off x="2628428" y="3403492"/>
            <a:ext cx="179062" cy="1793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Bucket#1</a:t>
            </a:r>
            <a:endParaRPr lang="en-US" sz="600" dirty="0"/>
          </a:p>
        </p:txBody>
      </p:sp>
      <p:sp>
        <p:nvSpPr>
          <p:cNvPr id="2" name="TextBox 1"/>
          <p:cNvSpPr txBox="1"/>
          <p:nvPr/>
        </p:nvSpPr>
        <p:spPr>
          <a:xfrm>
            <a:off x="7619087" y="4444560"/>
            <a:ext cx="1513981" cy="369332"/>
          </a:xfrm>
          <a:prstGeom prst="rect">
            <a:avLst/>
          </a:prstGeom>
          <a:noFill/>
        </p:spPr>
        <p:txBody>
          <a:bodyPr wrap="none" rtlCol="0">
            <a:spAutoFit/>
          </a:bodyPr>
          <a:lstStyle/>
          <a:p>
            <a:r>
              <a:rPr lang="en-US" dirty="0" smtClean="0"/>
              <a:t>Query Service</a:t>
            </a:r>
            <a:endParaRPr lang="en-US" dirty="0"/>
          </a:p>
        </p:txBody>
      </p:sp>
      <p:sp>
        <p:nvSpPr>
          <p:cNvPr id="38" name="TextBox 37"/>
          <p:cNvSpPr txBox="1"/>
          <p:nvPr/>
        </p:nvSpPr>
        <p:spPr>
          <a:xfrm>
            <a:off x="3646528" y="4596632"/>
            <a:ext cx="1740756" cy="369332"/>
          </a:xfrm>
          <a:prstGeom prst="rect">
            <a:avLst/>
          </a:prstGeom>
          <a:noFill/>
        </p:spPr>
        <p:txBody>
          <a:bodyPr wrap="none" rtlCol="0">
            <a:spAutoFit/>
          </a:bodyPr>
          <a:lstStyle/>
          <a:p>
            <a:r>
              <a:rPr lang="en-US" dirty="0" smtClean="0"/>
              <a:t>Indexing Service</a:t>
            </a:r>
            <a:endParaRPr lang="en-US" dirty="0"/>
          </a:p>
        </p:txBody>
      </p:sp>
      <p:sp>
        <p:nvSpPr>
          <p:cNvPr id="39" name="TextBox 38"/>
          <p:cNvSpPr txBox="1"/>
          <p:nvPr/>
        </p:nvSpPr>
        <p:spPr>
          <a:xfrm>
            <a:off x="489353" y="4444560"/>
            <a:ext cx="1382109" cy="369332"/>
          </a:xfrm>
          <a:prstGeom prst="rect">
            <a:avLst/>
          </a:prstGeom>
          <a:noFill/>
        </p:spPr>
        <p:txBody>
          <a:bodyPr wrap="none" rtlCol="0">
            <a:spAutoFit/>
          </a:bodyPr>
          <a:lstStyle/>
          <a:p>
            <a:r>
              <a:rPr lang="en-US" dirty="0" smtClean="0"/>
              <a:t>Data Service</a:t>
            </a:r>
            <a:endParaRPr lang="en-US" dirty="0"/>
          </a:p>
        </p:txBody>
      </p:sp>
      <p:sp>
        <p:nvSpPr>
          <p:cNvPr id="11" name="TextBox 10"/>
          <p:cNvSpPr txBox="1"/>
          <p:nvPr/>
        </p:nvSpPr>
        <p:spPr>
          <a:xfrm>
            <a:off x="3464" y="1003610"/>
            <a:ext cx="2318137" cy="1200329"/>
          </a:xfrm>
          <a:prstGeom prst="rect">
            <a:avLst/>
          </a:prstGeom>
          <a:noFill/>
        </p:spPr>
        <p:txBody>
          <a:bodyPr wrap="square" rtlCol="0">
            <a:spAutoFit/>
          </a:bodyPr>
          <a:lstStyle/>
          <a:p>
            <a:pPr algn="ctr"/>
            <a:r>
              <a:rPr lang="en-US" dirty="0" smtClean="0"/>
              <a:t>1) Projector/Router in Data Service controls what data gets sent where</a:t>
            </a:r>
            <a:endParaRPr lang="en-US" dirty="0"/>
          </a:p>
        </p:txBody>
      </p:sp>
      <p:sp>
        <p:nvSpPr>
          <p:cNvPr id="54" name="TextBox 53"/>
          <p:cNvSpPr txBox="1"/>
          <p:nvPr/>
        </p:nvSpPr>
        <p:spPr>
          <a:xfrm>
            <a:off x="3228254" y="840696"/>
            <a:ext cx="2318137" cy="646331"/>
          </a:xfrm>
          <a:prstGeom prst="rect">
            <a:avLst/>
          </a:prstGeom>
          <a:noFill/>
        </p:spPr>
        <p:txBody>
          <a:bodyPr wrap="square" rtlCol="0">
            <a:spAutoFit/>
          </a:bodyPr>
          <a:lstStyle/>
          <a:p>
            <a:pPr algn="ctr"/>
            <a:r>
              <a:rPr lang="en-US" dirty="0" smtClean="0"/>
              <a:t>2) Each index receives only its mutations</a:t>
            </a:r>
            <a:endParaRPr lang="en-US" dirty="0"/>
          </a:p>
        </p:txBody>
      </p:sp>
      <p:sp>
        <p:nvSpPr>
          <p:cNvPr id="55" name="TextBox 54"/>
          <p:cNvSpPr txBox="1"/>
          <p:nvPr/>
        </p:nvSpPr>
        <p:spPr>
          <a:xfrm>
            <a:off x="6801663" y="1009833"/>
            <a:ext cx="2318137" cy="923330"/>
          </a:xfrm>
          <a:prstGeom prst="rect">
            <a:avLst/>
          </a:prstGeom>
          <a:noFill/>
        </p:spPr>
        <p:txBody>
          <a:bodyPr wrap="square" rtlCol="0">
            <a:spAutoFit/>
          </a:bodyPr>
          <a:lstStyle/>
          <a:p>
            <a:pPr algn="ctr"/>
            <a:r>
              <a:rPr lang="en-US" dirty="0" smtClean="0"/>
              <a:t>3) Query engine knows which index to use for which query</a:t>
            </a:r>
            <a:endParaRPr lang="en-US" dirty="0"/>
          </a:p>
        </p:txBody>
      </p:sp>
    </p:spTree>
    <p:extLst>
      <p:ext uri="{BB962C8B-B14F-4D97-AF65-F5344CB8AC3E}">
        <p14:creationId xmlns:p14="http://schemas.microsoft.com/office/powerpoint/2010/main" val="3634497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4" grpId="0"/>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Query Service</a:t>
            </a:r>
            <a:endParaRPr lang="en-US" dirty="0"/>
          </a:p>
        </p:txBody>
      </p:sp>
    </p:spTree>
    <p:extLst>
      <p:ext uri="{BB962C8B-B14F-4D97-AF65-F5344CB8AC3E}">
        <p14:creationId xmlns:p14="http://schemas.microsoft.com/office/powerpoint/2010/main" val="3131474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259792" y="2635786"/>
            <a:ext cx="990577" cy="753431"/>
          </a:xfrm>
          <a:prstGeom prst="rect">
            <a:avLst/>
          </a:prstGeom>
          <a:solidFill>
            <a:srgbClr val="16AEB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p>
        </p:txBody>
      </p:sp>
      <p:sp>
        <p:nvSpPr>
          <p:cNvPr id="30" name="Rectangle 29"/>
          <p:cNvSpPr/>
          <p:nvPr/>
        </p:nvSpPr>
        <p:spPr>
          <a:xfrm>
            <a:off x="4126938" y="2537917"/>
            <a:ext cx="990577" cy="753431"/>
          </a:xfrm>
          <a:prstGeom prst="rect">
            <a:avLst/>
          </a:prstGeom>
          <a:solidFill>
            <a:srgbClr val="16AEB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p>
        </p:txBody>
      </p:sp>
      <p:sp>
        <p:nvSpPr>
          <p:cNvPr id="2" name="Title 1"/>
          <p:cNvSpPr>
            <a:spLocks noGrp="1"/>
          </p:cNvSpPr>
          <p:nvPr>
            <p:ph type="title"/>
          </p:nvPr>
        </p:nvSpPr>
        <p:spPr/>
        <p:txBody>
          <a:bodyPr/>
          <a:lstStyle/>
          <a:p>
            <a:r>
              <a:rPr lang="en-US" dirty="0" smtClean="0"/>
              <a:t>Query Execution Flow</a:t>
            </a:r>
            <a:endParaRPr lang="en-US" dirty="0"/>
          </a:p>
        </p:txBody>
      </p:sp>
      <p:sp>
        <p:nvSpPr>
          <p:cNvPr id="7" name="Round Diagonal Corner Rectangle 6"/>
          <p:cNvSpPr/>
          <p:nvPr/>
        </p:nvSpPr>
        <p:spPr>
          <a:xfrm>
            <a:off x="4038038" y="938855"/>
            <a:ext cx="952707" cy="274320"/>
          </a:xfrm>
          <a:prstGeom prst="round2DiagRect">
            <a:avLst/>
          </a:prstGeom>
          <a:solidFill>
            <a:srgbClr val="FFFFFF"/>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cs typeface="Helvetica Neue Thin"/>
              </a:rPr>
              <a:t>Clients</a:t>
            </a:r>
            <a:endParaRPr lang="en-US" sz="1400" dirty="0">
              <a:solidFill>
                <a:schemeClr val="tx1"/>
              </a:solidFill>
              <a:cs typeface="Helvetica Neue Thin"/>
            </a:endParaRPr>
          </a:p>
        </p:txBody>
      </p:sp>
      <p:sp>
        <p:nvSpPr>
          <p:cNvPr id="9" name="TextBox 8"/>
          <p:cNvSpPr txBox="1"/>
          <p:nvPr/>
        </p:nvSpPr>
        <p:spPr>
          <a:xfrm>
            <a:off x="1295400" y="1711251"/>
            <a:ext cx="2831538" cy="307777"/>
          </a:xfrm>
          <a:prstGeom prst="rect">
            <a:avLst/>
          </a:prstGeom>
          <a:noFill/>
        </p:spPr>
        <p:txBody>
          <a:bodyPr wrap="square" rtlCol="0">
            <a:spAutoFit/>
          </a:bodyPr>
          <a:lstStyle/>
          <a:p>
            <a:pPr algn="r"/>
            <a:r>
              <a:rPr lang="en-US" sz="1400" dirty="0" smtClean="0">
                <a:solidFill>
                  <a:srgbClr val="333333"/>
                </a:solidFill>
                <a:cs typeface="Helvetica Neue Thin"/>
              </a:rPr>
              <a:t>1. Submit the query over REST API</a:t>
            </a:r>
            <a:endParaRPr lang="en-US" sz="1400" dirty="0">
              <a:solidFill>
                <a:srgbClr val="333333"/>
              </a:solidFill>
              <a:cs typeface="Helvetica Neue Thin"/>
            </a:endParaRPr>
          </a:p>
        </p:txBody>
      </p:sp>
      <p:sp>
        <p:nvSpPr>
          <p:cNvPr id="10" name="TextBox 9"/>
          <p:cNvSpPr txBox="1"/>
          <p:nvPr/>
        </p:nvSpPr>
        <p:spPr>
          <a:xfrm>
            <a:off x="4990745" y="1739888"/>
            <a:ext cx="1655695" cy="307777"/>
          </a:xfrm>
          <a:prstGeom prst="rect">
            <a:avLst/>
          </a:prstGeom>
          <a:noFill/>
        </p:spPr>
        <p:txBody>
          <a:bodyPr wrap="square" rtlCol="0">
            <a:spAutoFit/>
          </a:bodyPr>
          <a:lstStyle/>
          <a:p>
            <a:r>
              <a:rPr lang="en-US" sz="1400" dirty="0">
                <a:solidFill>
                  <a:srgbClr val="333333"/>
                </a:solidFill>
                <a:cs typeface="Helvetica Neue Thin"/>
              </a:rPr>
              <a:t>8</a:t>
            </a:r>
            <a:r>
              <a:rPr lang="en-US" sz="1400" dirty="0" smtClean="0">
                <a:solidFill>
                  <a:srgbClr val="333333"/>
                </a:solidFill>
                <a:cs typeface="Helvetica Neue Thin"/>
              </a:rPr>
              <a:t>. Query result</a:t>
            </a:r>
            <a:endParaRPr lang="en-US" sz="1400" dirty="0">
              <a:solidFill>
                <a:srgbClr val="333333"/>
              </a:solidFill>
              <a:cs typeface="Helvetica Neue Thin"/>
            </a:endParaRPr>
          </a:p>
        </p:txBody>
      </p:sp>
      <p:sp>
        <p:nvSpPr>
          <p:cNvPr id="12" name="TextBox 11"/>
          <p:cNvSpPr txBox="1"/>
          <p:nvPr/>
        </p:nvSpPr>
        <p:spPr>
          <a:xfrm>
            <a:off x="1436567" y="2610386"/>
            <a:ext cx="2601471" cy="307777"/>
          </a:xfrm>
          <a:prstGeom prst="rect">
            <a:avLst/>
          </a:prstGeom>
          <a:noFill/>
        </p:spPr>
        <p:txBody>
          <a:bodyPr wrap="square" rtlCol="0">
            <a:spAutoFit/>
          </a:bodyPr>
          <a:lstStyle/>
          <a:p>
            <a:pPr algn="r"/>
            <a:r>
              <a:rPr lang="en-US" sz="1400" dirty="0" smtClean="0">
                <a:solidFill>
                  <a:srgbClr val="333333"/>
                </a:solidFill>
                <a:cs typeface="Helvetica Neue Thin"/>
              </a:rPr>
              <a:t>2. Parse, Analyze, create Plan</a:t>
            </a:r>
            <a:endParaRPr lang="en-US" sz="1400" dirty="0">
              <a:solidFill>
                <a:srgbClr val="333333"/>
              </a:solidFill>
              <a:cs typeface="Helvetica Neue Thin"/>
            </a:endParaRPr>
          </a:p>
        </p:txBody>
      </p:sp>
      <p:sp>
        <p:nvSpPr>
          <p:cNvPr id="13" name="TextBox 12"/>
          <p:cNvSpPr txBox="1"/>
          <p:nvPr/>
        </p:nvSpPr>
        <p:spPr>
          <a:xfrm>
            <a:off x="5707386" y="2610386"/>
            <a:ext cx="2858429" cy="307777"/>
          </a:xfrm>
          <a:prstGeom prst="rect">
            <a:avLst/>
          </a:prstGeom>
          <a:noFill/>
        </p:spPr>
        <p:txBody>
          <a:bodyPr wrap="square" rtlCol="0">
            <a:spAutoFit/>
          </a:bodyPr>
          <a:lstStyle/>
          <a:p>
            <a:r>
              <a:rPr lang="en-US" sz="1400" dirty="0" smtClean="0">
                <a:solidFill>
                  <a:srgbClr val="333333"/>
                </a:solidFill>
                <a:cs typeface="Helvetica Neue Thin"/>
              </a:rPr>
              <a:t>7. Evaluate: Documents to results</a:t>
            </a:r>
            <a:endParaRPr lang="en-US" sz="1400" dirty="0">
              <a:solidFill>
                <a:srgbClr val="333333"/>
              </a:solidFill>
              <a:cs typeface="Helvetica Neue Thin"/>
            </a:endParaRPr>
          </a:p>
        </p:txBody>
      </p:sp>
      <p:cxnSp>
        <p:nvCxnSpPr>
          <p:cNvPr id="14" name="Straight Arrow Connector 13"/>
          <p:cNvCxnSpPr/>
          <p:nvPr/>
        </p:nvCxnSpPr>
        <p:spPr>
          <a:xfrm>
            <a:off x="4228308" y="1213175"/>
            <a:ext cx="0" cy="1207364"/>
          </a:xfrm>
          <a:prstGeom prst="straightConnector1">
            <a:avLst/>
          </a:prstGeom>
          <a:ln w="38100" cmpd="sng">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732082" y="1213175"/>
            <a:ext cx="0" cy="1207364"/>
          </a:xfrm>
          <a:prstGeom prst="straightConnector1">
            <a:avLst/>
          </a:prstGeom>
          <a:ln w="38100" cmpd="sng">
            <a:solidFill>
              <a:srgbClr val="16AEB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Elbow Connector 15"/>
          <p:cNvCxnSpPr/>
          <p:nvPr/>
        </p:nvCxnSpPr>
        <p:spPr>
          <a:xfrm rot="10800000" flipV="1">
            <a:off x="1785918" y="3008369"/>
            <a:ext cx="2473874" cy="678218"/>
          </a:xfrm>
          <a:prstGeom prst="bentConnector3">
            <a:avLst>
              <a:gd name="adj1" fmla="val 363"/>
            </a:avLst>
          </a:prstGeom>
          <a:ln w="38100" cmpd="sng">
            <a:solidFill>
              <a:schemeClr val="accent1">
                <a:lumMod val="75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p:nvPr/>
        </p:nvCxnSpPr>
        <p:spPr>
          <a:xfrm>
            <a:off x="4732082" y="3008370"/>
            <a:ext cx="2428078" cy="678218"/>
          </a:xfrm>
          <a:prstGeom prst="bentConnector3">
            <a:avLst>
              <a:gd name="adj1" fmla="val 11799"/>
            </a:avLst>
          </a:prstGeom>
          <a:ln w="38100" cmpd="sng">
            <a:solidFill>
              <a:srgbClr val="178ADB"/>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349500" y="3201418"/>
            <a:ext cx="1433976" cy="523220"/>
          </a:xfrm>
          <a:prstGeom prst="rect">
            <a:avLst/>
          </a:prstGeom>
          <a:noFill/>
        </p:spPr>
        <p:txBody>
          <a:bodyPr wrap="square" rtlCol="0">
            <a:spAutoFit/>
          </a:bodyPr>
          <a:lstStyle/>
          <a:p>
            <a:pPr algn="r"/>
            <a:r>
              <a:rPr lang="en-US" sz="1400" dirty="0">
                <a:solidFill>
                  <a:srgbClr val="333333"/>
                </a:solidFill>
                <a:cs typeface="Helvetica Neue Thin"/>
              </a:rPr>
              <a:t>3</a:t>
            </a:r>
            <a:r>
              <a:rPr lang="en-US" sz="1400" dirty="0" smtClean="0">
                <a:solidFill>
                  <a:srgbClr val="333333"/>
                </a:solidFill>
                <a:cs typeface="Helvetica Neue Thin"/>
              </a:rPr>
              <a:t>.  Scan Request; index filters</a:t>
            </a:r>
            <a:endParaRPr lang="en-US" sz="1400" dirty="0">
              <a:solidFill>
                <a:srgbClr val="333333"/>
              </a:solidFill>
              <a:cs typeface="Helvetica Neue Thin"/>
            </a:endParaRPr>
          </a:p>
        </p:txBody>
      </p:sp>
      <p:sp>
        <p:nvSpPr>
          <p:cNvPr id="19" name="TextBox 18"/>
          <p:cNvSpPr txBox="1"/>
          <p:nvPr/>
        </p:nvSpPr>
        <p:spPr>
          <a:xfrm>
            <a:off x="5331655" y="3975048"/>
            <a:ext cx="2404519" cy="307777"/>
          </a:xfrm>
          <a:prstGeom prst="rect">
            <a:avLst/>
          </a:prstGeom>
          <a:noFill/>
        </p:spPr>
        <p:txBody>
          <a:bodyPr wrap="square" rtlCol="0">
            <a:spAutoFit/>
          </a:bodyPr>
          <a:lstStyle/>
          <a:p>
            <a:r>
              <a:rPr lang="en-US" sz="1400" dirty="0" smtClean="0">
                <a:solidFill>
                  <a:srgbClr val="333333"/>
                </a:solidFill>
                <a:cs typeface="Helvetica Neue Thin"/>
              </a:rPr>
              <a:t>6. Fetch the documents</a:t>
            </a:r>
            <a:endParaRPr lang="en-US" sz="1400" dirty="0">
              <a:solidFill>
                <a:srgbClr val="333333"/>
              </a:solidFill>
              <a:cs typeface="Helvetica Neue Thin"/>
            </a:endParaRPr>
          </a:p>
        </p:txBody>
      </p:sp>
      <p:grpSp>
        <p:nvGrpSpPr>
          <p:cNvPr id="29" name="Group 28"/>
          <p:cNvGrpSpPr/>
          <p:nvPr/>
        </p:nvGrpSpPr>
        <p:grpSpPr>
          <a:xfrm>
            <a:off x="466352" y="3360751"/>
            <a:ext cx="1341315" cy="982597"/>
            <a:chOff x="466352" y="3246451"/>
            <a:chExt cx="1341315" cy="982597"/>
          </a:xfrm>
        </p:grpSpPr>
        <p:sp>
          <p:nvSpPr>
            <p:cNvPr id="22" name="Rectangle 21"/>
            <p:cNvSpPr/>
            <p:nvPr/>
          </p:nvSpPr>
          <p:spPr>
            <a:xfrm>
              <a:off x="466352" y="3471178"/>
              <a:ext cx="974455" cy="757870"/>
            </a:xfrm>
            <a:prstGeom prst="rect">
              <a:avLst/>
            </a:prstGeom>
            <a:solidFill>
              <a:srgbClr val="1168A4"/>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p>
          </p:txBody>
        </p:sp>
        <p:sp>
          <p:nvSpPr>
            <p:cNvPr id="21" name="Rectangle 20"/>
            <p:cNvSpPr/>
            <p:nvPr/>
          </p:nvSpPr>
          <p:spPr>
            <a:xfrm>
              <a:off x="642712" y="3363254"/>
              <a:ext cx="974455" cy="757870"/>
            </a:xfrm>
            <a:prstGeom prst="rect">
              <a:avLst/>
            </a:prstGeom>
            <a:solidFill>
              <a:srgbClr val="1168A4"/>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p>
          </p:txBody>
        </p:sp>
        <p:sp>
          <p:nvSpPr>
            <p:cNvPr id="20" name="Rectangle 19"/>
            <p:cNvSpPr/>
            <p:nvPr/>
          </p:nvSpPr>
          <p:spPr>
            <a:xfrm>
              <a:off x="833212" y="3246451"/>
              <a:ext cx="974455" cy="757870"/>
            </a:xfrm>
            <a:prstGeom prst="rect">
              <a:avLst/>
            </a:prstGeom>
            <a:solidFill>
              <a:srgbClr val="1168A4"/>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Index Service</a:t>
              </a:r>
              <a:endParaRPr lang="en-US" sz="2000" b="1" dirty="0"/>
            </a:p>
          </p:txBody>
        </p:sp>
      </p:grpSp>
      <p:sp>
        <p:nvSpPr>
          <p:cNvPr id="23" name="Rectangle 22"/>
          <p:cNvSpPr/>
          <p:nvPr/>
        </p:nvSpPr>
        <p:spPr>
          <a:xfrm>
            <a:off x="4038038" y="2420538"/>
            <a:ext cx="990577" cy="753431"/>
          </a:xfrm>
          <a:prstGeom prst="rect">
            <a:avLst/>
          </a:prstGeom>
          <a:solidFill>
            <a:srgbClr val="16AEB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Query Service</a:t>
            </a:r>
            <a:endParaRPr lang="en-US" sz="2000" b="1" dirty="0"/>
          </a:p>
        </p:txBody>
      </p:sp>
      <p:grpSp>
        <p:nvGrpSpPr>
          <p:cNvPr id="31" name="Group 30"/>
          <p:cNvGrpSpPr/>
          <p:nvPr/>
        </p:nvGrpSpPr>
        <p:grpSpPr>
          <a:xfrm>
            <a:off x="7136601" y="3291348"/>
            <a:ext cx="1212500" cy="959795"/>
            <a:chOff x="7136601" y="3177048"/>
            <a:chExt cx="1212500" cy="959795"/>
          </a:xfrm>
        </p:grpSpPr>
        <p:sp>
          <p:nvSpPr>
            <p:cNvPr id="27" name="Rectangle 26"/>
            <p:cNvSpPr/>
            <p:nvPr/>
          </p:nvSpPr>
          <p:spPr>
            <a:xfrm>
              <a:off x="7374647" y="3365293"/>
              <a:ext cx="974454" cy="771550"/>
            </a:xfrm>
            <a:prstGeom prst="rect">
              <a:avLst/>
            </a:prstGeom>
            <a:solidFill>
              <a:srgbClr val="178ADB"/>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p>
          </p:txBody>
        </p:sp>
        <p:sp>
          <p:nvSpPr>
            <p:cNvPr id="26" name="Rectangle 25"/>
            <p:cNvSpPr/>
            <p:nvPr/>
          </p:nvSpPr>
          <p:spPr>
            <a:xfrm>
              <a:off x="7289001" y="3259151"/>
              <a:ext cx="974454" cy="771550"/>
            </a:xfrm>
            <a:prstGeom prst="rect">
              <a:avLst/>
            </a:prstGeom>
            <a:solidFill>
              <a:srgbClr val="178ADB"/>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p>
          </p:txBody>
        </p:sp>
        <p:sp>
          <p:nvSpPr>
            <p:cNvPr id="25" name="Rectangle 24"/>
            <p:cNvSpPr/>
            <p:nvPr/>
          </p:nvSpPr>
          <p:spPr>
            <a:xfrm>
              <a:off x="7136601" y="3177048"/>
              <a:ext cx="974454" cy="771550"/>
            </a:xfrm>
            <a:prstGeom prst="rect">
              <a:avLst/>
            </a:prstGeom>
            <a:solidFill>
              <a:srgbClr val="178ADB"/>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Data Service</a:t>
              </a:r>
              <a:endParaRPr lang="en-US" sz="2000" b="1" dirty="0"/>
            </a:p>
          </p:txBody>
        </p:sp>
      </p:grpSp>
      <p:sp>
        <p:nvSpPr>
          <p:cNvPr id="36" name="TextBox 35"/>
          <p:cNvSpPr txBox="1"/>
          <p:nvPr/>
        </p:nvSpPr>
        <p:spPr>
          <a:xfrm>
            <a:off x="2144946" y="4054999"/>
            <a:ext cx="2032000" cy="307777"/>
          </a:xfrm>
          <a:prstGeom prst="rect">
            <a:avLst/>
          </a:prstGeom>
          <a:noFill/>
        </p:spPr>
        <p:txBody>
          <a:bodyPr wrap="square" rtlCol="0">
            <a:spAutoFit/>
          </a:bodyPr>
          <a:lstStyle/>
          <a:p>
            <a:pPr algn="r"/>
            <a:r>
              <a:rPr lang="en-US" sz="1400" dirty="0" smtClean="0">
                <a:solidFill>
                  <a:srgbClr val="333333"/>
                </a:solidFill>
                <a:cs typeface="Helvetica Neue Thin"/>
              </a:rPr>
              <a:t>4. Get qualified doc keys </a:t>
            </a:r>
            <a:endParaRPr lang="en-US" sz="1400" dirty="0">
              <a:solidFill>
                <a:srgbClr val="333333"/>
              </a:solidFill>
              <a:cs typeface="Helvetica Neue Thin"/>
            </a:endParaRPr>
          </a:p>
        </p:txBody>
      </p:sp>
      <p:cxnSp>
        <p:nvCxnSpPr>
          <p:cNvPr id="37" name="Elbow Connector 36"/>
          <p:cNvCxnSpPr/>
          <p:nvPr/>
        </p:nvCxnSpPr>
        <p:spPr>
          <a:xfrm flipV="1">
            <a:off x="1785918" y="3173970"/>
            <a:ext cx="2659082" cy="788430"/>
          </a:xfrm>
          <a:prstGeom prst="bentConnector3">
            <a:avLst>
              <a:gd name="adj1" fmla="val 100626"/>
            </a:avLst>
          </a:prstGeom>
          <a:ln w="38100" cmpd="sng">
            <a:solidFill>
              <a:srgbClr val="1168A4"/>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8" name="Elbow Connector 47"/>
          <p:cNvCxnSpPr/>
          <p:nvPr/>
        </p:nvCxnSpPr>
        <p:spPr>
          <a:xfrm rot="10800000">
            <a:off x="4774847" y="3161578"/>
            <a:ext cx="2361755" cy="800822"/>
          </a:xfrm>
          <a:prstGeom prst="bentConnector3">
            <a:avLst>
              <a:gd name="adj1" fmla="val 100547"/>
            </a:avLst>
          </a:prstGeom>
          <a:ln w="38100" cmpd="sng">
            <a:solidFill>
              <a:srgbClr val="178ADB"/>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363544" y="3188820"/>
            <a:ext cx="1621455" cy="523220"/>
          </a:xfrm>
          <a:prstGeom prst="rect">
            <a:avLst/>
          </a:prstGeom>
          <a:noFill/>
        </p:spPr>
        <p:txBody>
          <a:bodyPr wrap="square" rtlCol="0">
            <a:spAutoFit/>
          </a:bodyPr>
          <a:lstStyle/>
          <a:p>
            <a:r>
              <a:rPr lang="en-US" sz="1400" dirty="0" smtClean="0">
                <a:solidFill>
                  <a:srgbClr val="333333"/>
                </a:solidFill>
                <a:cs typeface="Helvetica Neue Thin"/>
              </a:rPr>
              <a:t>5. Fetch Request, </a:t>
            </a:r>
          </a:p>
          <a:p>
            <a:r>
              <a:rPr lang="en-US" sz="1400" dirty="0" smtClean="0">
                <a:solidFill>
                  <a:srgbClr val="333333"/>
                </a:solidFill>
                <a:cs typeface="Helvetica Neue Thin"/>
              </a:rPr>
              <a:t>doc keys</a:t>
            </a:r>
            <a:endParaRPr lang="en-US" sz="1400" dirty="0">
              <a:solidFill>
                <a:srgbClr val="333333"/>
              </a:solidFill>
              <a:cs typeface="Helvetica Neue Thin"/>
            </a:endParaRPr>
          </a:p>
        </p:txBody>
      </p:sp>
      <p:sp>
        <p:nvSpPr>
          <p:cNvPr id="3" name="Rectangle 2"/>
          <p:cNvSpPr/>
          <p:nvPr/>
        </p:nvSpPr>
        <p:spPr>
          <a:xfrm>
            <a:off x="152400" y="2209800"/>
            <a:ext cx="8991600" cy="2692400"/>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3"/>
          <a:stretch>
            <a:fillRect/>
          </a:stretch>
        </p:blipFill>
        <p:spPr>
          <a:xfrm>
            <a:off x="152400" y="4628421"/>
            <a:ext cx="8991600" cy="368314"/>
          </a:xfrm>
          <a:prstGeom prst="rect">
            <a:avLst/>
          </a:prstGeom>
        </p:spPr>
      </p:pic>
      <p:sp>
        <p:nvSpPr>
          <p:cNvPr id="5" name="Rectangle 4"/>
          <p:cNvSpPr/>
          <p:nvPr/>
        </p:nvSpPr>
        <p:spPr>
          <a:xfrm>
            <a:off x="152400" y="644529"/>
            <a:ext cx="2692400" cy="1107996"/>
          </a:xfrm>
          <a:prstGeom prst="rect">
            <a:avLst/>
          </a:prstGeom>
        </p:spPr>
        <p:txBody>
          <a:bodyPr wrap="square">
            <a:spAutoFit/>
          </a:bodyPr>
          <a:lstStyle/>
          <a:p>
            <a:r>
              <a:rPr lang="en-US" sz="1100" dirty="0">
                <a:solidFill>
                  <a:srgbClr val="0000FF"/>
                </a:solidFill>
                <a:latin typeface="Courier New"/>
                <a:ea typeface="Times New Roman"/>
                <a:cs typeface="Times New Roman"/>
              </a:rPr>
              <a:t>SELECT</a:t>
            </a:r>
            <a:r>
              <a:rPr lang="en-US" sz="1100" dirty="0">
                <a:solidFill>
                  <a:srgbClr val="000000"/>
                </a:solidFill>
                <a:latin typeface="Courier New"/>
                <a:ea typeface="Times New Roman"/>
                <a:cs typeface="Times New Roman"/>
              </a:rPr>
              <a:t> </a:t>
            </a:r>
            <a:r>
              <a:rPr lang="en-US" sz="1100" dirty="0" err="1">
                <a:solidFill>
                  <a:srgbClr val="800000"/>
                </a:solidFill>
                <a:latin typeface="Courier New"/>
                <a:ea typeface="Times New Roman"/>
                <a:cs typeface="Times New Roman"/>
              </a:rPr>
              <a:t>c_id</a:t>
            </a:r>
            <a:r>
              <a:rPr lang="en-US" sz="1100" dirty="0">
                <a:solidFill>
                  <a:srgbClr val="C0C0C0"/>
                </a:solidFill>
                <a:latin typeface="Courier New"/>
                <a:ea typeface="Times New Roman"/>
                <a:cs typeface="Times New Roman"/>
              </a:rPr>
              <a:t>,</a:t>
            </a:r>
            <a:r>
              <a:rPr lang="en-US" sz="1100" dirty="0">
                <a:solidFill>
                  <a:srgbClr val="000000"/>
                </a:solidFill>
                <a:latin typeface="Courier New"/>
                <a:ea typeface="Times New Roman"/>
                <a:cs typeface="Times New Roman"/>
              </a:rPr>
              <a:t> </a:t>
            </a:r>
            <a:br>
              <a:rPr lang="en-US" sz="1100" dirty="0">
                <a:solidFill>
                  <a:srgbClr val="000000"/>
                </a:solidFill>
                <a:latin typeface="Courier New"/>
                <a:ea typeface="Times New Roman"/>
                <a:cs typeface="Times New Roman"/>
              </a:rPr>
            </a:br>
            <a:r>
              <a:rPr lang="en-US" sz="1100" dirty="0">
                <a:solidFill>
                  <a:srgbClr val="000000"/>
                </a:solidFill>
                <a:latin typeface="Courier New"/>
                <a:ea typeface="Times New Roman"/>
                <a:cs typeface="Times New Roman"/>
              </a:rPr>
              <a:t>       </a:t>
            </a:r>
            <a:r>
              <a:rPr lang="en-US" sz="1100" dirty="0" err="1" smtClean="0">
                <a:solidFill>
                  <a:srgbClr val="800000"/>
                </a:solidFill>
                <a:latin typeface="Courier New"/>
                <a:ea typeface="Times New Roman"/>
                <a:cs typeface="Times New Roman"/>
              </a:rPr>
              <a:t>c_first</a:t>
            </a:r>
            <a:r>
              <a:rPr lang="en-US" sz="1100" dirty="0" smtClean="0">
                <a:solidFill>
                  <a:srgbClr val="800000"/>
                </a:solidFill>
                <a:latin typeface="Courier New"/>
                <a:ea typeface="Times New Roman"/>
                <a:cs typeface="Times New Roman"/>
              </a:rPr>
              <a:t>, </a:t>
            </a:r>
          </a:p>
          <a:p>
            <a:r>
              <a:rPr lang="en-US" sz="1100" dirty="0">
                <a:solidFill>
                  <a:srgbClr val="800000"/>
                </a:solidFill>
                <a:latin typeface="Courier New"/>
                <a:ea typeface="Times New Roman"/>
                <a:cs typeface="Times New Roman"/>
              </a:rPr>
              <a:t> </a:t>
            </a:r>
            <a:r>
              <a:rPr lang="en-US" sz="1100" dirty="0" smtClean="0">
                <a:solidFill>
                  <a:srgbClr val="800000"/>
                </a:solidFill>
                <a:latin typeface="Courier New"/>
                <a:ea typeface="Times New Roman"/>
                <a:cs typeface="Times New Roman"/>
              </a:rPr>
              <a:t>      </a:t>
            </a:r>
            <a:r>
              <a:rPr lang="en-US" sz="1100" dirty="0" err="1" smtClean="0">
                <a:solidFill>
                  <a:srgbClr val="800000"/>
                </a:solidFill>
                <a:latin typeface="Courier New"/>
                <a:ea typeface="Times New Roman"/>
                <a:cs typeface="Times New Roman"/>
              </a:rPr>
              <a:t>c_last</a:t>
            </a:r>
            <a:r>
              <a:rPr lang="en-US" sz="1100" dirty="0" smtClean="0">
                <a:solidFill>
                  <a:srgbClr val="800000"/>
                </a:solidFill>
                <a:latin typeface="Courier New"/>
                <a:ea typeface="Times New Roman"/>
                <a:cs typeface="Times New Roman"/>
              </a:rPr>
              <a:t>,</a:t>
            </a:r>
            <a:r>
              <a:rPr lang="en-US" sz="1100" dirty="0">
                <a:solidFill>
                  <a:srgbClr val="000000"/>
                </a:solidFill>
                <a:latin typeface="Courier New"/>
                <a:ea typeface="Times New Roman"/>
                <a:cs typeface="Times New Roman"/>
              </a:rPr>
              <a:t> </a:t>
            </a:r>
            <a:br>
              <a:rPr lang="en-US" sz="1100" dirty="0">
                <a:solidFill>
                  <a:srgbClr val="000000"/>
                </a:solidFill>
                <a:latin typeface="Courier New"/>
                <a:ea typeface="Times New Roman"/>
                <a:cs typeface="Times New Roman"/>
              </a:rPr>
            </a:br>
            <a:r>
              <a:rPr lang="en-US" sz="1100" dirty="0">
                <a:solidFill>
                  <a:srgbClr val="000000"/>
                </a:solidFill>
                <a:latin typeface="Courier New"/>
                <a:ea typeface="Times New Roman"/>
                <a:cs typeface="Times New Roman"/>
              </a:rPr>
              <a:t>     </a:t>
            </a:r>
            <a:r>
              <a:rPr lang="en-US" sz="1100" dirty="0" smtClean="0">
                <a:solidFill>
                  <a:srgbClr val="000000"/>
                </a:solidFill>
                <a:latin typeface="Courier New"/>
                <a:ea typeface="Times New Roman"/>
                <a:cs typeface="Times New Roman"/>
              </a:rPr>
              <a:t> </a:t>
            </a:r>
            <a:r>
              <a:rPr lang="en-US" sz="1100" dirty="0">
                <a:solidFill>
                  <a:srgbClr val="000000"/>
                </a:solidFill>
                <a:latin typeface="Courier New"/>
                <a:ea typeface="Times New Roman"/>
                <a:cs typeface="Times New Roman"/>
              </a:rPr>
              <a:t> </a:t>
            </a:r>
            <a:r>
              <a:rPr lang="en-US" sz="1100" dirty="0" err="1" smtClean="0">
                <a:solidFill>
                  <a:srgbClr val="800000"/>
                </a:solidFill>
                <a:latin typeface="Courier New"/>
                <a:ea typeface="Times New Roman"/>
                <a:cs typeface="Times New Roman"/>
              </a:rPr>
              <a:t>c_max</a:t>
            </a:r>
            <a:r>
              <a:rPr lang="en-US" sz="1100" dirty="0">
                <a:solidFill>
                  <a:srgbClr val="000000"/>
                </a:solidFill>
                <a:latin typeface="Courier New"/>
                <a:ea typeface="Times New Roman"/>
                <a:cs typeface="Times New Roman"/>
              </a:rPr>
              <a:t>        </a:t>
            </a:r>
          </a:p>
          <a:p>
            <a:r>
              <a:rPr lang="en-US" sz="1100" dirty="0">
                <a:solidFill>
                  <a:srgbClr val="0000FF"/>
                </a:solidFill>
                <a:latin typeface="Courier New"/>
                <a:ea typeface="Times New Roman"/>
                <a:cs typeface="Times New Roman"/>
              </a:rPr>
              <a:t>FROM</a:t>
            </a:r>
            <a:r>
              <a:rPr lang="en-US" sz="1100" dirty="0">
                <a:solidFill>
                  <a:srgbClr val="000000"/>
                </a:solidFill>
                <a:latin typeface="Courier New"/>
                <a:ea typeface="Times New Roman"/>
                <a:cs typeface="Times New Roman"/>
              </a:rPr>
              <a:t>   </a:t>
            </a:r>
            <a:r>
              <a:rPr lang="en-US" sz="1100" dirty="0">
                <a:solidFill>
                  <a:srgbClr val="800000"/>
                </a:solidFill>
                <a:latin typeface="Courier New"/>
                <a:ea typeface="Times New Roman"/>
                <a:cs typeface="Times New Roman"/>
              </a:rPr>
              <a:t>CUSTOMER</a:t>
            </a:r>
            <a:r>
              <a:rPr lang="en-US" sz="1100" dirty="0">
                <a:solidFill>
                  <a:srgbClr val="000000"/>
                </a:solidFill>
                <a:latin typeface="Courier New"/>
                <a:ea typeface="Times New Roman"/>
                <a:cs typeface="Times New Roman"/>
              </a:rPr>
              <a:t> </a:t>
            </a:r>
            <a:br>
              <a:rPr lang="en-US" sz="1100" dirty="0">
                <a:solidFill>
                  <a:srgbClr val="000000"/>
                </a:solidFill>
                <a:latin typeface="Courier New"/>
                <a:ea typeface="Times New Roman"/>
                <a:cs typeface="Times New Roman"/>
              </a:rPr>
            </a:br>
            <a:r>
              <a:rPr lang="en-US" sz="1100" dirty="0">
                <a:solidFill>
                  <a:srgbClr val="0000FF"/>
                </a:solidFill>
                <a:latin typeface="Courier New"/>
                <a:ea typeface="Times New Roman"/>
                <a:cs typeface="Times New Roman"/>
              </a:rPr>
              <a:t>WHERE</a:t>
            </a:r>
            <a:r>
              <a:rPr lang="en-US" sz="1100" dirty="0">
                <a:solidFill>
                  <a:srgbClr val="000000"/>
                </a:solidFill>
                <a:latin typeface="Courier New"/>
                <a:ea typeface="Times New Roman"/>
                <a:cs typeface="Times New Roman"/>
              </a:rPr>
              <a:t>   </a:t>
            </a:r>
            <a:r>
              <a:rPr lang="en-US" sz="1100" dirty="0" err="1" smtClean="0">
                <a:solidFill>
                  <a:srgbClr val="800000"/>
                </a:solidFill>
                <a:latin typeface="Courier New"/>
                <a:ea typeface="Times New Roman"/>
                <a:cs typeface="Times New Roman"/>
              </a:rPr>
              <a:t>c_id</a:t>
            </a:r>
            <a:r>
              <a:rPr lang="en-US" sz="1100" dirty="0" smtClean="0">
                <a:solidFill>
                  <a:srgbClr val="800000"/>
                </a:solidFill>
                <a:latin typeface="Courier New"/>
                <a:ea typeface="Times New Roman"/>
                <a:cs typeface="Times New Roman"/>
              </a:rPr>
              <a:t> = 49165</a:t>
            </a:r>
            <a:r>
              <a:rPr lang="en-US" sz="1100" dirty="0" smtClean="0">
                <a:solidFill>
                  <a:srgbClr val="000000"/>
                </a:solidFill>
                <a:latin typeface="Courier New"/>
                <a:ea typeface="Times New Roman"/>
                <a:cs typeface="Times New Roman"/>
              </a:rPr>
              <a:t>;</a:t>
            </a:r>
            <a:endParaRPr lang="en-US" sz="1100" dirty="0">
              <a:latin typeface="Cambria"/>
              <a:ea typeface="ＭＳ 明朝"/>
              <a:cs typeface="Times New Roman"/>
            </a:endParaRPr>
          </a:p>
        </p:txBody>
      </p:sp>
      <p:sp>
        <p:nvSpPr>
          <p:cNvPr id="34" name="Rectangle 33"/>
          <p:cNvSpPr/>
          <p:nvPr/>
        </p:nvSpPr>
        <p:spPr>
          <a:xfrm>
            <a:off x="5813960" y="644529"/>
            <a:ext cx="2692400" cy="1107996"/>
          </a:xfrm>
          <a:prstGeom prst="rect">
            <a:avLst/>
          </a:prstGeom>
        </p:spPr>
        <p:txBody>
          <a:bodyPr wrap="square">
            <a:spAutoFit/>
          </a:bodyPr>
          <a:lstStyle/>
          <a:p>
            <a:r>
              <a:rPr lang="en-US" sz="1100" dirty="0" smtClean="0">
                <a:solidFill>
                  <a:srgbClr val="0000FF"/>
                </a:solidFill>
                <a:latin typeface="Courier New"/>
                <a:ea typeface="Times New Roman"/>
                <a:cs typeface="Times New Roman"/>
              </a:rPr>
              <a:t>{   </a:t>
            </a:r>
          </a:p>
          <a:p>
            <a:r>
              <a:rPr lang="en-US" sz="1100" dirty="0">
                <a:solidFill>
                  <a:srgbClr val="0000FF"/>
                </a:solidFill>
                <a:latin typeface="Courier New"/>
                <a:ea typeface="Times New Roman"/>
                <a:cs typeface="Times New Roman"/>
              </a:rPr>
              <a:t> </a:t>
            </a:r>
            <a:r>
              <a:rPr lang="en-US" sz="1100" dirty="0" smtClean="0">
                <a:solidFill>
                  <a:srgbClr val="0000FF"/>
                </a:solidFill>
                <a:latin typeface="Courier New"/>
                <a:ea typeface="Times New Roman"/>
                <a:cs typeface="Times New Roman"/>
              </a:rPr>
              <a:t>  </a:t>
            </a:r>
            <a:r>
              <a:rPr lang="en-US" sz="1100" dirty="0" smtClean="0">
                <a:solidFill>
                  <a:srgbClr val="0000FF"/>
                </a:solidFill>
              </a:rPr>
              <a:t>"</a:t>
            </a:r>
            <a:r>
              <a:rPr lang="en-US" sz="1100" dirty="0" err="1" smtClean="0">
                <a:solidFill>
                  <a:srgbClr val="0000FF"/>
                </a:solidFill>
                <a:latin typeface="Courier New"/>
                <a:ea typeface="Times New Roman"/>
                <a:cs typeface="Times New Roman"/>
              </a:rPr>
              <a:t>c_first</a:t>
            </a:r>
            <a:r>
              <a:rPr lang="en-US" sz="1100" dirty="0">
                <a:solidFill>
                  <a:srgbClr val="0000FF"/>
                </a:solidFill>
              </a:rPr>
              <a:t>"</a:t>
            </a:r>
            <a:r>
              <a:rPr lang="en-US" sz="1100" dirty="0" smtClean="0">
                <a:solidFill>
                  <a:srgbClr val="0000FF"/>
                </a:solidFill>
                <a:latin typeface="Courier New"/>
                <a:ea typeface="Times New Roman"/>
                <a:cs typeface="Times New Roman"/>
              </a:rPr>
              <a:t>: </a:t>
            </a:r>
            <a:r>
              <a:rPr lang="en-US" sz="1100" dirty="0">
                <a:solidFill>
                  <a:srgbClr val="0000FF"/>
                </a:solidFill>
              </a:rPr>
              <a:t>"</a:t>
            </a:r>
            <a:r>
              <a:rPr lang="en-US" sz="1100" dirty="0" smtClean="0">
                <a:solidFill>
                  <a:srgbClr val="0000FF"/>
                </a:solidFill>
                <a:latin typeface="Courier New"/>
                <a:ea typeface="Times New Roman"/>
                <a:cs typeface="Times New Roman"/>
              </a:rPr>
              <a:t>Joe</a:t>
            </a:r>
            <a:r>
              <a:rPr lang="en-US" sz="1100" dirty="0">
                <a:solidFill>
                  <a:srgbClr val="0000FF"/>
                </a:solidFill>
              </a:rPr>
              <a:t>"</a:t>
            </a:r>
            <a:r>
              <a:rPr lang="en-US" sz="1100" dirty="0" smtClean="0">
                <a:solidFill>
                  <a:srgbClr val="0000FF"/>
                </a:solidFill>
                <a:latin typeface="Courier New"/>
                <a:ea typeface="Times New Roman"/>
                <a:cs typeface="Times New Roman"/>
              </a:rPr>
              <a:t>,</a:t>
            </a:r>
          </a:p>
          <a:p>
            <a:r>
              <a:rPr lang="en-US" sz="1100" dirty="0">
                <a:solidFill>
                  <a:srgbClr val="0000FF"/>
                </a:solidFill>
                <a:latin typeface="Courier New"/>
                <a:ea typeface="Times New Roman"/>
                <a:cs typeface="Times New Roman"/>
              </a:rPr>
              <a:t> </a:t>
            </a:r>
            <a:r>
              <a:rPr lang="en-US" sz="1100" dirty="0" smtClean="0">
                <a:solidFill>
                  <a:srgbClr val="0000FF"/>
                </a:solidFill>
                <a:latin typeface="Courier New"/>
                <a:ea typeface="Times New Roman"/>
                <a:cs typeface="Times New Roman"/>
              </a:rPr>
              <a:t>  </a:t>
            </a:r>
            <a:r>
              <a:rPr lang="en-US" sz="1100" dirty="0">
                <a:solidFill>
                  <a:srgbClr val="0000FF"/>
                </a:solidFill>
              </a:rPr>
              <a:t>"</a:t>
            </a:r>
            <a:r>
              <a:rPr lang="en-US" sz="1100" dirty="0" err="1" smtClean="0">
                <a:solidFill>
                  <a:srgbClr val="0000FF"/>
                </a:solidFill>
                <a:latin typeface="Courier New"/>
                <a:ea typeface="Times New Roman"/>
                <a:cs typeface="Times New Roman"/>
              </a:rPr>
              <a:t>c_id</a:t>
            </a:r>
            <a:r>
              <a:rPr lang="en-US" sz="1100" dirty="0">
                <a:solidFill>
                  <a:srgbClr val="0000FF"/>
                </a:solidFill>
              </a:rPr>
              <a:t>"</a:t>
            </a:r>
            <a:r>
              <a:rPr lang="en-US" sz="1100" dirty="0" smtClean="0">
                <a:solidFill>
                  <a:srgbClr val="0000FF"/>
                </a:solidFill>
                <a:latin typeface="Courier New"/>
                <a:ea typeface="Times New Roman"/>
                <a:cs typeface="Times New Roman"/>
              </a:rPr>
              <a:t>: 49165,</a:t>
            </a:r>
          </a:p>
          <a:p>
            <a:r>
              <a:rPr lang="en-US" sz="1100" dirty="0">
                <a:solidFill>
                  <a:srgbClr val="0000FF"/>
                </a:solidFill>
                <a:latin typeface="Courier New"/>
                <a:ea typeface="Times New Roman"/>
                <a:cs typeface="Times New Roman"/>
              </a:rPr>
              <a:t> </a:t>
            </a:r>
            <a:r>
              <a:rPr lang="en-US" sz="1100" dirty="0" smtClean="0">
                <a:solidFill>
                  <a:srgbClr val="0000FF"/>
                </a:solidFill>
                <a:latin typeface="Courier New"/>
                <a:ea typeface="Times New Roman"/>
                <a:cs typeface="Times New Roman"/>
              </a:rPr>
              <a:t>  </a:t>
            </a:r>
            <a:r>
              <a:rPr lang="en-US" sz="1100" dirty="0">
                <a:solidFill>
                  <a:srgbClr val="0000FF"/>
                </a:solidFill>
              </a:rPr>
              <a:t>"</a:t>
            </a:r>
            <a:r>
              <a:rPr lang="en-US" sz="1100" dirty="0" err="1" smtClean="0">
                <a:solidFill>
                  <a:srgbClr val="0000FF"/>
                </a:solidFill>
                <a:latin typeface="Courier New"/>
                <a:ea typeface="Times New Roman"/>
                <a:cs typeface="Times New Roman"/>
              </a:rPr>
              <a:t>c_last</a:t>
            </a:r>
            <a:r>
              <a:rPr lang="en-US" sz="1100" dirty="0">
                <a:solidFill>
                  <a:srgbClr val="0000FF"/>
                </a:solidFill>
              </a:rPr>
              <a:t>"</a:t>
            </a:r>
            <a:r>
              <a:rPr lang="en-US" sz="1100" dirty="0" smtClean="0">
                <a:solidFill>
                  <a:srgbClr val="0000FF"/>
                </a:solidFill>
                <a:latin typeface="Courier New"/>
                <a:ea typeface="Times New Roman"/>
                <a:cs typeface="Times New Roman"/>
              </a:rPr>
              <a:t>: </a:t>
            </a:r>
            <a:r>
              <a:rPr lang="en-US" sz="1100" dirty="0">
                <a:solidFill>
                  <a:srgbClr val="0000FF"/>
                </a:solidFill>
              </a:rPr>
              <a:t>"</a:t>
            </a:r>
            <a:r>
              <a:rPr lang="en-US" sz="1100" dirty="0" smtClean="0">
                <a:solidFill>
                  <a:srgbClr val="0000FF"/>
                </a:solidFill>
                <a:latin typeface="Courier New"/>
                <a:ea typeface="Times New Roman"/>
                <a:cs typeface="Times New Roman"/>
              </a:rPr>
              <a:t>Montana</a:t>
            </a:r>
            <a:r>
              <a:rPr lang="en-US" sz="1100" dirty="0">
                <a:solidFill>
                  <a:srgbClr val="0000FF"/>
                </a:solidFill>
              </a:rPr>
              <a:t>"</a:t>
            </a:r>
            <a:r>
              <a:rPr lang="en-US" sz="1100" dirty="0" smtClean="0">
                <a:solidFill>
                  <a:srgbClr val="0000FF"/>
                </a:solidFill>
                <a:latin typeface="Courier New"/>
                <a:ea typeface="Times New Roman"/>
                <a:cs typeface="Times New Roman"/>
              </a:rPr>
              <a:t>,</a:t>
            </a:r>
          </a:p>
          <a:p>
            <a:r>
              <a:rPr lang="en-US" sz="1100" dirty="0">
                <a:solidFill>
                  <a:srgbClr val="0000FF"/>
                </a:solidFill>
                <a:latin typeface="Courier New"/>
                <a:ea typeface="Times New Roman"/>
                <a:cs typeface="Times New Roman"/>
              </a:rPr>
              <a:t> </a:t>
            </a:r>
            <a:r>
              <a:rPr lang="en-US" sz="1100" dirty="0" smtClean="0">
                <a:solidFill>
                  <a:srgbClr val="0000FF"/>
                </a:solidFill>
                <a:latin typeface="Courier New"/>
                <a:ea typeface="Times New Roman"/>
                <a:cs typeface="Times New Roman"/>
              </a:rPr>
              <a:t>  </a:t>
            </a:r>
            <a:r>
              <a:rPr lang="en-US" sz="1100" dirty="0">
                <a:solidFill>
                  <a:srgbClr val="0000FF"/>
                </a:solidFill>
              </a:rPr>
              <a:t>"</a:t>
            </a:r>
            <a:r>
              <a:rPr lang="en-US" sz="1100" dirty="0" err="1" smtClean="0">
                <a:solidFill>
                  <a:srgbClr val="0000FF"/>
                </a:solidFill>
                <a:latin typeface="Courier New"/>
                <a:ea typeface="Times New Roman"/>
                <a:cs typeface="Times New Roman"/>
              </a:rPr>
              <a:t>c_max</a:t>
            </a:r>
            <a:r>
              <a:rPr lang="en-US" sz="1100" dirty="0">
                <a:solidFill>
                  <a:srgbClr val="0000FF"/>
                </a:solidFill>
              </a:rPr>
              <a:t>"</a:t>
            </a:r>
            <a:r>
              <a:rPr lang="en-US" sz="1100" dirty="0" smtClean="0">
                <a:solidFill>
                  <a:srgbClr val="0000FF"/>
                </a:solidFill>
                <a:latin typeface="Courier New"/>
                <a:ea typeface="Times New Roman"/>
                <a:cs typeface="Times New Roman"/>
              </a:rPr>
              <a:t> : 50000</a:t>
            </a:r>
          </a:p>
          <a:p>
            <a:r>
              <a:rPr lang="en-US" sz="1100" dirty="0">
                <a:solidFill>
                  <a:srgbClr val="0000FF"/>
                </a:solidFill>
                <a:latin typeface="Courier New"/>
                <a:ea typeface="Times New Roman"/>
                <a:cs typeface="Times New Roman"/>
              </a:rPr>
              <a:t>}</a:t>
            </a:r>
            <a:r>
              <a:rPr lang="en-US" sz="1100" dirty="0" smtClean="0">
                <a:solidFill>
                  <a:srgbClr val="0000FF"/>
                </a:solidFill>
                <a:latin typeface="Courier New"/>
                <a:ea typeface="Times New Roman"/>
                <a:cs typeface="Times New Roman"/>
              </a:rPr>
              <a:t> </a:t>
            </a:r>
            <a:endParaRPr lang="en-US" sz="1100" dirty="0">
              <a:solidFill>
                <a:srgbClr val="0000FF"/>
              </a:solidFill>
              <a:latin typeface="Cambria"/>
              <a:ea typeface="ＭＳ 明朝"/>
              <a:cs typeface="Times New Roman"/>
            </a:endParaRPr>
          </a:p>
        </p:txBody>
      </p:sp>
    </p:spTree>
    <p:extLst>
      <p:ext uri="{BB962C8B-B14F-4D97-AF65-F5344CB8AC3E}">
        <p14:creationId xmlns:p14="http://schemas.microsoft.com/office/powerpoint/2010/main" val="420122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right)">
                                      <p:cBhvr>
                                        <p:cTn id="31" dur="500"/>
                                        <p:tgtEl>
                                          <p:spTgt spid="18"/>
                                        </p:tgtEl>
                                      </p:cBhvr>
                                    </p:animEffect>
                                  </p:childTnLst>
                                </p:cTn>
                              </p:par>
                              <p:par>
                                <p:cTn id="32" presetID="22" presetClass="entr" presetSubtype="2"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righ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500"/>
                                        <p:tgtEl>
                                          <p:spTgt spid="58"/>
                                        </p:tgtEl>
                                      </p:cBhvr>
                                    </p:animEffect>
                                  </p:childTnLst>
                                </p:cTn>
                              </p:par>
                              <p:par>
                                <p:cTn id="48" presetID="22" presetClass="entr" presetSubtype="8"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right)">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down)">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down)">
                                      <p:cBhvr>
                                        <p:cTn id="68" dur="500"/>
                                        <p:tgtEl>
                                          <p:spTgt spid="10"/>
                                        </p:tgtEl>
                                      </p:cBhvr>
                                    </p:animEffect>
                                  </p:childTnLst>
                                </p:cTn>
                              </p:par>
                              <p:par>
                                <p:cTn id="69" presetID="22" presetClass="entr" presetSubtype="4"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down)">
                                      <p:cBhvr>
                                        <p:cTn id="7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10" grpId="0"/>
      <p:bldP spid="12" grpId="0"/>
      <p:bldP spid="13" grpId="0"/>
      <p:bldP spid="18" grpId="0"/>
      <p:bldP spid="19" grpId="0"/>
      <p:bldP spid="36" grpId="0"/>
      <p:bldP spid="58" grpId="0"/>
      <p:bldP spid="5"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Big Data = </a:t>
            </a:r>
            <a:r>
              <a:rPr lang="en-US" sz="2600" dirty="0" smtClean="0"/>
              <a:t>Operational + Analytic (NoSQL </a:t>
            </a:r>
            <a:r>
              <a:rPr lang="en-US" sz="2600" dirty="0"/>
              <a:t>+ </a:t>
            </a:r>
            <a:r>
              <a:rPr lang="en-US" sz="2600" dirty="0" err="1" smtClean="0"/>
              <a:t>Hadoop</a:t>
            </a:r>
            <a:r>
              <a:rPr lang="en-US" sz="2600" dirty="0" smtClean="0"/>
              <a:t>)</a:t>
            </a:r>
            <a:endParaRPr lang="en-US" sz="2600" dirty="0"/>
          </a:p>
        </p:txBody>
      </p:sp>
      <p:pic>
        <p:nvPicPr>
          <p:cNvPr id="4" name="Picture 3" descr="bigDataVenn.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933" y="652964"/>
            <a:ext cx="5939150" cy="3325924"/>
          </a:xfrm>
          <a:prstGeom prst="rect">
            <a:avLst/>
          </a:prstGeom>
        </p:spPr>
      </p:pic>
      <p:sp>
        <p:nvSpPr>
          <p:cNvPr id="17" name="Content Placeholder 2"/>
          <p:cNvSpPr txBox="1">
            <a:spLocks/>
          </p:cNvSpPr>
          <p:nvPr/>
        </p:nvSpPr>
        <p:spPr>
          <a:xfrm>
            <a:off x="1907388" y="3943267"/>
            <a:ext cx="2664612" cy="1047075"/>
          </a:xfrm>
          <a:prstGeom prst="rect">
            <a:avLst/>
          </a:prstGeom>
        </p:spPr>
        <p:txBody>
          <a:bodyPr vert="horz" lIns="91440" tIns="45720" rIns="91440" bIns="45720" rtlCol="0">
            <a:noAutofit/>
          </a:bodyPr>
          <a:lstStyle>
            <a:lvl1pPr marL="228600" indent="-228600" algn="l" defTabSz="457200" rtl="0" eaLnBrk="1" latinLnBrk="0" hangingPunct="1">
              <a:lnSpc>
                <a:spcPct val="100000"/>
              </a:lnSpc>
              <a:spcBef>
                <a:spcPts val="0"/>
              </a:spcBef>
              <a:spcAft>
                <a:spcPts val="300"/>
              </a:spcAft>
              <a:buClr>
                <a:schemeClr val="accent1"/>
              </a:buClr>
              <a:buSzPct val="110000"/>
              <a:buFont typeface="Wingdings" charset="2"/>
              <a:buChar char="§"/>
              <a:defRPr sz="2400" kern="1200">
                <a:solidFill>
                  <a:schemeClr val="tx1"/>
                </a:solidFill>
                <a:latin typeface="+mn-lt"/>
                <a:ea typeface="+mn-ea"/>
                <a:cs typeface="+mn-cs"/>
              </a:defRPr>
            </a:lvl1pPr>
            <a:lvl2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2pPr>
            <a:lvl3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3pPr>
            <a:lvl4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4pPr>
            <a:lvl5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a:t>Online</a:t>
            </a:r>
          </a:p>
          <a:p>
            <a:r>
              <a:rPr lang="en-US" sz="1500" dirty="0"/>
              <a:t>Web/Mobile/</a:t>
            </a:r>
            <a:r>
              <a:rPr lang="en-US" sz="1500" dirty="0" err="1"/>
              <a:t>IoT</a:t>
            </a:r>
            <a:r>
              <a:rPr lang="en-US" sz="1500" dirty="0"/>
              <a:t> apps</a:t>
            </a:r>
          </a:p>
          <a:p>
            <a:r>
              <a:rPr lang="en-US" sz="1500" dirty="0"/>
              <a:t>Millions of customers/consumers</a:t>
            </a:r>
          </a:p>
        </p:txBody>
      </p:sp>
      <p:sp>
        <p:nvSpPr>
          <p:cNvPr id="18" name="Content Placeholder 2"/>
          <p:cNvSpPr txBox="1">
            <a:spLocks/>
          </p:cNvSpPr>
          <p:nvPr/>
        </p:nvSpPr>
        <p:spPr>
          <a:xfrm>
            <a:off x="5171459" y="3943267"/>
            <a:ext cx="3293480" cy="1047075"/>
          </a:xfrm>
          <a:prstGeom prst="rect">
            <a:avLst/>
          </a:prstGeom>
        </p:spPr>
        <p:txBody>
          <a:bodyPr vert="horz" lIns="91440" tIns="45720" rIns="91440" bIns="45720" rtlCol="0">
            <a:noAutofit/>
          </a:bodyPr>
          <a:lstStyle>
            <a:lvl1pPr marL="228600" indent="-228600" algn="l" defTabSz="457200" rtl="0" eaLnBrk="1" latinLnBrk="0" hangingPunct="1">
              <a:lnSpc>
                <a:spcPct val="100000"/>
              </a:lnSpc>
              <a:spcBef>
                <a:spcPts val="0"/>
              </a:spcBef>
              <a:spcAft>
                <a:spcPts val="300"/>
              </a:spcAft>
              <a:buClr>
                <a:schemeClr val="accent1"/>
              </a:buClr>
              <a:buSzPct val="110000"/>
              <a:buFont typeface="Wingdings" charset="2"/>
              <a:buChar char="§"/>
              <a:defRPr sz="2400" kern="1200">
                <a:solidFill>
                  <a:schemeClr val="tx1"/>
                </a:solidFill>
                <a:latin typeface="+mn-lt"/>
                <a:ea typeface="+mn-ea"/>
                <a:cs typeface="+mn-cs"/>
              </a:defRPr>
            </a:lvl1pPr>
            <a:lvl2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2pPr>
            <a:lvl3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3pPr>
            <a:lvl4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4pPr>
            <a:lvl5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smtClean="0"/>
              <a:t>Offline, batch-oriented</a:t>
            </a:r>
            <a:endParaRPr lang="en-US" sz="1500" dirty="0"/>
          </a:p>
          <a:p>
            <a:r>
              <a:rPr lang="en-US" sz="1500" dirty="0"/>
              <a:t>Analytics apps</a:t>
            </a:r>
          </a:p>
          <a:p>
            <a:r>
              <a:rPr lang="en-US" sz="1500" dirty="0"/>
              <a:t>Hundreds of business analysts</a:t>
            </a:r>
          </a:p>
        </p:txBody>
      </p:sp>
    </p:spTree>
    <p:extLst>
      <p:ext uri="{BB962C8B-B14F-4D97-AF65-F5344CB8AC3E}">
        <p14:creationId xmlns:p14="http://schemas.microsoft.com/office/powerpoint/2010/main" val="3778959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Notched Right Arrow 23"/>
          <p:cNvSpPr/>
          <p:nvPr/>
        </p:nvSpPr>
        <p:spPr>
          <a:xfrm>
            <a:off x="0" y="2834174"/>
            <a:ext cx="9144000" cy="514350"/>
          </a:xfrm>
          <a:prstGeom prst="notchedRightArrow">
            <a:avLst/>
          </a:prstGeom>
          <a:solidFill>
            <a:srgbClr val="E1002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 Diagonal Corner Rectangle 60"/>
          <p:cNvSpPr/>
          <p:nvPr/>
        </p:nvSpPr>
        <p:spPr>
          <a:xfrm>
            <a:off x="388601" y="1248112"/>
            <a:ext cx="8369165" cy="2409908"/>
          </a:xfrm>
          <a:prstGeom prst="round2DiagRect">
            <a:avLst/>
          </a:prstGeom>
          <a:solidFill>
            <a:schemeClr val="tx2">
              <a:lumMod val="50000"/>
              <a:lumOff val="50000"/>
            </a:schemeClr>
          </a:solidFill>
          <a:ln>
            <a:solidFill>
              <a:schemeClr val="tx2">
                <a:lumMod val="50000"/>
                <a:lumOff val="50000"/>
              </a:schemeClr>
            </a:solidFill>
          </a:ln>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solidFill>
                <a:schemeClr val="bg1"/>
              </a:solidFill>
            </a:endParaRPr>
          </a:p>
        </p:txBody>
      </p:sp>
      <p:sp>
        <p:nvSpPr>
          <p:cNvPr id="3" name="Title 2"/>
          <p:cNvSpPr>
            <a:spLocks noGrp="1"/>
          </p:cNvSpPr>
          <p:nvPr>
            <p:ph type="title"/>
          </p:nvPr>
        </p:nvSpPr>
        <p:spPr/>
        <p:txBody>
          <a:bodyPr/>
          <a:lstStyle/>
          <a:p>
            <a:r>
              <a:rPr lang="en-US" dirty="0" smtClean="0"/>
              <a:t>Couchbase Query Engine</a:t>
            </a:r>
            <a:endParaRPr lang="en-US" dirty="0"/>
          </a:p>
        </p:txBody>
      </p:sp>
      <p:sp>
        <p:nvSpPr>
          <p:cNvPr id="6" name="TextBox 5"/>
          <p:cNvSpPr txBox="1"/>
          <p:nvPr/>
        </p:nvSpPr>
        <p:spPr>
          <a:xfrm>
            <a:off x="1241632" y="-1364650"/>
            <a:ext cx="184666" cy="369332"/>
          </a:xfrm>
          <a:prstGeom prst="rect">
            <a:avLst/>
          </a:prstGeom>
          <a:noFill/>
        </p:spPr>
        <p:txBody>
          <a:bodyPr wrap="none" rtlCol="0">
            <a:spAutoFit/>
          </a:bodyPr>
          <a:lstStyle/>
          <a:p>
            <a:endParaRPr lang="en-US" dirty="0" err="1">
              <a:solidFill>
                <a:srgbClr val="333333"/>
              </a:solidFill>
              <a:latin typeface="Arial"/>
              <a:cs typeface="Arial"/>
            </a:endParaRPr>
          </a:p>
        </p:txBody>
      </p:sp>
      <p:sp>
        <p:nvSpPr>
          <p:cNvPr id="7" name="Rectangle 6"/>
          <p:cNvSpPr/>
          <p:nvPr/>
        </p:nvSpPr>
        <p:spPr>
          <a:xfrm>
            <a:off x="2928734" y="-1895348"/>
            <a:ext cx="2521175" cy="1222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333333"/>
                </a:solidFill>
                <a:latin typeface="Arial"/>
                <a:cs typeface="Arial"/>
              </a:rPr>
              <a:t>j</a:t>
            </a:r>
            <a:endParaRPr lang="en-US" dirty="0">
              <a:solidFill>
                <a:srgbClr val="333333"/>
              </a:solidFill>
              <a:latin typeface="Arial"/>
              <a:cs typeface="Arial"/>
            </a:endParaRPr>
          </a:p>
        </p:txBody>
      </p:sp>
      <p:sp>
        <p:nvSpPr>
          <p:cNvPr id="9" name="Round Diagonal Corner Rectangle 8"/>
          <p:cNvSpPr/>
          <p:nvPr/>
        </p:nvSpPr>
        <p:spPr>
          <a:xfrm>
            <a:off x="1382113" y="3898195"/>
            <a:ext cx="952707" cy="78377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2"/>
                </a:solidFill>
              </a:rPr>
              <a:t>Index Service</a:t>
            </a:r>
            <a:endParaRPr lang="en-US" sz="1100" b="1" dirty="0">
              <a:solidFill>
                <a:schemeClr val="bg2"/>
              </a:solidFill>
            </a:endParaRPr>
          </a:p>
        </p:txBody>
      </p:sp>
      <p:sp>
        <p:nvSpPr>
          <p:cNvPr id="10" name="Round Diagonal Corner Rectangle 9"/>
          <p:cNvSpPr/>
          <p:nvPr/>
        </p:nvSpPr>
        <p:spPr>
          <a:xfrm>
            <a:off x="4074643" y="752186"/>
            <a:ext cx="952707" cy="365760"/>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2"/>
                </a:solidFill>
              </a:rPr>
              <a:t>Client</a:t>
            </a:r>
            <a:endParaRPr lang="en-US" sz="1100" b="1" dirty="0">
              <a:solidFill>
                <a:schemeClr val="bg2"/>
              </a:solidFill>
            </a:endParaRPr>
          </a:p>
        </p:txBody>
      </p:sp>
      <p:sp>
        <p:nvSpPr>
          <p:cNvPr id="11" name="Round Diagonal Corner Rectangle 10"/>
          <p:cNvSpPr/>
          <p:nvPr/>
        </p:nvSpPr>
        <p:spPr>
          <a:xfrm>
            <a:off x="2671886" y="3898195"/>
            <a:ext cx="952707" cy="78377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2"/>
                </a:solidFill>
              </a:rPr>
              <a:t>Data Service</a:t>
            </a:r>
            <a:endParaRPr lang="en-US" sz="1100" b="1" dirty="0">
              <a:solidFill>
                <a:schemeClr val="bg2"/>
              </a:solidFill>
            </a:endParaRPr>
          </a:p>
        </p:txBody>
      </p:sp>
      <p:grpSp>
        <p:nvGrpSpPr>
          <p:cNvPr id="91" name="Group 90"/>
          <p:cNvGrpSpPr/>
          <p:nvPr/>
        </p:nvGrpSpPr>
        <p:grpSpPr>
          <a:xfrm>
            <a:off x="2223087" y="1463040"/>
            <a:ext cx="1202777" cy="2005032"/>
            <a:chOff x="2223087" y="1463040"/>
            <a:chExt cx="1202777" cy="2005032"/>
          </a:xfrm>
        </p:grpSpPr>
        <p:sp>
          <p:nvSpPr>
            <p:cNvPr id="12" name="Round Diagonal Corner Rectangle 11"/>
            <p:cNvSpPr/>
            <p:nvPr/>
          </p:nvSpPr>
          <p:spPr>
            <a:xfrm>
              <a:off x="2641596" y="177577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13" name="Round Diagonal Corner Rectangle 12"/>
            <p:cNvSpPr/>
            <p:nvPr/>
          </p:nvSpPr>
          <p:spPr>
            <a:xfrm>
              <a:off x="2641596" y="221248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14" name="Round Diagonal Corner Rectangle 13"/>
            <p:cNvSpPr/>
            <p:nvPr/>
          </p:nvSpPr>
          <p:spPr>
            <a:xfrm>
              <a:off x="2641596" y="265944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15" name="Round Diagonal Corner Rectangle 14"/>
            <p:cNvSpPr/>
            <p:nvPr/>
          </p:nvSpPr>
          <p:spPr>
            <a:xfrm>
              <a:off x="2641596" y="3107956"/>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2" name="TextBox 1"/>
            <p:cNvSpPr txBox="1"/>
            <p:nvPr/>
          </p:nvSpPr>
          <p:spPr>
            <a:xfrm>
              <a:off x="2223087" y="1463040"/>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Fetch</a:t>
              </a:r>
              <a:endParaRPr lang="en-US" sz="1100" b="1" dirty="0">
                <a:solidFill>
                  <a:schemeClr val="bg1"/>
                </a:solidFill>
                <a:latin typeface="Arial"/>
                <a:cs typeface="Arial"/>
              </a:endParaRPr>
            </a:p>
          </p:txBody>
        </p:sp>
      </p:grpSp>
      <p:grpSp>
        <p:nvGrpSpPr>
          <p:cNvPr id="17" name="Group 16"/>
          <p:cNvGrpSpPr/>
          <p:nvPr/>
        </p:nvGrpSpPr>
        <p:grpSpPr>
          <a:xfrm>
            <a:off x="1535450" y="1463040"/>
            <a:ext cx="1202777" cy="2014508"/>
            <a:chOff x="1203720" y="1307791"/>
            <a:chExt cx="1202777" cy="2014508"/>
          </a:xfrm>
        </p:grpSpPr>
        <p:sp>
          <p:nvSpPr>
            <p:cNvPr id="8" name="Round Diagonal Corner Rectangle 7"/>
            <p:cNvSpPr/>
            <p:nvPr/>
          </p:nvSpPr>
          <p:spPr>
            <a:xfrm>
              <a:off x="1628541" y="1629999"/>
              <a:ext cx="365760" cy="1692300"/>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16" name="TextBox 15"/>
            <p:cNvSpPr txBox="1"/>
            <p:nvPr/>
          </p:nvSpPr>
          <p:spPr>
            <a:xfrm>
              <a:off x="1203720" y="1307791"/>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Scan</a:t>
              </a:r>
              <a:endParaRPr lang="en-US" sz="1100" b="1" dirty="0">
                <a:solidFill>
                  <a:schemeClr val="bg1"/>
                </a:solidFill>
                <a:latin typeface="Arial"/>
                <a:cs typeface="Arial"/>
              </a:endParaRPr>
            </a:p>
          </p:txBody>
        </p:sp>
      </p:grpSp>
      <p:grpSp>
        <p:nvGrpSpPr>
          <p:cNvPr id="18" name="Group 17"/>
          <p:cNvGrpSpPr/>
          <p:nvPr/>
        </p:nvGrpSpPr>
        <p:grpSpPr>
          <a:xfrm>
            <a:off x="212350" y="1463040"/>
            <a:ext cx="1202777" cy="2014508"/>
            <a:chOff x="1203720" y="1307791"/>
            <a:chExt cx="1202777" cy="2014508"/>
          </a:xfrm>
        </p:grpSpPr>
        <p:sp>
          <p:nvSpPr>
            <p:cNvPr id="19" name="Round Diagonal Corner Rectangle 18"/>
            <p:cNvSpPr/>
            <p:nvPr/>
          </p:nvSpPr>
          <p:spPr>
            <a:xfrm>
              <a:off x="1628541" y="1629999"/>
              <a:ext cx="365760" cy="1692300"/>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20" name="TextBox 19"/>
            <p:cNvSpPr txBox="1"/>
            <p:nvPr/>
          </p:nvSpPr>
          <p:spPr>
            <a:xfrm>
              <a:off x="1203720" y="1307791"/>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Parse</a:t>
              </a:r>
              <a:endParaRPr lang="en-US" sz="1100" b="1" dirty="0">
                <a:solidFill>
                  <a:schemeClr val="bg1"/>
                </a:solidFill>
                <a:latin typeface="Arial"/>
                <a:cs typeface="Arial"/>
              </a:endParaRPr>
            </a:p>
          </p:txBody>
        </p:sp>
      </p:grpSp>
      <p:grpSp>
        <p:nvGrpSpPr>
          <p:cNvPr id="21" name="Group 20"/>
          <p:cNvGrpSpPr/>
          <p:nvPr/>
        </p:nvGrpSpPr>
        <p:grpSpPr>
          <a:xfrm>
            <a:off x="867715" y="1463040"/>
            <a:ext cx="1202777" cy="2014508"/>
            <a:chOff x="1203720" y="1307791"/>
            <a:chExt cx="1202777" cy="2014508"/>
          </a:xfrm>
        </p:grpSpPr>
        <p:sp>
          <p:nvSpPr>
            <p:cNvPr id="22" name="Round Diagonal Corner Rectangle 21"/>
            <p:cNvSpPr/>
            <p:nvPr/>
          </p:nvSpPr>
          <p:spPr>
            <a:xfrm>
              <a:off x="1628541" y="1629999"/>
              <a:ext cx="365760" cy="1692300"/>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23" name="TextBox 22"/>
            <p:cNvSpPr txBox="1"/>
            <p:nvPr/>
          </p:nvSpPr>
          <p:spPr>
            <a:xfrm>
              <a:off x="1203720" y="1307791"/>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Plan</a:t>
              </a:r>
              <a:endParaRPr lang="en-US" sz="1100" b="1" dirty="0">
                <a:solidFill>
                  <a:schemeClr val="bg1"/>
                </a:solidFill>
                <a:latin typeface="Arial"/>
                <a:cs typeface="Arial"/>
              </a:endParaRPr>
            </a:p>
          </p:txBody>
        </p:sp>
      </p:grpSp>
      <p:grpSp>
        <p:nvGrpSpPr>
          <p:cNvPr id="92" name="Group 91"/>
          <p:cNvGrpSpPr/>
          <p:nvPr/>
        </p:nvGrpSpPr>
        <p:grpSpPr>
          <a:xfrm>
            <a:off x="2902156" y="1463040"/>
            <a:ext cx="1202777" cy="2005032"/>
            <a:chOff x="2902156" y="1463040"/>
            <a:chExt cx="1202777" cy="2005032"/>
          </a:xfrm>
        </p:grpSpPr>
        <p:sp>
          <p:nvSpPr>
            <p:cNvPr id="26" name="Round Diagonal Corner Rectangle 25"/>
            <p:cNvSpPr/>
            <p:nvPr/>
          </p:nvSpPr>
          <p:spPr>
            <a:xfrm>
              <a:off x="3320665" y="177577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27" name="Round Diagonal Corner Rectangle 26"/>
            <p:cNvSpPr/>
            <p:nvPr/>
          </p:nvSpPr>
          <p:spPr>
            <a:xfrm>
              <a:off x="3320665" y="221248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28" name="Round Diagonal Corner Rectangle 27"/>
            <p:cNvSpPr/>
            <p:nvPr/>
          </p:nvSpPr>
          <p:spPr>
            <a:xfrm>
              <a:off x="3320665" y="265944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29" name="Round Diagonal Corner Rectangle 28"/>
            <p:cNvSpPr/>
            <p:nvPr/>
          </p:nvSpPr>
          <p:spPr>
            <a:xfrm>
              <a:off x="3320665" y="3107956"/>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30" name="TextBox 29"/>
            <p:cNvSpPr txBox="1"/>
            <p:nvPr/>
          </p:nvSpPr>
          <p:spPr>
            <a:xfrm>
              <a:off x="2902156" y="1463040"/>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Join</a:t>
              </a:r>
              <a:endParaRPr lang="en-US" sz="1100" b="1" dirty="0">
                <a:solidFill>
                  <a:schemeClr val="bg1"/>
                </a:solidFill>
                <a:latin typeface="Arial"/>
                <a:cs typeface="Arial"/>
              </a:endParaRPr>
            </a:p>
          </p:txBody>
        </p:sp>
      </p:grpSp>
      <p:grpSp>
        <p:nvGrpSpPr>
          <p:cNvPr id="31" name="Group 30"/>
          <p:cNvGrpSpPr/>
          <p:nvPr/>
        </p:nvGrpSpPr>
        <p:grpSpPr>
          <a:xfrm>
            <a:off x="3591263" y="1463040"/>
            <a:ext cx="1202777" cy="2005032"/>
            <a:chOff x="2327345" y="1317267"/>
            <a:chExt cx="1202777" cy="2005032"/>
          </a:xfrm>
        </p:grpSpPr>
        <p:sp>
          <p:nvSpPr>
            <p:cNvPr id="32" name="Round Diagonal Corner Rectangle 31"/>
            <p:cNvSpPr/>
            <p:nvPr/>
          </p:nvSpPr>
          <p:spPr>
            <a:xfrm>
              <a:off x="2745854" y="163000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33" name="Round Diagonal Corner Rectangle 32"/>
            <p:cNvSpPr/>
            <p:nvPr/>
          </p:nvSpPr>
          <p:spPr>
            <a:xfrm>
              <a:off x="2745854" y="206671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34" name="Round Diagonal Corner Rectangle 33"/>
            <p:cNvSpPr/>
            <p:nvPr/>
          </p:nvSpPr>
          <p:spPr>
            <a:xfrm>
              <a:off x="2745854" y="251367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35" name="Round Diagonal Corner Rectangle 34"/>
            <p:cNvSpPr/>
            <p:nvPr/>
          </p:nvSpPr>
          <p:spPr>
            <a:xfrm>
              <a:off x="2745854" y="296218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36" name="TextBox 35"/>
            <p:cNvSpPr txBox="1"/>
            <p:nvPr/>
          </p:nvSpPr>
          <p:spPr>
            <a:xfrm>
              <a:off x="2327345" y="1317267"/>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Filter</a:t>
              </a:r>
              <a:endParaRPr lang="en-US" sz="1100" b="1" dirty="0">
                <a:solidFill>
                  <a:schemeClr val="bg1"/>
                </a:solidFill>
                <a:latin typeface="Arial"/>
                <a:cs typeface="Arial"/>
              </a:endParaRPr>
            </a:p>
          </p:txBody>
        </p:sp>
      </p:grpSp>
      <p:grpSp>
        <p:nvGrpSpPr>
          <p:cNvPr id="37" name="Group 36"/>
          <p:cNvGrpSpPr/>
          <p:nvPr/>
        </p:nvGrpSpPr>
        <p:grpSpPr>
          <a:xfrm>
            <a:off x="4273065" y="1298313"/>
            <a:ext cx="1202777" cy="2175618"/>
            <a:chOff x="2327345" y="1146681"/>
            <a:chExt cx="1202777" cy="2175618"/>
          </a:xfrm>
        </p:grpSpPr>
        <p:sp>
          <p:nvSpPr>
            <p:cNvPr id="38" name="Round Diagonal Corner Rectangle 37"/>
            <p:cNvSpPr/>
            <p:nvPr/>
          </p:nvSpPr>
          <p:spPr>
            <a:xfrm>
              <a:off x="2745854" y="163000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39" name="Round Diagonal Corner Rectangle 38"/>
            <p:cNvSpPr/>
            <p:nvPr/>
          </p:nvSpPr>
          <p:spPr>
            <a:xfrm>
              <a:off x="2745854" y="206671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40" name="Round Diagonal Corner Rectangle 39"/>
            <p:cNvSpPr/>
            <p:nvPr/>
          </p:nvSpPr>
          <p:spPr>
            <a:xfrm>
              <a:off x="2745854" y="251367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41" name="Round Diagonal Corner Rectangle 40"/>
            <p:cNvSpPr/>
            <p:nvPr/>
          </p:nvSpPr>
          <p:spPr>
            <a:xfrm>
              <a:off x="2745854" y="296218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42" name="TextBox 41"/>
            <p:cNvSpPr txBox="1"/>
            <p:nvPr/>
          </p:nvSpPr>
          <p:spPr>
            <a:xfrm>
              <a:off x="2327345" y="1146681"/>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Pre-Aggregate</a:t>
              </a:r>
              <a:endParaRPr lang="en-US" sz="1100" b="1" dirty="0">
                <a:solidFill>
                  <a:schemeClr val="bg1"/>
                </a:solidFill>
                <a:latin typeface="Arial"/>
                <a:cs typeface="Arial"/>
              </a:endParaRPr>
            </a:p>
          </p:txBody>
        </p:sp>
      </p:grpSp>
      <p:grpSp>
        <p:nvGrpSpPr>
          <p:cNvPr id="43" name="Group 42"/>
          <p:cNvGrpSpPr/>
          <p:nvPr/>
        </p:nvGrpSpPr>
        <p:grpSpPr>
          <a:xfrm>
            <a:off x="6333923" y="1463040"/>
            <a:ext cx="1202777" cy="2014508"/>
            <a:chOff x="1203720" y="1307791"/>
            <a:chExt cx="1202777" cy="2014508"/>
          </a:xfrm>
        </p:grpSpPr>
        <p:sp>
          <p:nvSpPr>
            <p:cNvPr id="44" name="Round Diagonal Corner Rectangle 43"/>
            <p:cNvSpPr/>
            <p:nvPr/>
          </p:nvSpPr>
          <p:spPr>
            <a:xfrm>
              <a:off x="1628541" y="1629999"/>
              <a:ext cx="365760" cy="1692300"/>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45" name="TextBox 44"/>
            <p:cNvSpPr txBox="1"/>
            <p:nvPr/>
          </p:nvSpPr>
          <p:spPr>
            <a:xfrm>
              <a:off x="1203720" y="1307791"/>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Offset</a:t>
              </a:r>
              <a:endParaRPr lang="en-US" sz="1100" b="1" dirty="0">
                <a:solidFill>
                  <a:schemeClr val="bg1"/>
                </a:solidFill>
                <a:latin typeface="Arial"/>
                <a:cs typeface="Arial"/>
              </a:endParaRPr>
            </a:p>
          </p:txBody>
        </p:sp>
      </p:grpSp>
      <p:grpSp>
        <p:nvGrpSpPr>
          <p:cNvPr id="52" name="Group 51"/>
          <p:cNvGrpSpPr/>
          <p:nvPr/>
        </p:nvGrpSpPr>
        <p:grpSpPr>
          <a:xfrm>
            <a:off x="7021365" y="1463040"/>
            <a:ext cx="1202777" cy="2014508"/>
            <a:chOff x="1203720" y="1307791"/>
            <a:chExt cx="1202777" cy="2014508"/>
          </a:xfrm>
        </p:grpSpPr>
        <p:sp>
          <p:nvSpPr>
            <p:cNvPr id="53" name="Round Diagonal Corner Rectangle 52"/>
            <p:cNvSpPr/>
            <p:nvPr/>
          </p:nvSpPr>
          <p:spPr>
            <a:xfrm>
              <a:off x="1628541" y="1629999"/>
              <a:ext cx="365760" cy="1692300"/>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54" name="TextBox 53"/>
            <p:cNvSpPr txBox="1"/>
            <p:nvPr/>
          </p:nvSpPr>
          <p:spPr>
            <a:xfrm>
              <a:off x="1203720" y="1307791"/>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Limit</a:t>
              </a:r>
              <a:endParaRPr lang="en-US" sz="1100" b="1" dirty="0">
                <a:solidFill>
                  <a:schemeClr val="bg1"/>
                </a:solidFill>
                <a:latin typeface="Arial"/>
                <a:cs typeface="Arial"/>
              </a:endParaRPr>
            </a:p>
          </p:txBody>
        </p:sp>
      </p:grpSp>
      <p:grpSp>
        <p:nvGrpSpPr>
          <p:cNvPr id="55" name="Group 54"/>
          <p:cNvGrpSpPr/>
          <p:nvPr/>
        </p:nvGrpSpPr>
        <p:grpSpPr>
          <a:xfrm>
            <a:off x="7707217" y="1463040"/>
            <a:ext cx="1202777" cy="2005032"/>
            <a:chOff x="2327345" y="1317267"/>
            <a:chExt cx="1202777" cy="2005032"/>
          </a:xfrm>
        </p:grpSpPr>
        <p:sp>
          <p:nvSpPr>
            <p:cNvPr id="56" name="Round Diagonal Corner Rectangle 55"/>
            <p:cNvSpPr/>
            <p:nvPr/>
          </p:nvSpPr>
          <p:spPr>
            <a:xfrm>
              <a:off x="2745854" y="163000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57" name="Round Diagonal Corner Rectangle 56"/>
            <p:cNvSpPr/>
            <p:nvPr/>
          </p:nvSpPr>
          <p:spPr>
            <a:xfrm>
              <a:off x="2745854" y="206671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58" name="Round Diagonal Corner Rectangle 57"/>
            <p:cNvSpPr/>
            <p:nvPr/>
          </p:nvSpPr>
          <p:spPr>
            <a:xfrm>
              <a:off x="2745854" y="251367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59" name="Round Diagonal Corner Rectangle 58"/>
            <p:cNvSpPr/>
            <p:nvPr/>
          </p:nvSpPr>
          <p:spPr>
            <a:xfrm>
              <a:off x="2745854" y="296218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60" name="TextBox 59"/>
            <p:cNvSpPr txBox="1"/>
            <p:nvPr/>
          </p:nvSpPr>
          <p:spPr>
            <a:xfrm>
              <a:off x="2327345" y="1317267"/>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Project</a:t>
              </a:r>
              <a:endParaRPr lang="en-US" sz="1100" b="1" dirty="0">
                <a:solidFill>
                  <a:schemeClr val="bg1"/>
                </a:solidFill>
                <a:latin typeface="Arial"/>
                <a:cs typeface="Arial"/>
              </a:endParaRPr>
            </a:p>
          </p:txBody>
        </p:sp>
      </p:grpSp>
      <p:cxnSp>
        <p:nvCxnSpPr>
          <p:cNvPr id="63" name="Straight Connector 62"/>
          <p:cNvCxnSpPr/>
          <p:nvPr/>
        </p:nvCxnSpPr>
        <p:spPr>
          <a:xfrm>
            <a:off x="2134772" y="3477548"/>
            <a:ext cx="8379" cy="424264"/>
          </a:xfrm>
          <a:prstGeom prst="line">
            <a:avLst/>
          </a:prstGeom>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4054959" y="3728320"/>
            <a:ext cx="4881222" cy="960263"/>
          </a:xfrm>
          <a:prstGeom prst="rect">
            <a:avLst/>
          </a:prstGeom>
          <a:noFill/>
        </p:spPr>
        <p:txBody>
          <a:bodyPr wrap="square" rtlCol="0">
            <a:spAutoFit/>
          </a:bodyPr>
          <a:lstStyle/>
          <a:p>
            <a:pPr marL="171450" indent="-171450">
              <a:lnSpc>
                <a:spcPct val="160000"/>
              </a:lnSpc>
              <a:buFont typeface="Arial"/>
              <a:buChar char="•"/>
            </a:pPr>
            <a:r>
              <a:rPr lang="en-US" sz="1200" b="1" dirty="0" smtClean="0">
                <a:solidFill>
                  <a:srgbClr val="333333"/>
                </a:solidFill>
                <a:latin typeface="Arial"/>
                <a:cs typeface="Arial"/>
              </a:rPr>
              <a:t>Parallel Processing — Query latency scales with cores</a:t>
            </a:r>
          </a:p>
          <a:p>
            <a:pPr marL="171450" indent="-171450">
              <a:lnSpc>
                <a:spcPct val="160000"/>
              </a:lnSpc>
              <a:buFont typeface="Arial"/>
              <a:buChar char="•"/>
            </a:pPr>
            <a:r>
              <a:rPr lang="en-US" sz="1200" b="1" dirty="0" smtClean="0">
                <a:solidFill>
                  <a:srgbClr val="333333"/>
                </a:solidFill>
                <a:latin typeface="Arial"/>
                <a:cs typeface="Arial"/>
              </a:rPr>
              <a:t>In-Memory</a:t>
            </a:r>
          </a:p>
          <a:p>
            <a:pPr marL="171450" indent="-171450">
              <a:lnSpc>
                <a:spcPct val="160000"/>
              </a:lnSpc>
              <a:buFont typeface="Arial"/>
              <a:buChar char="•"/>
            </a:pPr>
            <a:r>
              <a:rPr lang="en-US" sz="1200" b="1" dirty="0" smtClean="0">
                <a:solidFill>
                  <a:srgbClr val="333333"/>
                </a:solidFill>
                <a:latin typeface="Arial"/>
                <a:cs typeface="Arial"/>
              </a:rPr>
              <a:t>Pluggable architecture — </a:t>
            </a:r>
            <a:r>
              <a:rPr lang="en-US" sz="1200" b="1" dirty="0" err="1" smtClean="0">
                <a:solidFill>
                  <a:srgbClr val="333333"/>
                </a:solidFill>
                <a:latin typeface="Arial"/>
                <a:cs typeface="Arial"/>
              </a:rPr>
              <a:t>datastore</a:t>
            </a:r>
            <a:r>
              <a:rPr lang="en-US" sz="1200" b="1" dirty="0" smtClean="0">
                <a:solidFill>
                  <a:srgbClr val="333333"/>
                </a:solidFill>
                <a:latin typeface="Arial"/>
                <a:cs typeface="Arial"/>
              </a:rPr>
              <a:t>, indexer, client, …</a:t>
            </a:r>
          </a:p>
        </p:txBody>
      </p:sp>
      <p:cxnSp>
        <p:nvCxnSpPr>
          <p:cNvPr id="73" name="Elbow Connector 72"/>
          <p:cNvCxnSpPr>
            <a:stCxn id="10" idx="2"/>
            <a:endCxn id="61" idx="2"/>
          </p:cNvCxnSpPr>
          <p:nvPr/>
        </p:nvCxnSpPr>
        <p:spPr>
          <a:xfrm rot="10800000" flipV="1">
            <a:off x="388601" y="935066"/>
            <a:ext cx="3686042" cy="1518000"/>
          </a:xfrm>
          <a:prstGeom prst="bentConnector3">
            <a:avLst>
              <a:gd name="adj1" fmla="val 10620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Elbow Connector 78"/>
          <p:cNvCxnSpPr>
            <a:stCxn id="61" idx="0"/>
            <a:endCxn id="10" idx="0"/>
          </p:cNvCxnSpPr>
          <p:nvPr/>
        </p:nvCxnSpPr>
        <p:spPr>
          <a:xfrm flipH="1" flipV="1">
            <a:off x="5027350" y="935066"/>
            <a:ext cx="3730416" cy="1518000"/>
          </a:xfrm>
          <a:prstGeom prst="bentConnector3">
            <a:avLst>
              <a:gd name="adj1" fmla="val -6128"/>
            </a:avLst>
          </a:prstGeom>
          <a:ln>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1488355" y="603370"/>
            <a:ext cx="1694307" cy="276999"/>
          </a:xfrm>
          <a:prstGeom prst="rect">
            <a:avLst/>
          </a:prstGeom>
          <a:noFill/>
        </p:spPr>
        <p:txBody>
          <a:bodyPr wrap="square" rtlCol="0">
            <a:spAutoFit/>
          </a:bodyPr>
          <a:lstStyle/>
          <a:p>
            <a:pPr algn="ctr"/>
            <a:r>
              <a:rPr lang="en-US" sz="1200" b="1" dirty="0" smtClean="0">
                <a:solidFill>
                  <a:srgbClr val="333333"/>
                </a:solidFill>
                <a:latin typeface="Arial"/>
                <a:cs typeface="Arial"/>
              </a:rPr>
              <a:t>Request</a:t>
            </a:r>
            <a:endParaRPr lang="en-US" sz="1200" b="1" dirty="0">
              <a:solidFill>
                <a:srgbClr val="333333"/>
              </a:solidFill>
              <a:latin typeface="Arial"/>
              <a:cs typeface="Arial"/>
            </a:endParaRPr>
          </a:p>
        </p:txBody>
      </p:sp>
      <p:sp>
        <p:nvSpPr>
          <p:cNvPr id="81" name="TextBox 80"/>
          <p:cNvSpPr txBox="1"/>
          <p:nvPr/>
        </p:nvSpPr>
        <p:spPr>
          <a:xfrm>
            <a:off x="6166210" y="603370"/>
            <a:ext cx="1694307" cy="276999"/>
          </a:xfrm>
          <a:prstGeom prst="rect">
            <a:avLst/>
          </a:prstGeom>
          <a:noFill/>
        </p:spPr>
        <p:txBody>
          <a:bodyPr wrap="square" rtlCol="0">
            <a:spAutoFit/>
          </a:bodyPr>
          <a:lstStyle/>
          <a:p>
            <a:pPr algn="ctr"/>
            <a:r>
              <a:rPr lang="en-US" sz="1200" b="1" dirty="0" smtClean="0">
                <a:solidFill>
                  <a:srgbClr val="333333"/>
                </a:solidFill>
                <a:latin typeface="Arial"/>
                <a:cs typeface="Arial"/>
              </a:rPr>
              <a:t>Response</a:t>
            </a:r>
            <a:endParaRPr lang="en-US" sz="1200" b="1" dirty="0">
              <a:solidFill>
                <a:srgbClr val="333333"/>
              </a:solidFill>
              <a:latin typeface="Arial"/>
              <a:cs typeface="Arial"/>
            </a:endParaRPr>
          </a:p>
        </p:txBody>
      </p:sp>
      <p:grpSp>
        <p:nvGrpSpPr>
          <p:cNvPr id="74" name="Group 73"/>
          <p:cNvGrpSpPr/>
          <p:nvPr/>
        </p:nvGrpSpPr>
        <p:grpSpPr>
          <a:xfrm>
            <a:off x="5651557" y="1463040"/>
            <a:ext cx="1202777" cy="2005032"/>
            <a:chOff x="2327345" y="1317267"/>
            <a:chExt cx="1202777" cy="2005032"/>
          </a:xfrm>
        </p:grpSpPr>
        <p:sp>
          <p:nvSpPr>
            <p:cNvPr id="75" name="Round Diagonal Corner Rectangle 74"/>
            <p:cNvSpPr/>
            <p:nvPr/>
          </p:nvSpPr>
          <p:spPr>
            <a:xfrm>
              <a:off x="2745854" y="163000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76" name="Round Diagonal Corner Rectangle 75"/>
            <p:cNvSpPr/>
            <p:nvPr/>
          </p:nvSpPr>
          <p:spPr>
            <a:xfrm>
              <a:off x="2745854" y="206671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77" name="Round Diagonal Corner Rectangle 76"/>
            <p:cNvSpPr/>
            <p:nvPr/>
          </p:nvSpPr>
          <p:spPr>
            <a:xfrm>
              <a:off x="2745854" y="2513670"/>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78" name="Round Diagonal Corner Rectangle 77"/>
            <p:cNvSpPr/>
            <p:nvPr/>
          </p:nvSpPr>
          <p:spPr>
            <a:xfrm>
              <a:off x="2745854" y="2962183"/>
              <a:ext cx="365760" cy="360116"/>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82" name="TextBox 81"/>
            <p:cNvSpPr txBox="1"/>
            <p:nvPr/>
          </p:nvSpPr>
          <p:spPr>
            <a:xfrm>
              <a:off x="2327345" y="1317267"/>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Sort</a:t>
              </a:r>
              <a:endParaRPr lang="en-US" sz="1100" b="1" dirty="0">
                <a:solidFill>
                  <a:schemeClr val="bg1"/>
                </a:solidFill>
                <a:latin typeface="Arial"/>
                <a:cs typeface="Arial"/>
              </a:endParaRPr>
            </a:p>
          </p:txBody>
        </p:sp>
      </p:grpSp>
      <p:cxnSp>
        <p:nvCxnSpPr>
          <p:cNvPr id="86" name="Straight Connector 85"/>
          <p:cNvCxnSpPr>
            <a:stCxn id="29" idx="1"/>
          </p:cNvCxnSpPr>
          <p:nvPr/>
        </p:nvCxnSpPr>
        <p:spPr>
          <a:xfrm>
            <a:off x="3503545" y="3468072"/>
            <a:ext cx="3353" cy="430123"/>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15" idx="1"/>
          </p:cNvCxnSpPr>
          <p:nvPr/>
        </p:nvCxnSpPr>
        <p:spPr>
          <a:xfrm flipH="1">
            <a:off x="2824475" y="3468072"/>
            <a:ext cx="1" cy="430123"/>
          </a:xfrm>
          <a:prstGeom prst="line">
            <a:avLst/>
          </a:prstGeom>
        </p:spPr>
        <p:style>
          <a:lnRef idx="2">
            <a:schemeClr val="accent1"/>
          </a:lnRef>
          <a:fillRef idx="0">
            <a:schemeClr val="accent1"/>
          </a:fillRef>
          <a:effectRef idx="1">
            <a:schemeClr val="accent1"/>
          </a:effectRef>
          <a:fontRef idx="minor">
            <a:schemeClr val="tx1"/>
          </a:fontRef>
        </p:style>
      </p:cxnSp>
      <p:grpSp>
        <p:nvGrpSpPr>
          <p:cNvPr id="93" name="Group 92"/>
          <p:cNvGrpSpPr/>
          <p:nvPr/>
        </p:nvGrpSpPr>
        <p:grpSpPr>
          <a:xfrm>
            <a:off x="4963433" y="1463040"/>
            <a:ext cx="1202777" cy="2014508"/>
            <a:chOff x="1203720" y="1307791"/>
            <a:chExt cx="1202777" cy="2014508"/>
          </a:xfrm>
        </p:grpSpPr>
        <p:sp>
          <p:nvSpPr>
            <p:cNvPr id="94" name="Round Diagonal Corner Rectangle 93"/>
            <p:cNvSpPr/>
            <p:nvPr/>
          </p:nvSpPr>
          <p:spPr>
            <a:xfrm>
              <a:off x="1628541" y="1629999"/>
              <a:ext cx="365760" cy="1692300"/>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100" b="1" dirty="0">
                <a:solidFill>
                  <a:schemeClr val="bg1"/>
                </a:solidFill>
              </a:endParaRPr>
            </a:p>
          </p:txBody>
        </p:sp>
        <p:sp>
          <p:nvSpPr>
            <p:cNvPr id="95" name="TextBox 94"/>
            <p:cNvSpPr txBox="1"/>
            <p:nvPr/>
          </p:nvSpPr>
          <p:spPr>
            <a:xfrm>
              <a:off x="1203720" y="1307791"/>
              <a:ext cx="1202777" cy="261610"/>
            </a:xfrm>
            <a:prstGeom prst="rect">
              <a:avLst/>
            </a:prstGeom>
            <a:noFill/>
          </p:spPr>
          <p:txBody>
            <a:bodyPr wrap="square" rtlCol="0">
              <a:spAutoFit/>
            </a:bodyPr>
            <a:lstStyle/>
            <a:p>
              <a:pPr algn="ctr"/>
              <a:r>
                <a:rPr lang="en-US" sz="1100" b="1" dirty="0" smtClean="0">
                  <a:solidFill>
                    <a:schemeClr val="bg1"/>
                  </a:solidFill>
                  <a:latin typeface="Arial"/>
                  <a:cs typeface="Arial"/>
                </a:rPr>
                <a:t>Aggregate</a:t>
              </a:r>
              <a:endParaRPr lang="en-US" sz="1100" b="1" dirty="0">
                <a:solidFill>
                  <a:schemeClr val="bg1"/>
                </a:solidFill>
                <a:latin typeface="Arial"/>
                <a:cs typeface="Arial"/>
              </a:endParaRPr>
            </a:p>
          </p:txBody>
        </p:sp>
      </p:grpSp>
    </p:spTree>
    <p:extLst>
      <p:ext uri="{BB962C8B-B14F-4D97-AF65-F5344CB8AC3E}">
        <p14:creationId xmlns:p14="http://schemas.microsoft.com/office/powerpoint/2010/main" val="9120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Clustering Architecture</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31</a:t>
            </a:fld>
            <a:endParaRPr lang="en-US"/>
          </a:p>
        </p:txBody>
      </p:sp>
    </p:spTree>
    <p:extLst>
      <p:ext uri="{BB962C8B-B14F-4D97-AF65-F5344CB8AC3E}">
        <p14:creationId xmlns:p14="http://schemas.microsoft.com/office/powerpoint/2010/main" val="4131247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t>
            </a:r>
            <a:r>
              <a:rPr lang="en-US" dirty="0" err="1" smtClean="0"/>
              <a:t>sharding</a:t>
            </a:r>
            <a:r>
              <a:rPr lang="en-US" dirty="0" smtClean="0"/>
              <a:t> – Bucket and </a:t>
            </a:r>
            <a:r>
              <a:rPr lang="en-US" dirty="0" err="1" smtClean="0"/>
              <a:t>vBuckets</a:t>
            </a:r>
            <a:r>
              <a:rPr lang="en-US" dirty="0" smtClean="0"/>
              <a:t> </a:t>
            </a:r>
            <a:endParaRPr lang="en-US" dirty="0"/>
          </a:p>
        </p:txBody>
      </p:sp>
      <p:pic>
        <p:nvPicPr>
          <p:cNvPr id="7" name="Picture 6"/>
          <p:cNvPicPr>
            <a:picLocks noChangeAspect="1"/>
          </p:cNvPicPr>
          <p:nvPr/>
        </p:nvPicPr>
        <p:blipFill>
          <a:blip r:embed="rId2"/>
          <a:stretch>
            <a:fillRect/>
          </a:stretch>
        </p:blipFill>
        <p:spPr>
          <a:xfrm>
            <a:off x="4298567" y="1579642"/>
            <a:ext cx="699766" cy="539557"/>
          </a:xfrm>
          <a:prstGeom prst="rect">
            <a:avLst/>
          </a:prstGeom>
        </p:spPr>
      </p:pic>
      <p:grpSp>
        <p:nvGrpSpPr>
          <p:cNvPr id="15" name="Group 14"/>
          <p:cNvGrpSpPr/>
          <p:nvPr/>
        </p:nvGrpSpPr>
        <p:grpSpPr>
          <a:xfrm>
            <a:off x="1580922" y="3144181"/>
            <a:ext cx="602942" cy="741690"/>
            <a:chOff x="438440" y="3012806"/>
            <a:chExt cx="602942" cy="741690"/>
          </a:xfrm>
        </p:grpSpPr>
        <p:pic>
          <p:nvPicPr>
            <p:cNvPr id="9" name="Picture 8"/>
            <p:cNvPicPr>
              <a:picLocks noChangeAspect="1"/>
            </p:cNvPicPr>
            <p:nvPr/>
          </p:nvPicPr>
          <p:blipFill>
            <a:blip r:embed="rId3"/>
            <a:stretch>
              <a:fillRect/>
            </a:stretch>
          </p:blipFill>
          <p:spPr>
            <a:xfrm>
              <a:off x="467604" y="3012806"/>
              <a:ext cx="545360" cy="741690"/>
            </a:xfrm>
            <a:prstGeom prst="rect">
              <a:avLst/>
            </a:prstGeom>
          </p:spPr>
        </p:pic>
        <p:sp>
          <p:nvSpPr>
            <p:cNvPr id="14" name="TextBox 13"/>
            <p:cNvSpPr txBox="1"/>
            <p:nvPr/>
          </p:nvSpPr>
          <p:spPr>
            <a:xfrm>
              <a:off x="438440" y="3325837"/>
              <a:ext cx="602942" cy="307777"/>
            </a:xfrm>
            <a:prstGeom prst="rect">
              <a:avLst/>
            </a:prstGeom>
            <a:noFill/>
          </p:spPr>
          <p:txBody>
            <a:bodyPr wrap="square" rtlCol="0">
              <a:spAutoFit/>
            </a:bodyPr>
            <a:lstStyle/>
            <a:p>
              <a:pPr algn="ctr"/>
              <a:r>
                <a:rPr lang="en-US" sz="1400" b="1" dirty="0" err="1" smtClean="0">
                  <a:solidFill>
                    <a:schemeClr val="accent1"/>
                  </a:solidFill>
                </a:rPr>
                <a:t>vB</a:t>
              </a:r>
              <a:endParaRPr lang="en-US" sz="1400" b="1" dirty="0">
                <a:solidFill>
                  <a:schemeClr val="accent1"/>
                </a:solidFill>
              </a:endParaRPr>
            </a:p>
          </p:txBody>
        </p:sp>
      </p:grpSp>
      <p:sp>
        <p:nvSpPr>
          <p:cNvPr id="16" name="TextBox 15"/>
          <p:cNvSpPr txBox="1"/>
          <p:nvPr/>
        </p:nvSpPr>
        <p:spPr>
          <a:xfrm>
            <a:off x="4058438" y="1087158"/>
            <a:ext cx="1302209" cy="307777"/>
          </a:xfrm>
          <a:prstGeom prst="rect">
            <a:avLst/>
          </a:prstGeom>
          <a:noFill/>
        </p:spPr>
        <p:txBody>
          <a:bodyPr wrap="none" rtlCol="0">
            <a:spAutoFit/>
          </a:bodyPr>
          <a:lstStyle/>
          <a:p>
            <a:r>
              <a:rPr lang="en-US" sz="1400" b="1" dirty="0" smtClean="0">
                <a:solidFill>
                  <a:schemeClr val="accent2"/>
                </a:solidFill>
                <a:latin typeface="Arial"/>
                <a:cs typeface="Arial"/>
              </a:rPr>
              <a:t>Data buckets</a:t>
            </a:r>
            <a:endParaRPr lang="en-US" sz="1400" b="1" dirty="0">
              <a:solidFill>
                <a:schemeClr val="accent2"/>
              </a:solidFill>
              <a:latin typeface="Arial"/>
              <a:cs typeface="Arial"/>
            </a:endParaRPr>
          </a:p>
        </p:txBody>
      </p:sp>
      <p:grpSp>
        <p:nvGrpSpPr>
          <p:cNvPr id="18" name="Group 17"/>
          <p:cNvGrpSpPr/>
          <p:nvPr/>
        </p:nvGrpSpPr>
        <p:grpSpPr>
          <a:xfrm>
            <a:off x="3050080" y="3144181"/>
            <a:ext cx="602942" cy="741690"/>
            <a:chOff x="438440" y="3012806"/>
            <a:chExt cx="602942" cy="741690"/>
          </a:xfrm>
        </p:grpSpPr>
        <p:pic>
          <p:nvPicPr>
            <p:cNvPr id="19" name="Picture 18"/>
            <p:cNvPicPr>
              <a:picLocks noChangeAspect="1"/>
            </p:cNvPicPr>
            <p:nvPr/>
          </p:nvPicPr>
          <p:blipFill>
            <a:blip r:embed="rId3"/>
            <a:stretch>
              <a:fillRect/>
            </a:stretch>
          </p:blipFill>
          <p:spPr>
            <a:xfrm>
              <a:off x="467604" y="3012806"/>
              <a:ext cx="545360" cy="741690"/>
            </a:xfrm>
            <a:prstGeom prst="rect">
              <a:avLst/>
            </a:prstGeom>
          </p:spPr>
        </p:pic>
        <p:sp>
          <p:nvSpPr>
            <p:cNvPr id="20" name="TextBox 19"/>
            <p:cNvSpPr txBox="1"/>
            <p:nvPr/>
          </p:nvSpPr>
          <p:spPr>
            <a:xfrm>
              <a:off x="438440" y="3325837"/>
              <a:ext cx="602942" cy="307777"/>
            </a:xfrm>
            <a:prstGeom prst="rect">
              <a:avLst/>
            </a:prstGeom>
            <a:noFill/>
          </p:spPr>
          <p:txBody>
            <a:bodyPr wrap="square" rtlCol="0">
              <a:spAutoFit/>
            </a:bodyPr>
            <a:lstStyle/>
            <a:p>
              <a:pPr algn="ctr"/>
              <a:r>
                <a:rPr lang="en-US" sz="1400" b="1" dirty="0" err="1" smtClean="0">
                  <a:solidFill>
                    <a:schemeClr val="accent1"/>
                  </a:solidFill>
                </a:rPr>
                <a:t>vB</a:t>
              </a:r>
              <a:endParaRPr lang="en-US" sz="1400" b="1" dirty="0">
                <a:solidFill>
                  <a:schemeClr val="accent1"/>
                </a:solidFill>
              </a:endParaRPr>
            </a:p>
          </p:txBody>
        </p:sp>
      </p:grpSp>
      <p:sp>
        <p:nvSpPr>
          <p:cNvPr id="21" name="Oval 20"/>
          <p:cNvSpPr/>
          <p:nvPr/>
        </p:nvSpPr>
        <p:spPr>
          <a:xfrm>
            <a:off x="2363946" y="3561954"/>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2" name="Oval 21"/>
          <p:cNvSpPr/>
          <p:nvPr/>
        </p:nvSpPr>
        <p:spPr>
          <a:xfrm>
            <a:off x="2516346" y="3562722"/>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3" name="Oval 22"/>
          <p:cNvSpPr/>
          <p:nvPr/>
        </p:nvSpPr>
        <p:spPr>
          <a:xfrm>
            <a:off x="2677472" y="3562722"/>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4" name="TextBox 23"/>
          <p:cNvSpPr txBox="1"/>
          <p:nvPr/>
        </p:nvSpPr>
        <p:spPr>
          <a:xfrm>
            <a:off x="1748108" y="3904825"/>
            <a:ext cx="1981892" cy="307777"/>
          </a:xfrm>
          <a:prstGeom prst="rect">
            <a:avLst/>
          </a:prstGeom>
          <a:noFill/>
        </p:spPr>
        <p:txBody>
          <a:bodyPr wrap="square" rtlCol="0">
            <a:spAutoFit/>
          </a:bodyPr>
          <a:lstStyle/>
          <a:p>
            <a:r>
              <a:rPr lang="en-US" sz="1400" b="1" dirty="0" smtClean="0">
                <a:solidFill>
                  <a:srgbClr val="CC2A2E"/>
                </a:solidFill>
                <a:latin typeface="Arial"/>
                <a:cs typeface="Arial"/>
              </a:rPr>
              <a:t>1          …..         1024</a:t>
            </a:r>
            <a:endParaRPr lang="en-US" sz="1400" b="1" dirty="0">
              <a:solidFill>
                <a:srgbClr val="CC2A2E"/>
              </a:solidFill>
              <a:latin typeface="Arial"/>
              <a:cs typeface="Arial"/>
            </a:endParaRPr>
          </a:p>
        </p:txBody>
      </p:sp>
      <p:cxnSp>
        <p:nvCxnSpPr>
          <p:cNvPr id="25" name="Straight Arrow Connector 22"/>
          <p:cNvCxnSpPr>
            <a:cxnSpLocks noChangeShapeType="1"/>
          </p:cNvCxnSpPr>
          <p:nvPr/>
        </p:nvCxnSpPr>
        <p:spPr bwMode="auto">
          <a:xfrm flipH="1">
            <a:off x="4069657" y="2326548"/>
            <a:ext cx="620745" cy="539192"/>
          </a:xfrm>
          <a:prstGeom prst="straightConnector1">
            <a:avLst/>
          </a:prstGeom>
          <a:noFill/>
          <a:ln w="25400" algn="ctr">
            <a:solidFill>
              <a:srgbClr val="000000"/>
            </a:solidFill>
            <a:round/>
            <a:headEnd type="none"/>
            <a:tailEnd type="triangle" w="med" len="med"/>
          </a:ln>
          <a:extLst>
            <a:ext uri="{909E8E84-426E-40dd-AFC4-6F175D3DCCD1}">
              <a14:hiddenFill xmlns:a14="http://schemas.microsoft.com/office/drawing/2010/main" xmlns="">
                <a:noFill/>
              </a14:hiddenFill>
            </a:ext>
          </a:extLst>
        </p:spPr>
      </p:cxnSp>
      <p:sp>
        <p:nvSpPr>
          <p:cNvPr id="27" name="TextBox 26"/>
          <p:cNvSpPr txBox="1"/>
          <p:nvPr/>
        </p:nvSpPr>
        <p:spPr>
          <a:xfrm>
            <a:off x="1679403" y="4437130"/>
            <a:ext cx="2057261" cy="307777"/>
          </a:xfrm>
          <a:prstGeom prst="rect">
            <a:avLst/>
          </a:prstGeom>
          <a:noFill/>
        </p:spPr>
        <p:txBody>
          <a:bodyPr wrap="none" rtlCol="0">
            <a:spAutoFit/>
          </a:bodyPr>
          <a:lstStyle/>
          <a:p>
            <a:r>
              <a:rPr lang="en-US" sz="1400" b="1" dirty="0" smtClean="0">
                <a:solidFill>
                  <a:schemeClr val="accent2"/>
                </a:solidFill>
                <a:latin typeface="Arial"/>
                <a:cs typeface="Arial"/>
              </a:rPr>
              <a:t>Active Virtual buckets</a:t>
            </a:r>
            <a:endParaRPr lang="en-US" sz="1400" b="1" dirty="0">
              <a:solidFill>
                <a:schemeClr val="accent2"/>
              </a:solidFill>
              <a:latin typeface="Arial"/>
              <a:cs typeface="Arial"/>
            </a:endParaRPr>
          </a:p>
        </p:txBody>
      </p:sp>
      <p:grpSp>
        <p:nvGrpSpPr>
          <p:cNvPr id="26" name="Group 25"/>
          <p:cNvGrpSpPr/>
          <p:nvPr/>
        </p:nvGrpSpPr>
        <p:grpSpPr>
          <a:xfrm>
            <a:off x="5660386" y="3144181"/>
            <a:ext cx="602942" cy="741690"/>
            <a:chOff x="438440" y="3012806"/>
            <a:chExt cx="602942" cy="741690"/>
          </a:xfrm>
        </p:grpSpPr>
        <p:pic>
          <p:nvPicPr>
            <p:cNvPr id="28" name="Picture 27"/>
            <p:cNvPicPr>
              <a:picLocks noChangeAspect="1"/>
            </p:cNvPicPr>
            <p:nvPr/>
          </p:nvPicPr>
          <p:blipFill>
            <a:blip r:embed="rId3"/>
            <a:stretch>
              <a:fillRect/>
            </a:stretch>
          </p:blipFill>
          <p:spPr>
            <a:xfrm>
              <a:off x="467604" y="3012806"/>
              <a:ext cx="545360" cy="741690"/>
            </a:xfrm>
            <a:prstGeom prst="rect">
              <a:avLst/>
            </a:prstGeom>
          </p:spPr>
        </p:pic>
        <p:sp>
          <p:nvSpPr>
            <p:cNvPr id="29" name="TextBox 28"/>
            <p:cNvSpPr txBox="1"/>
            <p:nvPr/>
          </p:nvSpPr>
          <p:spPr>
            <a:xfrm>
              <a:off x="438440" y="3325837"/>
              <a:ext cx="602942" cy="307777"/>
            </a:xfrm>
            <a:prstGeom prst="rect">
              <a:avLst/>
            </a:prstGeom>
            <a:noFill/>
          </p:spPr>
          <p:txBody>
            <a:bodyPr wrap="square" rtlCol="0">
              <a:spAutoFit/>
            </a:bodyPr>
            <a:lstStyle/>
            <a:p>
              <a:pPr algn="ctr"/>
              <a:r>
                <a:rPr lang="en-US" sz="1400" b="1" dirty="0" err="1" smtClean="0">
                  <a:solidFill>
                    <a:schemeClr val="accent1"/>
                  </a:solidFill>
                </a:rPr>
                <a:t>vB</a:t>
              </a:r>
              <a:endParaRPr lang="en-US" sz="1400" b="1" dirty="0">
                <a:solidFill>
                  <a:schemeClr val="accent1"/>
                </a:solidFill>
              </a:endParaRPr>
            </a:p>
          </p:txBody>
        </p:sp>
      </p:grpSp>
      <p:grpSp>
        <p:nvGrpSpPr>
          <p:cNvPr id="30" name="Group 29"/>
          <p:cNvGrpSpPr/>
          <p:nvPr/>
        </p:nvGrpSpPr>
        <p:grpSpPr>
          <a:xfrm>
            <a:off x="7129544" y="3144181"/>
            <a:ext cx="602942" cy="741690"/>
            <a:chOff x="438440" y="3012806"/>
            <a:chExt cx="602942" cy="741690"/>
          </a:xfrm>
        </p:grpSpPr>
        <p:pic>
          <p:nvPicPr>
            <p:cNvPr id="31" name="Picture 30"/>
            <p:cNvPicPr>
              <a:picLocks noChangeAspect="1"/>
            </p:cNvPicPr>
            <p:nvPr/>
          </p:nvPicPr>
          <p:blipFill>
            <a:blip r:embed="rId3"/>
            <a:stretch>
              <a:fillRect/>
            </a:stretch>
          </p:blipFill>
          <p:spPr>
            <a:xfrm>
              <a:off x="467604" y="3012806"/>
              <a:ext cx="545360" cy="741690"/>
            </a:xfrm>
            <a:prstGeom prst="rect">
              <a:avLst/>
            </a:prstGeom>
          </p:spPr>
        </p:pic>
        <p:sp>
          <p:nvSpPr>
            <p:cNvPr id="32" name="TextBox 31"/>
            <p:cNvSpPr txBox="1"/>
            <p:nvPr/>
          </p:nvSpPr>
          <p:spPr>
            <a:xfrm>
              <a:off x="438440" y="3325837"/>
              <a:ext cx="602942" cy="307777"/>
            </a:xfrm>
            <a:prstGeom prst="rect">
              <a:avLst/>
            </a:prstGeom>
            <a:noFill/>
          </p:spPr>
          <p:txBody>
            <a:bodyPr wrap="square" rtlCol="0">
              <a:spAutoFit/>
            </a:bodyPr>
            <a:lstStyle/>
            <a:p>
              <a:pPr algn="ctr"/>
              <a:r>
                <a:rPr lang="en-US" sz="1400" b="1" dirty="0" err="1" smtClean="0">
                  <a:solidFill>
                    <a:schemeClr val="accent1"/>
                  </a:solidFill>
                </a:rPr>
                <a:t>vB</a:t>
              </a:r>
              <a:endParaRPr lang="en-US" sz="1400" b="1" dirty="0">
                <a:solidFill>
                  <a:schemeClr val="accent1"/>
                </a:solidFill>
              </a:endParaRPr>
            </a:p>
          </p:txBody>
        </p:sp>
      </p:grpSp>
      <p:sp>
        <p:nvSpPr>
          <p:cNvPr id="33" name="Oval 32"/>
          <p:cNvSpPr/>
          <p:nvPr/>
        </p:nvSpPr>
        <p:spPr>
          <a:xfrm>
            <a:off x="6443410" y="3561954"/>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34" name="Oval 33"/>
          <p:cNvSpPr/>
          <p:nvPr/>
        </p:nvSpPr>
        <p:spPr>
          <a:xfrm>
            <a:off x="6595810" y="3562722"/>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35" name="Oval 34"/>
          <p:cNvSpPr/>
          <p:nvPr/>
        </p:nvSpPr>
        <p:spPr>
          <a:xfrm>
            <a:off x="6756936" y="3562722"/>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36" name="TextBox 35"/>
          <p:cNvSpPr txBox="1"/>
          <p:nvPr/>
        </p:nvSpPr>
        <p:spPr>
          <a:xfrm>
            <a:off x="5827572" y="3904825"/>
            <a:ext cx="1981892" cy="307777"/>
          </a:xfrm>
          <a:prstGeom prst="rect">
            <a:avLst/>
          </a:prstGeom>
          <a:noFill/>
        </p:spPr>
        <p:txBody>
          <a:bodyPr wrap="square" rtlCol="0">
            <a:spAutoFit/>
          </a:bodyPr>
          <a:lstStyle/>
          <a:p>
            <a:r>
              <a:rPr lang="en-US" sz="1400" b="1" dirty="0" smtClean="0">
                <a:solidFill>
                  <a:srgbClr val="CC2A2E"/>
                </a:solidFill>
                <a:latin typeface="Arial"/>
                <a:cs typeface="Arial"/>
              </a:rPr>
              <a:t>1          …..         1024</a:t>
            </a:r>
            <a:endParaRPr lang="en-US" sz="1400" b="1" dirty="0">
              <a:solidFill>
                <a:srgbClr val="CC2A2E"/>
              </a:solidFill>
              <a:latin typeface="Arial"/>
              <a:cs typeface="Arial"/>
            </a:endParaRPr>
          </a:p>
        </p:txBody>
      </p:sp>
      <p:sp>
        <p:nvSpPr>
          <p:cNvPr id="37" name="TextBox 36"/>
          <p:cNvSpPr txBox="1"/>
          <p:nvPr/>
        </p:nvSpPr>
        <p:spPr>
          <a:xfrm>
            <a:off x="5758867" y="4437130"/>
            <a:ext cx="2157023" cy="307777"/>
          </a:xfrm>
          <a:prstGeom prst="rect">
            <a:avLst/>
          </a:prstGeom>
          <a:noFill/>
        </p:spPr>
        <p:txBody>
          <a:bodyPr wrap="none" rtlCol="0">
            <a:spAutoFit/>
          </a:bodyPr>
          <a:lstStyle/>
          <a:p>
            <a:r>
              <a:rPr lang="en-US" sz="1400" b="1" dirty="0" smtClean="0">
                <a:solidFill>
                  <a:schemeClr val="accent2"/>
                </a:solidFill>
                <a:latin typeface="Arial"/>
                <a:cs typeface="Arial"/>
              </a:rPr>
              <a:t>Replica Virtual buckets</a:t>
            </a:r>
            <a:endParaRPr lang="en-US" sz="1400" b="1" dirty="0">
              <a:solidFill>
                <a:schemeClr val="accent2"/>
              </a:solidFill>
              <a:latin typeface="Arial"/>
              <a:cs typeface="Arial"/>
            </a:endParaRPr>
          </a:p>
        </p:txBody>
      </p:sp>
      <p:cxnSp>
        <p:nvCxnSpPr>
          <p:cNvPr id="38" name="Straight Arrow Connector 22"/>
          <p:cNvCxnSpPr>
            <a:cxnSpLocks noChangeShapeType="1"/>
          </p:cNvCxnSpPr>
          <p:nvPr/>
        </p:nvCxnSpPr>
        <p:spPr bwMode="auto">
          <a:xfrm>
            <a:off x="4690402" y="2326548"/>
            <a:ext cx="615862" cy="539192"/>
          </a:xfrm>
          <a:prstGeom prst="straightConnector1">
            <a:avLst/>
          </a:prstGeom>
          <a:noFill/>
          <a:ln w="25400" algn="ctr">
            <a:solidFill>
              <a:srgbClr val="000000"/>
            </a:solidFill>
            <a:round/>
            <a:headEnd type="none"/>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824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ln>
            <a:noFill/>
          </a:ln>
        </p:spPr>
        <p:txBody>
          <a:bodyPr>
            <a:normAutofit/>
          </a:bodyPr>
          <a:lstStyle/>
          <a:p>
            <a:r>
              <a:rPr lang="en-US" dirty="0" smtClean="0"/>
              <a:t>Cluster Map</a:t>
            </a:r>
            <a:endParaRPr lang="en-US" dirty="0"/>
          </a:p>
        </p:txBody>
      </p:sp>
      <p:pic>
        <p:nvPicPr>
          <p:cNvPr id="4" name="Picture 3" descr="corp.perrySlideRedux.sdkZoom.02.eps"/>
          <p:cNvPicPr>
            <a:picLocks noChangeAspect="1"/>
          </p:cNvPicPr>
          <p:nvPr/>
        </p:nvPicPr>
        <p:blipFill rotWithShape="1">
          <a:blip r:embed="rId3">
            <a:extLst>
              <a:ext uri="{28A0092B-C50C-407E-A947-70E740481C1C}">
                <a14:useLocalDpi xmlns:a14="http://schemas.microsoft.com/office/drawing/2010/main" val="0"/>
              </a:ext>
            </a:extLst>
          </a:blip>
          <a:srcRect l="35750" t="7545" r="35959" b="7860"/>
          <a:stretch/>
        </p:blipFill>
        <p:spPr>
          <a:xfrm>
            <a:off x="720913" y="584671"/>
            <a:ext cx="2749171" cy="4624016"/>
          </a:xfrm>
          <a:prstGeom prst="rect">
            <a:avLst/>
          </a:prstGeom>
        </p:spPr>
      </p:pic>
      <p:pic>
        <p:nvPicPr>
          <p:cNvPr id="5" name="Picture 4" descr="corp.perrySlideRedux.sdkZoom.03.eps"/>
          <p:cNvPicPr>
            <a:picLocks noChangeAspect="1"/>
          </p:cNvPicPr>
          <p:nvPr/>
        </p:nvPicPr>
        <p:blipFill rotWithShape="1">
          <a:blip r:embed="rId4">
            <a:extLst>
              <a:ext uri="{28A0092B-C50C-407E-A947-70E740481C1C}">
                <a14:useLocalDpi xmlns:a14="http://schemas.microsoft.com/office/drawing/2010/main" val="0"/>
              </a:ext>
            </a:extLst>
          </a:blip>
          <a:srcRect l="35750" t="7772" r="31329" b="8546"/>
          <a:stretch/>
        </p:blipFill>
        <p:spPr>
          <a:xfrm>
            <a:off x="4867430" y="519917"/>
            <a:ext cx="3233694" cy="4623583"/>
          </a:xfrm>
          <a:prstGeom prst="rect">
            <a:avLst/>
          </a:prstGeom>
        </p:spPr>
      </p:pic>
    </p:spTree>
    <p:extLst>
      <p:ext uri="{BB962C8B-B14F-4D97-AF65-F5344CB8AC3E}">
        <p14:creationId xmlns:p14="http://schemas.microsoft.com/office/powerpoint/2010/main" val="274071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 Sharding and Replication</a:t>
            </a:r>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34</a:t>
            </a:fld>
            <a:endParaRPr lang="en-US">
              <a:latin typeface="Corbel"/>
            </a:endParaRPr>
          </a:p>
        </p:txBody>
      </p:sp>
      <p:pic>
        <p:nvPicPr>
          <p:cNvPr id="5" name="Picture 4"/>
          <p:cNvPicPr>
            <a:picLocks noChangeAspect="1"/>
          </p:cNvPicPr>
          <p:nvPr/>
        </p:nvPicPr>
        <p:blipFill>
          <a:blip r:embed="rId2"/>
          <a:stretch>
            <a:fillRect/>
          </a:stretch>
        </p:blipFill>
        <p:spPr>
          <a:xfrm>
            <a:off x="121566" y="1787063"/>
            <a:ext cx="1273196" cy="2782766"/>
          </a:xfrm>
          <a:prstGeom prst="rect">
            <a:avLst/>
          </a:prstGeom>
        </p:spPr>
      </p:pic>
      <p:pic>
        <p:nvPicPr>
          <p:cNvPr id="6" name="Picture 5"/>
          <p:cNvPicPr>
            <a:picLocks noChangeAspect="1"/>
          </p:cNvPicPr>
          <p:nvPr/>
        </p:nvPicPr>
        <p:blipFill>
          <a:blip r:embed="rId2"/>
          <a:stretch>
            <a:fillRect/>
          </a:stretch>
        </p:blipFill>
        <p:spPr>
          <a:xfrm>
            <a:off x="1445028" y="1787063"/>
            <a:ext cx="1273196" cy="2782766"/>
          </a:xfrm>
          <a:prstGeom prst="rect">
            <a:avLst/>
          </a:prstGeom>
        </p:spPr>
      </p:pic>
      <p:pic>
        <p:nvPicPr>
          <p:cNvPr id="7" name="Picture 6"/>
          <p:cNvPicPr>
            <a:picLocks noChangeAspect="1"/>
          </p:cNvPicPr>
          <p:nvPr/>
        </p:nvPicPr>
        <p:blipFill>
          <a:blip r:embed="rId2"/>
          <a:stretch>
            <a:fillRect/>
          </a:stretch>
        </p:blipFill>
        <p:spPr>
          <a:xfrm>
            <a:off x="2768491" y="1787063"/>
            <a:ext cx="1273196" cy="2782766"/>
          </a:xfrm>
          <a:prstGeom prst="rect">
            <a:avLst/>
          </a:prstGeom>
        </p:spPr>
      </p:pic>
      <p:sp>
        <p:nvSpPr>
          <p:cNvPr id="9" name="TextBox 8"/>
          <p:cNvSpPr txBox="1"/>
          <p:nvPr/>
        </p:nvSpPr>
        <p:spPr>
          <a:xfrm>
            <a:off x="462658"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0" name="TextBox 9"/>
          <p:cNvSpPr txBox="1"/>
          <p:nvPr/>
        </p:nvSpPr>
        <p:spPr>
          <a:xfrm>
            <a:off x="180266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1" name="TextBox 10"/>
          <p:cNvSpPr txBox="1"/>
          <p:nvPr/>
        </p:nvSpPr>
        <p:spPr>
          <a:xfrm>
            <a:off x="312228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2" name="TextBox 11"/>
          <p:cNvSpPr txBox="1"/>
          <p:nvPr/>
        </p:nvSpPr>
        <p:spPr>
          <a:xfrm>
            <a:off x="462658"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3" name="TextBox 12"/>
          <p:cNvSpPr txBox="1"/>
          <p:nvPr/>
        </p:nvSpPr>
        <p:spPr>
          <a:xfrm>
            <a:off x="180266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4" name="TextBox 13"/>
          <p:cNvSpPr txBox="1"/>
          <p:nvPr/>
        </p:nvSpPr>
        <p:spPr>
          <a:xfrm>
            <a:off x="312228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5" name="TextBox 14"/>
          <p:cNvSpPr txBox="1"/>
          <p:nvPr/>
        </p:nvSpPr>
        <p:spPr>
          <a:xfrm>
            <a:off x="275801" y="4276275"/>
            <a:ext cx="1049937" cy="215444"/>
          </a:xfrm>
          <a:prstGeom prst="rect">
            <a:avLst/>
          </a:prstGeom>
          <a:noFill/>
        </p:spPr>
        <p:txBody>
          <a:bodyPr wrap="none" rtlCol="0">
            <a:spAutoFit/>
          </a:bodyPr>
          <a:lstStyle/>
          <a:p>
            <a:pPr algn="ctr"/>
            <a:r>
              <a:rPr lang="en-US" sz="800" b="1" i="1" dirty="0" smtClean="0">
                <a:solidFill>
                  <a:srgbClr val="E10021"/>
                </a:solidFill>
                <a:latin typeface="Corbel"/>
              </a:rPr>
              <a:t>Couchbase Server 1</a:t>
            </a:r>
            <a:endParaRPr lang="en-US" sz="800" b="1" i="1" dirty="0">
              <a:solidFill>
                <a:srgbClr val="E10021"/>
              </a:solidFill>
              <a:latin typeface="Corbel"/>
            </a:endParaRPr>
          </a:p>
        </p:txBody>
      </p:sp>
      <p:sp>
        <p:nvSpPr>
          <p:cNvPr id="16" name="TextBox 15"/>
          <p:cNvSpPr txBox="1"/>
          <p:nvPr/>
        </p:nvSpPr>
        <p:spPr>
          <a:xfrm>
            <a:off x="1599960"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17" name="TextBox 16"/>
          <p:cNvSpPr txBox="1"/>
          <p:nvPr/>
        </p:nvSpPr>
        <p:spPr>
          <a:xfrm>
            <a:off x="2921633"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grpSp>
        <p:nvGrpSpPr>
          <p:cNvPr id="166" name="Group 165"/>
          <p:cNvGrpSpPr/>
          <p:nvPr/>
        </p:nvGrpSpPr>
        <p:grpSpPr>
          <a:xfrm>
            <a:off x="4089615" y="1787063"/>
            <a:ext cx="2596659" cy="2782766"/>
            <a:chOff x="4227371" y="1787063"/>
            <a:chExt cx="2596659" cy="2782766"/>
          </a:xfrm>
        </p:grpSpPr>
        <p:pic>
          <p:nvPicPr>
            <p:cNvPr id="18" name="Picture 17"/>
            <p:cNvPicPr>
              <a:picLocks noChangeAspect="1"/>
            </p:cNvPicPr>
            <p:nvPr/>
          </p:nvPicPr>
          <p:blipFill>
            <a:blip r:embed="rId2"/>
            <a:stretch>
              <a:fillRect/>
            </a:stretch>
          </p:blipFill>
          <p:spPr>
            <a:xfrm>
              <a:off x="4227371" y="1787063"/>
              <a:ext cx="1273196" cy="2782766"/>
            </a:xfrm>
            <a:prstGeom prst="rect">
              <a:avLst/>
            </a:prstGeom>
          </p:spPr>
        </p:pic>
        <p:pic>
          <p:nvPicPr>
            <p:cNvPr id="19" name="Picture 18"/>
            <p:cNvPicPr>
              <a:picLocks noChangeAspect="1"/>
            </p:cNvPicPr>
            <p:nvPr/>
          </p:nvPicPr>
          <p:blipFill>
            <a:blip r:embed="rId2"/>
            <a:stretch>
              <a:fillRect/>
            </a:stretch>
          </p:blipFill>
          <p:spPr>
            <a:xfrm>
              <a:off x="5550834" y="1787063"/>
              <a:ext cx="1273196" cy="2782766"/>
            </a:xfrm>
            <a:prstGeom prst="rect">
              <a:avLst/>
            </a:prstGeom>
          </p:spPr>
        </p:pic>
        <p:sp>
          <p:nvSpPr>
            <p:cNvPr id="20" name="TextBox 19"/>
            <p:cNvSpPr txBox="1"/>
            <p:nvPr/>
          </p:nvSpPr>
          <p:spPr>
            <a:xfrm>
              <a:off x="458500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1" name="TextBox 20"/>
            <p:cNvSpPr txBox="1"/>
            <p:nvPr/>
          </p:nvSpPr>
          <p:spPr>
            <a:xfrm>
              <a:off x="590462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2" name="TextBox 21"/>
            <p:cNvSpPr txBox="1"/>
            <p:nvPr/>
          </p:nvSpPr>
          <p:spPr>
            <a:xfrm>
              <a:off x="458500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3" name="TextBox 22"/>
            <p:cNvSpPr txBox="1"/>
            <p:nvPr/>
          </p:nvSpPr>
          <p:spPr>
            <a:xfrm>
              <a:off x="590462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4" name="TextBox 23"/>
            <p:cNvSpPr txBox="1"/>
            <p:nvPr/>
          </p:nvSpPr>
          <p:spPr>
            <a:xfrm>
              <a:off x="4382303"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sp>
          <p:nvSpPr>
            <p:cNvPr id="25" name="TextBox 24"/>
            <p:cNvSpPr txBox="1"/>
            <p:nvPr/>
          </p:nvSpPr>
          <p:spPr>
            <a:xfrm>
              <a:off x="5703976"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5</a:t>
              </a:r>
              <a:endParaRPr lang="en-US" sz="800" b="1" i="1" dirty="0">
                <a:solidFill>
                  <a:srgbClr val="E10021"/>
                </a:solidFill>
                <a:latin typeface="Corbel"/>
              </a:endParaRPr>
            </a:p>
          </p:txBody>
        </p:sp>
      </p:grpSp>
      <p:grpSp>
        <p:nvGrpSpPr>
          <p:cNvPr id="52" name="Group 51"/>
          <p:cNvGrpSpPr/>
          <p:nvPr/>
        </p:nvGrpSpPr>
        <p:grpSpPr>
          <a:xfrm>
            <a:off x="223504" y="4614558"/>
            <a:ext cx="3818183" cy="200437"/>
            <a:chOff x="361260" y="4614558"/>
            <a:chExt cx="3818183" cy="200437"/>
          </a:xfrm>
        </p:grpSpPr>
        <p:pic>
          <p:nvPicPr>
            <p:cNvPr id="8" name="Picture 7"/>
            <p:cNvPicPr>
              <a:picLocks noChangeAspect="1"/>
            </p:cNvPicPr>
            <p:nvPr/>
          </p:nvPicPr>
          <p:blipFill rotWithShape="1">
            <a:blip r:embed="rId3"/>
            <a:srcRect l="39121" r="39121"/>
            <a:stretch/>
          </p:blipFill>
          <p:spPr>
            <a:xfrm>
              <a:off x="1832864" y="4636971"/>
              <a:ext cx="878718" cy="178024"/>
            </a:xfrm>
            <a:prstGeom prst="rect">
              <a:avLst/>
            </a:prstGeom>
          </p:spPr>
        </p:pic>
        <p:cxnSp>
          <p:nvCxnSpPr>
            <p:cNvPr id="33" name="Straight Connector 32"/>
            <p:cNvCxnSpPr/>
            <p:nvPr/>
          </p:nvCxnSpPr>
          <p:spPr>
            <a:xfrm>
              <a:off x="361260"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179443"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789456" y="4749028"/>
              <a:ext cx="1389987"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61260" y="4749028"/>
              <a:ext cx="1376456"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223504" y="4614558"/>
            <a:ext cx="6462770" cy="200437"/>
            <a:chOff x="361260" y="4849168"/>
            <a:chExt cx="6462770" cy="200437"/>
          </a:xfrm>
        </p:grpSpPr>
        <p:pic>
          <p:nvPicPr>
            <p:cNvPr id="43" name="Picture 42"/>
            <p:cNvPicPr>
              <a:picLocks noChangeAspect="1"/>
            </p:cNvPicPr>
            <p:nvPr/>
          </p:nvPicPr>
          <p:blipFill rotWithShape="1">
            <a:blip r:embed="rId3"/>
            <a:srcRect l="39121" r="39121"/>
            <a:stretch/>
          </p:blipFill>
          <p:spPr>
            <a:xfrm>
              <a:off x="3125275" y="4871581"/>
              <a:ext cx="878718" cy="178024"/>
            </a:xfrm>
            <a:prstGeom prst="rect">
              <a:avLst/>
            </a:prstGeom>
          </p:spPr>
        </p:pic>
        <p:cxnSp>
          <p:nvCxnSpPr>
            <p:cNvPr id="44" name="Straight Connector 43"/>
            <p:cNvCxnSpPr/>
            <p:nvPr/>
          </p:nvCxnSpPr>
          <p:spPr>
            <a:xfrm>
              <a:off x="36126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82403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4069667" y="4983638"/>
              <a:ext cx="2754363"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61260" y="4983638"/>
              <a:ext cx="2698129"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3" name="Group 52"/>
          <p:cNvGrpSpPr/>
          <p:nvPr/>
        </p:nvGrpSpPr>
        <p:grpSpPr>
          <a:xfrm>
            <a:off x="307830" y="2228405"/>
            <a:ext cx="354485" cy="338109"/>
            <a:chOff x="4583724" y="1364723"/>
            <a:chExt cx="354485" cy="338109"/>
          </a:xfrm>
        </p:grpSpPr>
        <p:pic>
          <p:nvPicPr>
            <p:cNvPr id="54" name="Picture 53"/>
            <p:cNvPicPr>
              <a:picLocks noChangeAspect="1"/>
            </p:cNvPicPr>
            <p:nvPr/>
          </p:nvPicPr>
          <p:blipFill>
            <a:blip r:embed="rId4"/>
            <a:stretch>
              <a:fillRect/>
            </a:stretch>
          </p:blipFill>
          <p:spPr>
            <a:xfrm>
              <a:off x="4634299" y="1364723"/>
              <a:ext cx="267215" cy="338109"/>
            </a:xfrm>
            <a:prstGeom prst="rect">
              <a:avLst/>
            </a:prstGeom>
          </p:spPr>
        </p:pic>
        <p:sp>
          <p:nvSpPr>
            <p:cNvPr id="55" name="TextBox 5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56" name="Group 55"/>
          <p:cNvGrpSpPr/>
          <p:nvPr/>
        </p:nvGrpSpPr>
        <p:grpSpPr>
          <a:xfrm>
            <a:off x="623523" y="2228405"/>
            <a:ext cx="354485" cy="338109"/>
            <a:chOff x="4583724" y="1364723"/>
            <a:chExt cx="354485" cy="338109"/>
          </a:xfrm>
        </p:grpSpPr>
        <p:pic>
          <p:nvPicPr>
            <p:cNvPr id="57" name="Picture 56"/>
            <p:cNvPicPr>
              <a:picLocks noChangeAspect="1"/>
            </p:cNvPicPr>
            <p:nvPr/>
          </p:nvPicPr>
          <p:blipFill>
            <a:blip r:embed="rId4"/>
            <a:stretch>
              <a:fillRect/>
            </a:stretch>
          </p:blipFill>
          <p:spPr>
            <a:xfrm>
              <a:off x="4634299" y="1364723"/>
              <a:ext cx="267215" cy="338109"/>
            </a:xfrm>
            <a:prstGeom prst="rect">
              <a:avLst/>
            </a:prstGeom>
          </p:spPr>
        </p:pic>
        <p:sp>
          <p:nvSpPr>
            <p:cNvPr id="58" name="TextBox 5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62" name="Group 61"/>
          <p:cNvGrpSpPr/>
          <p:nvPr/>
        </p:nvGrpSpPr>
        <p:grpSpPr>
          <a:xfrm>
            <a:off x="307830" y="2614142"/>
            <a:ext cx="354485" cy="338109"/>
            <a:chOff x="632361" y="2614142"/>
            <a:chExt cx="354485" cy="338109"/>
          </a:xfrm>
        </p:grpSpPr>
        <p:pic>
          <p:nvPicPr>
            <p:cNvPr id="63" name="Picture 62"/>
            <p:cNvPicPr>
              <a:picLocks noChangeAspect="1"/>
            </p:cNvPicPr>
            <p:nvPr/>
          </p:nvPicPr>
          <p:blipFill>
            <a:blip r:embed="rId4"/>
            <a:stretch>
              <a:fillRect/>
            </a:stretch>
          </p:blipFill>
          <p:spPr>
            <a:xfrm>
              <a:off x="682936" y="2614142"/>
              <a:ext cx="267215" cy="338109"/>
            </a:xfrm>
            <a:prstGeom prst="rect">
              <a:avLst/>
            </a:prstGeom>
          </p:spPr>
        </p:pic>
        <p:sp>
          <p:nvSpPr>
            <p:cNvPr id="64" name="TextBox 63"/>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65" name="Group 64"/>
          <p:cNvGrpSpPr/>
          <p:nvPr/>
        </p:nvGrpSpPr>
        <p:grpSpPr>
          <a:xfrm>
            <a:off x="623523" y="2614142"/>
            <a:ext cx="354485" cy="338109"/>
            <a:chOff x="4583724" y="1364723"/>
            <a:chExt cx="354485" cy="338109"/>
          </a:xfrm>
        </p:grpSpPr>
        <p:pic>
          <p:nvPicPr>
            <p:cNvPr id="66" name="Picture 65"/>
            <p:cNvPicPr>
              <a:picLocks noChangeAspect="1"/>
            </p:cNvPicPr>
            <p:nvPr/>
          </p:nvPicPr>
          <p:blipFill>
            <a:blip r:embed="rId4"/>
            <a:stretch>
              <a:fillRect/>
            </a:stretch>
          </p:blipFill>
          <p:spPr>
            <a:xfrm>
              <a:off x="4634299" y="1364723"/>
              <a:ext cx="267215" cy="338109"/>
            </a:xfrm>
            <a:prstGeom prst="rect">
              <a:avLst/>
            </a:prstGeom>
          </p:spPr>
        </p:pic>
        <p:sp>
          <p:nvSpPr>
            <p:cNvPr id="67" name="TextBox 6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1" name="Group 70"/>
          <p:cNvGrpSpPr/>
          <p:nvPr/>
        </p:nvGrpSpPr>
        <p:grpSpPr>
          <a:xfrm>
            <a:off x="1625746" y="2228405"/>
            <a:ext cx="354485" cy="338109"/>
            <a:chOff x="4583724" y="1364723"/>
            <a:chExt cx="354485" cy="338109"/>
          </a:xfrm>
        </p:grpSpPr>
        <p:pic>
          <p:nvPicPr>
            <p:cNvPr id="72" name="Picture 71"/>
            <p:cNvPicPr>
              <a:picLocks noChangeAspect="1"/>
            </p:cNvPicPr>
            <p:nvPr/>
          </p:nvPicPr>
          <p:blipFill>
            <a:blip r:embed="rId4"/>
            <a:stretch>
              <a:fillRect/>
            </a:stretch>
          </p:blipFill>
          <p:spPr>
            <a:xfrm>
              <a:off x="4634299" y="1364723"/>
              <a:ext cx="267215" cy="338109"/>
            </a:xfrm>
            <a:prstGeom prst="rect">
              <a:avLst/>
            </a:prstGeom>
          </p:spPr>
        </p:pic>
        <p:sp>
          <p:nvSpPr>
            <p:cNvPr id="73" name="TextBox 7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80" name="Group 79"/>
          <p:cNvGrpSpPr/>
          <p:nvPr/>
        </p:nvGrpSpPr>
        <p:grpSpPr>
          <a:xfrm>
            <a:off x="1625746" y="2614142"/>
            <a:ext cx="354485" cy="338109"/>
            <a:chOff x="632361" y="2614142"/>
            <a:chExt cx="354485" cy="338109"/>
          </a:xfrm>
        </p:grpSpPr>
        <p:pic>
          <p:nvPicPr>
            <p:cNvPr id="81" name="Picture 80"/>
            <p:cNvPicPr>
              <a:picLocks noChangeAspect="1"/>
            </p:cNvPicPr>
            <p:nvPr/>
          </p:nvPicPr>
          <p:blipFill>
            <a:blip r:embed="rId4"/>
            <a:stretch>
              <a:fillRect/>
            </a:stretch>
          </p:blipFill>
          <p:spPr>
            <a:xfrm>
              <a:off x="682936" y="2614142"/>
              <a:ext cx="267215" cy="338109"/>
            </a:xfrm>
            <a:prstGeom prst="rect">
              <a:avLst/>
            </a:prstGeom>
          </p:spPr>
        </p:pic>
        <p:sp>
          <p:nvSpPr>
            <p:cNvPr id="82" name="TextBox 81"/>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83" name="Group 82"/>
          <p:cNvGrpSpPr/>
          <p:nvPr/>
        </p:nvGrpSpPr>
        <p:grpSpPr>
          <a:xfrm>
            <a:off x="1941439" y="2614142"/>
            <a:ext cx="354485" cy="338109"/>
            <a:chOff x="4583724" y="1364723"/>
            <a:chExt cx="354485" cy="338109"/>
          </a:xfrm>
        </p:grpSpPr>
        <p:pic>
          <p:nvPicPr>
            <p:cNvPr id="84" name="Picture 83"/>
            <p:cNvPicPr>
              <a:picLocks noChangeAspect="1"/>
            </p:cNvPicPr>
            <p:nvPr/>
          </p:nvPicPr>
          <p:blipFill>
            <a:blip r:embed="rId4"/>
            <a:stretch>
              <a:fillRect/>
            </a:stretch>
          </p:blipFill>
          <p:spPr>
            <a:xfrm>
              <a:off x="4634299" y="1364723"/>
              <a:ext cx="267215" cy="338109"/>
            </a:xfrm>
            <a:prstGeom prst="rect">
              <a:avLst/>
            </a:prstGeom>
          </p:spPr>
        </p:pic>
        <p:sp>
          <p:nvSpPr>
            <p:cNvPr id="85" name="TextBox 8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89" name="Group 88"/>
          <p:cNvGrpSpPr/>
          <p:nvPr/>
        </p:nvGrpSpPr>
        <p:grpSpPr>
          <a:xfrm>
            <a:off x="2948651" y="2228405"/>
            <a:ext cx="354485" cy="338109"/>
            <a:chOff x="4583724" y="1364723"/>
            <a:chExt cx="354485" cy="338109"/>
          </a:xfrm>
        </p:grpSpPr>
        <p:pic>
          <p:nvPicPr>
            <p:cNvPr id="90" name="Picture 89"/>
            <p:cNvPicPr>
              <a:picLocks noChangeAspect="1"/>
            </p:cNvPicPr>
            <p:nvPr/>
          </p:nvPicPr>
          <p:blipFill>
            <a:blip r:embed="rId4"/>
            <a:stretch>
              <a:fillRect/>
            </a:stretch>
          </p:blipFill>
          <p:spPr>
            <a:xfrm>
              <a:off x="4634299" y="1364723"/>
              <a:ext cx="267215" cy="338109"/>
            </a:xfrm>
            <a:prstGeom prst="rect">
              <a:avLst/>
            </a:prstGeom>
          </p:spPr>
        </p:pic>
        <p:sp>
          <p:nvSpPr>
            <p:cNvPr id="91" name="TextBox 9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1</a:t>
              </a:r>
              <a:endParaRPr lang="en-US" sz="500" b="1" dirty="0">
                <a:solidFill>
                  <a:srgbClr val="139DD9"/>
                </a:solidFill>
                <a:latin typeface="Corbel"/>
              </a:endParaRPr>
            </a:p>
          </p:txBody>
        </p:sp>
      </p:grpSp>
      <p:grpSp>
        <p:nvGrpSpPr>
          <p:cNvPr id="92" name="Group 91"/>
          <p:cNvGrpSpPr/>
          <p:nvPr/>
        </p:nvGrpSpPr>
        <p:grpSpPr>
          <a:xfrm>
            <a:off x="3264344" y="2228405"/>
            <a:ext cx="354485" cy="338109"/>
            <a:chOff x="4583724" y="1364723"/>
            <a:chExt cx="354485" cy="338109"/>
          </a:xfrm>
        </p:grpSpPr>
        <p:pic>
          <p:nvPicPr>
            <p:cNvPr id="93" name="Picture 92"/>
            <p:cNvPicPr>
              <a:picLocks noChangeAspect="1"/>
            </p:cNvPicPr>
            <p:nvPr/>
          </p:nvPicPr>
          <p:blipFill>
            <a:blip r:embed="rId4"/>
            <a:stretch>
              <a:fillRect/>
            </a:stretch>
          </p:blipFill>
          <p:spPr>
            <a:xfrm>
              <a:off x="4634299" y="1364723"/>
              <a:ext cx="267215" cy="338109"/>
            </a:xfrm>
            <a:prstGeom prst="rect">
              <a:avLst/>
            </a:prstGeom>
          </p:spPr>
        </p:pic>
        <p:sp>
          <p:nvSpPr>
            <p:cNvPr id="94" name="TextBox 9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98" name="Group 97"/>
          <p:cNvGrpSpPr/>
          <p:nvPr/>
        </p:nvGrpSpPr>
        <p:grpSpPr>
          <a:xfrm>
            <a:off x="2948651" y="2614142"/>
            <a:ext cx="354485" cy="338109"/>
            <a:chOff x="632361" y="2614142"/>
            <a:chExt cx="354485" cy="338109"/>
          </a:xfrm>
        </p:grpSpPr>
        <p:pic>
          <p:nvPicPr>
            <p:cNvPr id="99" name="Picture 98"/>
            <p:cNvPicPr>
              <a:picLocks noChangeAspect="1"/>
            </p:cNvPicPr>
            <p:nvPr/>
          </p:nvPicPr>
          <p:blipFill>
            <a:blip r:embed="rId4"/>
            <a:stretch>
              <a:fillRect/>
            </a:stretch>
          </p:blipFill>
          <p:spPr>
            <a:xfrm>
              <a:off x="682936" y="2614142"/>
              <a:ext cx="267215" cy="338109"/>
            </a:xfrm>
            <a:prstGeom prst="rect">
              <a:avLst/>
            </a:prstGeom>
          </p:spPr>
        </p:pic>
        <p:sp>
          <p:nvSpPr>
            <p:cNvPr id="100" name="TextBox 9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01" name="Group 100"/>
          <p:cNvGrpSpPr/>
          <p:nvPr/>
        </p:nvGrpSpPr>
        <p:grpSpPr>
          <a:xfrm>
            <a:off x="3264344" y="2614142"/>
            <a:ext cx="354485" cy="338109"/>
            <a:chOff x="4583724" y="1364723"/>
            <a:chExt cx="354485" cy="338109"/>
          </a:xfrm>
        </p:grpSpPr>
        <p:pic>
          <p:nvPicPr>
            <p:cNvPr id="102" name="Picture 101"/>
            <p:cNvPicPr>
              <a:picLocks noChangeAspect="1"/>
            </p:cNvPicPr>
            <p:nvPr/>
          </p:nvPicPr>
          <p:blipFill>
            <a:blip r:embed="rId4"/>
            <a:stretch>
              <a:fillRect/>
            </a:stretch>
          </p:blipFill>
          <p:spPr>
            <a:xfrm>
              <a:off x="4634299" y="1364723"/>
              <a:ext cx="267215" cy="338109"/>
            </a:xfrm>
            <a:prstGeom prst="rect">
              <a:avLst/>
            </a:prstGeom>
          </p:spPr>
        </p:pic>
        <p:sp>
          <p:nvSpPr>
            <p:cNvPr id="103" name="TextBox 10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08" name="Group 107"/>
          <p:cNvGrpSpPr/>
          <p:nvPr/>
        </p:nvGrpSpPr>
        <p:grpSpPr>
          <a:xfrm>
            <a:off x="344525" y="3454961"/>
            <a:ext cx="281096" cy="335455"/>
            <a:chOff x="669056" y="3433793"/>
            <a:chExt cx="281096" cy="335455"/>
          </a:xfrm>
        </p:grpSpPr>
        <p:pic>
          <p:nvPicPr>
            <p:cNvPr id="160" name="Picture 159"/>
            <p:cNvPicPr>
              <a:picLocks noChangeAspect="1"/>
            </p:cNvPicPr>
            <p:nvPr/>
          </p:nvPicPr>
          <p:blipFill>
            <a:blip r:embed="rId5"/>
            <a:stretch>
              <a:fillRect/>
            </a:stretch>
          </p:blipFill>
          <p:spPr>
            <a:xfrm>
              <a:off x="682936" y="3433793"/>
              <a:ext cx="265118" cy="335455"/>
            </a:xfrm>
            <a:prstGeom prst="rect">
              <a:avLst/>
            </a:prstGeom>
          </p:spPr>
        </p:pic>
        <p:sp>
          <p:nvSpPr>
            <p:cNvPr id="161" name="TextBox 16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109" name="Group 108"/>
          <p:cNvGrpSpPr/>
          <p:nvPr/>
        </p:nvGrpSpPr>
        <p:grpSpPr>
          <a:xfrm>
            <a:off x="658121" y="3454961"/>
            <a:ext cx="281096" cy="335455"/>
            <a:chOff x="669056" y="3433793"/>
            <a:chExt cx="281096" cy="335455"/>
          </a:xfrm>
        </p:grpSpPr>
        <p:pic>
          <p:nvPicPr>
            <p:cNvPr id="158" name="Picture 157"/>
            <p:cNvPicPr>
              <a:picLocks noChangeAspect="1"/>
            </p:cNvPicPr>
            <p:nvPr/>
          </p:nvPicPr>
          <p:blipFill>
            <a:blip r:embed="rId5"/>
            <a:stretch>
              <a:fillRect/>
            </a:stretch>
          </p:blipFill>
          <p:spPr>
            <a:xfrm>
              <a:off x="682936" y="3433793"/>
              <a:ext cx="265118" cy="335455"/>
            </a:xfrm>
            <a:prstGeom prst="rect">
              <a:avLst/>
            </a:prstGeom>
          </p:spPr>
        </p:pic>
        <p:sp>
          <p:nvSpPr>
            <p:cNvPr id="159" name="TextBox 15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a:solidFill>
                    <a:srgbClr val="139DD9"/>
                  </a:solidFill>
                  <a:latin typeface="Corbel"/>
                </a:rPr>
                <a:t>1</a:t>
              </a:r>
            </a:p>
          </p:txBody>
        </p:sp>
      </p:grpSp>
      <p:grpSp>
        <p:nvGrpSpPr>
          <p:cNvPr id="110" name="Group 109"/>
          <p:cNvGrpSpPr/>
          <p:nvPr/>
        </p:nvGrpSpPr>
        <p:grpSpPr>
          <a:xfrm>
            <a:off x="978008" y="3454961"/>
            <a:ext cx="281096" cy="335455"/>
            <a:chOff x="669056" y="3433793"/>
            <a:chExt cx="281096" cy="335455"/>
          </a:xfrm>
        </p:grpSpPr>
        <p:pic>
          <p:nvPicPr>
            <p:cNvPr id="156" name="Picture 155"/>
            <p:cNvPicPr>
              <a:picLocks noChangeAspect="1"/>
            </p:cNvPicPr>
            <p:nvPr/>
          </p:nvPicPr>
          <p:blipFill>
            <a:blip r:embed="rId5"/>
            <a:stretch>
              <a:fillRect/>
            </a:stretch>
          </p:blipFill>
          <p:spPr>
            <a:xfrm>
              <a:off x="682936" y="3433793"/>
              <a:ext cx="265118" cy="335455"/>
            </a:xfrm>
            <a:prstGeom prst="rect">
              <a:avLst/>
            </a:prstGeom>
          </p:spPr>
        </p:pic>
        <p:sp>
          <p:nvSpPr>
            <p:cNvPr id="157" name="TextBox 15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111" name="Group 110"/>
          <p:cNvGrpSpPr/>
          <p:nvPr/>
        </p:nvGrpSpPr>
        <p:grpSpPr>
          <a:xfrm>
            <a:off x="344525" y="3835961"/>
            <a:ext cx="281096" cy="335455"/>
            <a:chOff x="669056" y="3433793"/>
            <a:chExt cx="281096" cy="335455"/>
          </a:xfrm>
        </p:grpSpPr>
        <p:pic>
          <p:nvPicPr>
            <p:cNvPr id="154" name="Picture 153"/>
            <p:cNvPicPr>
              <a:picLocks noChangeAspect="1"/>
            </p:cNvPicPr>
            <p:nvPr/>
          </p:nvPicPr>
          <p:blipFill>
            <a:blip r:embed="rId5"/>
            <a:stretch>
              <a:fillRect/>
            </a:stretch>
          </p:blipFill>
          <p:spPr>
            <a:xfrm>
              <a:off x="682936" y="3433793"/>
              <a:ext cx="265118" cy="335455"/>
            </a:xfrm>
            <a:prstGeom prst="rect">
              <a:avLst/>
            </a:prstGeom>
          </p:spPr>
        </p:pic>
        <p:sp>
          <p:nvSpPr>
            <p:cNvPr id="155" name="TextBox 15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2" name="Group 111"/>
          <p:cNvGrpSpPr/>
          <p:nvPr/>
        </p:nvGrpSpPr>
        <p:grpSpPr>
          <a:xfrm>
            <a:off x="658121" y="3835961"/>
            <a:ext cx="281096" cy="335455"/>
            <a:chOff x="669056" y="3433793"/>
            <a:chExt cx="281096" cy="335455"/>
          </a:xfrm>
        </p:grpSpPr>
        <p:pic>
          <p:nvPicPr>
            <p:cNvPr id="152" name="Picture 151"/>
            <p:cNvPicPr>
              <a:picLocks noChangeAspect="1"/>
            </p:cNvPicPr>
            <p:nvPr/>
          </p:nvPicPr>
          <p:blipFill>
            <a:blip r:embed="rId5"/>
            <a:stretch>
              <a:fillRect/>
            </a:stretch>
          </p:blipFill>
          <p:spPr>
            <a:xfrm>
              <a:off x="682936" y="3433793"/>
              <a:ext cx="265118" cy="335455"/>
            </a:xfrm>
            <a:prstGeom prst="rect">
              <a:avLst/>
            </a:prstGeom>
          </p:spPr>
        </p:pic>
        <p:sp>
          <p:nvSpPr>
            <p:cNvPr id="153" name="TextBox 15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3" name="Group 112"/>
          <p:cNvGrpSpPr/>
          <p:nvPr/>
        </p:nvGrpSpPr>
        <p:grpSpPr>
          <a:xfrm>
            <a:off x="978008" y="3835961"/>
            <a:ext cx="281096" cy="335455"/>
            <a:chOff x="669056" y="3433793"/>
            <a:chExt cx="281096" cy="335455"/>
          </a:xfrm>
        </p:grpSpPr>
        <p:pic>
          <p:nvPicPr>
            <p:cNvPr id="150" name="Picture 149"/>
            <p:cNvPicPr>
              <a:picLocks noChangeAspect="1"/>
            </p:cNvPicPr>
            <p:nvPr/>
          </p:nvPicPr>
          <p:blipFill>
            <a:blip r:embed="rId5"/>
            <a:stretch>
              <a:fillRect/>
            </a:stretch>
          </p:blipFill>
          <p:spPr>
            <a:xfrm>
              <a:off x="682936" y="3433793"/>
              <a:ext cx="265118" cy="335455"/>
            </a:xfrm>
            <a:prstGeom prst="rect">
              <a:avLst/>
            </a:prstGeom>
          </p:spPr>
        </p:pic>
        <p:sp>
          <p:nvSpPr>
            <p:cNvPr id="151" name="TextBox 15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4" name="Group 113"/>
          <p:cNvGrpSpPr/>
          <p:nvPr/>
        </p:nvGrpSpPr>
        <p:grpSpPr>
          <a:xfrm>
            <a:off x="1662441" y="3454961"/>
            <a:ext cx="281096" cy="335455"/>
            <a:chOff x="669056" y="3433793"/>
            <a:chExt cx="281096" cy="335455"/>
          </a:xfrm>
        </p:grpSpPr>
        <p:pic>
          <p:nvPicPr>
            <p:cNvPr id="148" name="Picture 147"/>
            <p:cNvPicPr>
              <a:picLocks noChangeAspect="1"/>
            </p:cNvPicPr>
            <p:nvPr/>
          </p:nvPicPr>
          <p:blipFill>
            <a:blip r:embed="rId5"/>
            <a:stretch>
              <a:fillRect/>
            </a:stretch>
          </p:blipFill>
          <p:spPr>
            <a:xfrm>
              <a:off x="682936" y="3433793"/>
              <a:ext cx="265118" cy="335455"/>
            </a:xfrm>
            <a:prstGeom prst="rect">
              <a:avLst/>
            </a:prstGeom>
          </p:spPr>
        </p:pic>
        <p:sp>
          <p:nvSpPr>
            <p:cNvPr id="149" name="TextBox 14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15" name="Group 114"/>
          <p:cNvGrpSpPr/>
          <p:nvPr/>
        </p:nvGrpSpPr>
        <p:grpSpPr>
          <a:xfrm>
            <a:off x="1976037" y="3454961"/>
            <a:ext cx="281096" cy="335455"/>
            <a:chOff x="669056" y="3433793"/>
            <a:chExt cx="281096" cy="335455"/>
          </a:xfrm>
        </p:grpSpPr>
        <p:pic>
          <p:nvPicPr>
            <p:cNvPr id="146" name="Picture 145"/>
            <p:cNvPicPr>
              <a:picLocks noChangeAspect="1"/>
            </p:cNvPicPr>
            <p:nvPr/>
          </p:nvPicPr>
          <p:blipFill>
            <a:blip r:embed="rId5"/>
            <a:stretch>
              <a:fillRect/>
            </a:stretch>
          </p:blipFill>
          <p:spPr>
            <a:xfrm>
              <a:off x="682936" y="3433793"/>
              <a:ext cx="265118" cy="335455"/>
            </a:xfrm>
            <a:prstGeom prst="rect">
              <a:avLst/>
            </a:prstGeom>
          </p:spPr>
        </p:pic>
        <p:sp>
          <p:nvSpPr>
            <p:cNvPr id="147" name="TextBox 14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116" name="Group 115"/>
          <p:cNvGrpSpPr/>
          <p:nvPr/>
        </p:nvGrpSpPr>
        <p:grpSpPr>
          <a:xfrm>
            <a:off x="2295924" y="3454961"/>
            <a:ext cx="281096" cy="335455"/>
            <a:chOff x="669056" y="3433793"/>
            <a:chExt cx="281096" cy="335455"/>
          </a:xfrm>
        </p:grpSpPr>
        <p:pic>
          <p:nvPicPr>
            <p:cNvPr id="144" name="Picture 143"/>
            <p:cNvPicPr>
              <a:picLocks noChangeAspect="1"/>
            </p:cNvPicPr>
            <p:nvPr/>
          </p:nvPicPr>
          <p:blipFill>
            <a:blip r:embed="rId5"/>
            <a:stretch>
              <a:fillRect/>
            </a:stretch>
          </p:blipFill>
          <p:spPr>
            <a:xfrm>
              <a:off x="682936" y="3433793"/>
              <a:ext cx="265118" cy="335455"/>
            </a:xfrm>
            <a:prstGeom prst="rect">
              <a:avLst/>
            </a:prstGeom>
          </p:spPr>
        </p:pic>
        <p:sp>
          <p:nvSpPr>
            <p:cNvPr id="145" name="TextBox 14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117" name="Group 116"/>
          <p:cNvGrpSpPr/>
          <p:nvPr/>
        </p:nvGrpSpPr>
        <p:grpSpPr>
          <a:xfrm>
            <a:off x="1662441" y="3835961"/>
            <a:ext cx="281096" cy="335455"/>
            <a:chOff x="669056" y="3433793"/>
            <a:chExt cx="281096" cy="335455"/>
          </a:xfrm>
        </p:grpSpPr>
        <p:pic>
          <p:nvPicPr>
            <p:cNvPr id="142" name="Picture 141"/>
            <p:cNvPicPr>
              <a:picLocks noChangeAspect="1"/>
            </p:cNvPicPr>
            <p:nvPr/>
          </p:nvPicPr>
          <p:blipFill>
            <a:blip r:embed="rId5"/>
            <a:stretch>
              <a:fillRect/>
            </a:stretch>
          </p:blipFill>
          <p:spPr>
            <a:xfrm>
              <a:off x="682936" y="3433793"/>
              <a:ext cx="265118" cy="335455"/>
            </a:xfrm>
            <a:prstGeom prst="rect">
              <a:avLst/>
            </a:prstGeom>
          </p:spPr>
        </p:pic>
        <p:sp>
          <p:nvSpPr>
            <p:cNvPr id="143" name="TextBox 14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8" name="Group 117"/>
          <p:cNvGrpSpPr/>
          <p:nvPr/>
        </p:nvGrpSpPr>
        <p:grpSpPr>
          <a:xfrm>
            <a:off x="1976037" y="3835961"/>
            <a:ext cx="281096" cy="335455"/>
            <a:chOff x="669056" y="3433793"/>
            <a:chExt cx="281096" cy="335455"/>
          </a:xfrm>
        </p:grpSpPr>
        <p:pic>
          <p:nvPicPr>
            <p:cNvPr id="140" name="Picture 139"/>
            <p:cNvPicPr>
              <a:picLocks noChangeAspect="1"/>
            </p:cNvPicPr>
            <p:nvPr/>
          </p:nvPicPr>
          <p:blipFill>
            <a:blip r:embed="rId5"/>
            <a:stretch>
              <a:fillRect/>
            </a:stretch>
          </p:blipFill>
          <p:spPr>
            <a:xfrm>
              <a:off x="682936" y="3433793"/>
              <a:ext cx="265118" cy="335455"/>
            </a:xfrm>
            <a:prstGeom prst="rect">
              <a:avLst/>
            </a:prstGeom>
          </p:spPr>
        </p:pic>
        <p:sp>
          <p:nvSpPr>
            <p:cNvPr id="141" name="TextBox 14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9" name="Group 118"/>
          <p:cNvGrpSpPr/>
          <p:nvPr/>
        </p:nvGrpSpPr>
        <p:grpSpPr>
          <a:xfrm>
            <a:off x="2295924" y="3835961"/>
            <a:ext cx="281096" cy="335455"/>
            <a:chOff x="669056" y="3433793"/>
            <a:chExt cx="281096" cy="335455"/>
          </a:xfrm>
        </p:grpSpPr>
        <p:pic>
          <p:nvPicPr>
            <p:cNvPr id="138" name="Picture 137"/>
            <p:cNvPicPr>
              <a:picLocks noChangeAspect="1"/>
            </p:cNvPicPr>
            <p:nvPr/>
          </p:nvPicPr>
          <p:blipFill>
            <a:blip r:embed="rId5"/>
            <a:stretch>
              <a:fillRect/>
            </a:stretch>
          </p:blipFill>
          <p:spPr>
            <a:xfrm>
              <a:off x="682936" y="3433793"/>
              <a:ext cx="265118" cy="335455"/>
            </a:xfrm>
            <a:prstGeom prst="rect">
              <a:avLst/>
            </a:prstGeom>
          </p:spPr>
        </p:pic>
        <p:sp>
          <p:nvSpPr>
            <p:cNvPr id="139" name="TextBox 13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0" name="Group 119"/>
          <p:cNvGrpSpPr/>
          <p:nvPr/>
        </p:nvGrpSpPr>
        <p:grpSpPr>
          <a:xfrm>
            <a:off x="2985346" y="3454961"/>
            <a:ext cx="281096" cy="335455"/>
            <a:chOff x="669056" y="3433793"/>
            <a:chExt cx="281096" cy="335455"/>
          </a:xfrm>
        </p:grpSpPr>
        <p:pic>
          <p:nvPicPr>
            <p:cNvPr id="136" name="Picture 135"/>
            <p:cNvPicPr>
              <a:picLocks noChangeAspect="1"/>
            </p:cNvPicPr>
            <p:nvPr/>
          </p:nvPicPr>
          <p:blipFill>
            <a:blip r:embed="rId5"/>
            <a:stretch>
              <a:fillRect/>
            </a:stretch>
          </p:blipFill>
          <p:spPr>
            <a:xfrm>
              <a:off x="682936" y="3433793"/>
              <a:ext cx="265118" cy="335455"/>
            </a:xfrm>
            <a:prstGeom prst="rect">
              <a:avLst/>
            </a:prstGeom>
          </p:spPr>
        </p:pic>
        <p:sp>
          <p:nvSpPr>
            <p:cNvPr id="137" name="TextBox 13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121" name="Group 120"/>
          <p:cNvGrpSpPr/>
          <p:nvPr/>
        </p:nvGrpSpPr>
        <p:grpSpPr>
          <a:xfrm>
            <a:off x="3298942" y="3454961"/>
            <a:ext cx="281096" cy="335455"/>
            <a:chOff x="669056" y="3433793"/>
            <a:chExt cx="281096" cy="335455"/>
          </a:xfrm>
        </p:grpSpPr>
        <p:pic>
          <p:nvPicPr>
            <p:cNvPr id="134" name="Picture 133"/>
            <p:cNvPicPr>
              <a:picLocks noChangeAspect="1"/>
            </p:cNvPicPr>
            <p:nvPr/>
          </p:nvPicPr>
          <p:blipFill>
            <a:blip r:embed="rId5"/>
            <a:stretch>
              <a:fillRect/>
            </a:stretch>
          </p:blipFill>
          <p:spPr>
            <a:xfrm>
              <a:off x="682936" y="3433793"/>
              <a:ext cx="265118" cy="335455"/>
            </a:xfrm>
            <a:prstGeom prst="rect">
              <a:avLst/>
            </a:prstGeom>
          </p:spPr>
        </p:pic>
        <p:sp>
          <p:nvSpPr>
            <p:cNvPr id="135" name="TextBox 13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122" name="Group 121"/>
          <p:cNvGrpSpPr/>
          <p:nvPr/>
        </p:nvGrpSpPr>
        <p:grpSpPr>
          <a:xfrm>
            <a:off x="3618829" y="3454961"/>
            <a:ext cx="281096" cy="335455"/>
            <a:chOff x="669056" y="3433793"/>
            <a:chExt cx="281096" cy="335455"/>
          </a:xfrm>
        </p:grpSpPr>
        <p:pic>
          <p:nvPicPr>
            <p:cNvPr id="132" name="Picture 131"/>
            <p:cNvPicPr>
              <a:picLocks noChangeAspect="1"/>
            </p:cNvPicPr>
            <p:nvPr/>
          </p:nvPicPr>
          <p:blipFill>
            <a:blip r:embed="rId5"/>
            <a:stretch>
              <a:fillRect/>
            </a:stretch>
          </p:blipFill>
          <p:spPr>
            <a:xfrm>
              <a:off x="682936" y="3433793"/>
              <a:ext cx="265118" cy="335455"/>
            </a:xfrm>
            <a:prstGeom prst="rect">
              <a:avLst/>
            </a:prstGeom>
          </p:spPr>
        </p:pic>
        <p:sp>
          <p:nvSpPr>
            <p:cNvPr id="133" name="TextBox 13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123" name="Group 122"/>
          <p:cNvGrpSpPr/>
          <p:nvPr/>
        </p:nvGrpSpPr>
        <p:grpSpPr>
          <a:xfrm>
            <a:off x="2985346" y="3835961"/>
            <a:ext cx="281096" cy="335455"/>
            <a:chOff x="669056" y="3433793"/>
            <a:chExt cx="281096" cy="335455"/>
          </a:xfrm>
        </p:grpSpPr>
        <p:pic>
          <p:nvPicPr>
            <p:cNvPr id="130" name="Picture 129"/>
            <p:cNvPicPr>
              <a:picLocks noChangeAspect="1"/>
            </p:cNvPicPr>
            <p:nvPr/>
          </p:nvPicPr>
          <p:blipFill>
            <a:blip r:embed="rId5"/>
            <a:stretch>
              <a:fillRect/>
            </a:stretch>
          </p:blipFill>
          <p:spPr>
            <a:xfrm>
              <a:off x="682936" y="3433793"/>
              <a:ext cx="265118" cy="335455"/>
            </a:xfrm>
            <a:prstGeom prst="rect">
              <a:avLst/>
            </a:prstGeom>
          </p:spPr>
        </p:pic>
        <p:sp>
          <p:nvSpPr>
            <p:cNvPr id="131" name="TextBox 130"/>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24" name="Group 123"/>
          <p:cNvGrpSpPr/>
          <p:nvPr/>
        </p:nvGrpSpPr>
        <p:grpSpPr>
          <a:xfrm>
            <a:off x="3298942" y="3835961"/>
            <a:ext cx="281096" cy="335455"/>
            <a:chOff x="669056" y="3433793"/>
            <a:chExt cx="281096" cy="335455"/>
          </a:xfrm>
        </p:grpSpPr>
        <p:pic>
          <p:nvPicPr>
            <p:cNvPr id="128" name="Picture 127"/>
            <p:cNvPicPr>
              <a:picLocks noChangeAspect="1"/>
            </p:cNvPicPr>
            <p:nvPr/>
          </p:nvPicPr>
          <p:blipFill>
            <a:blip r:embed="rId5"/>
            <a:stretch>
              <a:fillRect/>
            </a:stretch>
          </p:blipFill>
          <p:spPr>
            <a:xfrm>
              <a:off x="682936" y="3433793"/>
              <a:ext cx="265118" cy="335455"/>
            </a:xfrm>
            <a:prstGeom prst="rect">
              <a:avLst/>
            </a:prstGeom>
          </p:spPr>
        </p:pic>
        <p:sp>
          <p:nvSpPr>
            <p:cNvPr id="129" name="TextBox 12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5" name="Group 124"/>
          <p:cNvGrpSpPr/>
          <p:nvPr/>
        </p:nvGrpSpPr>
        <p:grpSpPr>
          <a:xfrm>
            <a:off x="3618829" y="3835961"/>
            <a:ext cx="281096" cy="335455"/>
            <a:chOff x="669056" y="3433793"/>
            <a:chExt cx="281096" cy="335455"/>
          </a:xfrm>
        </p:grpSpPr>
        <p:pic>
          <p:nvPicPr>
            <p:cNvPr id="126" name="Picture 125"/>
            <p:cNvPicPr>
              <a:picLocks noChangeAspect="1"/>
            </p:cNvPicPr>
            <p:nvPr/>
          </p:nvPicPr>
          <p:blipFill>
            <a:blip r:embed="rId5"/>
            <a:stretch>
              <a:fillRect/>
            </a:stretch>
          </p:blipFill>
          <p:spPr>
            <a:xfrm>
              <a:off x="682936" y="3433793"/>
              <a:ext cx="265118" cy="335455"/>
            </a:xfrm>
            <a:prstGeom prst="rect">
              <a:avLst/>
            </a:prstGeom>
          </p:spPr>
        </p:pic>
        <p:sp>
          <p:nvSpPr>
            <p:cNvPr id="127" name="TextBox 12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4" name="Group 73"/>
          <p:cNvGrpSpPr/>
          <p:nvPr/>
        </p:nvGrpSpPr>
        <p:grpSpPr>
          <a:xfrm>
            <a:off x="1941439" y="2228405"/>
            <a:ext cx="354485" cy="338109"/>
            <a:chOff x="4583724" y="1364723"/>
            <a:chExt cx="354485" cy="338109"/>
          </a:xfrm>
        </p:grpSpPr>
        <p:pic>
          <p:nvPicPr>
            <p:cNvPr id="75" name="Picture 74"/>
            <p:cNvPicPr>
              <a:picLocks noChangeAspect="1"/>
            </p:cNvPicPr>
            <p:nvPr/>
          </p:nvPicPr>
          <p:blipFill>
            <a:blip r:embed="rId4"/>
            <a:stretch>
              <a:fillRect/>
            </a:stretch>
          </p:blipFill>
          <p:spPr>
            <a:xfrm>
              <a:off x="4634299" y="1364723"/>
              <a:ext cx="267215" cy="338109"/>
            </a:xfrm>
            <a:prstGeom prst="rect">
              <a:avLst/>
            </a:prstGeom>
          </p:spPr>
        </p:pic>
        <p:sp>
          <p:nvSpPr>
            <p:cNvPr id="76" name="TextBox 7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86" name="Group 85"/>
          <p:cNvGrpSpPr/>
          <p:nvPr/>
        </p:nvGrpSpPr>
        <p:grpSpPr>
          <a:xfrm>
            <a:off x="2257133" y="2614142"/>
            <a:ext cx="354485" cy="338109"/>
            <a:chOff x="4583724" y="1364723"/>
            <a:chExt cx="354485" cy="338109"/>
          </a:xfrm>
        </p:grpSpPr>
        <p:pic>
          <p:nvPicPr>
            <p:cNvPr id="87" name="Picture 86"/>
            <p:cNvPicPr>
              <a:picLocks noChangeAspect="1"/>
            </p:cNvPicPr>
            <p:nvPr/>
          </p:nvPicPr>
          <p:blipFill>
            <a:blip r:embed="rId4"/>
            <a:stretch>
              <a:fillRect/>
            </a:stretch>
          </p:blipFill>
          <p:spPr>
            <a:xfrm>
              <a:off x="4634299" y="1364723"/>
              <a:ext cx="267215" cy="338109"/>
            </a:xfrm>
            <a:prstGeom prst="rect">
              <a:avLst/>
            </a:prstGeom>
          </p:spPr>
        </p:pic>
        <p:sp>
          <p:nvSpPr>
            <p:cNvPr id="88" name="TextBox 8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95" name="Group 94"/>
          <p:cNvGrpSpPr/>
          <p:nvPr/>
        </p:nvGrpSpPr>
        <p:grpSpPr>
          <a:xfrm>
            <a:off x="3580038" y="2228405"/>
            <a:ext cx="354485" cy="338109"/>
            <a:chOff x="4583724" y="1364723"/>
            <a:chExt cx="354485" cy="338109"/>
          </a:xfrm>
        </p:grpSpPr>
        <p:pic>
          <p:nvPicPr>
            <p:cNvPr id="96" name="Picture 95"/>
            <p:cNvPicPr>
              <a:picLocks noChangeAspect="1"/>
            </p:cNvPicPr>
            <p:nvPr/>
          </p:nvPicPr>
          <p:blipFill>
            <a:blip r:embed="rId4"/>
            <a:stretch>
              <a:fillRect/>
            </a:stretch>
          </p:blipFill>
          <p:spPr>
            <a:xfrm>
              <a:off x="4634299" y="1364723"/>
              <a:ext cx="267215" cy="338109"/>
            </a:xfrm>
            <a:prstGeom prst="rect">
              <a:avLst/>
            </a:prstGeom>
          </p:spPr>
        </p:pic>
        <p:sp>
          <p:nvSpPr>
            <p:cNvPr id="97" name="TextBox 9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04" name="Group 103"/>
          <p:cNvGrpSpPr/>
          <p:nvPr/>
        </p:nvGrpSpPr>
        <p:grpSpPr>
          <a:xfrm>
            <a:off x="3580038" y="2614142"/>
            <a:ext cx="354485" cy="338109"/>
            <a:chOff x="4583724" y="1364723"/>
            <a:chExt cx="354485" cy="338109"/>
          </a:xfrm>
        </p:grpSpPr>
        <p:pic>
          <p:nvPicPr>
            <p:cNvPr id="105" name="Picture 104"/>
            <p:cNvPicPr>
              <a:picLocks noChangeAspect="1"/>
            </p:cNvPicPr>
            <p:nvPr/>
          </p:nvPicPr>
          <p:blipFill>
            <a:blip r:embed="rId4"/>
            <a:stretch>
              <a:fillRect/>
            </a:stretch>
          </p:blipFill>
          <p:spPr>
            <a:xfrm>
              <a:off x="4634299" y="1364723"/>
              <a:ext cx="267215" cy="338109"/>
            </a:xfrm>
            <a:prstGeom prst="rect">
              <a:avLst/>
            </a:prstGeom>
          </p:spPr>
        </p:pic>
        <p:sp>
          <p:nvSpPr>
            <p:cNvPr id="106" name="TextBox 10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7" name="Group 76"/>
          <p:cNvGrpSpPr/>
          <p:nvPr/>
        </p:nvGrpSpPr>
        <p:grpSpPr>
          <a:xfrm>
            <a:off x="2257133" y="2228405"/>
            <a:ext cx="354485" cy="338109"/>
            <a:chOff x="4583724" y="1364723"/>
            <a:chExt cx="354485" cy="338109"/>
          </a:xfrm>
        </p:grpSpPr>
        <p:pic>
          <p:nvPicPr>
            <p:cNvPr id="78" name="Picture 77"/>
            <p:cNvPicPr>
              <a:picLocks noChangeAspect="1"/>
            </p:cNvPicPr>
            <p:nvPr/>
          </p:nvPicPr>
          <p:blipFill>
            <a:blip r:embed="rId4"/>
            <a:stretch>
              <a:fillRect/>
            </a:stretch>
          </p:blipFill>
          <p:spPr>
            <a:xfrm>
              <a:off x="4634299" y="1364723"/>
              <a:ext cx="267215" cy="338109"/>
            </a:xfrm>
            <a:prstGeom prst="rect">
              <a:avLst/>
            </a:prstGeom>
          </p:spPr>
        </p:pic>
        <p:sp>
          <p:nvSpPr>
            <p:cNvPr id="79" name="TextBox 7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59" name="Group 58"/>
          <p:cNvGrpSpPr/>
          <p:nvPr/>
        </p:nvGrpSpPr>
        <p:grpSpPr>
          <a:xfrm>
            <a:off x="939217" y="2228405"/>
            <a:ext cx="354485" cy="338109"/>
            <a:chOff x="4583724" y="1364723"/>
            <a:chExt cx="354485" cy="338109"/>
          </a:xfrm>
        </p:grpSpPr>
        <p:pic>
          <p:nvPicPr>
            <p:cNvPr id="60" name="Picture 59"/>
            <p:cNvPicPr>
              <a:picLocks noChangeAspect="1"/>
            </p:cNvPicPr>
            <p:nvPr/>
          </p:nvPicPr>
          <p:blipFill>
            <a:blip r:embed="rId4"/>
            <a:stretch>
              <a:fillRect/>
            </a:stretch>
          </p:blipFill>
          <p:spPr>
            <a:xfrm>
              <a:off x="4634299" y="1364723"/>
              <a:ext cx="267215" cy="338109"/>
            </a:xfrm>
            <a:prstGeom prst="rect">
              <a:avLst/>
            </a:prstGeom>
          </p:spPr>
        </p:pic>
        <p:sp>
          <p:nvSpPr>
            <p:cNvPr id="61" name="TextBox 6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68" name="Group 67"/>
          <p:cNvGrpSpPr/>
          <p:nvPr/>
        </p:nvGrpSpPr>
        <p:grpSpPr>
          <a:xfrm>
            <a:off x="939217" y="2614142"/>
            <a:ext cx="354485" cy="338109"/>
            <a:chOff x="4583724" y="1364723"/>
            <a:chExt cx="354485" cy="338109"/>
          </a:xfrm>
        </p:grpSpPr>
        <p:pic>
          <p:nvPicPr>
            <p:cNvPr id="69" name="Picture 68"/>
            <p:cNvPicPr>
              <a:picLocks noChangeAspect="1"/>
            </p:cNvPicPr>
            <p:nvPr/>
          </p:nvPicPr>
          <p:blipFill>
            <a:blip r:embed="rId4"/>
            <a:stretch>
              <a:fillRect/>
            </a:stretch>
          </p:blipFill>
          <p:spPr>
            <a:xfrm>
              <a:off x="4634299" y="1364723"/>
              <a:ext cx="267215" cy="338109"/>
            </a:xfrm>
            <a:prstGeom prst="rect">
              <a:avLst/>
            </a:prstGeom>
          </p:spPr>
        </p:pic>
        <p:sp>
          <p:nvSpPr>
            <p:cNvPr id="70" name="TextBox 6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sp>
        <p:nvSpPr>
          <p:cNvPr id="169" name="TextBox 168"/>
          <p:cNvSpPr txBox="1"/>
          <p:nvPr/>
        </p:nvSpPr>
        <p:spPr>
          <a:xfrm>
            <a:off x="2693824" y="1510163"/>
            <a:ext cx="1505841" cy="261610"/>
          </a:xfrm>
          <a:prstGeom prst="rect">
            <a:avLst/>
          </a:prstGeom>
          <a:noFill/>
        </p:spPr>
        <p:txBody>
          <a:bodyPr wrap="none" rtlCol="0">
            <a:spAutoFit/>
          </a:bodyPr>
          <a:lstStyle/>
          <a:p>
            <a:r>
              <a:rPr lang="en-US" sz="1100" i="1" dirty="0" smtClean="0">
                <a:solidFill>
                  <a:srgbClr val="E10021"/>
                </a:solidFill>
                <a:latin typeface="Corbel"/>
              </a:rPr>
              <a:t>READ/WRITE/UPDATE</a:t>
            </a:r>
            <a:endParaRPr lang="en-US" sz="1100" i="1" dirty="0">
              <a:solidFill>
                <a:srgbClr val="E10021"/>
              </a:solidFill>
              <a:latin typeface="Corbel"/>
            </a:endParaRPr>
          </a:p>
        </p:txBody>
      </p:sp>
      <p:grpSp>
        <p:nvGrpSpPr>
          <p:cNvPr id="177" name="Group 176"/>
          <p:cNvGrpSpPr/>
          <p:nvPr/>
        </p:nvGrpSpPr>
        <p:grpSpPr>
          <a:xfrm>
            <a:off x="397245" y="1489922"/>
            <a:ext cx="5210432" cy="706834"/>
            <a:chOff x="535001" y="1496787"/>
            <a:chExt cx="5210432" cy="706835"/>
          </a:xfrm>
        </p:grpSpPr>
        <p:cxnSp>
          <p:nvCxnSpPr>
            <p:cNvPr id="170" name="Straight Arrow Connector 169"/>
            <p:cNvCxnSpPr>
              <a:stCxn id="28" idx="2"/>
            </p:cNvCxnSpPr>
            <p:nvPr/>
          </p:nvCxnSpPr>
          <p:spPr>
            <a:xfrm flipH="1">
              <a:off x="535001" y="1496787"/>
              <a:ext cx="1862879" cy="706835"/>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27" idx="2"/>
            </p:cNvCxnSpPr>
            <p:nvPr/>
          </p:nvCxnSpPr>
          <p:spPr>
            <a:xfrm>
              <a:off x="4483420" y="1496787"/>
              <a:ext cx="1262013" cy="699970"/>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grpSp>
        <p:nvGrpSpPr>
          <p:cNvPr id="181" name="Group 180"/>
          <p:cNvGrpSpPr/>
          <p:nvPr/>
        </p:nvGrpSpPr>
        <p:grpSpPr>
          <a:xfrm>
            <a:off x="1422615" y="691244"/>
            <a:ext cx="1950530" cy="805543"/>
            <a:chOff x="1560371" y="691244"/>
            <a:chExt cx="1950530" cy="805543"/>
          </a:xfrm>
        </p:grpSpPr>
        <p:pic>
          <p:nvPicPr>
            <p:cNvPr id="28" name="Picture 27"/>
            <p:cNvPicPr>
              <a:picLocks noChangeAspect="1"/>
            </p:cNvPicPr>
            <p:nvPr/>
          </p:nvPicPr>
          <p:blipFill>
            <a:blip r:embed="rId6"/>
            <a:stretch>
              <a:fillRect/>
            </a:stretch>
          </p:blipFill>
          <p:spPr>
            <a:xfrm>
              <a:off x="1560371" y="691244"/>
              <a:ext cx="1950530" cy="805543"/>
            </a:xfrm>
            <a:prstGeom prst="rect">
              <a:avLst/>
            </a:prstGeom>
          </p:spPr>
        </p:pic>
        <p:sp>
          <p:nvSpPr>
            <p:cNvPr id="179" name="Rectangle 178"/>
            <p:cNvSpPr/>
            <p:nvPr/>
          </p:nvSpPr>
          <p:spPr>
            <a:xfrm>
              <a:off x="2991556"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7" name="Rounded Rectangle 166"/>
          <p:cNvSpPr/>
          <p:nvPr/>
        </p:nvSpPr>
        <p:spPr>
          <a:xfrm>
            <a:off x="1550115"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nvGrpSpPr>
          <p:cNvPr id="182" name="Group 181"/>
          <p:cNvGrpSpPr/>
          <p:nvPr/>
        </p:nvGrpSpPr>
        <p:grpSpPr>
          <a:xfrm>
            <a:off x="3505622" y="691244"/>
            <a:ext cx="1955596" cy="805543"/>
            <a:chOff x="3643378" y="691244"/>
            <a:chExt cx="1955596" cy="805543"/>
          </a:xfrm>
        </p:grpSpPr>
        <p:pic>
          <p:nvPicPr>
            <p:cNvPr id="27" name="Picture 26"/>
            <p:cNvPicPr>
              <a:picLocks noChangeAspect="1"/>
            </p:cNvPicPr>
            <p:nvPr/>
          </p:nvPicPr>
          <p:blipFill>
            <a:blip r:embed="rId7"/>
            <a:stretch>
              <a:fillRect/>
            </a:stretch>
          </p:blipFill>
          <p:spPr>
            <a:xfrm>
              <a:off x="3643378" y="691244"/>
              <a:ext cx="1955596" cy="805543"/>
            </a:xfrm>
            <a:prstGeom prst="rect">
              <a:avLst/>
            </a:prstGeom>
          </p:spPr>
        </p:pic>
        <p:sp>
          <p:nvSpPr>
            <p:cNvPr id="180" name="Rectangle 179"/>
            <p:cNvSpPr/>
            <p:nvPr/>
          </p:nvSpPr>
          <p:spPr>
            <a:xfrm>
              <a:off x="5080000"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8" name="Rounded Rectangle 167"/>
          <p:cNvSpPr/>
          <p:nvPr/>
        </p:nvSpPr>
        <p:spPr>
          <a:xfrm>
            <a:off x="3630169"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71" name="Content Placeholder 48"/>
          <p:cNvSpPr txBox="1">
            <a:spLocks/>
          </p:cNvSpPr>
          <p:nvPr/>
        </p:nvSpPr>
        <p:spPr>
          <a:xfrm>
            <a:off x="6824030" y="586822"/>
            <a:ext cx="2319970" cy="4228173"/>
          </a:xfrm>
          <a:prstGeom prst="rect">
            <a:avLst/>
          </a:prstGeom>
        </p:spPr>
        <p:txBody>
          <a:bodyPr vert="horz" lIns="0" tIns="0" rIns="0" bIns="0" rtlCol="0" anchor="ctr">
            <a:norm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Application has single logical connection to cluster (client object</a:t>
            </a:r>
            <a:r>
              <a:rPr lang="en-US" sz="1800" dirty="0" smtClean="0">
                <a:solidFill>
                  <a:schemeClr val="accent1"/>
                </a:solidFill>
              </a:rPr>
              <a:t>)</a:t>
            </a:r>
            <a:endParaRPr lang="en-US" sz="1400" dirty="0" smtClean="0"/>
          </a:p>
          <a:p>
            <a:pPr marL="285750" indent="-285750">
              <a:lnSpc>
                <a:spcPct val="90000"/>
              </a:lnSpc>
              <a:buFont typeface="Wingdings" charset="2"/>
              <a:buChar char="§"/>
            </a:pPr>
            <a:r>
              <a:rPr lang="en-US" sz="1400" b="0" dirty="0" smtClean="0"/>
              <a:t>Multiple nodes added or removed at once</a:t>
            </a:r>
          </a:p>
          <a:p>
            <a:pPr marL="285750" indent="-285750">
              <a:lnSpc>
                <a:spcPct val="90000"/>
              </a:lnSpc>
              <a:buFont typeface="Wingdings" charset="2"/>
              <a:buChar char="§"/>
            </a:pPr>
            <a:r>
              <a:rPr lang="en-US" sz="1400" b="0" dirty="0" smtClean="0"/>
              <a:t>One-click operation</a:t>
            </a:r>
          </a:p>
          <a:p>
            <a:pPr marL="285750" indent="-285750">
              <a:lnSpc>
                <a:spcPct val="90000"/>
              </a:lnSpc>
              <a:buFont typeface="Wingdings" charset="2"/>
              <a:buChar char="§"/>
            </a:pPr>
            <a:r>
              <a:rPr lang="en-US" sz="1400" b="0" dirty="0" smtClean="0"/>
              <a:t>Incremental movement of active and replica </a:t>
            </a:r>
            <a:r>
              <a:rPr lang="en-US" sz="1400" b="0" dirty="0" err="1" smtClean="0"/>
              <a:t>vbuckets</a:t>
            </a:r>
            <a:r>
              <a:rPr lang="en-US" sz="1400" b="0" dirty="0" smtClean="0"/>
              <a:t> and data</a:t>
            </a:r>
          </a:p>
          <a:p>
            <a:pPr marL="285750" indent="-285750">
              <a:lnSpc>
                <a:spcPct val="90000"/>
              </a:lnSpc>
              <a:buFont typeface="Wingdings" charset="2"/>
              <a:buChar char="§"/>
            </a:pPr>
            <a:r>
              <a:rPr lang="en-US" sz="1400" b="0" dirty="0" smtClean="0"/>
              <a:t>Client library updated via cluster map</a:t>
            </a:r>
          </a:p>
          <a:p>
            <a:pPr marL="285750" indent="-285750">
              <a:lnSpc>
                <a:spcPct val="90000"/>
              </a:lnSpc>
              <a:buFont typeface="Wingdings" charset="2"/>
              <a:buChar char="§"/>
            </a:pPr>
            <a:r>
              <a:rPr lang="en-US" sz="1400" b="0" dirty="0" smtClean="0"/>
              <a:t>Fully online operation, no downtime or loss of performance</a:t>
            </a:r>
            <a:endParaRPr lang="en-US" sz="1400" b="0" dirty="0"/>
          </a:p>
        </p:txBody>
      </p:sp>
    </p:spTree>
    <p:extLst>
      <p:ext uri="{BB962C8B-B14F-4D97-AF65-F5344CB8AC3E}">
        <p14:creationId xmlns:p14="http://schemas.microsoft.com/office/powerpoint/2010/main" val="332159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par>
                                <p:cTn id="8" presetID="22" presetClass="exit" presetSubtype="8" fill="hold" nodeType="withEffect">
                                  <p:stCondLst>
                                    <p:cond delay="0"/>
                                  </p:stCondLst>
                                  <p:childTnLst>
                                    <p:animEffect transition="out" filter="wipe(left)">
                                      <p:cBhvr>
                                        <p:cTn id="9" dur="900"/>
                                        <p:tgtEl>
                                          <p:spTgt spid="52"/>
                                        </p:tgtEl>
                                      </p:cBhvr>
                                    </p:animEffect>
                                    <p:set>
                                      <p:cBhvr>
                                        <p:cTn id="10" dur="1" fill="hold">
                                          <p:stCondLst>
                                            <p:cond delay="899"/>
                                          </p:stCondLst>
                                        </p:cTn>
                                        <p:tgtEl>
                                          <p:spTgt spid="52"/>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9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11354 -1.87539E-6 L 0.36354 -1.87539E-6 " pathEditMode="relative" rAng="0" ptsTypes="AA">
                                      <p:cBhvr>
                                        <p:cTn id="17" dur="1500" fill="hold"/>
                                        <p:tgtEl>
                                          <p:spTgt spid="59"/>
                                        </p:tgtEl>
                                        <p:attrNameLst>
                                          <p:attrName>ppt_x</p:attrName>
                                          <p:attrName>ppt_y</p:attrName>
                                        </p:attrNameLst>
                                      </p:cBhvr>
                                      <p:rCtr x="12500" y="0"/>
                                    </p:animMotion>
                                  </p:childTnLst>
                                </p:cTn>
                              </p:par>
                              <p:par>
                                <p:cTn id="18" presetID="63" presetClass="path" presetSubtype="0" accel="50000" decel="50000" fill="hold" nodeType="withEffect">
                                  <p:stCondLst>
                                    <p:cond delay="0"/>
                                  </p:stCondLst>
                                  <p:childTnLst>
                                    <p:animMotion origin="layout" path="M -2.77778E-6 4.39235E-6 L 0.36372 4.39235E-6 " pathEditMode="relative" rAng="0" ptsTypes="AA">
                                      <p:cBhvr>
                                        <p:cTn id="19" dur="1500" fill="hold"/>
                                        <p:tgtEl>
                                          <p:spTgt spid="68"/>
                                        </p:tgtEl>
                                        <p:attrNameLst>
                                          <p:attrName>ppt_x</p:attrName>
                                          <p:attrName>ppt_y</p:attrName>
                                        </p:attrNameLst>
                                      </p:cBhvr>
                                      <p:rCtr x="18177" y="0"/>
                                    </p:animMotion>
                                  </p:childTnLst>
                                </p:cTn>
                              </p:par>
                              <p:par>
                                <p:cTn id="20" presetID="63" presetClass="path" presetSubtype="0" accel="50000" decel="50000" fill="hold" nodeType="withEffect">
                                  <p:stCondLst>
                                    <p:cond delay="0"/>
                                  </p:stCondLst>
                                  <p:childTnLst>
                                    <p:animMotion origin="layout" path="M 0 4.4153E-6 L 0.25399 4.4153E-6 " pathEditMode="relative" rAng="0" ptsTypes="AA">
                                      <p:cBhvr>
                                        <p:cTn id="21" dur="1500" fill="hold"/>
                                        <p:tgtEl>
                                          <p:spTgt spid="77"/>
                                        </p:tgtEl>
                                        <p:attrNameLst>
                                          <p:attrName>ppt_x</p:attrName>
                                          <p:attrName>ppt_y</p:attrName>
                                        </p:attrNameLst>
                                      </p:cBhvr>
                                      <p:rCtr x="12691" y="0"/>
                                    </p:animMotion>
                                  </p:childTnLst>
                                </p:cTn>
                              </p:par>
                              <p:par>
                                <p:cTn id="22" presetID="63" presetClass="path" presetSubtype="0" accel="50000" decel="50000" fill="hold" nodeType="withEffect">
                                  <p:stCondLst>
                                    <p:cond delay="0"/>
                                  </p:stCondLst>
                                  <p:childTnLst>
                                    <p:animMotion origin="layout" path="M 0 -2.44369E-6 L 0.36545 -2.44369E-6 " pathEditMode="relative" rAng="0" ptsTypes="AA">
                                      <p:cBhvr>
                                        <p:cTn id="23" dur="1500" fill="hold"/>
                                        <p:tgtEl>
                                          <p:spTgt spid="86"/>
                                        </p:tgtEl>
                                        <p:attrNameLst>
                                          <p:attrName>ppt_x</p:attrName>
                                          <p:attrName>ppt_y</p:attrName>
                                        </p:attrNameLst>
                                      </p:cBhvr>
                                      <p:rCtr x="18264" y="0"/>
                                    </p:animMotion>
                                  </p:childTnLst>
                                </p:cTn>
                              </p:par>
                              <p:par>
                                <p:cTn id="24" presetID="63" presetClass="path" presetSubtype="0" accel="50000" decel="50000" fill="hold" nodeType="withEffect">
                                  <p:stCondLst>
                                    <p:cond delay="0"/>
                                  </p:stCondLst>
                                  <p:childTnLst>
                                    <p:animMotion origin="layout" path="M 1.94444E-6 4.4153E-6 L 0.22031 4.4153E-6 " pathEditMode="relative" rAng="0" ptsTypes="AA">
                                      <p:cBhvr>
                                        <p:cTn id="25" dur="1500" fill="hold"/>
                                        <p:tgtEl>
                                          <p:spTgt spid="95"/>
                                        </p:tgtEl>
                                        <p:attrNameLst>
                                          <p:attrName>ppt_x</p:attrName>
                                          <p:attrName>ppt_y</p:attrName>
                                        </p:attrNameLst>
                                      </p:cBhvr>
                                      <p:rCtr x="11007" y="0"/>
                                    </p:animMotion>
                                  </p:childTnLst>
                                </p:cTn>
                              </p:par>
                              <p:par>
                                <p:cTn id="26" presetID="63" presetClass="path" presetSubtype="0" accel="50000" decel="50000" fill="hold" nodeType="withEffect">
                                  <p:stCondLst>
                                    <p:cond delay="0"/>
                                  </p:stCondLst>
                                  <p:childTnLst>
                                    <p:animMotion origin="layout" path="M 1.94444E-6 -2.44369E-6 L 0.25364 -0.07497 " pathEditMode="relative" rAng="0" ptsTypes="AA">
                                      <p:cBhvr>
                                        <p:cTn id="27" dur="1500" fill="hold"/>
                                        <p:tgtEl>
                                          <p:spTgt spid="104"/>
                                        </p:tgtEl>
                                        <p:attrNameLst>
                                          <p:attrName>ppt_x</p:attrName>
                                          <p:attrName>ppt_y</p:attrName>
                                        </p:attrNameLst>
                                      </p:cBhvr>
                                      <p:rCtr x="12674" y="-3764"/>
                                    </p:animMotion>
                                  </p:childTnLst>
                                </p:cTn>
                              </p:par>
                              <p:par>
                                <p:cTn id="28" presetID="63" presetClass="path" presetSubtype="0" accel="50000" decel="50000" fill="hold" nodeType="withEffect">
                                  <p:stCondLst>
                                    <p:cond delay="0"/>
                                  </p:stCondLst>
                                  <p:childTnLst>
                                    <p:animMotion origin="layout" path="M 3.61111E-6 -3.67171E-6 L 0.50885 -3.67171E-6 " pathEditMode="relative" rAng="0" ptsTypes="AA">
                                      <p:cBhvr>
                                        <p:cTn id="29" dur="1500" fill="hold"/>
                                        <p:tgtEl>
                                          <p:spTgt spid="110"/>
                                        </p:tgtEl>
                                        <p:attrNameLst>
                                          <p:attrName>ppt_x</p:attrName>
                                          <p:attrName>ppt_y</p:attrName>
                                        </p:attrNameLst>
                                      </p:cBhvr>
                                      <p:rCtr x="25434" y="0"/>
                                    </p:animMotion>
                                  </p:childTnLst>
                                </p:cTn>
                              </p:par>
                              <p:par>
                                <p:cTn id="30" presetID="63" presetClass="path" presetSubtype="0" accel="50000" decel="50000" fill="hold" nodeType="withEffect">
                                  <p:stCondLst>
                                    <p:cond delay="0"/>
                                  </p:stCondLst>
                                  <p:childTnLst>
                                    <p:animMotion origin="layout" path="M 3.61111E-6 -4.89047E-6 L 0.39739 -0.07405 " pathEditMode="relative" rAng="0" ptsTypes="AA">
                                      <p:cBhvr>
                                        <p:cTn id="31" dur="1500" fill="hold"/>
                                        <p:tgtEl>
                                          <p:spTgt spid="113"/>
                                        </p:tgtEl>
                                        <p:attrNameLst>
                                          <p:attrName>ppt_x</p:attrName>
                                          <p:attrName>ppt_y</p:attrName>
                                        </p:attrNameLst>
                                      </p:cBhvr>
                                      <p:rCtr x="19861" y="-3703"/>
                                    </p:animMotion>
                                  </p:childTnLst>
                                </p:cTn>
                              </p:par>
                              <p:par>
                                <p:cTn id="32" presetID="63" presetClass="path" presetSubtype="0" accel="50000" decel="50000" fill="hold" nodeType="withEffect">
                                  <p:stCondLst>
                                    <p:cond delay="0"/>
                                  </p:stCondLst>
                                  <p:childTnLst>
                                    <p:animMotion origin="layout" path="M -3.61111E-6 -9.87654E-7 L 0.21945 0.07438 " pathEditMode="relative" rAng="0" ptsTypes="AA">
                                      <p:cBhvr>
                                        <p:cTn id="33" dur="1500" fill="hold"/>
                                        <p:tgtEl>
                                          <p:spTgt spid="116"/>
                                        </p:tgtEl>
                                        <p:attrNameLst>
                                          <p:attrName>ppt_x</p:attrName>
                                          <p:attrName>ppt_y</p:attrName>
                                        </p:attrNameLst>
                                      </p:cBhvr>
                                      <p:rCtr x="10972" y="3704"/>
                                    </p:animMotion>
                                  </p:childTnLst>
                                </p:cTn>
                              </p:par>
                              <p:par>
                                <p:cTn id="34" presetID="63" presetClass="path" presetSubtype="0" accel="50000" decel="50000" fill="hold" nodeType="withEffect">
                                  <p:stCondLst>
                                    <p:cond delay="0"/>
                                  </p:stCondLst>
                                  <p:childTnLst>
                                    <p:animMotion origin="layout" path="M -3.61111E-6 -4.89047E-6 L 0.36441 0.00062 " pathEditMode="relative" rAng="0" ptsTypes="AA">
                                      <p:cBhvr>
                                        <p:cTn id="35" dur="1500" fill="hold"/>
                                        <p:tgtEl>
                                          <p:spTgt spid="119"/>
                                        </p:tgtEl>
                                        <p:attrNameLst>
                                          <p:attrName>ppt_x</p:attrName>
                                          <p:attrName>ppt_y</p:attrName>
                                        </p:attrNameLst>
                                      </p:cBhvr>
                                      <p:rCtr x="18212" y="31"/>
                                    </p:animMotion>
                                  </p:childTnLst>
                                </p:cTn>
                              </p:par>
                              <p:par>
                                <p:cTn id="36" presetID="63" presetClass="path" presetSubtype="0" accel="50000" decel="50000" fill="hold" nodeType="withEffect">
                                  <p:stCondLst>
                                    <p:cond delay="0"/>
                                  </p:stCondLst>
                                  <p:childTnLst>
                                    <p:animMotion origin="layout" path="M -1.66667E-6 1.56221E-6 L 0.075 0.00031 " pathEditMode="relative" rAng="0" ptsTypes="AA">
                                      <p:cBhvr>
                                        <p:cTn id="37" dur="1500" fill="hold"/>
                                        <p:tgtEl>
                                          <p:spTgt spid="122"/>
                                        </p:tgtEl>
                                        <p:attrNameLst>
                                          <p:attrName>ppt_x</p:attrName>
                                          <p:attrName>ppt_y</p:attrName>
                                        </p:attrNameLst>
                                      </p:cBhvr>
                                      <p:rCtr x="3750" y="0"/>
                                    </p:animMotion>
                                  </p:childTnLst>
                                </p:cTn>
                              </p:par>
                              <p:par>
                                <p:cTn id="38" presetID="63" presetClass="path" presetSubtype="0" accel="50000" decel="50000" fill="hold" nodeType="withEffect">
                                  <p:stCondLst>
                                    <p:cond delay="0"/>
                                  </p:stCondLst>
                                  <p:childTnLst>
                                    <p:animMotion origin="layout" path="M -1.66667E-6 -4.89047E-6 L 0.25278 -0.07405 " pathEditMode="relative" rAng="0" ptsTypes="AA">
                                      <p:cBhvr>
                                        <p:cTn id="39" dur="1500" fill="hold"/>
                                        <p:tgtEl>
                                          <p:spTgt spid="125"/>
                                        </p:tgtEl>
                                        <p:attrNameLst>
                                          <p:attrName>ppt_x</p:attrName>
                                          <p:attrName>ppt_y</p:attrName>
                                        </p:attrNameLst>
                                      </p:cBhvr>
                                      <p:rCtr x="12639" y="-3703"/>
                                    </p:animMotion>
                                  </p:childTnLst>
                                </p:cTn>
                              </p:par>
                            </p:childTnLst>
                          </p:cTn>
                        </p:par>
                        <p:par>
                          <p:cTn id="40" fill="hold">
                            <p:stCondLst>
                              <p:cond delay="1500"/>
                            </p:stCondLst>
                            <p:childTnLst>
                              <p:par>
                                <p:cTn id="41" presetID="10" presetClass="entr" presetSubtype="0" repeatCount="3000" fill="hold" grpId="0" nodeType="afterEffect">
                                  <p:stCondLst>
                                    <p:cond delay="0"/>
                                  </p:stCondLst>
                                  <p:childTnLst>
                                    <p:set>
                                      <p:cBhvr>
                                        <p:cTn id="42" dur="1" fill="hold">
                                          <p:stCondLst>
                                            <p:cond delay="0"/>
                                          </p:stCondLst>
                                        </p:cTn>
                                        <p:tgtEl>
                                          <p:spTgt spid="168"/>
                                        </p:tgtEl>
                                        <p:attrNameLst>
                                          <p:attrName>style.visibility</p:attrName>
                                        </p:attrNameLst>
                                      </p:cBhvr>
                                      <p:to>
                                        <p:strVal val="visible"/>
                                      </p:to>
                                    </p:set>
                                    <p:animEffect transition="in" filter="fade">
                                      <p:cBhvr>
                                        <p:cTn id="43" dur="400"/>
                                        <p:tgtEl>
                                          <p:spTgt spid="168"/>
                                        </p:tgtEl>
                                      </p:cBhvr>
                                    </p:animEffect>
                                  </p:childTnLst>
                                </p:cTn>
                              </p:par>
                              <p:par>
                                <p:cTn id="44" presetID="10" presetClass="entr" presetSubtype="0" repeatCount="3000" fill="hold" grpId="0" nodeType="withEffect">
                                  <p:stCondLst>
                                    <p:cond delay="0"/>
                                  </p:stCondLst>
                                  <p:childTnLst>
                                    <p:set>
                                      <p:cBhvr>
                                        <p:cTn id="45" dur="1" fill="hold">
                                          <p:stCondLst>
                                            <p:cond delay="0"/>
                                          </p:stCondLst>
                                        </p:cTn>
                                        <p:tgtEl>
                                          <p:spTgt spid="167"/>
                                        </p:tgtEl>
                                        <p:attrNameLst>
                                          <p:attrName>style.visibility</p:attrName>
                                        </p:attrNameLst>
                                      </p:cBhvr>
                                      <p:to>
                                        <p:strVal val="visible"/>
                                      </p:to>
                                    </p:set>
                                    <p:animEffect transition="in" filter="fade">
                                      <p:cBhvr>
                                        <p:cTn id="46" dur="400"/>
                                        <p:tgtEl>
                                          <p:spTgt spid="167"/>
                                        </p:tgtEl>
                                      </p:cBhvr>
                                    </p:animEffect>
                                  </p:childTnLst>
                                </p:cTn>
                              </p:par>
                            </p:childTnLst>
                          </p:cTn>
                        </p:par>
                        <p:par>
                          <p:cTn id="47" fill="hold">
                            <p:stCondLst>
                              <p:cond delay="2700"/>
                            </p:stCondLst>
                            <p:childTnLst>
                              <p:par>
                                <p:cTn id="48" presetID="10" presetClass="exit" presetSubtype="0" fill="hold" grpId="1" nodeType="afterEffect">
                                  <p:stCondLst>
                                    <p:cond delay="0"/>
                                  </p:stCondLst>
                                  <p:childTnLst>
                                    <p:animEffect transition="out" filter="fade">
                                      <p:cBhvr>
                                        <p:cTn id="49" dur="500"/>
                                        <p:tgtEl>
                                          <p:spTgt spid="168"/>
                                        </p:tgtEl>
                                      </p:cBhvr>
                                    </p:animEffect>
                                    <p:set>
                                      <p:cBhvr>
                                        <p:cTn id="50" dur="1" fill="hold">
                                          <p:stCondLst>
                                            <p:cond delay="499"/>
                                          </p:stCondLst>
                                        </p:cTn>
                                        <p:tgtEl>
                                          <p:spTgt spid="168"/>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7"/>
                                        </p:tgtEl>
                                      </p:cBhvr>
                                    </p:animEffect>
                                    <p:set>
                                      <p:cBhvr>
                                        <p:cTn id="53" dur="1" fill="hold">
                                          <p:stCondLst>
                                            <p:cond delay="499"/>
                                          </p:stCondLst>
                                        </p:cTn>
                                        <p:tgtEl>
                                          <p:spTgt spid="167"/>
                                        </p:tgtEl>
                                        <p:attrNameLst>
                                          <p:attrName>style.visibility</p:attrName>
                                        </p:attrNameLst>
                                      </p:cBhvr>
                                      <p:to>
                                        <p:strVal val="hidden"/>
                                      </p:to>
                                    </p:set>
                                  </p:childTnLst>
                                </p:cTn>
                              </p:par>
                            </p:childTnLst>
                          </p:cTn>
                        </p:par>
                        <p:par>
                          <p:cTn id="54" fill="hold">
                            <p:stCondLst>
                              <p:cond delay="3200"/>
                            </p:stCondLst>
                            <p:childTnLst>
                              <p:par>
                                <p:cTn id="55" presetID="10" presetClass="entr" presetSubtype="0" fill="hold" grpId="0" nodeType="afterEffect">
                                  <p:stCondLst>
                                    <p:cond delay="0"/>
                                  </p:stCondLst>
                                  <p:childTnLst>
                                    <p:set>
                                      <p:cBhvr>
                                        <p:cTn id="56" dur="1" fill="hold">
                                          <p:stCondLst>
                                            <p:cond delay="0"/>
                                          </p:stCondLst>
                                        </p:cTn>
                                        <p:tgtEl>
                                          <p:spTgt spid="169"/>
                                        </p:tgtEl>
                                        <p:attrNameLst>
                                          <p:attrName>style.visibility</p:attrName>
                                        </p:attrNameLst>
                                      </p:cBhvr>
                                      <p:to>
                                        <p:strVal val="visible"/>
                                      </p:to>
                                    </p:set>
                                    <p:animEffect transition="in" filter="fade">
                                      <p:cBhvr>
                                        <p:cTn id="57" dur="500"/>
                                        <p:tgtEl>
                                          <p:spTgt spid="169"/>
                                        </p:tgtEl>
                                      </p:cBhvr>
                                    </p:animEffect>
                                  </p:childTnLst>
                                </p:cTn>
                              </p:par>
                              <p:par>
                                <p:cTn id="58" presetID="22" presetClass="entr" presetSubtype="1" fill="hold" nodeType="withEffect">
                                  <p:stCondLst>
                                    <p:cond delay="0"/>
                                  </p:stCondLst>
                                  <p:childTnLst>
                                    <p:set>
                                      <p:cBhvr>
                                        <p:cTn id="59" dur="1" fill="hold">
                                          <p:stCondLst>
                                            <p:cond delay="0"/>
                                          </p:stCondLst>
                                        </p:cTn>
                                        <p:tgtEl>
                                          <p:spTgt spid="177"/>
                                        </p:tgtEl>
                                        <p:attrNameLst>
                                          <p:attrName>style.visibility</p:attrName>
                                        </p:attrNameLst>
                                      </p:cBhvr>
                                      <p:to>
                                        <p:strVal val="visible"/>
                                      </p:to>
                                    </p:set>
                                    <p:animEffect transition="in" filter="wipe(up)">
                                      <p:cBhvr>
                                        <p:cTn id="60"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67" grpId="0" animBg="1"/>
      <p:bldP spid="167" grpId="1" animBg="1"/>
      <p:bldP spid="168" grpId="0" animBg="1"/>
      <p:bldP spid="16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762891" y="3023877"/>
            <a:ext cx="7702048" cy="1714492"/>
          </a:xfrm>
          <a:prstGeom prst="round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535081"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What is Multi-Dimensional Scaling? </a:t>
            </a:r>
          </a:p>
        </p:txBody>
      </p:sp>
      <p:sp>
        <p:nvSpPr>
          <p:cNvPr id="5" name="Content Placeholder 4"/>
          <p:cNvSpPr>
            <a:spLocks noGrp="1"/>
          </p:cNvSpPr>
          <p:nvPr>
            <p:ph idx="4294967295"/>
          </p:nvPr>
        </p:nvSpPr>
        <p:spPr>
          <a:xfrm>
            <a:off x="0" y="685800"/>
            <a:ext cx="7431088" cy="2185988"/>
          </a:xfrm>
        </p:spPr>
        <p:txBody>
          <a:bodyPr>
            <a:normAutofit/>
          </a:bodyPr>
          <a:lstStyle/>
          <a:p>
            <a:pPr marL="0" indent="0" algn="ctr">
              <a:buNone/>
            </a:pPr>
            <a:r>
              <a:rPr lang="en-US" i="1" dirty="0" smtClean="0"/>
              <a:t>MDS is the architecture that enables </a:t>
            </a:r>
            <a:r>
              <a:rPr lang="en-US" i="1" dirty="0"/>
              <a:t>i</a:t>
            </a:r>
            <a:r>
              <a:rPr lang="en-US" i="1" dirty="0" smtClean="0"/>
              <a:t>ndependent scaling of data, query and indexing workloads</a:t>
            </a:r>
            <a:r>
              <a:rPr lang="en-US" i="1" dirty="0"/>
              <a:t> </a:t>
            </a:r>
            <a:r>
              <a:rPr lang="en-US" i="1" dirty="0" smtClean="0"/>
              <a:t>while being managed as one cluster</a:t>
            </a:r>
          </a:p>
          <a:p>
            <a:pPr marL="0" indent="0">
              <a:buNone/>
            </a:pPr>
            <a:endParaRPr lang="en-US" b="1" i="1" dirty="0" smtClean="0"/>
          </a:p>
        </p:txBody>
      </p:sp>
      <p:sp>
        <p:nvSpPr>
          <p:cNvPr id="6" name="Rectangle 5"/>
          <p:cNvSpPr/>
          <p:nvPr/>
        </p:nvSpPr>
        <p:spPr>
          <a:xfrm>
            <a:off x="1009417"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30361"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851305"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772249"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93193"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614137"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456028"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184763" y="3487440"/>
            <a:ext cx="6862147" cy="29798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Index Service</a:t>
            </a:r>
            <a:endParaRPr lang="en-US" sz="1400" dirty="0"/>
          </a:p>
        </p:txBody>
      </p:sp>
      <p:cxnSp>
        <p:nvCxnSpPr>
          <p:cNvPr id="19" name="Straight Connector 18"/>
          <p:cNvCxnSpPr/>
          <p:nvPr/>
        </p:nvCxnSpPr>
        <p:spPr>
          <a:xfrm>
            <a:off x="762891" y="4738369"/>
            <a:ext cx="770204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78753" y="4774168"/>
            <a:ext cx="1981958" cy="369332"/>
          </a:xfrm>
          <a:prstGeom prst="rect">
            <a:avLst/>
          </a:prstGeom>
          <a:noFill/>
        </p:spPr>
        <p:txBody>
          <a:bodyPr wrap="none" rtlCol="0">
            <a:spAutoFit/>
          </a:bodyPr>
          <a:lstStyle/>
          <a:p>
            <a:r>
              <a:rPr lang="en-US" sz="1800" dirty="0" smtClean="0"/>
              <a:t>Couchbase Cluster</a:t>
            </a:r>
            <a:endParaRPr lang="en-US" sz="1800" dirty="0"/>
          </a:p>
        </p:txBody>
      </p:sp>
      <p:sp>
        <p:nvSpPr>
          <p:cNvPr id="21" name="Rectangle 20"/>
          <p:cNvSpPr/>
          <p:nvPr/>
        </p:nvSpPr>
        <p:spPr>
          <a:xfrm>
            <a:off x="1184763" y="3861235"/>
            <a:ext cx="6862147" cy="29798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Query Service</a:t>
            </a:r>
            <a:endParaRPr lang="en-US" sz="1400" dirty="0"/>
          </a:p>
        </p:txBody>
      </p:sp>
      <p:sp>
        <p:nvSpPr>
          <p:cNvPr id="24" name="Rectangle 23"/>
          <p:cNvSpPr/>
          <p:nvPr/>
        </p:nvSpPr>
        <p:spPr>
          <a:xfrm>
            <a:off x="1184763" y="4229262"/>
            <a:ext cx="6862147" cy="29798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Data Service</a:t>
            </a:r>
            <a:endParaRPr lang="en-US" sz="1400" dirty="0"/>
          </a:p>
        </p:txBody>
      </p:sp>
      <p:sp>
        <p:nvSpPr>
          <p:cNvPr id="25" name="TextBox 24"/>
          <p:cNvSpPr txBox="1"/>
          <p:nvPr/>
        </p:nvSpPr>
        <p:spPr>
          <a:xfrm>
            <a:off x="1004305" y="3023877"/>
            <a:ext cx="771102" cy="369332"/>
          </a:xfrm>
          <a:prstGeom prst="rect">
            <a:avLst/>
          </a:prstGeom>
          <a:noFill/>
        </p:spPr>
        <p:txBody>
          <a:bodyPr wrap="none" rtlCol="0">
            <a:spAutoFit/>
          </a:bodyPr>
          <a:lstStyle/>
          <a:p>
            <a:pPr algn="ctr"/>
            <a:r>
              <a:rPr lang="en-US" sz="1800" dirty="0" smtClean="0"/>
              <a:t>node1</a:t>
            </a:r>
            <a:endParaRPr lang="en-US" sz="1800" dirty="0"/>
          </a:p>
        </p:txBody>
      </p:sp>
      <p:sp>
        <p:nvSpPr>
          <p:cNvPr id="26" name="TextBox 25"/>
          <p:cNvSpPr txBox="1"/>
          <p:nvPr/>
        </p:nvSpPr>
        <p:spPr>
          <a:xfrm>
            <a:off x="7423572" y="2991611"/>
            <a:ext cx="771102" cy="369332"/>
          </a:xfrm>
          <a:prstGeom prst="rect">
            <a:avLst/>
          </a:prstGeom>
          <a:noFill/>
        </p:spPr>
        <p:txBody>
          <a:bodyPr wrap="none" rtlCol="0">
            <a:spAutoFit/>
          </a:bodyPr>
          <a:lstStyle/>
          <a:p>
            <a:pPr algn="ctr"/>
            <a:r>
              <a:rPr lang="en-US" sz="1800" dirty="0" smtClean="0"/>
              <a:t>node8</a:t>
            </a:r>
            <a:endParaRPr lang="en-US" sz="1800" dirty="0"/>
          </a:p>
        </p:txBody>
      </p:sp>
    </p:spTree>
    <p:extLst>
      <p:ext uri="{BB962C8B-B14F-4D97-AF65-F5344CB8AC3E}">
        <p14:creationId xmlns:p14="http://schemas.microsoft.com/office/powerpoint/2010/main" val="301920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411207" y="2109885"/>
            <a:ext cx="8504428" cy="2628484"/>
          </a:xfrm>
          <a:prstGeom prst="round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115014"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smtClean="0"/>
              <a:t>Modern Architecture</a:t>
            </a:r>
            <a:endParaRPr lang="en-US" dirty="0"/>
          </a:p>
        </p:txBody>
      </p:sp>
      <p:sp>
        <p:nvSpPr>
          <p:cNvPr id="5" name="Content Placeholder 4"/>
          <p:cNvSpPr>
            <a:spLocks noGrp="1"/>
          </p:cNvSpPr>
          <p:nvPr>
            <p:ph idx="4294967295"/>
          </p:nvPr>
        </p:nvSpPr>
        <p:spPr>
          <a:xfrm>
            <a:off x="0" y="685800"/>
            <a:ext cx="8007350" cy="1296988"/>
          </a:xfrm>
        </p:spPr>
        <p:txBody>
          <a:bodyPr>
            <a:normAutofit fontScale="85000" lnSpcReduction="10000"/>
          </a:bodyPr>
          <a:lstStyle/>
          <a:p>
            <a:r>
              <a:rPr lang="en-US" b="1" dirty="0" smtClean="0"/>
              <a:t>Independent Scalability for Best Computational Capacity per Service</a:t>
            </a:r>
            <a:endParaRPr lang="en-US" b="1" dirty="0"/>
          </a:p>
          <a:p>
            <a:pPr marL="230188" lvl="1" indent="0" algn="ctr">
              <a:buNone/>
            </a:pPr>
            <a:r>
              <a:rPr lang="en-US" dirty="0" smtClean="0"/>
              <a:t>	</a:t>
            </a:r>
          </a:p>
          <a:p>
            <a:pPr marL="230188" lvl="1" indent="0" algn="ctr">
              <a:buNone/>
            </a:pPr>
            <a:r>
              <a:rPr lang="en-US" i="1" dirty="0" smtClean="0"/>
              <a:t>Heavier indexing (index more fields) : scale up index </a:t>
            </a:r>
            <a:r>
              <a:rPr lang="en-US" i="1" dirty="0"/>
              <a:t>service </a:t>
            </a:r>
            <a:r>
              <a:rPr lang="en-US" i="1" dirty="0" smtClean="0"/>
              <a:t>nodes</a:t>
            </a:r>
          </a:p>
          <a:p>
            <a:pPr marL="230188" lvl="1" indent="0" algn="ctr">
              <a:buNone/>
            </a:pPr>
            <a:r>
              <a:rPr lang="en-US" i="1" dirty="0" smtClean="0"/>
              <a:t>	More RAM for query processing: scale up query service nodes</a:t>
            </a:r>
          </a:p>
          <a:p>
            <a:pPr marL="230188" lvl="1" indent="0" algn="ctr">
              <a:buNone/>
            </a:pPr>
            <a:endParaRPr lang="en-US" dirty="0"/>
          </a:p>
          <a:p>
            <a:pPr marL="230188" lvl="1" indent="0" algn="ctr">
              <a:buNone/>
            </a:pPr>
            <a:endParaRPr lang="en-US" dirty="0"/>
          </a:p>
        </p:txBody>
      </p:sp>
      <p:sp>
        <p:nvSpPr>
          <p:cNvPr id="6" name="Rectangle 5"/>
          <p:cNvSpPr/>
          <p:nvPr/>
        </p:nvSpPr>
        <p:spPr>
          <a:xfrm>
            <a:off x="589350"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10294"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431238" y="2236404"/>
            <a:ext cx="767727" cy="239825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52182" y="2236404"/>
            <a:ext cx="767727" cy="239825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273126"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194070"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035961" y="3393209"/>
            <a:ext cx="767727" cy="124145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2824" y="4738369"/>
            <a:ext cx="898200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78753" y="4774168"/>
            <a:ext cx="1981958" cy="369332"/>
          </a:xfrm>
          <a:prstGeom prst="rect">
            <a:avLst/>
          </a:prstGeom>
          <a:noFill/>
        </p:spPr>
        <p:txBody>
          <a:bodyPr wrap="none" rtlCol="0">
            <a:spAutoFit/>
          </a:bodyPr>
          <a:lstStyle/>
          <a:p>
            <a:r>
              <a:rPr lang="en-US" sz="1800" dirty="0" smtClean="0"/>
              <a:t>Couchbase Cluster</a:t>
            </a:r>
            <a:endParaRPr lang="en-US" sz="1800" dirty="0"/>
          </a:p>
        </p:txBody>
      </p:sp>
      <p:sp>
        <p:nvSpPr>
          <p:cNvPr id="25" name="TextBox 24"/>
          <p:cNvSpPr txBox="1"/>
          <p:nvPr/>
        </p:nvSpPr>
        <p:spPr>
          <a:xfrm>
            <a:off x="584238" y="3023877"/>
            <a:ext cx="771102" cy="369332"/>
          </a:xfrm>
          <a:prstGeom prst="rect">
            <a:avLst/>
          </a:prstGeom>
          <a:noFill/>
        </p:spPr>
        <p:txBody>
          <a:bodyPr wrap="none" rtlCol="0">
            <a:spAutoFit/>
          </a:bodyPr>
          <a:lstStyle/>
          <a:p>
            <a:pPr algn="ctr"/>
            <a:r>
              <a:rPr lang="en-US" sz="1800" dirty="0" smtClean="0"/>
              <a:t>node1</a:t>
            </a:r>
            <a:endParaRPr lang="en-US" sz="1800" dirty="0"/>
          </a:p>
        </p:txBody>
      </p:sp>
      <p:sp>
        <p:nvSpPr>
          <p:cNvPr id="26" name="TextBox 25"/>
          <p:cNvSpPr txBox="1"/>
          <p:nvPr/>
        </p:nvSpPr>
        <p:spPr>
          <a:xfrm>
            <a:off x="7003505" y="2991611"/>
            <a:ext cx="771102" cy="369332"/>
          </a:xfrm>
          <a:prstGeom prst="rect">
            <a:avLst/>
          </a:prstGeom>
          <a:noFill/>
        </p:spPr>
        <p:txBody>
          <a:bodyPr wrap="none" rtlCol="0">
            <a:spAutoFit/>
          </a:bodyPr>
          <a:lstStyle/>
          <a:p>
            <a:pPr algn="ctr"/>
            <a:r>
              <a:rPr lang="en-US" sz="1800" dirty="0" smtClean="0"/>
              <a:t>node8</a:t>
            </a:r>
            <a:endParaRPr lang="en-US" sz="1800" dirty="0"/>
          </a:p>
        </p:txBody>
      </p:sp>
      <p:sp>
        <p:nvSpPr>
          <p:cNvPr id="23" name="Rectangle 22"/>
          <p:cNvSpPr/>
          <p:nvPr/>
        </p:nvSpPr>
        <p:spPr>
          <a:xfrm>
            <a:off x="7908087" y="3393209"/>
            <a:ext cx="767727" cy="1241452"/>
          </a:xfrm>
          <a:prstGeom prst="rect">
            <a:avLst/>
          </a:prstGeom>
          <a:solidFill>
            <a:srgbClr val="609E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868744" y="2991611"/>
            <a:ext cx="901171" cy="369332"/>
          </a:xfrm>
          <a:prstGeom prst="rect">
            <a:avLst/>
          </a:prstGeom>
          <a:noFill/>
        </p:spPr>
        <p:txBody>
          <a:bodyPr wrap="none" rtlCol="0">
            <a:spAutoFit/>
          </a:bodyPr>
          <a:lstStyle/>
          <a:p>
            <a:pPr algn="ctr"/>
            <a:r>
              <a:rPr lang="en-US" sz="1800" b="1" dirty="0" smtClean="0">
                <a:solidFill>
                  <a:schemeClr val="accent5"/>
                </a:solidFill>
              </a:rPr>
              <a:t>node9</a:t>
            </a:r>
            <a:endParaRPr lang="en-US" sz="1800" b="1" dirty="0">
              <a:solidFill>
                <a:schemeClr val="accent5"/>
              </a:solidFill>
            </a:endParaRPr>
          </a:p>
        </p:txBody>
      </p:sp>
      <p:sp>
        <p:nvSpPr>
          <p:cNvPr id="24" name="Rectangle 23"/>
          <p:cNvSpPr/>
          <p:nvPr/>
        </p:nvSpPr>
        <p:spPr>
          <a:xfrm>
            <a:off x="4466548" y="3487440"/>
            <a:ext cx="4051151" cy="103980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Data Service</a:t>
            </a:r>
            <a:endParaRPr lang="en-US" sz="1400" dirty="0"/>
          </a:p>
        </p:txBody>
      </p:sp>
      <p:sp>
        <p:nvSpPr>
          <p:cNvPr id="28" name="Rectangle 27"/>
          <p:cNvSpPr/>
          <p:nvPr/>
        </p:nvSpPr>
        <p:spPr>
          <a:xfrm>
            <a:off x="3352182" y="2243505"/>
            <a:ext cx="767727" cy="1149704"/>
          </a:xfrm>
          <a:prstGeom prst="rect">
            <a:avLst/>
          </a:prstGeom>
          <a:solidFill>
            <a:srgbClr val="609E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2431238" y="2243505"/>
            <a:ext cx="767727" cy="1149704"/>
          </a:xfrm>
          <a:prstGeom prst="rect">
            <a:avLst/>
          </a:prstGeom>
          <a:solidFill>
            <a:srgbClr val="609E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577622" y="2375416"/>
            <a:ext cx="1410389" cy="215182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Index Service</a:t>
            </a:r>
            <a:endParaRPr lang="en-US" sz="1400" dirty="0"/>
          </a:p>
        </p:txBody>
      </p:sp>
      <p:sp>
        <p:nvSpPr>
          <p:cNvPr id="30" name="Rectangle 29"/>
          <p:cNvSpPr/>
          <p:nvPr/>
        </p:nvSpPr>
        <p:spPr>
          <a:xfrm>
            <a:off x="1510294" y="2243505"/>
            <a:ext cx="767727" cy="1149704"/>
          </a:xfrm>
          <a:prstGeom prst="rect">
            <a:avLst/>
          </a:prstGeom>
          <a:solidFill>
            <a:srgbClr val="609E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589350" y="2243505"/>
            <a:ext cx="767727" cy="1149704"/>
          </a:xfrm>
          <a:prstGeom prst="rect">
            <a:avLst/>
          </a:prstGeom>
          <a:solidFill>
            <a:srgbClr val="609E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764696" y="2375416"/>
            <a:ext cx="1334387" cy="215182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Query Service</a:t>
            </a:r>
            <a:endParaRPr lang="en-US" sz="1400" dirty="0"/>
          </a:p>
        </p:txBody>
      </p:sp>
    </p:spTree>
    <p:extLst>
      <p:ext uri="{BB962C8B-B14F-4D97-AF65-F5344CB8AC3E}">
        <p14:creationId xmlns:p14="http://schemas.microsoft.com/office/powerpoint/2010/main" val="405920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Cross Data </a:t>
            </a:r>
            <a:r>
              <a:rPr lang="en-US" dirty="0"/>
              <a:t>C</a:t>
            </a:r>
            <a:r>
              <a:rPr lang="en-US" dirty="0" smtClean="0"/>
              <a:t>enter Replication</a:t>
            </a:r>
            <a:endParaRPr lang="en-US" dirty="0"/>
          </a:p>
        </p:txBody>
      </p:sp>
    </p:spTree>
    <p:extLst>
      <p:ext uri="{BB962C8B-B14F-4D97-AF65-F5344CB8AC3E}">
        <p14:creationId xmlns:p14="http://schemas.microsoft.com/office/powerpoint/2010/main" val="3837502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leading memory-to-memory replication</a:t>
            </a:r>
            <a:endParaRPr lang="en-US" dirty="0"/>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7687197" y="1517340"/>
            <a:ext cx="1112621" cy="369332"/>
          </a:xfrm>
          <a:prstGeom prst="rect">
            <a:avLst/>
          </a:prstGeom>
          <a:noFill/>
        </p:spPr>
        <p:txBody>
          <a:bodyPr wrap="square" rtlCol="0">
            <a:spAutoFit/>
          </a:bodyPr>
          <a:lstStyle/>
          <a:p>
            <a:r>
              <a:rPr lang="en-US" dirty="0" smtClean="0"/>
              <a:t>New York</a:t>
            </a:r>
            <a:endParaRPr lang="en-US" dirty="0"/>
          </a:p>
        </p:txBody>
      </p:sp>
      <p:sp>
        <p:nvSpPr>
          <p:cNvPr id="6" name="TextBox 5"/>
          <p:cNvSpPr txBox="1"/>
          <p:nvPr/>
        </p:nvSpPr>
        <p:spPr>
          <a:xfrm>
            <a:off x="2279" y="1897912"/>
            <a:ext cx="1112621" cy="646331"/>
          </a:xfrm>
          <a:prstGeom prst="rect">
            <a:avLst/>
          </a:prstGeom>
          <a:noFill/>
        </p:spPr>
        <p:txBody>
          <a:bodyPr wrap="square" rtlCol="0">
            <a:spAutoFit/>
          </a:bodyPr>
          <a:lstStyle/>
          <a:p>
            <a:r>
              <a:rPr lang="en-US" dirty="0" smtClean="0"/>
              <a:t>San Francisco</a:t>
            </a:r>
            <a:endParaRPr lang="en-US" dirty="0"/>
          </a:p>
        </p:txBody>
      </p:sp>
      <p:pic>
        <p:nvPicPr>
          <p:cNvPr id="4" name="Picture 3" descr="xdcr_nyc_sf.0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35" y="552492"/>
            <a:ext cx="8161791" cy="4591008"/>
          </a:xfrm>
          <a:prstGeom prst="rect">
            <a:avLst/>
          </a:prstGeom>
        </p:spPr>
      </p:pic>
    </p:spTree>
    <p:extLst>
      <p:ext uri="{BB962C8B-B14F-4D97-AF65-F5344CB8AC3E}">
        <p14:creationId xmlns:p14="http://schemas.microsoft.com/office/powerpoint/2010/main" val="2515028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 summary</a:t>
            </a:r>
            <a:endParaRPr lang="en-US" dirty="0"/>
          </a:p>
        </p:txBody>
      </p:sp>
      <p:sp>
        <p:nvSpPr>
          <p:cNvPr id="6" name="TextBox 5"/>
          <p:cNvSpPr txBox="1"/>
          <p:nvPr/>
        </p:nvSpPr>
        <p:spPr>
          <a:xfrm>
            <a:off x="1241632" y="-1364650"/>
            <a:ext cx="184666" cy="369332"/>
          </a:xfrm>
          <a:prstGeom prst="rect">
            <a:avLst/>
          </a:prstGeom>
          <a:noFill/>
        </p:spPr>
        <p:txBody>
          <a:bodyPr wrap="none" rtlCol="0">
            <a:spAutoFit/>
          </a:bodyPr>
          <a:lstStyle/>
          <a:p>
            <a:endParaRPr lang="en-US" dirty="0" err="1">
              <a:solidFill>
                <a:srgbClr val="333333"/>
              </a:solidFill>
              <a:latin typeface="Arial"/>
              <a:cs typeface="Arial"/>
            </a:endParaRPr>
          </a:p>
        </p:txBody>
      </p:sp>
      <p:sp>
        <p:nvSpPr>
          <p:cNvPr id="20" name="TextBox 19"/>
          <p:cNvSpPr txBox="1"/>
          <p:nvPr/>
        </p:nvSpPr>
        <p:spPr>
          <a:xfrm>
            <a:off x="200866" y="1404354"/>
            <a:ext cx="3976596" cy="3447098"/>
          </a:xfrm>
          <a:prstGeom prst="rect">
            <a:avLst/>
          </a:prstGeom>
          <a:noFill/>
        </p:spPr>
        <p:txBody>
          <a:bodyPr wrap="square" rtlCol="0">
            <a:spAutoFit/>
          </a:bodyPr>
          <a:lstStyle/>
          <a:p>
            <a:pPr marL="342900" lvl="0" indent="-347472">
              <a:spcBef>
                <a:spcPts val="1200"/>
              </a:spcBef>
              <a:buClr>
                <a:srgbClr val="186A93"/>
              </a:buClr>
              <a:buSzPct val="100000"/>
              <a:buFont typeface="Arial"/>
              <a:buChar char="•"/>
              <a:defRPr/>
            </a:pPr>
            <a:r>
              <a:rPr lang="en-US" sz="2400" b="1" dirty="0" smtClean="0">
                <a:solidFill>
                  <a:srgbClr val="3F3F3F"/>
                </a:solidFill>
              </a:rPr>
              <a:t>      Develop with Agility</a:t>
            </a:r>
          </a:p>
          <a:p>
            <a:pPr marL="342900" lvl="0" indent="-347472">
              <a:spcBef>
                <a:spcPts val="1200"/>
              </a:spcBef>
              <a:buClr>
                <a:srgbClr val="186A93"/>
              </a:buClr>
              <a:buSzPct val="100000"/>
              <a:buFont typeface="Arial"/>
              <a:buChar char="•"/>
              <a:defRPr/>
            </a:pPr>
            <a:endParaRPr lang="en-US" sz="2400" b="1" dirty="0">
              <a:solidFill>
                <a:srgbClr val="3F3F3F"/>
              </a:solidFill>
            </a:endParaRP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Multiple data models</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N1QL - SQL-Like query language </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Multiple indexes</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Languages, ODBC / JDBC drivers and frameworks you already know</a:t>
            </a:r>
          </a:p>
        </p:txBody>
      </p:sp>
      <p:sp>
        <p:nvSpPr>
          <p:cNvPr id="22" name="TextBox 21"/>
          <p:cNvSpPr txBox="1"/>
          <p:nvPr/>
        </p:nvSpPr>
        <p:spPr>
          <a:xfrm>
            <a:off x="4252926" y="1453445"/>
            <a:ext cx="4779320" cy="3108544"/>
          </a:xfrm>
          <a:prstGeom prst="rect">
            <a:avLst/>
          </a:prstGeom>
          <a:noFill/>
        </p:spPr>
        <p:txBody>
          <a:bodyPr wrap="square" rtlCol="0">
            <a:spAutoFit/>
          </a:bodyPr>
          <a:lstStyle/>
          <a:p>
            <a:pPr marL="1824228" lvl="4">
              <a:spcBef>
                <a:spcPts val="1200"/>
              </a:spcBef>
              <a:buClr>
                <a:srgbClr val="186A93"/>
              </a:buClr>
              <a:buSzPct val="100000"/>
              <a:defRPr/>
            </a:pPr>
            <a:r>
              <a:rPr lang="en-US" sz="2400" b="1" dirty="0" smtClean="0">
                <a:solidFill>
                  <a:srgbClr val="3F3F3F"/>
                </a:solidFill>
              </a:rPr>
              <a:t>Operate at Any Scale</a:t>
            </a:r>
          </a:p>
          <a:p>
            <a:pPr marL="1824228" lvl="4">
              <a:spcBef>
                <a:spcPts val="1200"/>
              </a:spcBef>
              <a:buClr>
                <a:srgbClr val="186A93"/>
              </a:buClr>
              <a:buSzPct val="100000"/>
              <a:defRPr/>
            </a:pPr>
            <a:endParaRPr lang="en-US" sz="2400" b="1" dirty="0">
              <a:solidFill>
                <a:srgbClr val="3F3F3F"/>
              </a:solidFill>
            </a:endParaRP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Push-button scalability</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Consistent high-performance </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Always on 24x7 with HA - DR</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Easy Administration with Web UI, Rest API and CLI</a:t>
            </a:r>
            <a:endParaRPr lang="en-US" sz="2000" dirty="0">
              <a:solidFill>
                <a:srgbClr val="3F3F3F"/>
              </a:solidFill>
            </a:endParaRPr>
          </a:p>
          <a:p>
            <a:endParaRPr lang="en-US" dirty="0"/>
          </a:p>
        </p:txBody>
      </p:sp>
      <p:pic>
        <p:nvPicPr>
          <p:cNvPr id="14" name="Picture 13" descr="drum_layered_blue_JSON.eps"/>
          <p:cNvPicPr>
            <a:picLocks noChangeAspect="1"/>
          </p:cNvPicPr>
          <p:nvPr/>
        </p:nvPicPr>
        <p:blipFill>
          <a:blip r:embed="rId3"/>
          <a:stretch>
            <a:fillRect/>
          </a:stretch>
        </p:blipFill>
        <p:spPr>
          <a:xfrm>
            <a:off x="142380" y="1307956"/>
            <a:ext cx="697054" cy="895632"/>
          </a:xfrm>
          <a:prstGeom prst="rect">
            <a:avLst/>
          </a:prstGeom>
          <a:effectLst>
            <a:outerShdw blurRad="50800" dist="38100" dir="2700000" algn="tl" rotWithShape="0">
              <a:srgbClr val="000000">
                <a:alpha val="43000"/>
              </a:srgbClr>
            </a:outerShdw>
          </a:effectLst>
        </p:spPr>
      </p:pic>
      <p:sp>
        <p:nvSpPr>
          <p:cNvPr id="2" name="TextBox 1"/>
          <p:cNvSpPr txBox="1"/>
          <p:nvPr/>
        </p:nvSpPr>
        <p:spPr>
          <a:xfrm>
            <a:off x="200865" y="1440405"/>
            <a:ext cx="965902" cy="292388"/>
          </a:xfrm>
          <a:prstGeom prst="rect">
            <a:avLst/>
          </a:prstGeom>
          <a:noFill/>
        </p:spPr>
        <p:txBody>
          <a:bodyPr wrap="square" rtlCol="0">
            <a:spAutoFit/>
          </a:bodyPr>
          <a:lstStyle/>
          <a:p>
            <a:r>
              <a:rPr lang="en-US" sz="1300" b="1" dirty="0" smtClean="0">
                <a:solidFill>
                  <a:schemeClr val="bg1"/>
                </a:solidFill>
              </a:rPr>
              <a:t>N1QL</a:t>
            </a:r>
            <a:endParaRPr lang="en-US" sz="1300" b="1" dirty="0">
              <a:solidFill>
                <a:schemeClr val="bg1"/>
              </a:solidFill>
            </a:endParaRPr>
          </a:p>
        </p:txBody>
      </p:sp>
      <p:pic>
        <p:nvPicPr>
          <p:cNvPr id="16" name="Picture 15" descr="elastic_scale_blue.eps"/>
          <p:cNvPicPr>
            <a:picLocks noChangeAspect="1"/>
          </p:cNvPicPr>
          <p:nvPr/>
        </p:nvPicPr>
        <p:blipFill>
          <a:blip r:embed="rId4"/>
          <a:stretch>
            <a:fillRect/>
          </a:stretch>
        </p:blipFill>
        <p:spPr>
          <a:xfrm>
            <a:off x="4177461" y="1404354"/>
            <a:ext cx="1752056" cy="799234"/>
          </a:xfrm>
          <a:prstGeom prst="rect">
            <a:avLst/>
          </a:prstGeom>
        </p:spPr>
      </p:pic>
      <p:sp>
        <p:nvSpPr>
          <p:cNvPr id="4" name="TextBox 3"/>
          <p:cNvSpPr txBox="1"/>
          <p:nvPr/>
        </p:nvSpPr>
        <p:spPr>
          <a:xfrm>
            <a:off x="839433" y="660039"/>
            <a:ext cx="7800105" cy="369332"/>
          </a:xfrm>
          <a:prstGeom prst="rect">
            <a:avLst/>
          </a:prstGeom>
          <a:solidFill>
            <a:schemeClr val="bg1">
              <a:lumMod val="95000"/>
            </a:schemeClr>
          </a:solidFill>
        </p:spPr>
        <p:txBody>
          <a:bodyPr wrap="square" rtlCol="0">
            <a:spAutoFit/>
          </a:bodyPr>
          <a:lstStyle/>
          <a:p>
            <a:r>
              <a:rPr lang="en-US" b="1" dirty="0" smtClean="0">
                <a:solidFill>
                  <a:schemeClr val="accent1"/>
                </a:solidFill>
              </a:rPr>
              <a:t>The best of both worlds</a:t>
            </a:r>
            <a:endParaRPr lang="en-US" b="1" dirty="0">
              <a:solidFill>
                <a:schemeClr val="accent1"/>
              </a:solidFill>
            </a:endParaRPr>
          </a:p>
        </p:txBody>
      </p:sp>
    </p:spTree>
    <p:extLst>
      <p:ext uri="{BB962C8B-B14F-4D97-AF65-F5344CB8AC3E}">
        <p14:creationId xmlns:p14="http://schemas.microsoft.com/office/powerpoint/2010/main" val="117699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dissolve">
                                      <p:cBhvr>
                                        <p:cTn id="18" dur="500"/>
                                        <p:tgtEl>
                                          <p:spTgt spid="22"/>
                                        </p:tgtEl>
                                      </p:cBhvr>
                                    </p:animEffect>
                                  </p:childTnLst>
                                </p:cTn>
                              </p:par>
                              <p:par>
                                <p:cTn id="19" presetID="9"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Capabilities</a:t>
            </a:r>
            <a:endParaRPr lang="en-US" dirty="0"/>
          </a:p>
        </p:txBody>
      </p:sp>
      <p:sp>
        <p:nvSpPr>
          <p:cNvPr id="6" name="TextBox 5"/>
          <p:cNvSpPr txBox="1"/>
          <p:nvPr/>
        </p:nvSpPr>
        <p:spPr>
          <a:xfrm>
            <a:off x="1241632" y="-1364650"/>
            <a:ext cx="184666" cy="369332"/>
          </a:xfrm>
          <a:prstGeom prst="rect">
            <a:avLst/>
          </a:prstGeom>
          <a:noFill/>
        </p:spPr>
        <p:txBody>
          <a:bodyPr wrap="none" rtlCol="0">
            <a:spAutoFit/>
          </a:bodyPr>
          <a:lstStyle/>
          <a:p>
            <a:endParaRPr lang="en-US" dirty="0" err="1">
              <a:solidFill>
                <a:srgbClr val="333333"/>
              </a:solidFill>
              <a:latin typeface="Arial"/>
              <a:cs typeface="Arial"/>
            </a:endParaRPr>
          </a:p>
        </p:txBody>
      </p:sp>
      <p:sp>
        <p:nvSpPr>
          <p:cNvPr id="20" name="TextBox 19"/>
          <p:cNvSpPr txBox="1"/>
          <p:nvPr/>
        </p:nvSpPr>
        <p:spPr>
          <a:xfrm>
            <a:off x="200866" y="1404354"/>
            <a:ext cx="3976596" cy="3447098"/>
          </a:xfrm>
          <a:prstGeom prst="rect">
            <a:avLst/>
          </a:prstGeom>
          <a:noFill/>
        </p:spPr>
        <p:txBody>
          <a:bodyPr wrap="square" rtlCol="0">
            <a:spAutoFit/>
          </a:bodyPr>
          <a:lstStyle/>
          <a:p>
            <a:pPr marL="342900" lvl="0" indent="-347472">
              <a:spcBef>
                <a:spcPts val="1200"/>
              </a:spcBef>
              <a:buClr>
                <a:srgbClr val="186A93"/>
              </a:buClr>
              <a:buSzPct val="100000"/>
              <a:buFont typeface="Arial"/>
              <a:buChar char="•"/>
              <a:defRPr/>
            </a:pPr>
            <a:r>
              <a:rPr lang="en-US" sz="2400" b="1" dirty="0" smtClean="0">
                <a:solidFill>
                  <a:srgbClr val="3F3F3F"/>
                </a:solidFill>
              </a:rPr>
              <a:t>      Develop with Agility</a:t>
            </a:r>
          </a:p>
          <a:p>
            <a:pPr marL="342900" lvl="0" indent="-347472">
              <a:spcBef>
                <a:spcPts val="1200"/>
              </a:spcBef>
              <a:buClr>
                <a:srgbClr val="186A93"/>
              </a:buClr>
              <a:buSzPct val="100000"/>
              <a:buFont typeface="Arial"/>
              <a:buChar char="•"/>
              <a:defRPr/>
            </a:pPr>
            <a:endParaRPr lang="en-US" sz="2400" b="1" dirty="0">
              <a:solidFill>
                <a:srgbClr val="3F3F3F"/>
              </a:solidFill>
            </a:endParaRP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Multiple data models</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N1QL - SQL-Like query language </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Multiple indexes</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Languages, ODBC / JDBC drivers and frameworks you already know</a:t>
            </a:r>
          </a:p>
        </p:txBody>
      </p:sp>
      <p:sp>
        <p:nvSpPr>
          <p:cNvPr id="22" name="TextBox 21"/>
          <p:cNvSpPr txBox="1"/>
          <p:nvPr/>
        </p:nvSpPr>
        <p:spPr>
          <a:xfrm>
            <a:off x="4252926" y="1453445"/>
            <a:ext cx="4779320" cy="3108544"/>
          </a:xfrm>
          <a:prstGeom prst="rect">
            <a:avLst/>
          </a:prstGeom>
          <a:noFill/>
        </p:spPr>
        <p:txBody>
          <a:bodyPr wrap="square" rtlCol="0">
            <a:spAutoFit/>
          </a:bodyPr>
          <a:lstStyle/>
          <a:p>
            <a:pPr marL="1824228" lvl="4">
              <a:spcBef>
                <a:spcPts val="1200"/>
              </a:spcBef>
              <a:buClr>
                <a:srgbClr val="186A93"/>
              </a:buClr>
              <a:buSzPct val="100000"/>
              <a:defRPr/>
            </a:pPr>
            <a:r>
              <a:rPr lang="en-US" sz="2400" b="1" dirty="0" smtClean="0">
                <a:solidFill>
                  <a:srgbClr val="3F3F3F"/>
                </a:solidFill>
              </a:rPr>
              <a:t>Operate at Any Scale</a:t>
            </a:r>
          </a:p>
          <a:p>
            <a:pPr marL="1824228" lvl="4">
              <a:spcBef>
                <a:spcPts val="1200"/>
              </a:spcBef>
              <a:buClr>
                <a:srgbClr val="186A93"/>
              </a:buClr>
              <a:buSzPct val="100000"/>
              <a:defRPr/>
            </a:pPr>
            <a:endParaRPr lang="en-US" sz="2400" b="1" dirty="0">
              <a:solidFill>
                <a:srgbClr val="3F3F3F"/>
              </a:solidFill>
            </a:endParaRP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Push-button scalability</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Consistent high-performance </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Always on 24x7 with HA - DR</a:t>
            </a:r>
          </a:p>
          <a:p>
            <a:pPr marL="685800" lvl="1" indent="-347472">
              <a:spcBef>
                <a:spcPts val="600"/>
              </a:spcBef>
              <a:buClr>
                <a:srgbClr val="3F3F3F">
                  <a:lumMod val="60000"/>
                  <a:lumOff val="40000"/>
                </a:srgbClr>
              </a:buClr>
              <a:buSzPct val="100000"/>
              <a:buFont typeface="Lucida Grande"/>
              <a:buChar char="­"/>
              <a:defRPr/>
            </a:pPr>
            <a:r>
              <a:rPr lang="en-US" sz="2000" dirty="0" smtClean="0">
                <a:solidFill>
                  <a:srgbClr val="3F3F3F"/>
                </a:solidFill>
              </a:rPr>
              <a:t>Easy Administration with Web UI, Rest API and CLI</a:t>
            </a:r>
            <a:endParaRPr lang="en-US" sz="2000" dirty="0">
              <a:solidFill>
                <a:srgbClr val="3F3F3F"/>
              </a:solidFill>
            </a:endParaRPr>
          </a:p>
          <a:p>
            <a:endParaRPr lang="en-US" dirty="0"/>
          </a:p>
        </p:txBody>
      </p:sp>
      <p:pic>
        <p:nvPicPr>
          <p:cNvPr id="14" name="Picture 13" descr="drum_layered_blue_JSON.eps"/>
          <p:cNvPicPr>
            <a:picLocks noChangeAspect="1"/>
          </p:cNvPicPr>
          <p:nvPr/>
        </p:nvPicPr>
        <p:blipFill>
          <a:blip r:embed="rId3"/>
          <a:stretch>
            <a:fillRect/>
          </a:stretch>
        </p:blipFill>
        <p:spPr>
          <a:xfrm>
            <a:off x="142380" y="1307956"/>
            <a:ext cx="697054" cy="895632"/>
          </a:xfrm>
          <a:prstGeom prst="rect">
            <a:avLst/>
          </a:prstGeom>
          <a:effectLst>
            <a:outerShdw blurRad="50800" dist="38100" dir="2700000" algn="tl" rotWithShape="0">
              <a:srgbClr val="000000">
                <a:alpha val="43000"/>
              </a:srgbClr>
            </a:outerShdw>
          </a:effectLst>
        </p:spPr>
      </p:pic>
      <p:sp>
        <p:nvSpPr>
          <p:cNvPr id="2" name="TextBox 1"/>
          <p:cNvSpPr txBox="1"/>
          <p:nvPr/>
        </p:nvSpPr>
        <p:spPr>
          <a:xfrm>
            <a:off x="200865" y="1440405"/>
            <a:ext cx="965902" cy="292388"/>
          </a:xfrm>
          <a:prstGeom prst="rect">
            <a:avLst/>
          </a:prstGeom>
          <a:noFill/>
        </p:spPr>
        <p:txBody>
          <a:bodyPr wrap="square" rtlCol="0">
            <a:spAutoFit/>
          </a:bodyPr>
          <a:lstStyle/>
          <a:p>
            <a:r>
              <a:rPr lang="en-US" sz="1300" b="1" dirty="0" smtClean="0">
                <a:solidFill>
                  <a:schemeClr val="bg1"/>
                </a:solidFill>
              </a:rPr>
              <a:t>N1QL</a:t>
            </a:r>
            <a:endParaRPr lang="en-US" sz="1300" b="1" dirty="0">
              <a:solidFill>
                <a:schemeClr val="bg1"/>
              </a:solidFill>
            </a:endParaRPr>
          </a:p>
        </p:txBody>
      </p:sp>
      <p:pic>
        <p:nvPicPr>
          <p:cNvPr id="16" name="Picture 15" descr="elastic_scale_blue.eps"/>
          <p:cNvPicPr>
            <a:picLocks noChangeAspect="1"/>
          </p:cNvPicPr>
          <p:nvPr/>
        </p:nvPicPr>
        <p:blipFill>
          <a:blip r:embed="rId4"/>
          <a:stretch>
            <a:fillRect/>
          </a:stretch>
        </p:blipFill>
        <p:spPr>
          <a:xfrm>
            <a:off x="4177461" y="1404354"/>
            <a:ext cx="1752056" cy="799234"/>
          </a:xfrm>
          <a:prstGeom prst="rect">
            <a:avLst/>
          </a:prstGeom>
        </p:spPr>
      </p:pic>
      <p:sp>
        <p:nvSpPr>
          <p:cNvPr id="4" name="TextBox 3"/>
          <p:cNvSpPr txBox="1"/>
          <p:nvPr/>
        </p:nvSpPr>
        <p:spPr>
          <a:xfrm>
            <a:off x="839433" y="660039"/>
            <a:ext cx="7800105" cy="369332"/>
          </a:xfrm>
          <a:prstGeom prst="rect">
            <a:avLst/>
          </a:prstGeom>
          <a:solidFill>
            <a:schemeClr val="bg1">
              <a:lumMod val="95000"/>
            </a:schemeClr>
          </a:solidFill>
        </p:spPr>
        <p:txBody>
          <a:bodyPr wrap="square" rtlCol="0">
            <a:spAutoFit/>
          </a:bodyPr>
          <a:lstStyle/>
          <a:p>
            <a:r>
              <a:rPr lang="en-US" b="1" dirty="0" smtClean="0">
                <a:solidFill>
                  <a:schemeClr val="accent1"/>
                </a:solidFill>
              </a:rPr>
              <a:t>Combines the flexibility of JSON, the power of SQL and the scale of </a:t>
            </a:r>
            <a:r>
              <a:rPr lang="en-US" b="1" dirty="0" err="1" smtClean="0">
                <a:solidFill>
                  <a:schemeClr val="accent1"/>
                </a:solidFill>
              </a:rPr>
              <a:t>NoSQL</a:t>
            </a:r>
            <a:endParaRPr lang="en-US" b="1" dirty="0">
              <a:solidFill>
                <a:schemeClr val="accent1"/>
              </a:solidFill>
            </a:endParaRPr>
          </a:p>
        </p:txBody>
      </p:sp>
    </p:spTree>
    <p:extLst>
      <p:ext uri="{BB962C8B-B14F-4D97-AF65-F5344CB8AC3E}">
        <p14:creationId xmlns:p14="http://schemas.microsoft.com/office/powerpoint/2010/main" val="185257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1"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dissolve">
                                      <p:cBhvr>
                                        <p:cTn id="18" dur="500"/>
                                        <p:tgtEl>
                                          <p:spTgt spid="22"/>
                                        </p:tgtEl>
                                      </p:cBhvr>
                                    </p:animEffect>
                                  </p:childTnLst>
                                </p:cTn>
                              </p:par>
                              <p:par>
                                <p:cTn id="19" presetID="9"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p:bldP spid="22" grpId="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br>
              <a:rPr lang="en-US" dirty="0" smtClean="0"/>
            </a:br>
            <a:r>
              <a:rPr lang="en-US" dirty="0"/>
              <a:t/>
            </a:r>
            <a:br>
              <a:rPr lang="en-US" dirty="0"/>
            </a:br>
            <a:endParaRPr lang="en-US" dirty="0">
              <a:solidFill>
                <a:schemeClr val="tx1"/>
              </a:solidFill>
            </a:endParaRPr>
          </a:p>
        </p:txBody>
      </p:sp>
    </p:spTree>
    <p:extLst>
      <p:ext uri="{BB962C8B-B14F-4D97-AF65-F5344CB8AC3E}">
        <p14:creationId xmlns:p14="http://schemas.microsoft.com/office/powerpoint/2010/main" val="2632667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Couchbase </a:t>
            </a:r>
            <a:r>
              <a:rPr lang="en-US" sz="2400" dirty="0" smtClean="0"/>
              <a:t>provides a complete Data </a:t>
            </a:r>
            <a:r>
              <a:rPr lang="en-US" sz="2400" dirty="0"/>
              <a:t>Management </a:t>
            </a:r>
            <a:r>
              <a:rPr lang="en-US" sz="2400" dirty="0" smtClean="0"/>
              <a:t>solution</a:t>
            </a:r>
            <a:endParaRPr lang="en-US" sz="2400" dirty="0"/>
          </a:p>
        </p:txBody>
      </p:sp>
      <p:sp>
        <p:nvSpPr>
          <p:cNvPr id="25" name="TextBox 24"/>
          <p:cNvSpPr txBox="1"/>
          <p:nvPr/>
        </p:nvSpPr>
        <p:spPr>
          <a:xfrm>
            <a:off x="94071" y="2803320"/>
            <a:ext cx="2014004" cy="646331"/>
          </a:xfrm>
          <a:prstGeom prst="rect">
            <a:avLst/>
          </a:prstGeom>
          <a:noFill/>
        </p:spPr>
        <p:txBody>
          <a:bodyPr wrap="square" rtlCol="0">
            <a:spAutoFit/>
          </a:bodyPr>
          <a:lstStyle/>
          <a:p>
            <a:pPr algn="ctr"/>
            <a:r>
              <a:rPr lang="en-US" b="1" dirty="0" smtClean="0">
                <a:solidFill>
                  <a:schemeClr val="accent2"/>
                </a:solidFill>
              </a:rPr>
              <a:t>Highly available cache</a:t>
            </a:r>
            <a:endParaRPr lang="en-US" b="1" dirty="0">
              <a:solidFill>
                <a:schemeClr val="accent2"/>
              </a:solidFill>
            </a:endParaRPr>
          </a:p>
        </p:txBody>
      </p:sp>
      <p:sp>
        <p:nvSpPr>
          <p:cNvPr id="26" name="TextBox 25"/>
          <p:cNvSpPr txBox="1"/>
          <p:nvPr/>
        </p:nvSpPr>
        <p:spPr>
          <a:xfrm>
            <a:off x="2113194" y="2803320"/>
            <a:ext cx="1488612" cy="646331"/>
          </a:xfrm>
          <a:prstGeom prst="rect">
            <a:avLst/>
          </a:prstGeom>
          <a:noFill/>
        </p:spPr>
        <p:txBody>
          <a:bodyPr wrap="square" rtlCol="0">
            <a:spAutoFit/>
          </a:bodyPr>
          <a:lstStyle/>
          <a:p>
            <a:pPr algn="ctr"/>
            <a:r>
              <a:rPr lang="en-US" b="1" dirty="0" smtClean="0">
                <a:solidFill>
                  <a:schemeClr val="accent2"/>
                </a:solidFill>
              </a:rPr>
              <a:t>Key-value </a:t>
            </a:r>
            <a:r>
              <a:rPr lang="en-US" b="1" dirty="0">
                <a:solidFill>
                  <a:schemeClr val="accent2"/>
                </a:solidFill>
              </a:rPr>
              <a:t>s</a:t>
            </a:r>
            <a:r>
              <a:rPr lang="en-US" b="1" dirty="0" smtClean="0">
                <a:solidFill>
                  <a:schemeClr val="accent2"/>
                </a:solidFill>
              </a:rPr>
              <a:t>tore</a:t>
            </a:r>
            <a:endParaRPr lang="en-US" b="1" dirty="0">
              <a:solidFill>
                <a:schemeClr val="accent2"/>
              </a:solidFill>
            </a:endParaRPr>
          </a:p>
        </p:txBody>
      </p:sp>
      <p:sp>
        <p:nvSpPr>
          <p:cNvPr id="27" name="TextBox 26"/>
          <p:cNvSpPr txBox="1"/>
          <p:nvPr/>
        </p:nvSpPr>
        <p:spPr>
          <a:xfrm>
            <a:off x="3871477" y="2803320"/>
            <a:ext cx="1401046" cy="646331"/>
          </a:xfrm>
          <a:prstGeom prst="rect">
            <a:avLst/>
          </a:prstGeom>
          <a:noFill/>
        </p:spPr>
        <p:txBody>
          <a:bodyPr wrap="square" rtlCol="0">
            <a:spAutoFit/>
          </a:bodyPr>
          <a:lstStyle/>
          <a:p>
            <a:pPr algn="ctr"/>
            <a:r>
              <a:rPr lang="en-US" b="1" dirty="0" smtClean="0">
                <a:solidFill>
                  <a:schemeClr val="accent2"/>
                </a:solidFill>
              </a:rPr>
              <a:t>Document database</a:t>
            </a:r>
            <a:endParaRPr lang="en-US" b="1" dirty="0">
              <a:solidFill>
                <a:schemeClr val="accent2"/>
              </a:solidFill>
            </a:endParaRPr>
          </a:p>
        </p:txBody>
      </p:sp>
      <p:sp>
        <p:nvSpPr>
          <p:cNvPr id="28" name="TextBox 27"/>
          <p:cNvSpPr txBox="1"/>
          <p:nvPr/>
        </p:nvSpPr>
        <p:spPr>
          <a:xfrm>
            <a:off x="5115733" y="2803320"/>
            <a:ext cx="2189134" cy="646331"/>
          </a:xfrm>
          <a:prstGeom prst="rect">
            <a:avLst/>
          </a:prstGeom>
          <a:noFill/>
        </p:spPr>
        <p:txBody>
          <a:bodyPr wrap="square" rtlCol="0">
            <a:spAutoFit/>
          </a:bodyPr>
          <a:lstStyle/>
          <a:p>
            <a:pPr algn="ctr"/>
            <a:r>
              <a:rPr lang="en-US" b="1" dirty="0" smtClean="0">
                <a:solidFill>
                  <a:schemeClr val="accent2"/>
                </a:solidFill>
              </a:rPr>
              <a:t>Embedded database</a:t>
            </a:r>
            <a:endParaRPr lang="en-US" b="1" dirty="0">
              <a:solidFill>
                <a:schemeClr val="accent2"/>
              </a:solidFill>
            </a:endParaRPr>
          </a:p>
        </p:txBody>
      </p:sp>
      <p:sp>
        <p:nvSpPr>
          <p:cNvPr id="46" name="TextBox 45"/>
          <p:cNvSpPr txBox="1"/>
          <p:nvPr/>
        </p:nvSpPr>
        <p:spPr>
          <a:xfrm>
            <a:off x="6868333" y="2803320"/>
            <a:ext cx="2189134" cy="646331"/>
          </a:xfrm>
          <a:prstGeom prst="rect">
            <a:avLst/>
          </a:prstGeom>
          <a:noFill/>
        </p:spPr>
        <p:txBody>
          <a:bodyPr wrap="square" rtlCol="0">
            <a:spAutoFit/>
          </a:bodyPr>
          <a:lstStyle/>
          <a:p>
            <a:pPr algn="ctr"/>
            <a:r>
              <a:rPr lang="en-US" b="1" dirty="0" smtClean="0">
                <a:solidFill>
                  <a:schemeClr val="accent2"/>
                </a:solidFill>
              </a:rPr>
              <a:t>Sync </a:t>
            </a:r>
            <a:br>
              <a:rPr lang="en-US" b="1" dirty="0" smtClean="0">
                <a:solidFill>
                  <a:schemeClr val="accent2"/>
                </a:solidFill>
              </a:rPr>
            </a:br>
            <a:r>
              <a:rPr lang="en-US" b="1" dirty="0" smtClean="0">
                <a:solidFill>
                  <a:schemeClr val="accent2"/>
                </a:solidFill>
              </a:rPr>
              <a:t>management</a:t>
            </a:r>
            <a:endParaRPr lang="en-US" b="1" dirty="0">
              <a:solidFill>
                <a:schemeClr val="accent2"/>
              </a:solidFill>
            </a:endParaRPr>
          </a:p>
        </p:txBody>
      </p:sp>
      <p:sp>
        <p:nvSpPr>
          <p:cNvPr id="48" name="Content Placeholder 2"/>
          <p:cNvSpPr txBox="1">
            <a:spLocks/>
          </p:cNvSpPr>
          <p:nvPr/>
        </p:nvSpPr>
        <p:spPr>
          <a:xfrm>
            <a:off x="457200" y="685801"/>
            <a:ext cx="8686800" cy="549106"/>
          </a:xfrm>
          <a:prstGeom prst="rect">
            <a:avLst/>
          </a:prstGeom>
        </p:spPr>
        <p:txBody>
          <a:bodyPr/>
          <a:lst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178ADB"/>
              </a:buClr>
              <a:buFont typeface="Wingdings" charset="2"/>
              <a:buNone/>
            </a:pPr>
            <a:r>
              <a:rPr lang="en-US" sz="2200" dirty="0" smtClean="0">
                <a:solidFill>
                  <a:srgbClr val="1E1C1C"/>
                </a:solidFill>
                <a:latin typeface="Corbel"/>
              </a:rPr>
              <a:t> General purpose capabilities support a broad range of apps and use cases</a:t>
            </a:r>
          </a:p>
          <a:p>
            <a:pPr marL="0" indent="0">
              <a:buClr>
                <a:srgbClr val="178ADB"/>
              </a:buClr>
              <a:buFont typeface="Wingdings" charset="2"/>
              <a:buNone/>
            </a:pPr>
            <a:endParaRPr lang="en-US" sz="2200" dirty="0">
              <a:solidFill>
                <a:srgbClr val="1E1C1C"/>
              </a:solidFill>
              <a:latin typeface="Corbel"/>
            </a:endParaRPr>
          </a:p>
        </p:txBody>
      </p:sp>
      <p:pic>
        <p:nvPicPr>
          <p:cNvPr id="19" name="Picture 18" descr="drum_layered_blue_JSON.eps"/>
          <p:cNvPicPr>
            <a:picLocks noChangeAspect="1"/>
          </p:cNvPicPr>
          <p:nvPr/>
        </p:nvPicPr>
        <p:blipFill>
          <a:blip r:embed="rId3"/>
          <a:stretch>
            <a:fillRect/>
          </a:stretch>
        </p:blipFill>
        <p:spPr>
          <a:xfrm>
            <a:off x="4056472" y="1444540"/>
            <a:ext cx="1068168" cy="1372471"/>
          </a:xfrm>
          <a:prstGeom prst="rect">
            <a:avLst/>
          </a:prstGeom>
        </p:spPr>
      </p:pic>
      <p:pic>
        <p:nvPicPr>
          <p:cNvPr id="20" name="Picture 19" descr="cache_blue.eps"/>
          <p:cNvPicPr>
            <a:picLocks noChangeAspect="1"/>
          </p:cNvPicPr>
          <p:nvPr/>
        </p:nvPicPr>
        <p:blipFill>
          <a:blip r:embed="rId4"/>
          <a:stretch>
            <a:fillRect/>
          </a:stretch>
        </p:blipFill>
        <p:spPr>
          <a:xfrm>
            <a:off x="322271" y="1603261"/>
            <a:ext cx="1465079" cy="1152085"/>
          </a:xfrm>
          <a:prstGeom prst="rect">
            <a:avLst/>
          </a:prstGeom>
        </p:spPr>
      </p:pic>
      <p:pic>
        <p:nvPicPr>
          <p:cNvPr id="21" name="Picture 20" descr="sync_blu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138" y="1437299"/>
            <a:ext cx="1318048" cy="1318048"/>
          </a:xfrm>
          <a:prstGeom prst="rect">
            <a:avLst/>
          </a:prstGeom>
        </p:spPr>
      </p:pic>
      <p:pic>
        <p:nvPicPr>
          <p:cNvPr id="22" name="Picture 21" descr="key-value-store-blue2.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862" y="1437299"/>
            <a:ext cx="1092221" cy="1395265"/>
          </a:xfrm>
          <a:prstGeom prst="rect">
            <a:avLst/>
          </a:prstGeom>
        </p:spPr>
      </p:pic>
      <p:grpSp>
        <p:nvGrpSpPr>
          <p:cNvPr id="29" name="Group 28"/>
          <p:cNvGrpSpPr/>
          <p:nvPr/>
        </p:nvGrpSpPr>
        <p:grpSpPr>
          <a:xfrm>
            <a:off x="5850278" y="1437299"/>
            <a:ext cx="705899" cy="1379712"/>
            <a:chOff x="5850278" y="1437299"/>
            <a:chExt cx="705899" cy="1379712"/>
          </a:xfrm>
        </p:grpSpPr>
        <p:pic>
          <p:nvPicPr>
            <p:cNvPr id="30" name="Picture 29" descr="embedded_database_blue.eps"/>
            <p:cNvPicPr>
              <a:picLocks noChangeAspect="1"/>
            </p:cNvPicPr>
            <p:nvPr/>
          </p:nvPicPr>
          <p:blipFill>
            <a:blip r:embed="rId7"/>
            <a:stretch>
              <a:fillRect/>
            </a:stretch>
          </p:blipFill>
          <p:spPr>
            <a:xfrm>
              <a:off x="5850278" y="1437299"/>
              <a:ext cx="705899" cy="1379712"/>
            </a:xfrm>
            <a:prstGeom prst="rect">
              <a:avLst/>
            </a:prstGeom>
          </p:spPr>
        </p:pic>
        <p:pic>
          <p:nvPicPr>
            <p:cNvPr id="31" name="Picture 30" descr="drum_layered_blue_JSON.eps"/>
            <p:cNvPicPr>
              <a:picLocks noChangeAspect="1"/>
            </p:cNvPicPr>
            <p:nvPr/>
          </p:nvPicPr>
          <p:blipFill>
            <a:blip r:embed="rId3"/>
            <a:stretch>
              <a:fillRect/>
            </a:stretch>
          </p:blipFill>
          <p:spPr>
            <a:xfrm>
              <a:off x="6016232" y="1928629"/>
              <a:ext cx="385910" cy="495849"/>
            </a:xfrm>
            <a:prstGeom prst="rect">
              <a:avLst/>
            </a:prstGeom>
          </p:spPr>
        </p:pic>
      </p:grpSp>
      <p:cxnSp>
        <p:nvCxnSpPr>
          <p:cNvPr id="4" name="Straight Arrow Connector 3"/>
          <p:cNvCxnSpPr/>
          <p:nvPr/>
        </p:nvCxnSpPr>
        <p:spPr>
          <a:xfrm>
            <a:off x="618304" y="4152397"/>
            <a:ext cx="7762216" cy="8355"/>
          </a:xfrm>
          <a:prstGeom prst="straightConnector1">
            <a:avLst/>
          </a:prstGeom>
          <a:ln w="12700" cmpd="sng">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615954" y="4457198"/>
            <a:ext cx="7764566" cy="0"/>
          </a:xfrm>
          <a:prstGeom prst="straightConnector1">
            <a:avLst/>
          </a:prstGeom>
          <a:ln w="12700" cmpd="sng">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300768" y="1757370"/>
            <a:ext cx="965902" cy="292388"/>
          </a:xfrm>
          <a:prstGeom prst="rect">
            <a:avLst/>
          </a:prstGeom>
          <a:noFill/>
        </p:spPr>
        <p:txBody>
          <a:bodyPr wrap="square" rtlCol="0">
            <a:spAutoFit/>
          </a:bodyPr>
          <a:lstStyle/>
          <a:p>
            <a:r>
              <a:rPr lang="en-US" sz="1300" b="1" dirty="0" smtClean="0">
                <a:solidFill>
                  <a:schemeClr val="bg1"/>
                </a:solidFill>
              </a:rPr>
              <a:t>N1QL</a:t>
            </a:r>
            <a:endParaRPr lang="en-US" sz="1300" b="1" dirty="0">
              <a:solidFill>
                <a:schemeClr val="bg1"/>
              </a:solidFill>
            </a:endParaRPr>
          </a:p>
        </p:txBody>
      </p:sp>
    </p:spTree>
    <p:extLst>
      <p:ext uri="{BB962C8B-B14F-4D97-AF65-F5344CB8AC3E}">
        <p14:creationId xmlns:p14="http://schemas.microsoft.com/office/powerpoint/2010/main" val="27669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tent-management-blu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405" y="3482957"/>
            <a:ext cx="1341841" cy="1007666"/>
          </a:xfrm>
          <a:prstGeom prst="rect">
            <a:avLst/>
          </a:prstGeom>
        </p:spPr>
      </p:pic>
      <p:sp>
        <p:nvSpPr>
          <p:cNvPr id="5" name="Title 4"/>
          <p:cNvSpPr>
            <a:spLocks noGrp="1"/>
          </p:cNvSpPr>
          <p:nvPr>
            <p:ph type="title"/>
          </p:nvPr>
        </p:nvSpPr>
        <p:spPr/>
        <p:txBody>
          <a:bodyPr/>
          <a:lstStyle/>
          <a:p>
            <a:r>
              <a:rPr lang="en-US" dirty="0" smtClean="0"/>
              <a:t>Enterprises use Couchbase to enable key objectives</a:t>
            </a:r>
            <a:endParaRPr lang="en-US" dirty="0"/>
          </a:p>
        </p:txBody>
      </p:sp>
      <p:cxnSp>
        <p:nvCxnSpPr>
          <p:cNvPr id="7" name="Straight Connector 6"/>
          <p:cNvCxnSpPr/>
          <p:nvPr/>
        </p:nvCxnSpPr>
        <p:spPr>
          <a:xfrm flipH="1">
            <a:off x="0" y="2717456"/>
            <a:ext cx="9144000" cy="0"/>
          </a:xfrm>
          <a:prstGeom prst="line">
            <a:avLst/>
          </a:prstGeom>
          <a:ln w="6350" cmpd="sng">
            <a:prstDash val="dot"/>
          </a:ln>
        </p:spPr>
        <p:style>
          <a:lnRef idx="1">
            <a:schemeClr val="dk1"/>
          </a:lnRef>
          <a:fillRef idx="0">
            <a:schemeClr val="dk1"/>
          </a:fillRef>
          <a:effectRef idx="0">
            <a:schemeClr val="dk1"/>
          </a:effectRef>
          <a:fontRef idx="minor">
            <a:schemeClr val="tx1"/>
          </a:fontRef>
        </p:style>
      </p:cxnSp>
      <p:sp>
        <p:nvSpPr>
          <p:cNvPr id="12" name="Content Placeholder 2"/>
          <p:cNvSpPr txBox="1">
            <a:spLocks/>
          </p:cNvSpPr>
          <p:nvPr/>
        </p:nvSpPr>
        <p:spPr>
          <a:xfrm>
            <a:off x="3727874" y="696046"/>
            <a:ext cx="1835182" cy="371708"/>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360 Degree Customer View</a:t>
            </a:r>
            <a:endParaRPr lang="en-US" sz="1700" b="1" dirty="0">
              <a:solidFill>
                <a:schemeClr val="tx2"/>
              </a:solidFill>
            </a:endParaRPr>
          </a:p>
          <a:p>
            <a:pPr algn="ctr"/>
            <a:endParaRPr lang="en-US" sz="1700" b="1" dirty="0" smtClean="0">
              <a:solidFill>
                <a:schemeClr val="tx2"/>
              </a:solidFill>
            </a:endParaRPr>
          </a:p>
        </p:txBody>
      </p:sp>
      <p:sp>
        <p:nvSpPr>
          <p:cNvPr id="13" name="Content Placeholder 2"/>
          <p:cNvSpPr txBox="1">
            <a:spLocks/>
          </p:cNvSpPr>
          <p:nvPr/>
        </p:nvSpPr>
        <p:spPr>
          <a:xfrm>
            <a:off x="0" y="696045"/>
            <a:ext cx="1789320" cy="371709"/>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Profile Management</a:t>
            </a:r>
          </a:p>
        </p:txBody>
      </p:sp>
      <p:sp>
        <p:nvSpPr>
          <p:cNvPr id="14" name="Content Placeholder 2"/>
          <p:cNvSpPr txBox="1">
            <a:spLocks/>
          </p:cNvSpPr>
          <p:nvPr/>
        </p:nvSpPr>
        <p:spPr>
          <a:xfrm>
            <a:off x="1903842" y="2875091"/>
            <a:ext cx="1745626" cy="371709"/>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Catalog</a:t>
            </a:r>
            <a:endParaRPr lang="en-US" sz="1700" b="1" dirty="0" smtClean="0">
              <a:solidFill>
                <a:schemeClr val="tx2"/>
              </a:solidFill>
            </a:endParaRPr>
          </a:p>
        </p:txBody>
      </p:sp>
      <p:sp>
        <p:nvSpPr>
          <p:cNvPr id="15" name="Content Placeholder 2"/>
          <p:cNvSpPr txBox="1">
            <a:spLocks/>
          </p:cNvSpPr>
          <p:nvPr/>
        </p:nvSpPr>
        <p:spPr>
          <a:xfrm>
            <a:off x="7226419" y="2813362"/>
            <a:ext cx="2007494" cy="625942"/>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Fraud </a:t>
            </a:r>
            <a:br>
              <a:rPr lang="en-US" sz="1800" b="1" dirty="0" smtClean="0">
                <a:solidFill>
                  <a:schemeClr val="tx2"/>
                </a:solidFill>
              </a:rPr>
            </a:br>
            <a:r>
              <a:rPr lang="en-US" sz="1800" b="1" dirty="0" smtClean="0">
                <a:solidFill>
                  <a:schemeClr val="tx2"/>
                </a:solidFill>
              </a:rPr>
              <a:t>Detection</a:t>
            </a:r>
            <a:endParaRPr lang="en-US" sz="1700" b="1" dirty="0" smtClean="0">
              <a:solidFill>
                <a:schemeClr val="tx2"/>
              </a:solidFill>
            </a:endParaRPr>
          </a:p>
        </p:txBody>
      </p:sp>
      <p:sp>
        <p:nvSpPr>
          <p:cNvPr id="16" name="Content Placeholder 2"/>
          <p:cNvSpPr txBox="1">
            <a:spLocks/>
          </p:cNvSpPr>
          <p:nvPr/>
        </p:nvSpPr>
        <p:spPr>
          <a:xfrm>
            <a:off x="0" y="2813362"/>
            <a:ext cx="1784218" cy="333713"/>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a:solidFill>
                  <a:schemeClr val="tx2"/>
                </a:solidFill>
              </a:rPr>
              <a:t>Content Management</a:t>
            </a:r>
          </a:p>
          <a:p>
            <a:pPr algn="ctr"/>
            <a:endParaRPr lang="en-US" sz="1700" b="1" dirty="0">
              <a:solidFill>
                <a:schemeClr val="tx2"/>
              </a:solidFill>
            </a:endParaRPr>
          </a:p>
          <a:p>
            <a:pPr algn="ctr"/>
            <a:endParaRPr lang="en-US" sz="1700" b="1" dirty="0" smtClean="0">
              <a:solidFill>
                <a:schemeClr val="tx2"/>
              </a:solidFill>
            </a:endParaRPr>
          </a:p>
        </p:txBody>
      </p:sp>
      <p:sp>
        <p:nvSpPr>
          <p:cNvPr id="17" name="Content Placeholder 2"/>
          <p:cNvSpPr txBox="1">
            <a:spLocks/>
          </p:cNvSpPr>
          <p:nvPr/>
        </p:nvSpPr>
        <p:spPr>
          <a:xfrm>
            <a:off x="5609542" y="685546"/>
            <a:ext cx="1542978" cy="333713"/>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Internet of Things</a:t>
            </a:r>
          </a:p>
        </p:txBody>
      </p:sp>
      <p:grpSp>
        <p:nvGrpSpPr>
          <p:cNvPr id="9" name="Group 8"/>
          <p:cNvGrpSpPr/>
          <p:nvPr/>
        </p:nvGrpSpPr>
        <p:grpSpPr>
          <a:xfrm>
            <a:off x="1828641" y="719331"/>
            <a:ext cx="5440967" cy="4158635"/>
            <a:chOff x="1828641" y="945353"/>
            <a:chExt cx="5440967" cy="3505349"/>
          </a:xfrm>
        </p:grpSpPr>
        <p:cxnSp>
          <p:nvCxnSpPr>
            <p:cNvPr id="6" name="Straight Connector 5"/>
            <p:cNvCxnSpPr/>
            <p:nvPr/>
          </p:nvCxnSpPr>
          <p:spPr>
            <a:xfrm>
              <a:off x="1828641" y="945353"/>
              <a:ext cx="0" cy="3505349"/>
            </a:xfrm>
            <a:prstGeom prst="line">
              <a:avLst/>
            </a:prstGeom>
            <a:ln w="6350" cmpd="sng">
              <a:prstDash val="dot"/>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269608" y="945353"/>
              <a:ext cx="0" cy="3505349"/>
            </a:xfrm>
            <a:prstGeom prst="line">
              <a:avLst/>
            </a:prstGeom>
            <a:ln w="6350" cmpd="sng">
              <a:prstDash val="dot"/>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657282" y="945353"/>
              <a:ext cx="0" cy="3505349"/>
            </a:xfrm>
            <a:prstGeom prst="line">
              <a:avLst/>
            </a:prstGeom>
            <a:ln w="6350" cmpd="sng">
              <a:prstDash val="dot"/>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5485923" y="945353"/>
              <a:ext cx="0" cy="3505349"/>
            </a:xfrm>
            <a:prstGeom prst="line">
              <a:avLst/>
            </a:prstGeom>
            <a:ln w="6350" cmpd="sng">
              <a:prstDash val="dot"/>
            </a:ln>
          </p:spPr>
          <p:style>
            <a:lnRef idx="1">
              <a:schemeClr val="dk1"/>
            </a:lnRef>
            <a:fillRef idx="0">
              <a:schemeClr val="dk1"/>
            </a:fillRef>
            <a:effectRef idx="0">
              <a:schemeClr val="dk1"/>
            </a:effectRef>
            <a:fontRef idx="minor">
              <a:schemeClr val="tx1"/>
            </a:fontRef>
          </p:style>
        </p:cxnSp>
      </p:grpSp>
      <p:sp>
        <p:nvSpPr>
          <p:cNvPr id="25" name="Content Placeholder 2"/>
          <p:cNvSpPr txBox="1">
            <a:spLocks/>
          </p:cNvSpPr>
          <p:nvPr/>
        </p:nvSpPr>
        <p:spPr>
          <a:xfrm>
            <a:off x="5466276" y="2813362"/>
            <a:ext cx="1835182" cy="333713"/>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a:solidFill>
                  <a:schemeClr val="tx2"/>
                </a:solidFill>
              </a:rPr>
              <a:t>Digital Communication</a:t>
            </a:r>
            <a:endParaRPr lang="en-US" sz="1800" b="1" dirty="0" smtClean="0">
              <a:solidFill>
                <a:schemeClr val="tx2"/>
              </a:solidFill>
            </a:endParaRPr>
          </a:p>
        </p:txBody>
      </p:sp>
      <p:sp>
        <p:nvSpPr>
          <p:cNvPr id="26" name="Content Placeholder 2"/>
          <p:cNvSpPr txBox="1">
            <a:spLocks/>
          </p:cNvSpPr>
          <p:nvPr/>
        </p:nvSpPr>
        <p:spPr>
          <a:xfrm>
            <a:off x="3657282" y="2831295"/>
            <a:ext cx="1835182" cy="371708"/>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Real Time </a:t>
            </a:r>
            <a:br>
              <a:rPr lang="en-US" sz="1800" b="1" dirty="0" smtClean="0">
                <a:solidFill>
                  <a:schemeClr val="tx2"/>
                </a:solidFill>
              </a:rPr>
            </a:br>
            <a:r>
              <a:rPr lang="en-US" sz="1800" b="1" dirty="0" smtClean="0">
                <a:solidFill>
                  <a:schemeClr val="tx2"/>
                </a:solidFill>
              </a:rPr>
              <a:t>Big Data</a:t>
            </a:r>
            <a:endParaRPr lang="en-US" sz="1700" b="1" dirty="0">
              <a:solidFill>
                <a:schemeClr val="tx2"/>
              </a:solidFill>
            </a:endParaRPr>
          </a:p>
          <a:p>
            <a:pPr algn="ctr"/>
            <a:endParaRPr lang="en-US" sz="1700" b="1" dirty="0" smtClean="0">
              <a:solidFill>
                <a:schemeClr val="tx2"/>
              </a:solidFill>
            </a:endParaRPr>
          </a:p>
        </p:txBody>
      </p:sp>
      <p:sp>
        <p:nvSpPr>
          <p:cNvPr id="27" name="Content Placeholder 2"/>
          <p:cNvSpPr txBox="1">
            <a:spLocks/>
          </p:cNvSpPr>
          <p:nvPr/>
        </p:nvSpPr>
        <p:spPr>
          <a:xfrm>
            <a:off x="7368140" y="738711"/>
            <a:ext cx="1542978" cy="333713"/>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Mobile Applications</a:t>
            </a:r>
          </a:p>
        </p:txBody>
      </p:sp>
      <p:sp>
        <p:nvSpPr>
          <p:cNvPr id="33" name="Content Placeholder 2"/>
          <p:cNvSpPr txBox="1">
            <a:spLocks/>
          </p:cNvSpPr>
          <p:nvPr/>
        </p:nvSpPr>
        <p:spPr>
          <a:xfrm>
            <a:off x="1885779" y="814577"/>
            <a:ext cx="1835182" cy="371708"/>
          </a:xfrm>
          <a:prstGeom prst="rect">
            <a:avLst/>
          </a:prstGeom>
        </p:spPr>
        <p:txBody>
          <a:bodyPr vert="horz" lIns="91440" tIns="45720" rIns="91440" bIns="45720" rtlCol="0">
            <a:noAutofit/>
          </a:bodyPr>
          <a:lstStyle>
            <a:lvl1pPr marL="0" indent="0" algn="l" defTabSz="457200" rtl="0" eaLnBrk="1" latinLnBrk="0" hangingPunct="1">
              <a:lnSpc>
                <a:spcPct val="90000"/>
              </a:lnSpc>
              <a:spcBef>
                <a:spcPts val="0"/>
              </a:spcBef>
              <a:buClr>
                <a:schemeClr val="accent1"/>
              </a:buClr>
              <a:buFont typeface="Wingdings" charset="2"/>
              <a:buNone/>
              <a:defRPr sz="2400" kern="1200">
                <a:solidFill>
                  <a:schemeClr val="tx1"/>
                </a:solidFill>
                <a:latin typeface="+mn-lt"/>
                <a:ea typeface="+mn-ea"/>
                <a:cs typeface="+mn-cs"/>
              </a:defRPr>
            </a:lvl1pPr>
            <a:lvl2pPr marL="228600" indent="0" algn="l" defTabSz="457200" rtl="0" eaLnBrk="1" latinLnBrk="0" hangingPunct="1">
              <a:lnSpc>
                <a:spcPct val="90000"/>
              </a:lnSpc>
              <a:spcBef>
                <a:spcPts val="0"/>
              </a:spcBef>
              <a:buClr>
                <a:schemeClr val="accent1"/>
              </a:buClr>
              <a:buFont typeface="Arial"/>
              <a:buNone/>
              <a:defRPr sz="2200" kern="1200">
                <a:solidFill>
                  <a:schemeClr val="tx1"/>
                </a:solidFill>
                <a:latin typeface="+mn-lt"/>
                <a:ea typeface="+mn-ea"/>
                <a:cs typeface="+mn-cs"/>
              </a:defRPr>
            </a:lvl2pPr>
            <a:lvl3pPr marL="455613" indent="0" algn="l" defTabSz="457200" rtl="0" eaLnBrk="1" latinLnBrk="0" hangingPunct="1">
              <a:lnSpc>
                <a:spcPct val="90000"/>
              </a:lnSpc>
              <a:spcBef>
                <a:spcPts val="0"/>
              </a:spcBef>
              <a:buClr>
                <a:schemeClr val="accent1"/>
              </a:buClr>
              <a:buFont typeface="Lucida Grande"/>
              <a:buNone/>
              <a:defRPr sz="1800" kern="1200">
                <a:solidFill>
                  <a:schemeClr val="tx1"/>
                </a:solidFill>
                <a:latin typeface="+mn-lt"/>
                <a:ea typeface="+mn-ea"/>
                <a:cs typeface="+mn-cs"/>
              </a:defRPr>
            </a:lvl3pPr>
            <a:lvl4pPr marL="627063" indent="0" algn="l" defTabSz="457200" rtl="0" eaLnBrk="1" latinLnBrk="0" hangingPunct="1">
              <a:lnSpc>
                <a:spcPct val="90000"/>
              </a:lnSpc>
              <a:spcBef>
                <a:spcPts val="0"/>
              </a:spcBef>
              <a:buClr>
                <a:schemeClr val="accent1"/>
              </a:buClr>
              <a:buFont typeface="Arial"/>
              <a:buNone/>
              <a:defRPr sz="1600" kern="1200">
                <a:solidFill>
                  <a:schemeClr val="tx1"/>
                </a:solidFill>
                <a:latin typeface="+mn-lt"/>
                <a:ea typeface="+mn-ea"/>
                <a:cs typeface="+mn-cs"/>
              </a:defRPr>
            </a:lvl4pPr>
            <a:lvl5pPr marL="798513" indent="0" algn="l" defTabSz="457200" rtl="0" eaLnBrk="1" latinLnBrk="0" hangingPunct="1">
              <a:lnSpc>
                <a:spcPct val="90000"/>
              </a:lnSpc>
              <a:spcBef>
                <a:spcPts val="200"/>
              </a:spcBef>
              <a:buClr>
                <a:schemeClr val="accent1"/>
              </a:buClr>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Personalization</a:t>
            </a:r>
            <a:endParaRPr lang="en-US" sz="1700" b="1" dirty="0">
              <a:solidFill>
                <a:schemeClr val="tx2"/>
              </a:solidFill>
            </a:endParaRPr>
          </a:p>
          <a:p>
            <a:pPr algn="ctr"/>
            <a:endParaRPr lang="en-US" sz="1700" b="1" dirty="0" smtClean="0">
              <a:solidFill>
                <a:schemeClr val="tx2"/>
              </a:solidFill>
            </a:endParaRPr>
          </a:p>
        </p:txBody>
      </p:sp>
      <p:pic>
        <p:nvPicPr>
          <p:cNvPr id="29" name="Picture 28" descr="real_time_big_data_blue_soli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953" y="3492311"/>
            <a:ext cx="1305628" cy="1274952"/>
          </a:xfrm>
          <a:prstGeom prst="rect">
            <a:avLst/>
          </a:prstGeom>
        </p:spPr>
      </p:pic>
      <p:pic>
        <p:nvPicPr>
          <p:cNvPr id="30" name="Picture 29" descr="personalization_blu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4126" y="1417698"/>
            <a:ext cx="1573364" cy="1054154"/>
          </a:xfrm>
          <a:prstGeom prst="rect">
            <a:avLst/>
          </a:prstGeom>
        </p:spPr>
      </p:pic>
      <p:pic>
        <p:nvPicPr>
          <p:cNvPr id="31" name="Picture 30" descr="profile_mgmt_blue.eps"/>
          <p:cNvPicPr>
            <a:picLocks noChangeAspect="1"/>
          </p:cNvPicPr>
          <p:nvPr/>
        </p:nvPicPr>
        <p:blipFill>
          <a:blip r:embed="rId6"/>
          <a:stretch>
            <a:fillRect/>
          </a:stretch>
        </p:blipFill>
        <p:spPr>
          <a:xfrm>
            <a:off x="210895" y="1417697"/>
            <a:ext cx="1431138" cy="1054154"/>
          </a:xfrm>
          <a:prstGeom prst="rect">
            <a:avLst/>
          </a:prstGeom>
        </p:spPr>
      </p:pic>
      <p:pic>
        <p:nvPicPr>
          <p:cNvPr id="32" name="Picture 31" descr="360_blue2.eps"/>
          <p:cNvPicPr>
            <a:picLocks noChangeAspect="1"/>
          </p:cNvPicPr>
          <p:nvPr/>
        </p:nvPicPr>
        <p:blipFill>
          <a:blip r:embed="rId7"/>
          <a:stretch>
            <a:fillRect/>
          </a:stretch>
        </p:blipFill>
        <p:spPr>
          <a:xfrm>
            <a:off x="4168907" y="1417697"/>
            <a:ext cx="1077964" cy="1130870"/>
          </a:xfrm>
          <a:prstGeom prst="rect">
            <a:avLst/>
          </a:prstGeom>
        </p:spPr>
      </p:pic>
      <p:pic>
        <p:nvPicPr>
          <p:cNvPr id="34" name="Picture 33" descr="internet_of_things_blue.eps"/>
          <p:cNvPicPr>
            <a:picLocks noChangeAspect="1"/>
          </p:cNvPicPr>
          <p:nvPr/>
        </p:nvPicPr>
        <p:blipFill>
          <a:blip r:embed="rId8"/>
          <a:stretch>
            <a:fillRect/>
          </a:stretch>
        </p:blipFill>
        <p:spPr>
          <a:xfrm>
            <a:off x="5693655" y="1404175"/>
            <a:ext cx="1394216" cy="1136382"/>
          </a:xfrm>
          <a:prstGeom prst="rect">
            <a:avLst/>
          </a:prstGeom>
        </p:spPr>
      </p:pic>
      <p:pic>
        <p:nvPicPr>
          <p:cNvPr id="35" name="Picture 34" descr="phone_blue2.eps"/>
          <p:cNvPicPr>
            <a:picLocks noChangeAspect="1"/>
          </p:cNvPicPr>
          <p:nvPr/>
        </p:nvPicPr>
        <p:blipFill>
          <a:blip r:embed="rId9"/>
          <a:stretch>
            <a:fillRect/>
          </a:stretch>
        </p:blipFill>
        <p:spPr>
          <a:xfrm>
            <a:off x="7890441" y="1417697"/>
            <a:ext cx="574498" cy="1122882"/>
          </a:xfrm>
          <a:prstGeom prst="rect">
            <a:avLst/>
          </a:prstGeom>
        </p:spPr>
      </p:pic>
      <p:pic>
        <p:nvPicPr>
          <p:cNvPr id="36" name="Picture 35" descr="fraud_detection_blue2.eps"/>
          <p:cNvPicPr>
            <a:picLocks noChangeAspect="1"/>
          </p:cNvPicPr>
          <p:nvPr/>
        </p:nvPicPr>
        <p:blipFill>
          <a:blip r:embed="rId10"/>
          <a:stretch>
            <a:fillRect/>
          </a:stretch>
        </p:blipFill>
        <p:spPr>
          <a:xfrm>
            <a:off x="7739876" y="3551885"/>
            <a:ext cx="938738" cy="938738"/>
          </a:xfrm>
          <a:prstGeom prst="rect">
            <a:avLst/>
          </a:prstGeom>
        </p:spPr>
      </p:pic>
      <p:pic>
        <p:nvPicPr>
          <p:cNvPr id="37" name="Picture 36" descr="chat_blue.eps"/>
          <p:cNvPicPr>
            <a:picLocks noChangeAspect="1"/>
          </p:cNvPicPr>
          <p:nvPr/>
        </p:nvPicPr>
        <p:blipFill>
          <a:blip r:embed="rId11"/>
          <a:stretch>
            <a:fillRect/>
          </a:stretch>
        </p:blipFill>
        <p:spPr>
          <a:xfrm>
            <a:off x="5774796" y="3539675"/>
            <a:ext cx="1278955" cy="919698"/>
          </a:xfrm>
          <a:prstGeom prst="rect">
            <a:avLst/>
          </a:prstGeom>
        </p:spPr>
      </p:pic>
      <p:pic>
        <p:nvPicPr>
          <p:cNvPr id="38" name="Picture 37" descr="content_mgmt_blue.eps"/>
          <p:cNvPicPr>
            <a:picLocks noChangeAspect="1"/>
          </p:cNvPicPr>
          <p:nvPr/>
        </p:nvPicPr>
        <p:blipFill>
          <a:blip r:embed="rId12"/>
          <a:stretch>
            <a:fillRect/>
          </a:stretch>
        </p:blipFill>
        <p:spPr>
          <a:xfrm>
            <a:off x="250830" y="3439304"/>
            <a:ext cx="1533388" cy="1212573"/>
          </a:xfrm>
          <a:prstGeom prst="rect">
            <a:avLst/>
          </a:prstGeom>
        </p:spPr>
      </p:pic>
    </p:spTree>
    <p:extLst>
      <p:ext uri="{BB962C8B-B14F-4D97-AF65-F5344CB8AC3E}">
        <p14:creationId xmlns:p14="http://schemas.microsoft.com/office/powerpoint/2010/main" val="726719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 with Agility</a:t>
            </a:r>
            <a:endParaRPr lang="en-US" dirty="0"/>
          </a:p>
        </p:txBody>
      </p:sp>
    </p:spTree>
    <p:extLst>
      <p:ext uri="{BB962C8B-B14F-4D97-AF65-F5344CB8AC3E}">
        <p14:creationId xmlns:p14="http://schemas.microsoft.com/office/powerpoint/2010/main" val="3400350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does a JSON document look like?</a:t>
            </a:r>
            <a:endParaRPr lang="en-US" dirty="0"/>
          </a:p>
        </p:txBody>
      </p:sp>
      <p:sp>
        <p:nvSpPr>
          <p:cNvPr id="17" name="Rectangle 16"/>
          <p:cNvSpPr/>
          <p:nvPr/>
        </p:nvSpPr>
        <p:spPr>
          <a:xfrm>
            <a:off x="609600" y="4187444"/>
            <a:ext cx="7772400" cy="409920"/>
          </a:xfrm>
          <a:prstGeom prst="rect">
            <a:avLst/>
          </a:prstGeom>
          <a:solidFill>
            <a:schemeClr val="accent1"/>
          </a:solidFill>
          <a:ln>
            <a:noFill/>
          </a:ln>
          <a:effectLst>
            <a:outerShdw blurRad="76200" sx="101000" sy="101000" algn="ctr" rotWithShape="0">
              <a:prstClr val="black">
                <a:alpha val="31000"/>
              </a:prstClr>
            </a:outerShdw>
          </a:effectLst>
        </p:spPr>
        <p:txBody>
          <a:bodyPr wrap="square" rtlCol="0" anchor="ctr">
            <a:noAutofit/>
          </a:bodyPr>
          <a:lstStyle/>
          <a:p>
            <a:pPr algn="ctr"/>
            <a:r>
              <a:rPr lang="en-US" sz="2400" b="1" dirty="0">
                <a:solidFill>
                  <a:schemeClr val="bg1"/>
                </a:solidFill>
              </a:rPr>
              <a:t>All data in a single document</a:t>
            </a:r>
          </a:p>
        </p:txBody>
      </p:sp>
      <p:grpSp>
        <p:nvGrpSpPr>
          <p:cNvPr id="18" name="Group 17"/>
          <p:cNvGrpSpPr/>
          <p:nvPr/>
        </p:nvGrpSpPr>
        <p:grpSpPr>
          <a:xfrm>
            <a:off x="484146" y="1712370"/>
            <a:ext cx="1967843" cy="1897633"/>
            <a:chOff x="6432045" y="2362200"/>
            <a:chExt cx="1820417" cy="2340622"/>
          </a:xfrm>
        </p:grpSpPr>
        <p:grpSp>
          <p:nvGrpSpPr>
            <p:cNvPr id="19" name="Group 18"/>
            <p:cNvGrpSpPr/>
            <p:nvPr/>
          </p:nvGrpSpPr>
          <p:grpSpPr>
            <a:xfrm>
              <a:off x="6432045" y="2362200"/>
              <a:ext cx="1820417" cy="2340622"/>
              <a:chOff x="9524998" y="2212776"/>
              <a:chExt cx="2175405" cy="2797053"/>
            </a:xfrm>
          </p:grpSpPr>
          <p:grpSp>
            <p:nvGrpSpPr>
              <p:cNvPr id="21" name="Group 20"/>
              <p:cNvGrpSpPr/>
              <p:nvPr/>
            </p:nvGrpSpPr>
            <p:grpSpPr>
              <a:xfrm>
                <a:off x="9524998" y="2212776"/>
                <a:ext cx="2161302" cy="2722387"/>
                <a:chOff x="9524998" y="2212777"/>
                <a:chExt cx="1639746" cy="2065432"/>
              </a:xfrm>
            </p:grpSpPr>
            <p:sp>
              <p:nvSpPr>
                <p:cNvPr id="23" name="Freeform 13"/>
                <p:cNvSpPr>
                  <a:spLocks/>
                </p:cNvSpPr>
                <p:nvPr/>
              </p:nvSpPr>
              <p:spPr bwMode="auto">
                <a:xfrm>
                  <a:off x="9587993" y="2275771"/>
                  <a:ext cx="1527121" cy="1939444"/>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sp>
              <p:nvSpPr>
                <p:cNvPr id="24" name="Freeform 14"/>
                <p:cNvSpPr>
                  <a:spLocks noEditPoints="1"/>
                </p:cNvSpPr>
                <p:nvPr/>
              </p:nvSpPr>
              <p:spPr bwMode="auto">
                <a:xfrm>
                  <a:off x="9524998" y="2212777"/>
                  <a:ext cx="1639746" cy="2065432"/>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accent1"/>
                    </a:solidFill>
                  </a:endParaRPr>
                </a:p>
              </p:txBody>
            </p:sp>
          </p:grpSp>
          <p:sp>
            <p:nvSpPr>
              <p:cNvPr id="22" name="TextBox 21"/>
              <p:cNvSpPr txBox="1"/>
              <p:nvPr/>
            </p:nvSpPr>
            <p:spPr>
              <a:xfrm>
                <a:off x="9548114" y="2514736"/>
                <a:ext cx="2152289" cy="2495093"/>
              </a:xfrm>
              <a:prstGeom prst="rect">
                <a:avLst/>
              </a:prstGeom>
              <a:noFill/>
            </p:spPr>
            <p:txBody>
              <a:bodyPr wrap="square" rtlCol="0">
                <a:spAutoFit/>
              </a:bodyPr>
              <a:lstStyle/>
              <a:p>
                <a:r>
                  <a:rPr lang="en-US" sz="1300" b="1" dirty="0">
                    <a:solidFill>
                      <a:schemeClr val="accent1"/>
                    </a:solidFill>
                  </a:rPr>
                  <a:t> </a:t>
                </a:r>
                <a:r>
                  <a:rPr lang="en-US" sz="1300" b="1" dirty="0" smtClean="0">
                    <a:solidFill>
                      <a:schemeClr val="accent1"/>
                    </a:solidFill>
                  </a:rPr>
                  <a:t>{</a:t>
                </a:r>
                <a:r>
                  <a:rPr lang="en-US" sz="1300" b="1" dirty="0">
                    <a:solidFill>
                      <a:schemeClr val="accent1"/>
                    </a:solidFill>
                  </a:rPr>
                  <a:t/>
                </a:r>
                <a:br>
                  <a:rPr lang="en-US" sz="1300" b="1" dirty="0">
                    <a:solidFill>
                      <a:schemeClr val="accent1"/>
                    </a:solidFill>
                  </a:rPr>
                </a:br>
                <a:r>
                  <a:rPr lang="en-US" sz="1300" b="1" dirty="0">
                    <a:solidFill>
                      <a:schemeClr val="accent1"/>
                    </a:solidFill>
                  </a:rPr>
                  <a:t>    “ID”: 1,</a:t>
                </a:r>
                <a:br>
                  <a:rPr lang="en-US" sz="1300" b="1" dirty="0">
                    <a:solidFill>
                      <a:schemeClr val="accent1"/>
                    </a:solidFill>
                  </a:rPr>
                </a:br>
                <a:r>
                  <a:rPr lang="en-US" sz="1300" b="1" dirty="0">
                    <a:solidFill>
                      <a:schemeClr val="accent1"/>
                    </a:solidFill>
                  </a:rPr>
                  <a:t>    “FIRST”: </a:t>
                </a:r>
                <a:r>
                  <a:rPr lang="en-US" sz="1300" b="1" dirty="0" smtClean="0">
                    <a:solidFill>
                      <a:schemeClr val="accent1"/>
                    </a:solidFill>
                  </a:rPr>
                  <a:t>“Dipti”</a:t>
                </a:r>
                <a:r>
                  <a:rPr lang="en-US" sz="1300" b="1" dirty="0">
                    <a:solidFill>
                      <a:schemeClr val="accent1"/>
                    </a:solidFill>
                  </a:rPr>
                  <a:t>,</a:t>
                </a:r>
                <a:br>
                  <a:rPr lang="en-US" sz="1300" b="1" dirty="0">
                    <a:solidFill>
                      <a:schemeClr val="accent1"/>
                    </a:solidFill>
                  </a:rPr>
                </a:br>
                <a:r>
                  <a:rPr lang="en-US" sz="1300" b="1" dirty="0">
                    <a:solidFill>
                      <a:schemeClr val="accent1"/>
                    </a:solidFill>
                  </a:rPr>
                  <a:t>    “LAST”: </a:t>
                </a:r>
                <a:r>
                  <a:rPr lang="en-US" sz="1300" b="1" dirty="0" smtClean="0">
                    <a:solidFill>
                      <a:schemeClr val="accent1"/>
                    </a:solidFill>
                  </a:rPr>
                  <a:t>“Borkar”</a:t>
                </a:r>
                <a:r>
                  <a:rPr lang="en-US" sz="1300" b="1" dirty="0">
                    <a:solidFill>
                      <a:schemeClr val="accent1"/>
                    </a:solidFill>
                  </a:rPr>
                  <a:t>,</a:t>
                </a:r>
                <a:br>
                  <a:rPr lang="en-US" sz="1300" b="1" dirty="0">
                    <a:solidFill>
                      <a:schemeClr val="accent1"/>
                    </a:solidFill>
                  </a:rPr>
                </a:br>
                <a:r>
                  <a:rPr lang="en-US" sz="1300" b="1" dirty="0">
                    <a:solidFill>
                      <a:schemeClr val="accent1"/>
                    </a:solidFill>
                  </a:rPr>
                  <a:t>    “ZIP”: “94040”,</a:t>
                </a:r>
                <a:br>
                  <a:rPr lang="en-US" sz="1300" b="1" dirty="0">
                    <a:solidFill>
                      <a:schemeClr val="accent1"/>
                    </a:solidFill>
                  </a:rPr>
                </a:br>
                <a:r>
                  <a:rPr lang="en-US" sz="1300" b="1" dirty="0">
                    <a:solidFill>
                      <a:schemeClr val="accent1"/>
                    </a:solidFill>
                  </a:rPr>
                  <a:t>    “CITY”: “MV”,</a:t>
                </a:r>
              </a:p>
              <a:p>
                <a:r>
                  <a:rPr lang="en-US" sz="1300" b="1" dirty="0">
                    <a:solidFill>
                      <a:schemeClr val="accent1"/>
                    </a:solidFill>
                  </a:rPr>
                  <a:t>    “STATE”: “CA”</a:t>
                </a:r>
                <a:br>
                  <a:rPr lang="en-US" sz="1300" b="1" dirty="0">
                    <a:solidFill>
                      <a:schemeClr val="accent1"/>
                    </a:solidFill>
                  </a:rPr>
                </a:br>
                <a:r>
                  <a:rPr lang="en-US" sz="1300" b="1" dirty="0" smtClean="0">
                    <a:solidFill>
                      <a:schemeClr val="accent1"/>
                    </a:solidFill>
                  </a:rPr>
                  <a:t>  }</a:t>
                </a:r>
                <a:endParaRPr lang="en-US" sz="1300" b="1" dirty="0">
                  <a:solidFill>
                    <a:schemeClr val="accent1"/>
                  </a:solidFill>
                </a:endParaRPr>
              </a:p>
            </p:txBody>
          </p:sp>
        </p:grpSp>
        <p:sp>
          <p:nvSpPr>
            <p:cNvPr id="20" name="TextBox 19"/>
            <p:cNvSpPr txBox="1"/>
            <p:nvPr/>
          </p:nvSpPr>
          <p:spPr>
            <a:xfrm>
              <a:off x="7149343" y="4281251"/>
              <a:ext cx="1031580" cy="379625"/>
            </a:xfrm>
            <a:prstGeom prst="rect">
              <a:avLst/>
            </a:prstGeom>
            <a:noFill/>
          </p:spPr>
          <p:txBody>
            <a:bodyPr wrap="square" rtlCol="0">
              <a:spAutoFit/>
            </a:bodyPr>
            <a:lstStyle/>
            <a:p>
              <a:pPr algn="r"/>
              <a:r>
                <a:rPr lang="en-US" sz="1400" b="1" spc="-50" dirty="0" smtClean="0">
                  <a:solidFill>
                    <a:schemeClr val="accent1"/>
                  </a:solidFill>
                </a:rPr>
                <a:t>JSON</a:t>
              </a:r>
              <a:endParaRPr lang="en-US" sz="1400" b="1" spc="-50" dirty="0">
                <a:solidFill>
                  <a:schemeClr val="accent1"/>
                </a:solidFill>
              </a:endParaRPr>
            </a:p>
          </p:txBody>
        </p:sp>
      </p:grpSp>
      <p:grpSp>
        <p:nvGrpSpPr>
          <p:cNvPr id="25" name="Group 24"/>
          <p:cNvGrpSpPr/>
          <p:nvPr/>
        </p:nvGrpSpPr>
        <p:grpSpPr>
          <a:xfrm>
            <a:off x="2414562" y="1200151"/>
            <a:ext cx="6653241" cy="2514600"/>
            <a:chOff x="2414559" y="1600201"/>
            <a:chExt cx="6653241" cy="3352800"/>
          </a:xfrm>
        </p:grpSpPr>
        <p:pic>
          <p:nvPicPr>
            <p:cNvPr id="26" name="Picture 25"/>
            <p:cNvPicPr>
              <a:picLocks noChangeAspect="1"/>
            </p:cNvPicPr>
            <p:nvPr/>
          </p:nvPicPr>
          <p:blipFill>
            <a:blip r:embed="rId3"/>
            <a:stretch>
              <a:fillRect/>
            </a:stretch>
          </p:blipFill>
          <p:spPr>
            <a:xfrm>
              <a:off x="2850632" y="1600201"/>
              <a:ext cx="6217168" cy="3352800"/>
            </a:xfrm>
            <a:prstGeom prst="rect">
              <a:avLst/>
            </a:prstGeom>
          </p:spPr>
        </p:pic>
        <p:sp>
          <p:nvSpPr>
            <p:cNvPr id="27" name="TextBox 26"/>
            <p:cNvSpPr txBox="1"/>
            <p:nvPr/>
          </p:nvSpPr>
          <p:spPr>
            <a:xfrm>
              <a:off x="2414559" y="2809968"/>
              <a:ext cx="671578" cy="1600439"/>
            </a:xfrm>
            <a:prstGeom prst="rect">
              <a:avLst/>
            </a:prstGeom>
            <a:noFill/>
          </p:spPr>
          <p:txBody>
            <a:bodyPr wrap="none" rtlCol="0">
              <a:spAutoFit/>
            </a:bodyPr>
            <a:lstStyle/>
            <a:p>
              <a:r>
                <a:rPr lang="en-US" sz="7200" b="1" dirty="0">
                  <a:solidFill>
                    <a:schemeClr val="accent1"/>
                  </a:solidFill>
                </a:rPr>
                <a:t>=</a:t>
              </a:r>
            </a:p>
          </p:txBody>
        </p:sp>
        <p:sp>
          <p:nvSpPr>
            <p:cNvPr id="28" name="TextBox 27"/>
            <p:cNvSpPr txBox="1"/>
            <p:nvPr/>
          </p:nvSpPr>
          <p:spPr>
            <a:xfrm>
              <a:off x="5638800" y="2780176"/>
              <a:ext cx="671578" cy="1600439"/>
            </a:xfrm>
            <a:prstGeom prst="rect">
              <a:avLst/>
            </a:prstGeom>
            <a:noFill/>
          </p:spPr>
          <p:txBody>
            <a:bodyPr wrap="none" rtlCol="0">
              <a:spAutoFit/>
            </a:bodyPr>
            <a:lstStyle/>
            <a:p>
              <a:r>
                <a:rPr lang="en-US" sz="7200" b="1" dirty="0">
                  <a:solidFill>
                    <a:schemeClr val="accent1"/>
                  </a:solidFill>
                </a:rPr>
                <a:t>+</a:t>
              </a:r>
            </a:p>
          </p:txBody>
        </p:sp>
      </p:grpSp>
    </p:spTree>
    <p:extLst>
      <p:ext uri="{BB962C8B-B14F-4D97-AF65-F5344CB8AC3E}">
        <p14:creationId xmlns:p14="http://schemas.microsoft.com/office/powerpoint/2010/main" val="36649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379005" y="4413930"/>
            <a:ext cx="3471436" cy="59689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4" name="Title 3"/>
          <p:cNvSpPr>
            <a:spLocks noGrp="1"/>
          </p:cNvSpPr>
          <p:nvPr>
            <p:ph type="title"/>
          </p:nvPr>
        </p:nvSpPr>
        <p:spPr/>
        <p:txBody>
          <a:bodyPr/>
          <a:lstStyle/>
          <a:p>
            <a:r>
              <a:rPr lang="en-US" dirty="0" smtClean="0"/>
              <a:t>Storing and retrieving documents</a:t>
            </a:r>
            <a:endParaRPr lang="en-US" dirty="0"/>
          </a:p>
        </p:txBody>
      </p:sp>
      <p:sp>
        <p:nvSpPr>
          <p:cNvPr id="73" name="Footer Placeholder 3"/>
          <p:cNvSpPr>
            <a:spLocks noGrp="1"/>
          </p:cNvSpPr>
          <p:nvPr>
            <p:ph type="ftr" sz="quarter" idx="11"/>
          </p:nvPr>
        </p:nvSpPr>
        <p:spPr/>
        <p:txBody>
          <a:bodyPr/>
          <a:lstStyle/>
          <a:p>
            <a:r>
              <a:rPr lang="en-US" smtClean="0"/>
              <a:t>©2014 Couchbase, Inc.</a:t>
            </a:r>
            <a:endParaRPr lang="en-US" dirty="0"/>
          </a:p>
        </p:txBody>
      </p:sp>
      <p:sp>
        <p:nvSpPr>
          <p:cNvPr id="27" name="Rectangle 1"/>
          <p:cNvSpPr>
            <a:spLocks/>
          </p:cNvSpPr>
          <p:nvPr/>
        </p:nvSpPr>
        <p:spPr bwMode="auto">
          <a:xfrm>
            <a:off x="2879463" y="3858187"/>
            <a:ext cx="3079305" cy="442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algn="l"/>
            <a:r>
              <a:rPr lang="en-US" sz="2200" dirty="0">
                <a:latin typeface="Helvetica" pitchFamily="34" charset="0"/>
                <a:cs typeface="Helvetica" pitchFamily="34" charset="0"/>
                <a:sym typeface="Helvetica" pitchFamily="34" charset="0"/>
              </a:rPr>
              <a:t>Couchbase Cluster</a:t>
            </a:r>
          </a:p>
        </p:txBody>
      </p:sp>
      <p:sp>
        <p:nvSpPr>
          <p:cNvPr id="29" name="Rectangle 4"/>
          <p:cNvSpPr>
            <a:spLocks/>
          </p:cNvSpPr>
          <p:nvPr/>
        </p:nvSpPr>
        <p:spPr bwMode="auto">
          <a:xfrm>
            <a:off x="3231432" y="3018517"/>
            <a:ext cx="1928813" cy="442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algn="l"/>
            <a:r>
              <a:rPr lang="en-US" sz="2200" dirty="0">
                <a:latin typeface="Helvetica" pitchFamily="34" charset="0"/>
                <a:cs typeface="Helvetica" pitchFamily="34" charset="0"/>
                <a:sym typeface="Helvetica" pitchFamily="34" charset="0"/>
              </a:rPr>
              <a:t>Server Nodes</a:t>
            </a:r>
          </a:p>
        </p:txBody>
      </p:sp>
      <p:grpSp>
        <p:nvGrpSpPr>
          <p:cNvPr id="30" name="Group 5"/>
          <p:cNvGrpSpPr>
            <a:grpSpLocks/>
          </p:cNvGrpSpPr>
          <p:nvPr/>
        </p:nvGrpSpPr>
        <p:grpSpPr bwMode="auto">
          <a:xfrm>
            <a:off x="6378743" y="991725"/>
            <a:ext cx="2419298" cy="246124"/>
            <a:chOff x="4915" y="-23"/>
            <a:chExt cx="2166" cy="294"/>
          </a:xfrm>
        </p:grpSpPr>
        <p:sp>
          <p:nvSpPr>
            <p:cNvPr id="31" name="Rectangle 6"/>
            <p:cNvSpPr>
              <a:spLocks/>
            </p:cNvSpPr>
            <p:nvPr/>
          </p:nvSpPr>
          <p:spPr bwMode="auto">
            <a:xfrm>
              <a:off x="5355" y="-23"/>
              <a:ext cx="1726"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sz="1600" dirty="0">
                  <a:solidFill>
                    <a:schemeClr val="accent1"/>
                  </a:solidFill>
                </a:rPr>
                <a:t>User/application data</a:t>
              </a:r>
            </a:p>
          </p:txBody>
        </p:sp>
        <p:sp>
          <p:nvSpPr>
            <p:cNvPr id="32" name="Line 7"/>
            <p:cNvSpPr>
              <a:spLocks noChangeShapeType="1"/>
            </p:cNvSpPr>
            <p:nvPr/>
          </p:nvSpPr>
          <p:spPr bwMode="auto">
            <a:xfrm rot="10800000" flipH="1">
              <a:off x="4915" y="136"/>
              <a:ext cx="324" cy="0"/>
            </a:xfrm>
            <a:prstGeom prst="line">
              <a:avLst/>
            </a:prstGeom>
            <a:noFill/>
            <a:ln w="38100">
              <a:solidFill>
                <a:schemeClr val="tx1"/>
              </a:solidFill>
              <a:miter lim="800000"/>
              <a:headEnd type="triangle" w="med" len="med"/>
              <a:tailEnd type="none"/>
            </a:ln>
            <a:extLst>
              <a:ext uri="{909E8E84-426E-40dd-AFC4-6F175D3DCCD1}">
                <a14:hiddenFill xmlns:a14="http://schemas.microsoft.com/office/drawing/2010/main" xmlns="">
                  <a:noFill/>
                </a14:hiddenFill>
              </a:ext>
            </a:extLst>
          </p:spPr>
          <p:txBody>
            <a:bodyPr lIns="0" tIns="0" rIns="0" bIns="0"/>
            <a:lstStyle/>
            <a:p>
              <a:endParaRPr lang="en-US" u="sng" dirty="0"/>
            </a:p>
          </p:txBody>
        </p:sp>
      </p:grpSp>
      <p:sp>
        <p:nvSpPr>
          <p:cNvPr id="36" name="Rectangle 12"/>
          <p:cNvSpPr>
            <a:spLocks/>
          </p:cNvSpPr>
          <p:nvPr/>
        </p:nvSpPr>
        <p:spPr bwMode="auto">
          <a:xfrm>
            <a:off x="4115454" y="2708263"/>
            <a:ext cx="851702"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sz="1100" dirty="0"/>
              <a:t>Which live on</a:t>
            </a:r>
          </a:p>
        </p:txBody>
      </p:sp>
      <p:sp>
        <p:nvSpPr>
          <p:cNvPr id="37" name="Rectangle 14"/>
          <p:cNvSpPr>
            <a:spLocks/>
          </p:cNvSpPr>
          <p:nvPr/>
        </p:nvSpPr>
        <p:spPr bwMode="auto">
          <a:xfrm>
            <a:off x="3084192" y="2130292"/>
            <a:ext cx="1982391" cy="442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algn="ctr"/>
            <a:r>
              <a:rPr lang="en-US" sz="2200" dirty="0">
                <a:latin typeface="Helvetica" pitchFamily="34" charset="0"/>
                <a:cs typeface="Helvetica" pitchFamily="34" charset="0"/>
                <a:sym typeface="Helvetica" pitchFamily="34" charset="0"/>
              </a:rPr>
              <a:t>Data Buckets</a:t>
            </a:r>
          </a:p>
        </p:txBody>
      </p:sp>
      <p:sp>
        <p:nvSpPr>
          <p:cNvPr id="39" name="Rectangle 4"/>
          <p:cNvSpPr>
            <a:spLocks/>
          </p:cNvSpPr>
          <p:nvPr/>
        </p:nvSpPr>
        <p:spPr bwMode="auto">
          <a:xfrm>
            <a:off x="2874913" y="854998"/>
            <a:ext cx="3375422" cy="482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pPr algn="l"/>
            <a:r>
              <a:rPr lang="en-US" sz="3400" dirty="0">
                <a:latin typeface="Helvetica" pitchFamily="34" charset="0"/>
                <a:cs typeface="Helvetica" pitchFamily="34" charset="0"/>
                <a:sym typeface="Helvetica" pitchFamily="34" charset="0"/>
              </a:rPr>
              <a:t>D</a:t>
            </a:r>
            <a:r>
              <a:rPr lang="en-US" sz="3400" dirty="0" smtClean="0">
                <a:latin typeface="Helvetica" pitchFamily="34" charset="0"/>
                <a:cs typeface="Helvetica" pitchFamily="34" charset="0"/>
                <a:sym typeface="Helvetica" pitchFamily="34" charset="0"/>
              </a:rPr>
              <a:t>ocuments</a:t>
            </a:r>
            <a:endParaRPr lang="en-US" sz="3400" dirty="0">
              <a:latin typeface="Helvetica" pitchFamily="34" charset="0"/>
              <a:cs typeface="Helvetica" pitchFamily="34" charset="0"/>
              <a:sym typeface="Helvetica" pitchFamily="34" charset="0"/>
            </a:endParaRPr>
          </a:p>
        </p:txBody>
      </p:sp>
      <p:cxnSp>
        <p:nvCxnSpPr>
          <p:cNvPr id="41" name="Straight Arrow Connector 22"/>
          <p:cNvCxnSpPr>
            <a:cxnSpLocks noChangeShapeType="1"/>
          </p:cNvCxnSpPr>
          <p:nvPr/>
        </p:nvCxnSpPr>
        <p:spPr bwMode="auto">
          <a:xfrm>
            <a:off x="3946922" y="2612496"/>
            <a:ext cx="0" cy="361652"/>
          </a:xfrm>
          <a:prstGeom prst="straightConnector1">
            <a:avLst/>
          </a:prstGeom>
          <a:noFill/>
          <a:ln w="25400" algn="ctr">
            <a:solidFill>
              <a:srgbClr val="000000"/>
            </a:solidFill>
            <a:round/>
            <a:headEnd type="none"/>
            <a:tailEnd type="triangle" w="med" len="med"/>
          </a:ln>
          <a:extLst>
            <a:ext uri="{909E8E84-426E-40dd-AFC4-6F175D3DCCD1}">
              <a14:hiddenFill xmlns:a14="http://schemas.microsoft.com/office/drawing/2010/main" xmlns="">
                <a:noFill/>
              </a14:hiddenFill>
            </a:ext>
          </a:extLst>
        </p:spPr>
      </p:cxnSp>
      <p:cxnSp>
        <p:nvCxnSpPr>
          <p:cNvPr id="42" name="Straight Arrow Connector 23"/>
          <p:cNvCxnSpPr>
            <a:cxnSpLocks noChangeShapeType="1"/>
          </p:cNvCxnSpPr>
          <p:nvPr/>
        </p:nvCxnSpPr>
        <p:spPr bwMode="auto">
          <a:xfrm>
            <a:off x="3946922" y="3478952"/>
            <a:ext cx="0" cy="379233"/>
          </a:xfrm>
          <a:prstGeom prst="straightConnector1">
            <a:avLst/>
          </a:prstGeom>
          <a:noFill/>
          <a:ln w="25400" algn="ctr">
            <a:solidFill>
              <a:srgbClr val="000000"/>
            </a:solidFill>
            <a:round/>
            <a:headEnd type="none"/>
            <a:tailEnd type="triangle" w="med" len="med"/>
          </a:ln>
          <a:extLst>
            <a:ext uri="{909E8E84-426E-40dd-AFC4-6F175D3DCCD1}">
              <a14:hiddenFill xmlns:a14="http://schemas.microsoft.com/office/drawing/2010/main" xmlns="">
                <a:noFill/>
              </a14:hiddenFill>
            </a:ext>
          </a:extLst>
        </p:spPr>
      </p:cxnSp>
      <p:sp>
        <p:nvSpPr>
          <p:cNvPr id="43" name="Rectangle 12"/>
          <p:cNvSpPr>
            <a:spLocks/>
          </p:cNvSpPr>
          <p:nvPr/>
        </p:nvSpPr>
        <p:spPr bwMode="auto">
          <a:xfrm>
            <a:off x="4115454" y="1545954"/>
            <a:ext cx="1377167"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sz="1100" dirty="0" smtClean="0"/>
              <a:t>Read from / Written to</a:t>
            </a:r>
            <a:endParaRPr lang="en-US" sz="1100" dirty="0"/>
          </a:p>
        </p:txBody>
      </p:sp>
      <p:sp>
        <p:nvSpPr>
          <p:cNvPr id="44" name="Rectangle 12"/>
          <p:cNvSpPr>
            <a:spLocks/>
          </p:cNvSpPr>
          <p:nvPr/>
        </p:nvSpPr>
        <p:spPr bwMode="auto">
          <a:xfrm>
            <a:off x="4115454" y="3563839"/>
            <a:ext cx="721232"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sz="1100" dirty="0"/>
              <a:t>That form a</a:t>
            </a:r>
          </a:p>
        </p:txBody>
      </p:sp>
      <p:cxnSp>
        <p:nvCxnSpPr>
          <p:cNvPr id="45" name="Straight Connector 26"/>
          <p:cNvCxnSpPr>
            <a:cxnSpLocks noChangeShapeType="1"/>
          </p:cNvCxnSpPr>
          <p:nvPr/>
        </p:nvCxnSpPr>
        <p:spPr bwMode="auto">
          <a:xfrm flipH="1">
            <a:off x="1732359" y="1929373"/>
            <a:ext cx="4929188" cy="0"/>
          </a:xfrm>
          <a:prstGeom prst="line">
            <a:avLst/>
          </a:prstGeom>
          <a:noFill/>
          <a:ln w="25400" algn="ctr">
            <a:solidFill>
              <a:srgbClr val="000000"/>
            </a:solidFill>
            <a:prstDash val="dash"/>
            <a:round/>
            <a:headEnd/>
            <a:tailEnd/>
          </a:ln>
        </p:spPr>
      </p:cxnSp>
      <p:sp>
        <p:nvSpPr>
          <p:cNvPr id="46" name="Rectangle 12"/>
          <p:cNvSpPr>
            <a:spLocks/>
          </p:cNvSpPr>
          <p:nvPr/>
        </p:nvSpPr>
        <p:spPr bwMode="auto">
          <a:xfrm>
            <a:off x="310307" y="1016934"/>
            <a:ext cx="1215151"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sz="3100" dirty="0">
                <a:solidFill>
                  <a:schemeClr val="accent2"/>
                </a:solidFill>
              </a:rPr>
              <a:t>Clients</a:t>
            </a:r>
          </a:p>
        </p:txBody>
      </p:sp>
      <p:sp>
        <p:nvSpPr>
          <p:cNvPr id="47" name="Rectangle 12"/>
          <p:cNvSpPr>
            <a:spLocks/>
          </p:cNvSpPr>
          <p:nvPr/>
        </p:nvSpPr>
        <p:spPr bwMode="auto">
          <a:xfrm>
            <a:off x="305961" y="2262625"/>
            <a:ext cx="1369666"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sz="3100" dirty="0">
                <a:solidFill>
                  <a:srgbClr val="00B0E4"/>
                </a:solidFill>
              </a:rPr>
              <a:t>Servers</a:t>
            </a:r>
          </a:p>
        </p:txBody>
      </p:sp>
      <p:sp>
        <p:nvSpPr>
          <p:cNvPr id="49" name="Rectangle 9"/>
          <p:cNvSpPr>
            <a:spLocks/>
          </p:cNvSpPr>
          <p:nvPr/>
        </p:nvSpPr>
        <p:spPr bwMode="auto">
          <a:xfrm>
            <a:off x="6870243" y="3977946"/>
            <a:ext cx="155657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sz="1300" dirty="0"/>
              <a:t>D</a:t>
            </a:r>
            <a:r>
              <a:rPr lang="en-US" sz="1300" dirty="0" smtClean="0"/>
              <a:t>ynamically </a:t>
            </a:r>
            <a:r>
              <a:rPr lang="en-US" sz="1300" dirty="0"/>
              <a:t>scalable</a:t>
            </a:r>
          </a:p>
        </p:txBody>
      </p:sp>
      <p:pic>
        <p:nvPicPr>
          <p:cNvPr id="51" name="Picture 50"/>
          <p:cNvPicPr>
            <a:picLocks noChangeAspect="1"/>
          </p:cNvPicPr>
          <p:nvPr/>
        </p:nvPicPr>
        <p:blipFill>
          <a:blip r:embed="rId2"/>
          <a:stretch>
            <a:fillRect/>
          </a:stretch>
        </p:blipFill>
        <p:spPr>
          <a:xfrm>
            <a:off x="2623845" y="2231861"/>
            <a:ext cx="441539" cy="340450"/>
          </a:xfrm>
          <a:prstGeom prst="rect">
            <a:avLst/>
          </a:prstGeom>
        </p:spPr>
      </p:pic>
      <p:grpSp>
        <p:nvGrpSpPr>
          <p:cNvPr id="53" name="Group 52"/>
          <p:cNvGrpSpPr/>
          <p:nvPr/>
        </p:nvGrpSpPr>
        <p:grpSpPr>
          <a:xfrm>
            <a:off x="2639396" y="3139731"/>
            <a:ext cx="360349" cy="558800"/>
            <a:chOff x="2590800" y="2590800"/>
            <a:chExt cx="457200" cy="990600"/>
          </a:xfrm>
        </p:grpSpPr>
        <p:sp>
          <p:nvSpPr>
            <p:cNvPr id="58" name="Rounded Rectangle 57"/>
            <p:cNvSpPr/>
            <p:nvPr/>
          </p:nvSpPr>
          <p:spPr>
            <a:xfrm>
              <a:off x="2590800" y="2590800"/>
              <a:ext cx="457200" cy="990600"/>
            </a:xfrm>
            <a:prstGeom prst="roundRect">
              <a:avLst/>
            </a:prstGeom>
            <a:noFill/>
            <a:ln w="38100" cmpd="sng">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endParaRPr>
            </a:p>
          </p:txBody>
        </p:sp>
        <p:cxnSp>
          <p:nvCxnSpPr>
            <p:cNvPr id="59" name="Straight Connector 58"/>
            <p:cNvCxnSpPr/>
            <p:nvPr/>
          </p:nvCxnSpPr>
          <p:spPr>
            <a:xfrm>
              <a:off x="2667000" y="2743200"/>
              <a:ext cx="304800"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667000" y="2878666"/>
              <a:ext cx="304800"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667000" y="3014133"/>
              <a:ext cx="304800"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43200" y="3429000"/>
              <a:ext cx="152400" cy="0"/>
            </a:xfrm>
            <a:prstGeom prst="line">
              <a:avLst/>
            </a:prstGeom>
            <a:ln w="57150" cmpd="sng"/>
            <a:effectLst/>
          </p:spPr>
          <p:style>
            <a:lnRef idx="2">
              <a:schemeClr val="accent1"/>
            </a:lnRef>
            <a:fillRef idx="0">
              <a:schemeClr val="accent1"/>
            </a:fillRef>
            <a:effectRef idx="1">
              <a:schemeClr val="accent1"/>
            </a:effectRef>
            <a:fontRef idx="minor">
              <a:schemeClr val="tx1"/>
            </a:fontRef>
          </p:style>
        </p:cxnSp>
      </p:grpSp>
      <p:sp>
        <p:nvSpPr>
          <p:cNvPr id="63" name="Rounded Rectangle 62"/>
          <p:cNvSpPr/>
          <p:nvPr/>
        </p:nvSpPr>
        <p:spPr>
          <a:xfrm>
            <a:off x="3634153" y="4527429"/>
            <a:ext cx="990600" cy="400050"/>
          </a:xfrm>
          <a:prstGeom prst="round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4777153" y="4527429"/>
            <a:ext cx="990600" cy="400050"/>
          </a:xfrm>
          <a:prstGeom prst="round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ounded Rectangle 64"/>
          <p:cNvSpPr/>
          <p:nvPr/>
        </p:nvSpPr>
        <p:spPr>
          <a:xfrm>
            <a:off x="2491153" y="4527429"/>
            <a:ext cx="990600" cy="400050"/>
          </a:xfrm>
          <a:prstGeom prst="round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p:cNvPicPr>
            <a:picLocks noChangeAspect="1"/>
          </p:cNvPicPr>
          <p:nvPr/>
        </p:nvPicPr>
        <p:blipFill>
          <a:blip r:embed="rId3"/>
          <a:stretch>
            <a:fillRect/>
          </a:stretch>
        </p:blipFill>
        <p:spPr>
          <a:xfrm>
            <a:off x="2838190" y="4588624"/>
            <a:ext cx="300737" cy="300737"/>
          </a:xfrm>
          <a:prstGeom prst="rect">
            <a:avLst/>
          </a:prstGeom>
          <a:solidFill>
            <a:schemeClr val="accent3"/>
          </a:solidFill>
        </p:spPr>
      </p:pic>
      <p:pic>
        <p:nvPicPr>
          <p:cNvPr id="67" name="Picture 66"/>
          <p:cNvPicPr>
            <a:picLocks noChangeAspect="1"/>
          </p:cNvPicPr>
          <p:nvPr/>
        </p:nvPicPr>
        <p:blipFill>
          <a:blip r:embed="rId3"/>
          <a:stretch>
            <a:fillRect/>
          </a:stretch>
        </p:blipFill>
        <p:spPr>
          <a:xfrm>
            <a:off x="3979474" y="4588624"/>
            <a:ext cx="300737" cy="300737"/>
          </a:xfrm>
          <a:prstGeom prst="rect">
            <a:avLst/>
          </a:prstGeom>
          <a:solidFill>
            <a:schemeClr val="accent3"/>
          </a:solidFill>
        </p:spPr>
      </p:pic>
      <p:pic>
        <p:nvPicPr>
          <p:cNvPr id="68" name="Picture 67"/>
          <p:cNvPicPr>
            <a:picLocks noChangeAspect="1"/>
          </p:cNvPicPr>
          <p:nvPr/>
        </p:nvPicPr>
        <p:blipFill>
          <a:blip r:embed="rId3"/>
          <a:stretch>
            <a:fillRect/>
          </a:stretch>
        </p:blipFill>
        <p:spPr>
          <a:xfrm>
            <a:off x="5121332" y="4588624"/>
            <a:ext cx="300737" cy="300737"/>
          </a:xfrm>
          <a:prstGeom prst="rect">
            <a:avLst/>
          </a:prstGeom>
          <a:solidFill>
            <a:schemeClr val="accent3"/>
          </a:solidFill>
        </p:spPr>
      </p:pic>
      <p:sp>
        <p:nvSpPr>
          <p:cNvPr id="69" name="Rectangle 9"/>
          <p:cNvSpPr>
            <a:spLocks/>
          </p:cNvSpPr>
          <p:nvPr/>
        </p:nvSpPr>
        <p:spPr bwMode="auto">
          <a:xfrm>
            <a:off x="6870243" y="3099368"/>
            <a:ext cx="1974173"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sz="1300" dirty="0" smtClean="0"/>
              <a:t>Based on hash partitioning</a:t>
            </a:r>
            <a:endParaRPr lang="en-US" sz="1300" dirty="0"/>
          </a:p>
        </p:txBody>
      </p:sp>
      <p:sp>
        <p:nvSpPr>
          <p:cNvPr id="70" name="Line 7"/>
          <p:cNvSpPr>
            <a:spLocks noChangeShapeType="1"/>
          </p:cNvSpPr>
          <p:nvPr/>
        </p:nvSpPr>
        <p:spPr bwMode="auto">
          <a:xfrm rot="10800000" flipH="1">
            <a:off x="6378742" y="3225700"/>
            <a:ext cx="361889" cy="0"/>
          </a:xfrm>
          <a:prstGeom prst="line">
            <a:avLst/>
          </a:prstGeom>
          <a:noFill/>
          <a:ln w="38100">
            <a:solidFill>
              <a:schemeClr val="tx1"/>
            </a:solidFill>
            <a:miter lim="800000"/>
            <a:headEnd type="triangle" w="med" len="med"/>
            <a:tailEnd type="none"/>
          </a:ln>
          <a:extLst>
            <a:ext uri="{909E8E84-426E-40dd-AFC4-6F175D3DCCD1}">
              <a14:hiddenFill xmlns:a14="http://schemas.microsoft.com/office/drawing/2010/main" xmlns="">
                <a:noFill/>
              </a14:hiddenFill>
            </a:ext>
          </a:extLst>
        </p:spPr>
        <p:txBody>
          <a:bodyPr lIns="0" tIns="0" rIns="0" bIns="0"/>
          <a:lstStyle/>
          <a:p>
            <a:endParaRPr lang="en-US" u="sng" dirty="0"/>
          </a:p>
        </p:txBody>
      </p:sp>
      <p:sp>
        <p:nvSpPr>
          <p:cNvPr id="71" name="Line 7"/>
          <p:cNvSpPr>
            <a:spLocks noChangeShapeType="1"/>
          </p:cNvSpPr>
          <p:nvPr/>
        </p:nvSpPr>
        <p:spPr bwMode="auto">
          <a:xfrm rot="10800000" flipH="1">
            <a:off x="6378743" y="4101301"/>
            <a:ext cx="361889" cy="0"/>
          </a:xfrm>
          <a:prstGeom prst="line">
            <a:avLst/>
          </a:prstGeom>
          <a:noFill/>
          <a:ln w="38100">
            <a:solidFill>
              <a:schemeClr val="tx1"/>
            </a:solidFill>
            <a:miter lim="800000"/>
            <a:headEnd type="triangle" w="med" len="med"/>
            <a:tailEnd type="none"/>
          </a:ln>
          <a:extLst>
            <a:ext uri="{909E8E84-426E-40dd-AFC4-6F175D3DCCD1}">
              <a14:hiddenFill xmlns:a14="http://schemas.microsoft.com/office/drawing/2010/main" xmlns="">
                <a:noFill/>
              </a14:hiddenFill>
            </a:ext>
          </a:extLst>
        </p:spPr>
        <p:txBody>
          <a:bodyPr lIns="0" tIns="0" rIns="0" bIns="0"/>
          <a:lstStyle/>
          <a:p>
            <a:endParaRPr lang="en-US" u="sng" dirty="0"/>
          </a:p>
        </p:txBody>
      </p:sp>
      <p:cxnSp>
        <p:nvCxnSpPr>
          <p:cNvPr id="72" name="Straight Arrow Connector 22"/>
          <p:cNvCxnSpPr>
            <a:cxnSpLocks noChangeShapeType="1"/>
          </p:cNvCxnSpPr>
          <p:nvPr/>
        </p:nvCxnSpPr>
        <p:spPr bwMode="auto">
          <a:xfrm>
            <a:off x="3946922" y="1493988"/>
            <a:ext cx="0" cy="361652"/>
          </a:xfrm>
          <a:prstGeom prst="straightConnector1">
            <a:avLst/>
          </a:prstGeom>
          <a:noFill/>
          <a:ln w="25400" algn="ctr">
            <a:solidFill>
              <a:srgbClr val="000000"/>
            </a:solidFill>
            <a:round/>
            <a:headEnd type="none"/>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52159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P spid="29" grpId="0"/>
      <p:bldP spid="36" grpId="0"/>
      <p:bldP spid="37" grpId="0"/>
      <p:bldP spid="43" grpId="0"/>
      <p:bldP spid="44" grpId="0"/>
      <p:bldP spid="47" grpId="0"/>
      <p:bldP spid="49" grpId="0"/>
      <p:bldP spid="63" grpId="0" animBg="1"/>
      <p:bldP spid="64" grpId="0" animBg="1"/>
      <p:bldP spid="65" grpId="0" animBg="1"/>
      <p:bldP spid="69" grpId="0"/>
      <p:bldP spid="70" grpId="0" animBg="1"/>
      <p:bldP spid="71" grpId="0" animBg="1"/>
    </p:bldLst>
  </p:timing>
</p:sld>
</file>

<file path=ppt/theme/theme1.xml><?xml version="1.0" encoding="utf-8"?>
<a:theme xmlns:a="http://schemas.openxmlformats.org/drawingml/2006/main" name="Office Theme">
  <a:themeElements>
    <a:clrScheme name="Custom 1">
      <a:dk1>
        <a:srgbClr val="1E1C1C"/>
      </a:dk1>
      <a:lt1>
        <a:sysClr val="window" lastClr="FFFFFF"/>
      </a:lt1>
      <a:dk2>
        <a:srgbClr val="1E1C1C"/>
      </a:dk2>
      <a:lt2>
        <a:srgbClr val="FFFFFF"/>
      </a:lt2>
      <a:accent1>
        <a:srgbClr val="178ADB"/>
      </a:accent1>
      <a:accent2>
        <a:srgbClr val="BE1523"/>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1036</TotalTime>
  <Words>2281</Words>
  <Application>Microsoft Office PowerPoint</Application>
  <PresentationFormat>On-screen Show (16:9)</PresentationFormat>
  <Paragraphs>657</Paragraphs>
  <Slides>40</Slides>
  <Notes>20</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Arial</vt:lpstr>
      <vt:lpstr>Calibri</vt:lpstr>
      <vt:lpstr>Cambria</vt:lpstr>
      <vt:lpstr>Consolas</vt:lpstr>
      <vt:lpstr>Corbel</vt:lpstr>
      <vt:lpstr>Courier New</vt:lpstr>
      <vt:lpstr>Helvetica</vt:lpstr>
      <vt:lpstr>Helvetica Neue Thin</vt:lpstr>
      <vt:lpstr>Lucida Grande</vt:lpstr>
      <vt:lpstr>ＭＳ 明朝</vt:lpstr>
      <vt:lpstr>Times New Roman</vt:lpstr>
      <vt:lpstr>Wingdings</vt:lpstr>
      <vt:lpstr>Office Theme</vt:lpstr>
      <vt:lpstr> </vt:lpstr>
      <vt:lpstr>Agenda</vt:lpstr>
      <vt:lpstr>Big Data = Operational + Analytic (NoSQL + Hadoop)</vt:lpstr>
      <vt:lpstr>Key Capabilities</vt:lpstr>
      <vt:lpstr>Couchbase provides a complete Data Management solution</vt:lpstr>
      <vt:lpstr>Enterprises use Couchbase to enable key objectives</vt:lpstr>
      <vt:lpstr>Develop with Agility</vt:lpstr>
      <vt:lpstr>What does a JSON document look like?</vt:lpstr>
      <vt:lpstr>Storing and retrieving documents</vt:lpstr>
      <vt:lpstr>Accessing Data in Couchbase</vt:lpstr>
      <vt:lpstr>Couchbase SDKs and Connectors</vt:lpstr>
      <vt:lpstr>Why SQL for NoSQL</vt:lpstr>
      <vt:lpstr>N1QL is SQL for JSON</vt:lpstr>
      <vt:lpstr>Models for Representing Data</vt:lpstr>
      <vt:lpstr>SELECT</vt:lpstr>
      <vt:lpstr>Query Execution: Join</vt:lpstr>
      <vt:lpstr>Queries are only as fast as the index</vt:lpstr>
      <vt:lpstr>N1QL Architecture</vt:lpstr>
      <vt:lpstr>Operate at Any Scale</vt:lpstr>
      <vt:lpstr>Couchbase Architecture – Single Node</vt:lpstr>
      <vt:lpstr>Data Service: Write Operation</vt:lpstr>
      <vt:lpstr>Data Service: Read Operation</vt:lpstr>
      <vt:lpstr>Data Service: Cache Miss</vt:lpstr>
      <vt:lpstr>Couchbase Views</vt:lpstr>
      <vt:lpstr>Index Service</vt:lpstr>
      <vt:lpstr>Couchbase Global Indexing Service</vt:lpstr>
      <vt:lpstr>Couchbase Indexing Service</vt:lpstr>
      <vt:lpstr>Query Service</vt:lpstr>
      <vt:lpstr>Query Execution Flow</vt:lpstr>
      <vt:lpstr>Couchbase Query Engine</vt:lpstr>
      <vt:lpstr>Couchbase Clustering Architecture</vt:lpstr>
      <vt:lpstr>Auto sharding – Bucket and vBuckets </vt:lpstr>
      <vt:lpstr>Cluster Map</vt:lpstr>
      <vt:lpstr>Data Services – Sharding and Replication</vt:lpstr>
      <vt:lpstr>What is Multi-Dimensional Scaling? </vt:lpstr>
      <vt:lpstr>Modern Architecture</vt:lpstr>
      <vt:lpstr>Cross Data Center Replication</vt:lpstr>
      <vt:lpstr>Market leading memory-to-memory replication</vt:lpstr>
      <vt:lpstr>In summary</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 Rose</dc:creator>
  <cp:lastModifiedBy>mehdi.lamrani@gmail.com</cp:lastModifiedBy>
  <cp:revision>72</cp:revision>
  <dcterms:created xsi:type="dcterms:W3CDTF">2014-10-22T15:36:28Z</dcterms:created>
  <dcterms:modified xsi:type="dcterms:W3CDTF">2017-05-28T12:00:05Z</dcterms:modified>
</cp:coreProperties>
</file>