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11" r:id="rId36"/>
    <p:sldId id="312" r:id="rId37"/>
    <p:sldId id="314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pos="2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 autoAdjust="0"/>
    <p:restoredTop sz="75365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766" y="62"/>
      </p:cViewPr>
      <p:guideLst>
        <p:guide orient="horz" pos="432"/>
        <p:guide pos="2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session is all about properly sizing a Couchbase cluster for 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7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MONITOR </a:t>
            </a:r>
            <a:r>
              <a:rPr lang="fr-FR" dirty="0" err="1" smtClean="0"/>
              <a:t>Disk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Queue</a:t>
            </a:r>
            <a:r>
              <a:rPr lang="fr-FR" baseline="0" dirty="0" smtClean="0"/>
              <a:t> TO DECIDE IF ENOUGH IO (Proxy </a:t>
            </a:r>
            <a:r>
              <a:rPr lang="fr-FR" baseline="0" dirty="0" err="1" smtClean="0"/>
              <a:t>Metric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DEMARCHE EMPIROQIE QUASI PASSAGE PBLIGE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5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COUCHBASE IS HEAVILY MUTLITHREADED..</a:t>
            </a:r>
            <a:r>
              <a:rPr lang="fr-FR" baseline="0" dirty="0" smtClean="0"/>
              <a:t> MORE CORES IS ALWAS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BIGGER OBJECTS = GIGHER </a:t>
            </a:r>
            <a:r>
              <a:rPr lang="fr-FR" dirty="0" err="1" smtClean="0"/>
              <a:t>Latency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samll</a:t>
            </a:r>
            <a:r>
              <a:rPr lang="fr-FR" baseline="0" dirty="0" smtClean="0"/>
              <a:t> documents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preferred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latency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critial</a:t>
            </a:r>
            <a:r>
              <a:rPr lang="fr-FR" baseline="0" dirty="0" smtClean="0"/>
              <a:t>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nodes you have the less impactful a failure</a:t>
            </a:r>
            <a:r>
              <a:rPr lang="en-US" baseline="0" dirty="0" smtClean="0"/>
              <a:t> of one node on the remaining nodes on the cluster.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node is a single point of failure, obviously bad</a:t>
            </a:r>
          </a:p>
          <a:p>
            <a:r>
              <a:rPr lang="en-US" baseline="0" dirty="0" smtClean="0"/>
              <a:t>2 nodes gives you replication which is better, but if one node goes down, the whole load goes to just one node and now you’re at an </a:t>
            </a:r>
            <a:r>
              <a:rPr lang="en-US" baseline="0" dirty="0" err="1" smtClean="0"/>
              <a:t>spof</a:t>
            </a:r>
            <a:endParaRPr lang="en-US" baseline="0" dirty="0" smtClean="0"/>
          </a:p>
          <a:p>
            <a:r>
              <a:rPr lang="en-US" baseline="0" dirty="0" smtClean="0"/>
              <a:t>3 nodes is the minimal recommendation because a failure of one distributes the load over two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more node the better, as recovering from a single node failure is easier with more nodes in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AVAILABILTIY ZONE </a:t>
            </a:r>
          </a:p>
          <a:p>
            <a:r>
              <a:rPr lang="fr-FR" dirty="0" smtClean="0"/>
              <a:t>VISIT AMAZON EC2</a:t>
            </a:r>
            <a:r>
              <a:rPr lang="fr-FR" baseline="0" dirty="0" smtClean="0"/>
              <a:t>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8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SCALE UP WITHO</a:t>
            </a:r>
            <a:r>
              <a:rPr lang="fr-FR" baseline="0" dirty="0" smtClean="0"/>
              <a:t> SCAL OUT</a:t>
            </a:r>
          </a:p>
          <a:p>
            <a:r>
              <a:rPr lang="fr-FR" baseline="0" dirty="0" smtClean="0"/>
              <a:t>SANS MDS ON SERAIT OBLIGES D’AVOIR TOUS LES NŒUDS SIZE PAR LE PLUS GROS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3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MORE AN ART THAN 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The solution to scale writes is to add more servers to the couchbase cluster</a:t>
            </a:r>
            <a:r>
              <a:rPr lang="en-US" sz="2000" baseline="0" dirty="0" smtClean="0">
                <a:solidFill>
                  <a:srgbClr val="FF0000"/>
                </a:solidFill>
              </a:rPr>
              <a:t> ensuring </a:t>
            </a:r>
          </a:p>
          <a:p>
            <a:r>
              <a:rPr lang="en-US" sz="2000" baseline="0" dirty="0" smtClean="0">
                <a:solidFill>
                  <a:srgbClr val="FF0000"/>
                </a:solidFill>
              </a:rPr>
              <a:t>AGGREGATE back-end IO performance to match </a:t>
            </a:r>
          </a:p>
          <a:p>
            <a:r>
              <a:rPr lang="en-US" sz="2000" baseline="0" dirty="0" smtClean="0">
                <a:solidFill>
                  <a:srgbClr val="FF0000"/>
                </a:solidFill>
              </a:rPr>
              <a:t>AGGREGATE front-end data rate</a:t>
            </a:r>
          </a:p>
          <a:p>
            <a:r>
              <a:rPr lang="en-US" sz="2000" baseline="0" dirty="0" smtClean="0">
                <a:solidFill>
                  <a:srgbClr val="FF0000"/>
                </a:solidFill>
              </a:rPr>
              <a:t> (or to at least allow the absorption of the maximum write spike you expect).</a:t>
            </a:r>
          </a:p>
          <a:p>
            <a:endParaRPr lang="en-US" sz="2000" baseline="0" dirty="0" smtClean="0">
              <a:solidFill>
                <a:srgbClr val="FF0000"/>
              </a:solidFill>
            </a:endParaRPr>
          </a:p>
          <a:p>
            <a:r>
              <a:rPr lang="en-US" sz="2000" baseline="0" dirty="0" smtClean="0">
                <a:solidFill>
                  <a:srgbClr val="FF0000"/>
                </a:solidFill>
              </a:rPr>
              <a:t> If queues get too built up and Couchbase can’t drain them fast enough,</a:t>
            </a:r>
          </a:p>
          <a:p>
            <a:r>
              <a:rPr lang="en-US" sz="2000" baseline="0" dirty="0" smtClean="0">
                <a:solidFill>
                  <a:srgbClr val="FF0000"/>
                </a:solidFill>
              </a:rPr>
              <a:t> Couchbase will eventually tell your application to “slow down” that it needs time to ingest the spike. </a:t>
            </a:r>
          </a:p>
          <a:p>
            <a:r>
              <a:rPr lang="en-US" sz="2000" baseline="0" dirty="0" smtClean="0">
                <a:solidFill>
                  <a:srgbClr val="FF0000"/>
                </a:solidFill>
              </a:rPr>
              <a:t>As we’ll discuss in the sizing section, ensuring aggregate back end disk IO is available and sizing RAM to match working set size </a:t>
            </a:r>
          </a:p>
          <a:p>
            <a:r>
              <a:rPr lang="en-US" sz="2000" baseline="0" dirty="0" smtClean="0">
                <a:solidFill>
                  <a:srgbClr val="FF0000"/>
                </a:solidFill>
              </a:rPr>
              <a:t>are the two primary requirements for getting your cluster correctly configured. </a:t>
            </a:r>
          </a:p>
          <a:p>
            <a:r>
              <a:rPr lang="en-US" sz="2000" baseline="0" dirty="0" smtClean="0">
                <a:solidFill>
                  <a:srgbClr val="FF0000"/>
                </a:solidFill>
              </a:rPr>
              <a:t>Likewise, monitoring will primarily focus on ensuring you’ve done that job correctly and don’t need to make adjustments.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0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Comprendre</a:t>
            </a:r>
            <a:r>
              <a:rPr lang="fr-FR" baseline="0" dirty="0" smtClean="0"/>
              <a:t> quel </a:t>
            </a:r>
            <a:r>
              <a:rPr lang="fr-FR" baseline="0" dirty="0" err="1" smtClean="0"/>
              <a:t>Sizing</a:t>
            </a:r>
            <a:r>
              <a:rPr lang="fr-FR" baseline="0" dirty="0" smtClean="0"/>
              <a:t> Factor </a:t>
            </a:r>
            <a:r>
              <a:rPr lang="fr-FR" baseline="0" dirty="0" err="1" smtClean="0"/>
              <a:t>determine</a:t>
            </a:r>
            <a:r>
              <a:rPr lang="fr-FR" baseline="0" dirty="0" smtClean="0"/>
              <a:t> le Goulot D’</a:t>
            </a:r>
            <a:r>
              <a:rPr lang="fr-FR" baseline="0" dirty="0" err="1" smtClean="0"/>
              <a:t>etranglement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BottleNeck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Le </a:t>
            </a:r>
            <a:r>
              <a:rPr lang="fr-FR" baseline="0" dirty="0" err="1" smtClean="0"/>
              <a:t>Sizing</a:t>
            </a:r>
            <a:r>
              <a:rPr lang="fr-FR" baseline="0" dirty="0" smtClean="0"/>
              <a:t> du Cluster doit prendre en compte quel facteur principal drive la topologie, les autres paramètres suivant ensuite de facto</a:t>
            </a:r>
          </a:p>
          <a:p>
            <a:r>
              <a:rPr lang="fr-FR" baseline="0" dirty="0" smtClean="0"/>
              <a:t>Les facteurs </a:t>
            </a:r>
            <a:r>
              <a:rPr lang="fr-FR" baseline="0" dirty="0" err="1" smtClean="0"/>
              <a:t>limitants</a:t>
            </a:r>
            <a:r>
              <a:rPr lang="fr-FR" baseline="0" dirty="0" smtClean="0"/>
              <a:t> généralement sont la RAM et le DISK. Le CPU et le Réseau sont généralement satisfaisants.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 for both Active AND number of replicas.</a:t>
            </a:r>
          </a:p>
          <a:p>
            <a:r>
              <a:rPr lang="fr-FR" dirty="0" smtClean="0"/>
              <a:t>Cela permet de ne pas avoir a lire les </a:t>
            </a:r>
            <a:r>
              <a:rPr lang="fr-FR" dirty="0" err="1" smtClean="0"/>
              <a:t>replicas</a:t>
            </a:r>
            <a:r>
              <a:rPr lang="fr-FR" baseline="0" dirty="0" smtClean="0"/>
              <a:t> depuis le disque en cas de </a:t>
            </a:r>
            <a:r>
              <a:rPr lang="fr-FR" baseline="0" dirty="0" err="1" smtClean="0"/>
              <a:t>failure</a:t>
            </a:r>
            <a:r>
              <a:rPr lang="fr-FR" baseline="0" dirty="0" smtClean="0"/>
              <a:t> (gardés aussi en cache, dans l’éventualité qu’ils soient promus actifs)</a:t>
            </a:r>
            <a:endParaRPr lang="en-US" dirty="0" smtClean="0"/>
          </a:p>
          <a:p>
            <a:r>
              <a:rPr lang="en-US" dirty="0" smtClean="0"/>
              <a:t>Replicas will be the first to be dropped out of ram if not enough memory</a:t>
            </a:r>
          </a:p>
          <a:p>
            <a:r>
              <a:rPr lang="fr-FR" dirty="0" smtClean="0"/>
              <a:t>ALL </a:t>
            </a:r>
            <a:r>
              <a:rPr lang="fr-FR" dirty="0" err="1" smtClean="0"/>
              <a:t>Medatas</a:t>
            </a:r>
            <a:r>
              <a:rPr lang="fr-FR" dirty="0" smtClean="0"/>
              <a:t> of ALL Data</a:t>
            </a:r>
            <a:r>
              <a:rPr lang="fr-FR" baseline="0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kept</a:t>
            </a:r>
            <a:r>
              <a:rPr lang="fr-FR" dirty="0" smtClean="0"/>
              <a:t> in Ram.</a:t>
            </a:r>
            <a:r>
              <a:rPr lang="fr-FR" baseline="0" dirty="0" smtClean="0"/>
              <a:t> Configurable on a per-</a:t>
            </a:r>
            <a:r>
              <a:rPr lang="fr-FR" baseline="0" dirty="0" err="1" smtClean="0"/>
              <a:t>bucket</a:t>
            </a:r>
            <a:r>
              <a:rPr lang="fr-FR" baseline="0" dirty="0" smtClean="0"/>
              <a:t>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BUCKET LEVEL </a:t>
            </a:r>
            <a:endParaRPr lang="en-US" dirty="0" smtClean="0"/>
          </a:p>
          <a:p>
            <a:r>
              <a:rPr lang="en-US" dirty="0" smtClean="0"/>
              <a:t>Different applications, and even where the</a:t>
            </a:r>
            <a:r>
              <a:rPr lang="en-US" baseline="0" dirty="0" smtClean="0"/>
              <a:t> application is in its lifecycle,</a:t>
            </a:r>
          </a:p>
          <a:p>
            <a:r>
              <a:rPr lang="en-US" baseline="0" dirty="0" smtClean="0"/>
              <a:t> will lead to different required ratios between data in RAM and data only on disk </a:t>
            </a:r>
          </a:p>
          <a:p>
            <a:r>
              <a:rPr lang="en-US" baseline="0" dirty="0" smtClean="0"/>
              <a:t>(i.e. the working set to total set ratio will vary by application).</a:t>
            </a:r>
          </a:p>
          <a:p>
            <a:r>
              <a:rPr lang="en-US" baseline="0" dirty="0" smtClean="0"/>
              <a:t> We have three examples of very different working set to total dataset size ratios.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COMPACTIOB : WE NEED MORE SPACE THAN STRICTLY NEEDED</a:t>
            </a:r>
          </a:p>
          <a:p>
            <a:r>
              <a:rPr lang="fr-FR" dirty="0" err="1" smtClean="0"/>
              <a:t>Concerns</a:t>
            </a:r>
            <a:r>
              <a:rPr lang="fr-FR" dirty="0" smtClean="0"/>
              <a:t> Update Heavy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Calibri Ligh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uchbase.com/how-many-nodes-part-1-introduction-sizing-couchbase-server-20-clu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Many Nodes?</a:t>
            </a:r>
            <a:br>
              <a:rPr lang="en-US" smtClean="0"/>
            </a:br>
            <a:r>
              <a:rPr lang="en-US" smtClean="0"/>
              <a:t>Properly Sizing your Couchbase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Disk Sizing: Space and I/O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352" y="685190"/>
            <a:ext cx="549897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dirty="0" smtClean="0"/>
              <a:t>Disk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Sustained write rate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Rebalance capacity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Backups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XDCR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Views/Indexes 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Compaction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Total dataset:</a:t>
            </a:r>
          </a:p>
          <a:p>
            <a:pPr lvl="2" indent="-228600">
              <a:buFont typeface="Wingdings" panose="05000000000000000000" pitchFamily="2" charset="2"/>
              <a:buChar char="§"/>
            </a:pPr>
            <a:r>
              <a:rPr lang="en-US" sz="2400" dirty="0" smtClean="0"/>
              <a:t>(active + replicas + indexes)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Append-only (Disk Level)</a:t>
            </a:r>
            <a:endParaRPr lang="en-US" sz="2400" dirty="0"/>
          </a:p>
        </p:txBody>
      </p:sp>
      <p:sp>
        <p:nvSpPr>
          <p:cNvPr id="3" name="Left Brace 2"/>
          <p:cNvSpPr/>
          <p:nvPr/>
        </p:nvSpPr>
        <p:spPr>
          <a:xfrm rot="10800000">
            <a:off x="4287519" y="1208007"/>
            <a:ext cx="533400" cy="2067362"/>
          </a:xfrm>
          <a:prstGeom prst="leftBrace">
            <a:avLst>
              <a:gd name="adj1" fmla="val 71429"/>
              <a:gd name="adj2" fmla="val 60552"/>
            </a:avLst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0800000">
            <a:off x="4880553" y="3000070"/>
            <a:ext cx="533400" cy="1869281"/>
          </a:xfrm>
          <a:prstGeom prst="leftBrace">
            <a:avLst>
              <a:gd name="adj1" fmla="val 71429"/>
              <a:gd name="adj2" fmla="val 50000"/>
            </a:avLst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3" y="2613561"/>
            <a:ext cx="58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I/O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835" y="3672703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Space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05040" y="1314451"/>
            <a:ext cx="0" cy="109549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7661" y="1801253"/>
            <a:ext cx="1353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Please </a:t>
            </a:r>
            <a:r>
              <a:rPr lang="en-US" dirty="0" smtClean="0"/>
              <a:t>store</a:t>
            </a:r>
            <a:br>
              <a:rPr lang="en-US" dirty="0" smtClean="0"/>
            </a:br>
            <a:r>
              <a:rPr lang="en-US" dirty="0" smtClean="0"/>
              <a:t>document 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70413" y="178986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OK, I stored</a:t>
            </a:r>
          </a:p>
          <a:p>
            <a:r>
              <a:rPr lang="en-US" dirty="0" smtClean="0"/>
              <a:t>document 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727339" y="1714500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 rot="10800000" flipH="1">
            <a:off x="7208720" y="192677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156953" y="1921152"/>
            <a:ext cx="336951" cy="276999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b="1" dirty="0" smtClean="0"/>
              <a:t>A</a:t>
            </a:r>
            <a:endParaRPr lang="en-US" b="1" dirty="0"/>
          </a:p>
        </p:txBody>
      </p:sp>
      <p:pic>
        <p:nvPicPr>
          <p:cNvPr id="17" name="Picture 16" descr="couchbase-server-icon.png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167" r="5145" b="24393"/>
          <a:stretch/>
        </p:blipFill>
        <p:spPr>
          <a:xfrm>
            <a:off x="6580055" y="4760673"/>
            <a:ext cx="1298434" cy="1652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45831" y="4714106"/>
            <a:ext cx="80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390640" y="2400301"/>
            <a:ext cx="2432756" cy="2611967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20" name="Picture 2" descr="http://di1-1.shoppingshadow.com/images/pi/5a/0d/df/99054968-260x260-0-0_Cisco+Cisco+ASA5510+MEM+1GB+RAM+Module+1+GB+SDRAM.jpg"/>
          <p:cNvPicPr>
            <a:picLocks noChangeAspect="1" noChangeArrowheads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01741" y="2514707"/>
            <a:ext cx="1968694" cy="493918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497884" y="2474385"/>
            <a:ext cx="2240844" cy="600841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pic>
        <p:nvPicPr>
          <p:cNvPr id="22" name="Picture 4" descr="https://www1.hitachigst.com/hdd/technolo/dft/dft3.jpg"/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54330" y="3191092"/>
            <a:ext cx="2104367" cy="14096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497884" y="3126118"/>
            <a:ext cx="2240844" cy="1563141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24" name="Folded Corner 23"/>
          <p:cNvSpPr/>
          <p:nvPr/>
        </p:nvSpPr>
        <p:spPr>
          <a:xfrm rot="10800000" flipH="1">
            <a:off x="6598284" y="324473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5" name="Folded Corner 24"/>
          <p:cNvSpPr/>
          <p:nvPr/>
        </p:nvSpPr>
        <p:spPr>
          <a:xfrm rot="10800000" flipH="1">
            <a:off x="6952280" y="324473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6" name="Folded Corner 25"/>
          <p:cNvSpPr/>
          <p:nvPr/>
        </p:nvSpPr>
        <p:spPr>
          <a:xfrm rot="10800000" flipH="1">
            <a:off x="7306276" y="324473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7" name="Folded Corner 26"/>
          <p:cNvSpPr/>
          <p:nvPr/>
        </p:nvSpPr>
        <p:spPr>
          <a:xfrm rot="10800000" flipH="1">
            <a:off x="7660272" y="324473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8" name="Folded Corner 27"/>
          <p:cNvSpPr/>
          <p:nvPr/>
        </p:nvSpPr>
        <p:spPr>
          <a:xfrm rot="10800000" flipH="1">
            <a:off x="8014268" y="324473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9" name="Folded Corner 28"/>
          <p:cNvSpPr/>
          <p:nvPr/>
        </p:nvSpPr>
        <p:spPr>
          <a:xfrm rot="10800000" flipH="1">
            <a:off x="8368263" y="324473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0" name="Folded Corner 29"/>
          <p:cNvSpPr/>
          <p:nvPr/>
        </p:nvSpPr>
        <p:spPr>
          <a:xfrm rot="10800000" flipH="1">
            <a:off x="6598284" y="356800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1" name="Folded Corner 30"/>
          <p:cNvSpPr/>
          <p:nvPr/>
        </p:nvSpPr>
        <p:spPr>
          <a:xfrm rot="10800000" flipH="1">
            <a:off x="6952280" y="356800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2" name="Folded Corner 31"/>
          <p:cNvSpPr/>
          <p:nvPr/>
        </p:nvSpPr>
        <p:spPr>
          <a:xfrm rot="10800000" flipH="1">
            <a:off x="7306276" y="356800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3" name="Folded Corner 32"/>
          <p:cNvSpPr/>
          <p:nvPr/>
        </p:nvSpPr>
        <p:spPr>
          <a:xfrm rot="10800000" flipH="1">
            <a:off x="7660272" y="356800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4" name="Folded Corner 33"/>
          <p:cNvSpPr/>
          <p:nvPr/>
        </p:nvSpPr>
        <p:spPr>
          <a:xfrm rot="10800000" flipH="1">
            <a:off x="8014268" y="356800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5" name="Folded Corner 34"/>
          <p:cNvSpPr/>
          <p:nvPr/>
        </p:nvSpPr>
        <p:spPr>
          <a:xfrm rot="10800000" flipH="1">
            <a:off x="8368263" y="356800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6" name="Folded Corner 35"/>
          <p:cNvSpPr/>
          <p:nvPr/>
        </p:nvSpPr>
        <p:spPr>
          <a:xfrm rot="10800000" flipH="1">
            <a:off x="6598284" y="391290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7" name="Folded Corner 36"/>
          <p:cNvSpPr/>
          <p:nvPr/>
        </p:nvSpPr>
        <p:spPr>
          <a:xfrm rot="10800000" flipH="1">
            <a:off x="6952280" y="391290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8" name="Folded Corner 37"/>
          <p:cNvSpPr/>
          <p:nvPr/>
        </p:nvSpPr>
        <p:spPr>
          <a:xfrm rot="10800000" flipH="1">
            <a:off x="7306276" y="391290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9" name="Folded Corner 38"/>
          <p:cNvSpPr/>
          <p:nvPr/>
        </p:nvSpPr>
        <p:spPr>
          <a:xfrm rot="10800000" flipH="1">
            <a:off x="7660272" y="391290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0" name="Folded Corner 39"/>
          <p:cNvSpPr/>
          <p:nvPr/>
        </p:nvSpPr>
        <p:spPr>
          <a:xfrm rot="10800000" flipH="1">
            <a:off x="8014268" y="391290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1" name="Folded Corner 40"/>
          <p:cNvSpPr/>
          <p:nvPr/>
        </p:nvSpPr>
        <p:spPr>
          <a:xfrm rot="10800000" flipH="1">
            <a:off x="8368263" y="391290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2" name="Folded Corner 41"/>
          <p:cNvSpPr/>
          <p:nvPr/>
        </p:nvSpPr>
        <p:spPr>
          <a:xfrm rot="10800000" flipH="1">
            <a:off x="6598284" y="265919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3" name="Folded Corner 42"/>
          <p:cNvSpPr/>
          <p:nvPr/>
        </p:nvSpPr>
        <p:spPr>
          <a:xfrm rot="10800000" flipH="1">
            <a:off x="6952280" y="265919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4" name="Folded Corner 43"/>
          <p:cNvSpPr/>
          <p:nvPr/>
        </p:nvSpPr>
        <p:spPr>
          <a:xfrm rot="10800000" flipH="1">
            <a:off x="7306276" y="265919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5" name="Folded Corner 44"/>
          <p:cNvSpPr/>
          <p:nvPr/>
        </p:nvSpPr>
        <p:spPr>
          <a:xfrm rot="10800000" flipH="1">
            <a:off x="7662410" y="265919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6" name="Folded Corner 45"/>
          <p:cNvSpPr/>
          <p:nvPr/>
        </p:nvSpPr>
        <p:spPr>
          <a:xfrm rot="10800000" flipH="1">
            <a:off x="8016406" y="265919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7" name="Folded Corner 46"/>
          <p:cNvSpPr/>
          <p:nvPr/>
        </p:nvSpPr>
        <p:spPr>
          <a:xfrm rot="10800000" flipH="1">
            <a:off x="8370402" y="265919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271286" y="2637651"/>
            <a:ext cx="33855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271286" y="3209151"/>
            <a:ext cx="33855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209098" y="3926520"/>
            <a:ext cx="271656" cy="1637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42013" y="685801"/>
            <a:ext cx="18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Writing Data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63" name="Straight Connector 62"/>
          <p:cNvCxnSpPr>
            <a:endCxn id="5" idx="3"/>
          </p:cNvCxnSpPr>
          <p:nvPr/>
        </p:nvCxnSpPr>
        <p:spPr>
          <a:xfrm flipH="1" flipV="1">
            <a:off x="5158221" y="2844394"/>
            <a:ext cx="1262899" cy="2817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566315" y="1104901"/>
            <a:ext cx="2136775" cy="571500"/>
            <a:chOff x="1115219" y="863601"/>
            <a:chExt cx="2136775" cy="571500"/>
          </a:xfrm>
        </p:grpSpPr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1115219" y="863601"/>
              <a:ext cx="2136775" cy="5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800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1309687" y="1044576"/>
              <a:ext cx="174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A6A6A6"/>
                  </a:solidFill>
                  <a:effectLst/>
                  <a:latin typeface="+mn-lt"/>
                  <a:cs typeface="Arial" pitchFamily="34" charset="0"/>
                </a:rPr>
                <a:t>Application Server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Sizing: Space and I/O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sz="2000" dirty="0" smtClean="0"/>
              <a:t>Disk Writes are Buffered</a:t>
            </a:r>
          </a:p>
          <a:p>
            <a:pPr lvl="1" eaLnBrk="1" hangingPunct="1">
              <a:spcBef>
                <a:spcPts val="200"/>
              </a:spcBef>
              <a:spcAft>
                <a:spcPts val="0"/>
              </a:spcAft>
            </a:pPr>
            <a:r>
              <a:rPr lang="en-US" sz="1800" dirty="0" smtClean="0"/>
              <a:t>Bursts of data expand the disk write queue</a:t>
            </a:r>
          </a:p>
          <a:p>
            <a:pPr lvl="1" eaLnBrk="1" hangingPunct="1">
              <a:spcBef>
                <a:spcPts val="200"/>
              </a:spcBef>
              <a:spcAft>
                <a:spcPts val="0"/>
              </a:spcAft>
            </a:pPr>
            <a:r>
              <a:rPr lang="en-US" sz="1800" dirty="0" smtClean="0"/>
              <a:t>Sustained writes need corresponding throughput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Disk throughput affected by disk </a:t>
            </a:r>
            <a:r>
              <a:rPr lang="en-US" sz="2000" dirty="0"/>
              <a:t>s</a:t>
            </a:r>
            <a:r>
              <a:rPr lang="en-US" sz="2000" dirty="0" smtClean="0"/>
              <a:t>peed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800" dirty="0" smtClean="0"/>
              <a:t>SSD &gt; 10K RPM &gt; EBS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800" dirty="0" smtClean="0"/>
              <a:t>SSDs </a:t>
            </a:r>
            <a:r>
              <a:rPr lang="en-US" sz="1800" dirty="0"/>
              <a:t>give a huge boost to write throughput and startup/</a:t>
            </a:r>
            <a:r>
              <a:rPr lang="en-US" sz="1800" dirty="0" err="1"/>
              <a:t>warmup</a:t>
            </a:r>
            <a:r>
              <a:rPr lang="en-US" sz="1800" dirty="0"/>
              <a:t> times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800" dirty="0"/>
              <a:t>RAID can provide redundancy and increase </a:t>
            </a:r>
            <a:r>
              <a:rPr lang="en-US" sz="1800" dirty="0" smtClean="0"/>
              <a:t>throughput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Throughput = read/</a:t>
            </a:r>
            <a:r>
              <a:rPr lang="en-US" sz="2000" dirty="0" err="1" smtClean="0"/>
              <a:t>write+compaction+indexing+XDCR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2.1 introduces multiple disk threads</a:t>
            </a:r>
          </a:p>
          <a:p>
            <a:pPr lvl="1"/>
            <a:r>
              <a:rPr lang="en-US" sz="1800" dirty="0" smtClean="0"/>
              <a:t>Default is 3 (1 writer / 2 readers), max is 8 combined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Best to configure different paths for data and indexes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Plan on about 3x space (append-only, compaction, backups,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5678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CPU sizing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488" y="685800"/>
            <a:ext cx="879777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+mj-lt"/>
              <a:buAutoNum type="arabicParenR" startAt="3"/>
            </a:pPr>
            <a:r>
              <a:rPr lang="en-US" sz="2400" dirty="0" smtClean="0"/>
              <a:t>CPU</a:t>
            </a:r>
          </a:p>
          <a:p>
            <a:pPr marL="576263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Disk writing</a:t>
            </a:r>
          </a:p>
          <a:p>
            <a:pPr marL="576263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Views/compaction/XDCR</a:t>
            </a:r>
          </a:p>
          <a:p>
            <a:pPr marL="576263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RAM r/w performance not impacted</a:t>
            </a:r>
            <a:endParaRPr lang="en-US" sz="2000" dirty="0" smtClean="0"/>
          </a:p>
          <a:p>
            <a:pPr marL="914400" lvl="1" indent="-347663">
              <a:buFont typeface="Wingdings" panose="05000000000000000000" pitchFamily="2" charset="2"/>
              <a:buChar char="§"/>
            </a:pPr>
            <a:r>
              <a:rPr lang="en-US" sz="2400" dirty="0" smtClean="0"/>
              <a:t>Min. production requirement: 	</a:t>
            </a:r>
            <a:br>
              <a:rPr lang="en-US" sz="2400" dirty="0" smtClean="0"/>
            </a:br>
            <a:r>
              <a:rPr lang="en-US" sz="2400" dirty="0" smtClean="0"/>
              <a:t>4 cores</a:t>
            </a:r>
            <a:br>
              <a:rPr lang="en-US" sz="2400" dirty="0" smtClean="0"/>
            </a:br>
            <a:r>
              <a:rPr lang="en-US" sz="2400" dirty="0" smtClean="0"/>
              <a:t>+1 per bucket</a:t>
            </a:r>
            <a:br>
              <a:rPr lang="en-US" sz="2400" dirty="0" smtClean="0"/>
            </a:br>
            <a:r>
              <a:rPr lang="en-US" sz="2400" dirty="0" smtClean="0"/>
              <a:t>+1 core per Design Doc</a:t>
            </a:r>
            <a:br>
              <a:rPr lang="en-US" sz="2400" dirty="0" smtClean="0"/>
            </a:br>
            <a:r>
              <a:rPr lang="en-US" sz="2400" dirty="0" smtClean="0"/>
              <a:t>+1 core per XDCR stream</a:t>
            </a: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846071"/>
            <a:ext cx="2082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Network sizing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488" y="683887"/>
            <a:ext cx="33303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sz="2400" dirty="0" smtClean="0"/>
              <a:t>Network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Client traffic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Replication (writes)</a:t>
            </a:r>
            <a:endParaRPr lang="en-US" sz="2400" dirty="0"/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Rebalancing</a:t>
            </a:r>
          </a:p>
          <a:p>
            <a:pPr marL="685800" lvl="1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XDCR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66138" y="1979029"/>
            <a:ext cx="156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178ADB"/>
                </a:solidFill>
              </a:rPr>
              <a:t>Reads+Writes</a:t>
            </a:r>
            <a:endParaRPr lang="en-US" b="1" dirty="0">
              <a:solidFill>
                <a:srgbClr val="178ADB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67200" y="4171330"/>
            <a:ext cx="4681615" cy="812242"/>
            <a:chOff x="4267200" y="4071940"/>
            <a:chExt cx="4681615" cy="812242"/>
          </a:xfrm>
        </p:grpSpPr>
        <p:sp>
          <p:nvSpPr>
            <p:cNvPr id="8" name="TextBox 7"/>
            <p:cNvSpPr txBox="1"/>
            <p:nvPr/>
          </p:nvSpPr>
          <p:spPr>
            <a:xfrm>
              <a:off x="4267200" y="4514850"/>
              <a:ext cx="4681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Replication (multiply writes) and Rebalancing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8" idx="0"/>
            </p:cNvCxnSpPr>
            <p:nvPr/>
          </p:nvCxnSpPr>
          <p:spPr>
            <a:xfrm flipH="1" flipV="1">
              <a:off x="4800606" y="4071940"/>
              <a:ext cx="1807402" cy="44291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</p:cNvCxnSpPr>
            <p:nvPr/>
          </p:nvCxnSpPr>
          <p:spPr>
            <a:xfrm flipH="1" flipV="1">
              <a:off x="6324606" y="4071940"/>
              <a:ext cx="283402" cy="44291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V="1">
              <a:off x="6608008" y="4071940"/>
              <a:ext cx="1316793" cy="44291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5276047" y="2163047"/>
            <a:ext cx="57051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412335" y="1143144"/>
            <a:ext cx="4769450" cy="3004896"/>
            <a:chOff x="970809" y="846138"/>
            <a:chExt cx="8065841" cy="4269856"/>
          </a:xfrm>
        </p:grpSpPr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3455194" y="863601"/>
              <a:ext cx="2136775" cy="5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876537" y="2619595"/>
              <a:ext cx="2139351" cy="573657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18345" y="2619595"/>
              <a:ext cx="2139351" cy="573657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43282" y="2619595"/>
              <a:ext cx="2139351" cy="573657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25" name="Can 124"/>
            <p:cNvSpPr/>
            <p:nvPr/>
          </p:nvSpPr>
          <p:spPr>
            <a:xfrm>
              <a:off x="4800600" y="4560518"/>
              <a:ext cx="448574" cy="396815"/>
            </a:xfrm>
            <a:prstGeom prst="can">
              <a:avLst/>
            </a:prstGeom>
            <a:solidFill>
              <a:srgbClr val="E10021"/>
            </a:solidFill>
            <a:ln>
              <a:solidFill>
                <a:srgbClr val="6E15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4019910" y="3197544"/>
              <a:ext cx="0" cy="14276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5015417" y="3197544"/>
              <a:ext cx="0" cy="139748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olded Corner 127"/>
            <p:cNvSpPr/>
            <p:nvPr/>
          </p:nvSpPr>
          <p:spPr>
            <a:xfrm rot="10800000" flipH="1">
              <a:off x="4922812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29" name="Folded Corner 128"/>
            <p:cNvSpPr/>
            <p:nvPr/>
          </p:nvSpPr>
          <p:spPr>
            <a:xfrm rot="10800000" flipH="1">
              <a:off x="4922812" y="3761843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30" name="Folded Corner 129"/>
            <p:cNvSpPr/>
            <p:nvPr/>
          </p:nvSpPr>
          <p:spPr>
            <a:xfrm rot="10800000" flipH="1">
              <a:off x="3925108" y="410698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31" name="Folded Corner 130"/>
            <p:cNvSpPr/>
            <p:nvPr/>
          </p:nvSpPr>
          <p:spPr>
            <a:xfrm rot="10800000" flipH="1">
              <a:off x="3925108" y="3848192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32" name="Folded Corner 131"/>
            <p:cNvSpPr/>
            <p:nvPr/>
          </p:nvSpPr>
          <p:spPr>
            <a:xfrm rot="10800000" flipH="1">
              <a:off x="3925108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3585123" y="4731485"/>
              <a:ext cx="897147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3447169" y="4722388"/>
              <a:ext cx="1207279" cy="393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2"/>
                  </a:solidFill>
                </a:rPr>
                <a:t>network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Folded Corner 134"/>
            <p:cNvSpPr/>
            <p:nvPr/>
          </p:nvSpPr>
          <p:spPr>
            <a:xfrm rot="10800000" flipH="1">
              <a:off x="4922812" y="4153728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36" name="Can 135"/>
            <p:cNvSpPr/>
            <p:nvPr/>
          </p:nvSpPr>
          <p:spPr>
            <a:xfrm>
              <a:off x="7318169" y="4560518"/>
              <a:ext cx="448574" cy="396815"/>
            </a:xfrm>
            <a:prstGeom prst="can">
              <a:avLst/>
            </a:prstGeom>
            <a:solidFill>
              <a:srgbClr val="E10021"/>
            </a:solidFill>
            <a:ln>
              <a:solidFill>
                <a:srgbClr val="6E15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6537479" y="3197544"/>
              <a:ext cx="0" cy="14276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7532986" y="3197544"/>
              <a:ext cx="0" cy="139748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olded Corner 138"/>
            <p:cNvSpPr/>
            <p:nvPr/>
          </p:nvSpPr>
          <p:spPr>
            <a:xfrm rot="10800000" flipH="1">
              <a:off x="7440380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40" name="Folded Corner 139"/>
            <p:cNvSpPr/>
            <p:nvPr/>
          </p:nvSpPr>
          <p:spPr>
            <a:xfrm rot="10800000" flipH="1">
              <a:off x="7440380" y="3761843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41" name="Folded Corner 140"/>
            <p:cNvSpPr/>
            <p:nvPr/>
          </p:nvSpPr>
          <p:spPr>
            <a:xfrm rot="10800000" flipH="1">
              <a:off x="6442677" y="410698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42" name="Folded Corner 141"/>
            <p:cNvSpPr/>
            <p:nvPr/>
          </p:nvSpPr>
          <p:spPr>
            <a:xfrm rot="10800000" flipH="1">
              <a:off x="6442677" y="3848192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43" name="Folded Corner 142"/>
            <p:cNvSpPr/>
            <p:nvPr/>
          </p:nvSpPr>
          <p:spPr>
            <a:xfrm rot="10800000" flipH="1">
              <a:off x="6442677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6102692" y="4731485"/>
              <a:ext cx="897147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5964737" y="4722386"/>
              <a:ext cx="1207279" cy="393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2"/>
                  </a:solidFill>
                </a:rPr>
                <a:t>network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46" name="Folded Corner 145"/>
            <p:cNvSpPr/>
            <p:nvPr/>
          </p:nvSpPr>
          <p:spPr>
            <a:xfrm rot="10800000" flipH="1">
              <a:off x="7440380" y="4153728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47" name="Can 146"/>
            <p:cNvSpPr/>
            <p:nvPr/>
          </p:nvSpPr>
          <p:spPr>
            <a:xfrm>
              <a:off x="2431473" y="4560518"/>
              <a:ext cx="448574" cy="396815"/>
            </a:xfrm>
            <a:prstGeom prst="can">
              <a:avLst/>
            </a:prstGeom>
            <a:solidFill>
              <a:srgbClr val="E10021"/>
            </a:solidFill>
            <a:ln>
              <a:solidFill>
                <a:srgbClr val="6E15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1650783" y="3197544"/>
              <a:ext cx="0" cy="14276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646290" y="3197544"/>
              <a:ext cx="0" cy="139748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olded Corner 149"/>
            <p:cNvSpPr/>
            <p:nvPr/>
          </p:nvSpPr>
          <p:spPr>
            <a:xfrm rot="10800000" flipH="1">
              <a:off x="2553685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51" name="Folded Corner 150"/>
            <p:cNvSpPr/>
            <p:nvPr/>
          </p:nvSpPr>
          <p:spPr>
            <a:xfrm rot="10800000" flipH="1">
              <a:off x="2553685" y="3761843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52" name="Folded Corner 151"/>
            <p:cNvSpPr/>
            <p:nvPr/>
          </p:nvSpPr>
          <p:spPr>
            <a:xfrm rot="10800000" flipH="1">
              <a:off x="1555981" y="3602340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53" name="Folded Corner 152"/>
            <p:cNvSpPr/>
            <p:nvPr/>
          </p:nvSpPr>
          <p:spPr>
            <a:xfrm rot="10800000" flipH="1">
              <a:off x="1555981" y="410698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54" name="Folded Corner 153"/>
            <p:cNvSpPr/>
            <p:nvPr/>
          </p:nvSpPr>
          <p:spPr>
            <a:xfrm rot="10800000" flipH="1">
              <a:off x="1555981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1215996" y="4731485"/>
              <a:ext cx="897147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078041" y="4722387"/>
              <a:ext cx="1207279" cy="393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2"/>
                  </a:solidFill>
                </a:rPr>
                <a:t>network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57" name="Folded Corner 156"/>
            <p:cNvSpPr/>
            <p:nvPr/>
          </p:nvSpPr>
          <p:spPr>
            <a:xfrm rot="10800000" flipH="1">
              <a:off x="2553685" y="4153728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58" name="Left Brace 157"/>
            <p:cNvSpPr/>
            <p:nvPr/>
          </p:nvSpPr>
          <p:spPr>
            <a:xfrm rot="16200000">
              <a:off x="4429126" y="-1989097"/>
              <a:ext cx="217467" cy="7134102"/>
            </a:xfrm>
            <a:prstGeom prst="leftBrac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9" name="Straight Connector 158"/>
            <p:cNvCxnSpPr>
              <a:stCxn id="176" idx="6"/>
            </p:cNvCxnSpPr>
            <p:nvPr/>
          </p:nvCxnSpPr>
          <p:spPr>
            <a:xfrm>
              <a:off x="4657412" y="1741878"/>
              <a:ext cx="2099651" cy="17289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2628064" y="4308371"/>
              <a:ext cx="218536" cy="1639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 smtClean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5015003" y="4308371"/>
              <a:ext cx="218536" cy="1639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 smtClean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7532572" y="4308371"/>
              <a:ext cx="218536" cy="1639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 smtClean="0"/>
            </a:p>
          </p:txBody>
        </p:sp>
        <p:cxnSp>
          <p:nvCxnSpPr>
            <p:cNvPr id="163" name="Straight Connector 162"/>
            <p:cNvCxnSpPr>
              <a:stCxn id="160" idx="6"/>
            </p:cNvCxnSpPr>
            <p:nvPr/>
          </p:nvCxnSpPr>
          <p:spPr>
            <a:xfrm flipV="1">
              <a:off x="2846600" y="3944507"/>
              <a:ext cx="5230906" cy="44581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1" idx="6"/>
            </p:cNvCxnSpPr>
            <p:nvPr/>
          </p:nvCxnSpPr>
          <p:spPr>
            <a:xfrm flipV="1">
              <a:off x="5233542" y="3958812"/>
              <a:ext cx="2895121" cy="4315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62" idx="0"/>
            </p:cNvCxnSpPr>
            <p:nvPr/>
          </p:nvCxnSpPr>
          <p:spPr>
            <a:xfrm flipV="1">
              <a:off x="7641840" y="3853174"/>
              <a:ext cx="271764" cy="45519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6738911" y="1628323"/>
              <a:ext cx="1219200" cy="542408"/>
              <a:chOff x="7793182" y="4711209"/>
              <a:chExt cx="1219200" cy="723210"/>
            </a:xfrm>
          </p:grpSpPr>
          <p:sp>
            <p:nvSpPr>
              <p:cNvPr id="211" name="Rounded Rectangle 210"/>
              <p:cNvSpPr/>
              <p:nvPr/>
            </p:nvSpPr>
            <p:spPr>
              <a:xfrm>
                <a:off x="7793182" y="4711209"/>
                <a:ext cx="1219200" cy="72321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 smtClean="0"/>
              </a:p>
            </p:txBody>
          </p:sp>
          <p:cxnSp>
            <p:nvCxnSpPr>
              <p:cNvPr id="212" name="Straight Arrow Connector 211"/>
              <p:cNvCxnSpPr>
                <a:stCxn id="211" idx="2"/>
              </p:cNvCxnSpPr>
              <p:nvPr/>
            </p:nvCxnSpPr>
            <p:spPr>
              <a:xfrm flipV="1">
                <a:off x="8402782" y="4974208"/>
                <a:ext cx="268778" cy="4602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7913604" y="4916633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7995555" y="4840433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8077506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8159457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8241408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8323359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8405310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8487261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8569212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8651163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8733114" y="4774297"/>
                <a:ext cx="0" cy="12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8815065" y="4840433"/>
                <a:ext cx="0" cy="12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8897017" y="4916633"/>
                <a:ext cx="0" cy="12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Straight Arrow Connector 166"/>
            <p:cNvCxnSpPr>
              <a:stCxn id="176" idx="0"/>
            </p:cNvCxnSpPr>
            <p:nvPr/>
          </p:nvCxnSpPr>
          <p:spPr>
            <a:xfrm flipH="1">
              <a:off x="4542315" y="1659927"/>
              <a:ext cx="5829" cy="118112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76" idx="0"/>
            </p:cNvCxnSpPr>
            <p:nvPr/>
          </p:nvCxnSpPr>
          <p:spPr>
            <a:xfrm>
              <a:off x="4548144" y="1659926"/>
              <a:ext cx="1923911" cy="11410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Folded Corner 168"/>
            <p:cNvSpPr/>
            <p:nvPr/>
          </p:nvSpPr>
          <p:spPr>
            <a:xfrm rot="10800000" flipH="1">
              <a:off x="4441684" y="2400571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70" name="Folded Corner 169"/>
            <p:cNvSpPr/>
            <p:nvPr/>
          </p:nvSpPr>
          <p:spPr>
            <a:xfrm rot="10800000" flipH="1">
              <a:off x="4441684" y="2074939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71" name="Folded Corner 170"/>
            <p:cNvSpPr/>
            <p:nvPr/>
          </p:nvSpPr>
          <p:spPr>
            <a:xfrm rot="10800000" flipH="1">
              <a:off x="4441684" y="172846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72" name="Folded Corner 171"/>
            <p:cNvSpPr/>
            <p:nvPr/>
          </p:nvSpPr>
          <p:spPr>
            <a:xfrm rot="10800000" flipH="1">
              <a:off x="6121799" y="2491903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73" name="Folded Corner 172"/>
            <p:cNvSpPr/>
            <p:nvPr/>
          </p:nvSpPr>
          <p:spPr>
            <a:xfrm rot="10800000" flipH="1">
              <a:off x="5445388" y="219191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74" name="Folded Corner 173"/>
            <p:cNvSpPr/>
            <p:nvPr/>
          </p:nvSpPr>
          <p:spPr>
            <a:xfrm rot="10800000" flipH="1">
              <a:off x="4954825" y="1892274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cxnSp>
          <p:nvCxnSpPr>
            <p:cNvPr id="175" name="Straight Arrow Connector 174"/>
            <p:cNvCxnSpPr>
              <a:stCxn id="176" idx="0"/>
            </p:cNvCxnSpPr>
            <p:nvPr/>
          </p:nvCxnSpPr>
          <p:spPr>
            <a:xfrm flipH="1">
              <a:off x="2618509" y="1659926"/>
              <a:ext cx="1929632" cy="114549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4438873" y="1659926"/>
              <a:ext cx="218536" cy="1639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 smtClean="0"/>
            </a:p>
          </p:txBody>
        </p:sp>
        <p:sp>
          <p:nvSpPr>
            <p:cNvPr id="177" name="Folded Corner 176"/>
            <p:cNvSpPr/>
            <p:nvPr/>
          </p:nvSpPr>
          <p:spPr>
            <a:xfrm rot="10800000" flipH="1">
              <a:off x="3414432" y="2204053"/>
              <a:ext cx="191977" cy="182666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78" name="Folded Corner 177"/>
            <p:cNvSpPr/>
            <p:nvPr/>
          </p:nvSpPr>
          <p:spPr>
            <a:xfrm rot="10800000" flipH="1">
              <a:off x="2784061" y="2491900"/>
              <a:ext cx="191977" cy="182666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79" name="Folded Corner 178"/>
            <p:cNvSpPr/>
            <p:nvPr/>
          </p:nvSpPr>
          <p:spPr>
            <a:xfrm rot="10800000" flipH="1">
              <a:off x="3985486" y="1903360"/>
              <a:ext cx="191977" cy="182666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424854" y="2779586"/>
              <a:ext cx="1322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Couchbase Server</a:t>
              </a:r>
              <a:endParaRPr lang="en-US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783563" y="2779586"/>
              <a:ext cx="1322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Couchbase Server</a:t>
              </a:r>
              <a:endParaRPr lang="en-US" sz="12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313039" y="2779587"/>
              <a:ext cx="1322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Couchbase Server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7817450" y="3589675"/>
              <a:ext cx="1219200" cy="542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/>
            </a:p>
          </p:txBody>
        </p:sp>
        <p:cxnSp>
          <p:nvCxnSpPr>
            <p:cNvPr id="184" name="Straight Arrow Connector 183"/>
            <p:cNvCxnSpPr>
              <a:stCxn id="183" idx="2"/>
            </p:cNvCxnSpPr>
            <p:nvPr/>
          </p:nvCxnSpPr>
          <p:spPr>
            <a:xfrm flipV="1">
              <a:off x="8427051" y="3761843"/>
              <a:ext cx="330332" cy="37024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37872" y="3743743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019823" y="3686593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101774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8183725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265676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8347627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429578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8511529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8593480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8675431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8757382" y="3636991"/>
              <a:ext cx="0" cy="9057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839333" y="3686593"/>
              <a:ext cx="0" cy="9057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921285" y="3743743"/>
              <a:ext cx="0" cy="9057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65212" y="846138"/>
              <a:ext cx="22367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pic>
          <p:nvPicPr>
            <p:cNvPr id="19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50" y="846138"/>
              <a:ext cx="2246313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5768976" y="846138"/>
              <a:ext cx="223678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pic>
          <p:nvPicPr>
            <p:cNvPr id="20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213" y="846138"/>
              <a:ext cx="2246312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2" name="Group 201"/>
            <p:cNvGrpSpPr/>
            <p:nvPr/>
          </p:nvGrpSpPr>
          <p:grpSpPr>
            <a:xfrm>
              <a:off x="3405187" y="846138"/>
              <a:ext cx="2236788" cy="647700"/>
              <a:chOff x="3405187" y="846138"/>
              <a:chExt cx="2236788" cy="647700"/>
            </a:xfrm>
          </p:grpSpPr>
          <p:sp>
            <p:nvSpPr>
              <p:cNvPr id="209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3405187" y="846138"/>
                <a:ext cx="2236788" cy="64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2"/>
              <p:cNvSpPr>
                <a:spLocks noChangeArrowheads="1"/>
              </p:cNvSpPr>
              <p:nvPr/>
            </p:nvSpPr>
            <p:spPr bwMode="auto">
              <a:xfrm>
                <a:off x="3941178" y="1044576"/>
                <a:ext cx="1164806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+mn-lt"/>
                    <a:cs typeface="Arial" pitchFamily="34" charset="0"/>
                  </a:rPr>
                  <a:t>Application Server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5818982" y="863601"/>
              <a:ext cx="2136775" cy="571500"/>
              <a:chOff x="5818982" y="863601"/>
              <a:chExt cx="2136775" cy="571500"/>
            </a:xfrm>
          </p:grpSpPr>
          <p:sp>
            <p:nvSpPr>
              <p:cNvPr id="207" name="Rectangle 14"/>
              <p:cNvSpPr>
                <a:spLocks noChangeArrowheads="1"/>
              </p:cNvSpPr>
              <p:nvPr/>
            </p:nvSpPr>
            <p:spPr bwMode="auto">
              <a:xfrm>
                <a:off x="5818982" y="863601"/>
                <a:ext cx="2136775" cy="571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15"/>
              <p:cNvSpPr>
                <a:spLocks noChangeArrowheads="1"/>
              </p:cNvSpPr>
              <p:nvPr/>
            </p:nvSpPr>
            <p:spPr bwMode="auto">
              <a:xfrm>
                <a:off x="6304967" y="1044575"/>
                <a:ext cx="1164806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+mn-lt"/>
                    <a:cs typeface="Arial" pitchFamily="34" charset="0"/>
                  </a:rPr>
                  <a:t>Application Server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1115219" y="863601"/>
              <a:ext cx="2136775" cy="571500"/>
              <a:chOff x="1115219" y="863601"/>
              <a:chExt cx="2136775" cy="571500"/>
            </a:xfrm>
          </p:grpSpPr>
          <p:sp>
            <p:nvSpPr>
              <p:cNvPr id="205" name="Rectangle 7"/>
              <p:cNvSpPr>
                <a:spLocks noChangeArrowheads="1"/>
              </p:cNvSpPr>
              <p:nvPr/>
            </p:nvSpPr>
            <p:spPr bwMode="auto">
              <a:xfrm>
                <a:off x="1115219" y="863601"/>
                <a:ext cx="2136775" cy="571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8"/>
              <p:cNvSpPr>
                <a:spLocks noChangeArrowheads="1"/>
              </p:cNvSpPr>
              <p:nvPr/>
            </p:nvSpPr>
            <p:spPr bwMode="auto">
              <a:xfrm>
                <a:off x="1601202" y="1044575"/>
                <a:ext cx="1164806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+mn-lt"/>
                    <a:cs typeface="Arial" pitchFamily="34" charset="0"/>
                  </a:rPr>
                  <a:t>Application Server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927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Considerations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457208" y="685800"/>
            <a:ext cx="8007739" cy="422412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Low latency, high throughput (LAN) - within cluster</a:t>
            </a:r>
          </a:p>
          <a:p>
            <a:pPr eaLnBrk="1" hangingPunct="1"/>
            <a:r>
              <a:rPr lang="en-US" dirty="0" smtClean="0"/>
              <a:t>Eliminate router hops:</a:t>
            </a:r>
          </a:p>
          <a:p>
            <a:pPr lvl="1" eaLnBrk="1" hangingPunct="1"/>
            <a:r>
              <a:rPr lang="en-US" dirty="0" smtClean="0"/>
              <a:t>Within Cluster nodes</a:t>
            </a:r>
          </a:p>
          <a:p>
            <a:pPr lvl="1" eaLnBrk="1" hangingPunct="1"/>
            <a:r>
              <a:rPr lang="en-US" dirty="0" smtClean="0"/>
              <a:t>Between clients and cluster</a:t>
            </a:r>
          </a:p>
          <a:p>
            <a:pPr eaLnBrk="1" hangingPunct="1"/>
            <a:r>
              <a:rPr lang="en-US" dirty="0" smtClean="0"/>
              <a:t>Check who else is sharing the network</a:t>
            </a:r>
          </a:p>
          <a:p>
            <a:pPr eaLnBrk="1" hangingPunct="1"/>
            <a:r>
              <a:rPr lang="en-US" dirty="0" smtClean="0"/>
              <a:t>Increase bandwidth by:</a:t>
            </a:r>
          </a:p>
          <a:p>
            <a:pPr lvl="1"/>
            <a:r>
              <a:rPr lang="en-US" dirty="0"/>
              <a:t>Add more </a:t>
            </a:r>
            <a:r>
              <a:rPr lang="en-US" dirty="0" smtClean="0"/>
              <a:t>nodes (will </a:t>
            </a:r>
            <a:r>
              <a:rPr lang="en-US" dirty="0"/>
              <a:t>scale </a:t>
            </a:r>
            <a:r>
              <a:rPr lang="en-US" dirty="0" smtClean="0"/>
              <a:t>linearly)</a:t>
            </a:r>
            <a:endParaRPr lang="en-US" dirty="0"/>
          </a:p>
          <a:p>
            <a:pPr lvl="1"/>
            <a:r>
              <a:rPr lang="en-US" dirty="0" smtClean="0"/>
              <a:t>Upgrade routers/switches/NIC’s/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634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Distribution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463693" y="1700121"/>
            <a:ext cx="8074025" cy="3279775"/>
          </a:xfrm>
        </p:spPr>
        <p:txBody>
          <a:bodyPr/>
          <a:lstStyle/>
          <a:p>
            <a:pPr marL="347663" indent="-347663">
              <a:buClrTx/>
              <a:buFont typeface="+mj-lt"/>
              <a:buAutoNum type="arabicParenR" startAt="5"/>
            </a:pPr>
            <a:r>
              <a:rPr lang="en-US" dirty="0" smtClean="0"/>
              <a:t>Data </a:t>
            </a:r>
            <a:r>
              <a:rPr lang="en-US" dirty="0"/>
              <a:t>Distribution / Safety (assuming one replica):</a:t>
            </a:r>
          </a:p>
          <a:p>
            <a:pPr marL="576263" lvl="1" indent="-230188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1 node = </a:t>
            </a:r>
            <a:r>
              <a:rPr lang="en-US" sz="2400" dirty="0" smtClean="0"/>
              <a:t>Single point of failure</a:t>
            </a:r>
            <a:endParaRPr lang="en-US" sz="2400" dirty="0"/>
          </a:p>
          <a:p>
            <a:pPr marL="576263" lvl="1" indent="-230188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2 nodes </a:t>
            </a:r>
            <a:r>
              <a:rPr lang="en-US" sz="2400" dirty="0" smtClean="0"/>
              <a:t>= </a:t>
            </a:r>
            <a:r>
              <a:rPr lang="en-US" sz="2400" dirty="0"/>
              <a:t>+</a:t>
            </a:r>
            <a:r>
              <a:rPr lang="en-US" sz="2400" dirty="0" smtClean="0"/>
              <a:t>Replication</a:t>
            </a:r>
            <a:endParaRPr lang="en-US" sz="2400" dirty="0"/>
          </a:p>
          <a:p>
            <a:pPr marL="576263" lvl="1" indent="-230188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3+ nodes = </a:t>
            </a:r>
            <a:r>
              <a:rPr lang="en-US" sz="2400" dirty="0" smtClean="0"/>
              <a:t>Best for production</a:t>
            </a:r>
          </a:p>
          <a:p>
            <a:pPr marL="912813" lvl="1" indent="-3429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Autofailover</a:t>
            </a:r>
            <a:endParaRPr lang="en-US" sz="2400" dirty="0"/>
          </a:p>
          <a:p>
            <a:pPr marL="912813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Upgrade-ability</a:t>
            </a:r>
          </a:p>
          <a:p>
            <a:pPr marL="912813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Further scale-ability</a:t>
            </a:r>
            <a:endParaRPr lang="en-US" sz="1800" dirty="0"/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Many applications will need more than 3 nodes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192366" y="815587"/>
            <a:ext cx="6619120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Servers fail, be prepared. 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more nodes, the less impact a </a:t>
            </a:r>
            <a:r>
              <a:rPr lang="en-US" sz="2400" dirty="0" smtClean="0">
                <a:solidFill>
                  <a:schemeClr val="bg1"/>
                </a:solidFill>
              </a:rPr>
              <a:t>failure </a:t>
            </a:r>
            <a:r>
              <a:rPr lang="en-US" sz="2400" dirty="0">
                <a:solidFill>
                  <a:schemeClr val="bg1"/>
                </a:solidFill>
              </a:rPr>
              <a:t>will have.</a:t>
            </a:r>
          </a:p>
        </p:txBody>
      </p:sp>
    </p:spTree>
    <p:extLst>
      <p:ext uri="{BB962C8B-B14F-4D97-AF65-F5344CB8AC3E}">
        <p14:creationId xmlns:p14="http://schemas.microsoft.com/office/powerpoint/2010/main" val="31246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many </a:t>
            </a:r>
            <a:r>
              <a:rPr lang="en-US" dirty="0" smtClean="0"/>
              <a:t>nodes recap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185" y="685800"/>
            <a:ext cx="76267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 Key Factors determine number of nodes needed:</a:t>
            </a:r>
          </a:p>
          <a:p>
            <a:endParaRPr lang="en-US" sz="32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Disk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CPU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Network</a:t>
            </a:r>
            <a:endParaRPr lang="en-US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Data Distribution/Safety</a:t>
            </a:r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(per-bucket, multiple buckets aggregate)</a:t>
            </a:r>
          </a:p>
        </p:txBody>
      </p:sp>
      <p:grpSp>
        <p:nvGrpSpPr>
          <p:cNvPr id="20" name="Group 32"/>
          <p:cNvGrpSpPr/>
          <p:nvPr/>
        </p:nvGrpSpPr>
        <p:grpSpPr>
          <a:xfrm>
            <a:off x="5029320" y="1828801"/>
            <a:ext cx="3581283" cy="2310066"/>
            <a:chOff x="583937" y="1809116"/>
            <a:chExt cx="3581283" cy="3459441"/>
          </a:xfrm>
        </p:grpSpPr>
        <p:pic>
          <p:nvPicPr>
            <p:cNvPr id="21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37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806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413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545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676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41" descr="one-box.gif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126" y="3397976"/>
              <a:ext cx="801571" cy="447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089" y="1809116"/>
              <a:ext cx="1069265" cy="882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8" descr="web-app-architecture.gif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1" y="4025403"/>
              <a:ext cx="3105895" cy="44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28"/>
            <p:cNvSpPr/>
            <p:nvPr/>
          </p:nvSpPr>
          <p:spPr>
            <a:xfrm>
              <a:off x="797947" y="3953887"/>
              <a:ext cx="689631" cy="224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30" name="Picture 38" descr="web-app-architecture.gif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077" y="3059931"/>
              <a:ext cx="280961" cy="316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722049" y="4876798"/>
              <a:ext cx="1292319" cy="391759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96D7"/>
                  </a:solidFill>
                </a:rPr>
                <a:t>Couchbase Servers</a:t>
              </a:r>
              <a:endParaRPr lang="en-US" sz="1100" dirty="0">
                <a:solidFill>
                  <a:srgbClr val="0096D7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98532" y="3767427"/>
              <a:ext cx="1454222" cy="380237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0096D7"/>
                  </a:solidFill>
                </a:rPr>
                <a:t>Web application server</a:t>
              </a:r>
              <a:endParaRPr lang="en-US" sz="1050" dirty="0">
                <a:solidFill>
                  <a:srgbClr val="0096D7"/>
                </a:solidFill>
              </a:endParaRPr>
            </a:p>
          </p:txBody>
        </p:sp>
        <p:pic>
          <p:nvPicPr>
            <p:cNvPr id="33" name="Picture 38" descr="web-app-architecture.gif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279" y="2906669"/>
              <a:ext cx="292217" cy="347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1805997" y="2683602"/>
              <a:ext cx="1082326" cy="380237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0096D7"/>
                  </a:solidFill>
                </a:rPr>
                <a:t>Application user</a:t>
              </a:r>
              <a:endParaRPr lang="en-US" sz="1050" dirty="0">
                <a:solidFill>
                  <a:srgbClr val="0096D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6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 Considerations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Hardware Minimums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074" y="1944559"/>
            <a:ext cx="801485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RAM</a:t>
            </a:r>
            <a:r>
              <a:rPr lang="en-US" sz="2000" dirty="0" smtClean="0"/>
              <a:t>: 				At least ~4GB (highly dependent on data set)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Disk</a:t>
            </a:r>
            <a:r>
              <a:rPr lang="en-US" sz="2000" dirty="0" smtClean="0"/>
              <a:t>: 			</a:t>
            </a:r>
            <a:r>
              <a:rPr lang="en-US" sz="2000" dirty="0"/>
              <a:t>	</a:t>
            </a:r>
            <a:r>
              <a:rPr lang="en-US" sz="2000" dirty="0" smtClean="0"/>
              <a:t>Fastest “local” storage available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-SSD is better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-RAID 0 or 10, not 5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CPU</a:t>
            </a:r>
            <a:r>
              <a:rPr lang="en-US" sz="2000" dirty="0" smtClean="0"/>
              <a:t> (minimums): 	8 cores</a:t>
            </a:r>
          </a:p>
          <a:p>
            <a:pPr lvl="3"/>
            <a:r>
              <a:rPr lang="en-US" sz="2000" dirty="0" smtClean="0"/>
              <a:t>		+ 1-per bucket</a:t>
            </a:r>
          </a:p>
          <a:p>
            <a:pPr lvl="3"/>
            <a:r>
              <a:rPr lang="en-US" sz="2000" dirty="0" smtClean="0"/>
              <a:t>		+ 1-per design document</a:t>
            </a:r>
          </a:p>
          <a:p>
            <a:pPr lvl="3"/>
            <a:r>
              <a:rPr lang="en-US" sz="2000" dirty="0" smtClean="0"/>
              <a:t>		+ 1-per XDCR stream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6680" y="815587"/>
            <a:ext cx="6950492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Hardware requirements/recommendations are the 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intersection </a:t>
            </a:r>
            <a:r>
              <a:rPr lang="en-US" sz="2400" dirty="0">
                <a:solidFill>
                  <a:schemeClr val="bg1"/>
                </a:solidFill>
              </a:rPr>
              <a:t>of what’s needed versus what’s available.</a:t>
            </a:r>
          </a:p>
        </p:txBody>
      </p:sp>
    </p:spTree>
    <p:extLst>
      <p:ext uri="{BB962C8B-B14F-4D97-AF65-F5344CB8AC3E}">
        <p14:creationId xmlns:p14="http://schemas.microsoft.com/office/powerpoint/2010/main" val="19221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Considerations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commodity hardware</a:t>
            </a:r>
          </a:p>
          <a:p>
            <a:r>
              <a:rPr lang="en-US" dirty="0"/>
              <a:t>Scale out, not up…more smaller nodes better than less larger ones (can scale up later)</a:t>
            </a:r>
          </a:p>
          <a:p>
            <a:r>
              <a:rPr lang="en-US" dirty="0"/>
              <a:t>Tested and deployed in EC2</a:t>
            </a:r>
          </a:p>
          <a:p>
            <a:r>
              <a:rPr lang="en-US" dirty="0"/>
              <a:t>Physical hardware offers best performance and efficiency</a:t>
            </a:r>
          </a:p>
          <a:p>
            <a:r>
              <a:rPr lang="en-US" dirty="0"/>
              <a:t>Certain considerations with using VM’s:</a:t>
            </a:r>
          </a:p>
          <a:p>
            <a:pPr lvl="1"/>
            <a:r>
              <a:rPr lang="en-US" dirty="0"/>
              <a:t>RAM use inefficient / Disk IO usually not as fast</a:t>
            </a:r>
          </a:p>
          <a:p>
            <a:pPr lvl="1"/>
            <a:r>
              <a:rPr lang="en-US" dirty="0"/>
              <a:t>Local storage better than shared SAN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Couchbase</a:t>
            </a:r>
            <a:r>
              <a:rPr lang="en-US" dirty="0"/>
              <a:t> VM per physical host</a:t>
            </a:r>
          </a:p>
          <a:p>
            <a:pPr lvl="1"/>
            <a:r>
              <a:rPr lang="en-US" dirty="0"/>
              <a:t>You will generally need more nodes</a:t>
            </a:r>
          </a:p>
          <a:p>
            <a:pPr lvl="1"/>
            <a:r>
              <a:rPr lang="en-US" dirty="0"/>
              <a:t>Don’t </a:t>
            </a:r>
            <a:r>
              <a:rPr lang="en-US" dirty="0" smtClean="0"/>
              <a:t>overcommit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Read this Article: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1898650"/>
            <a:ext cx="8991600" cy="19827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://blog.couchbase.com/how-many-nodes-part-1-introduction-sizing-couchbase-server-20-</a:t>
            </a:r>
            <a:r>
              <a:rPr lang="en-US" sz="3200" dirty="0" smtClean="0">
                <a:hlinkClick r:id="rId3"/>
              </a:rPr>
              <a:t>cluster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3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Couchbase in AWS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R3 or C3 instances best value for performance</a:t>
            </a:r>
          </a:p>
          <a:p>
            <a:pPr lvl="1"/>
            <a:r>
              <a:rPr lang="en-US" smtClean="0"/>
              <a:t>Higher RAM-to-CPU ratios</a:t>
            </a:r>
          </a:p>
          <a:p>
            <a:pPr lvl="1"/>
            <a:r>
              <a:rPr lang="en-US" smtClean="0"/>
              <a:t>Come with SSD’s</a:t>
            </a:r>
          </a:p>
          <a:p>
            <a:r>
              <a:rPr lang="en-US" smtClean="0"/>
              <a:t>Disk Choice: SSD’s are best</a:t>
            </a:r>
          </a:p>
          <a:p>
            <a:pPr lvl="1"/>
            <a:r>
              <a:rPr lang="en-US" smtClean="0"/>
              <a:t>Ephemeral is okay</a:t>
            </a:r>
          </a:p>
          <a:p>
            <a:pPr lvl="1"/>
            <a:r>
              <a:rPr lang="en-US" smtClean="0"/>
              <a:t>Single EBS not great, use LVM/RAID</a:t>
            </a:r>
          </a:p>
          <a:p>
            <a:pPr lvl="1"/>
            <a:r>
              <a:rPr lang="en-US" smtClean="0"/>
              <a:t>Views/indexes on ephemeral, main data on EBS or both on SSD</a:t>
            </a:r>
          </a:p>
          <a:p>
            <a:r>
              <a:rPr lang="en-US" smtClean="0"/>
              <a:t>Backups: Use cbbackup locally on each node and migrate to EBS/S3</a:t>
            </a:r>
          </a:p>
          <a:p>
            <a:pPr lvl="1"/>
            <a:r>
              <a:rPr lang="en-US" smtClean="0"/>
              <a:t>Can use EBS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Couchbase in AWS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across AZ’s with rack/zone awareness</a:t>
            </a:r>
          </a:p>
          <a:p>
            <a:r>
              <a:rPr lang="en-US" dirty="0" smtClean="0"/>
              <a:t>Use a EIP/public-hostname instead of private IP:</a:t>
            </a:r>
          </a:p>
          <a:p>
            <a:pPr lvl="1"/>
            <a:r>
              <a:rPr lang="en-US" dirty="0" smtClean="0"/>
              <a:t>Easier connectivity from outside AWS</a:t>
            </a:r>
          </a:p>
          <a:p>
            <a:pPr lvl="1"/>
            <a:r>
              <a:rPr lang="en-US" dirty="0" smtClean="0"/>
              <a:t>Easier restoration/better availability</a:t>
            </a:r>
          </a:p>
          <a:p>
            <a:pPr lvl="1"/>
            <a:r>
              <a:rPr lang="en-US" dirty="0" smtClean="0"/>
              <a:t>Couchbase XDCR across regions must use hostname</a:t>
            </a:r>
          </a:p>
          <a:p>
            <a:r>
              <a:rPr lang="en-US" dirty="0" smtClean="0"/>
              <a:t>In AWS as with any cloud/virtual deployment, you will likely need more nodes than you would with a physical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6197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Effects of…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Views/Indexes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Effect on scale/sizing:</a:t>
            </a:r>
          </a:p>
          <a:p>
            <a:pPr lvl="1"/>
            <a:r>
              <a:rPr lang="en-US" smtClean="0"/>
              <a:t>Increase the CPU and disk IO requirements</a:t>
            </a:r>
          </a:p>
          <a:p>
            <a:pPr lvl="2"/>
            <a:r>
              <a:rPr lang="en-US" smtClean="0"/>
              <a:t>More complex views require more CPU</a:t>
            </a:r>
          </a:p>
          <a:p>
            <a:pPr lvl="2"/>
            <a:r>
              <a:rPr lang="en-US" smtClean="0"/>
              <a:t>More view output requires more disk IO</a:t>
            </a:r>
          </a:p>
          <a:p>
            <a:pPr lvl="1"/>
            <a:r>
              <a:rPr lang="en-US" smtClean="0"/>
              <a:t>More RAM should be left out of the quota for better IO caching</a:t>
            </a:r>
          </a:p>
          <a:p>
            <a:r>
              <a:rPr lang="en-US" smtClean="0"/>
              <a:t>Indication:</a:t>
            </a:r>
          </a:p>
          <a:p>
            <a:pPr lvl="1"/>
            <a:r>
              <a:rPr lang="en-US" smtClean="0"/>
              <a:t>Indexes significantly behind data writes (or growing delays)</a:t>
            </a:r>
          </a:p>
          <a:p>
            <a:r>
              <a:rPr lang="en-US" smtClean="0"/>
              <a:t>What do to:</a:t>
            </a:r>
          </a:p>
          <a:p>
            <a:pPr lvl="1"/>
            <a:r>
              <a:rPr lang="en-US" smtClean="0"/>
              <a:t>Make sure you follow best practices in view writing</a:t>
            </a:r>
          </a:p>
          <a:p>
            <a:pPr lvl="1"/>
            <a:r>
              <a:rPr lang="en-US" smtClean="0"/>
              <a:t>Add more nodes to distribute processing “work”</a:t>
            </a:r>
          </a:p>
          <a:p>
            <a:pPr lvl="1"/>
            <a:r>
              <a:rPr lang="en-US" smtClean="0"/>
              <a:t>Look into SSD’s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XDCR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Effect on scale/sizing:</a:t>
            </a:r>
          </a:p>
          <a:p>
            <a:pPr lvl="1"/>
            <a:r>
              <a:rPr lang="en-US" smtClean="0"/>
              <a:t>XDCR is CPU Intensive</a:t>
            </a:r>
          </a:p>
          <a:p>
            <a:pPr lvl="1"/>
            <a:r>
              <a:rPr lang="en-US" smtClean="0"/>
              <a:t>Disk IO will double</a:t>
            </a:r>
          </a:p>
          <a:p>
            <a:pPr lvl="1"/>
            <a:r>
              <a:rPr lang="en-US" smtClean="0"/>
              <a:t>Memory needs to be sized accordingly (bi-directional may mean more data)</a:t>
            </a:r>
          </a:p>
          <a:p>
            <a:r>
              <a:rPr lang="en-US" smtClean="0"/>
              <a:t>Indication:</a:t>
            </a:r>
          </a:p>
          <a:p>
            <a:pPr lvl="1"/>
            <a:r>
              <a:rPr lang="en-US" smtClean="0"/>
              <a:t>A rising XDCR queue on source</a:t>
            </a:r>
          </a:p>
          <a:p>
            <a:r>
              <a:rPr lang="en-US" smtClean="0"/>
              <a:t>What to do:</a:t>
            </a:r>
          </a:p>
          <a:p>
            <a:pPr lvl="1"/>
            <a:r>
              <a:rPr lang="en-US" smtClean="0"/>
              <a:t>More nodes on source and destination will drain queue faster (scales linearly)</a:t>
            </a:r>
          </a:p>
          <a:p>
            <a:pPr lvl="1"/>
            <a:r>
              <a:rPr lang="en-US" smtClean="0"/>
              <a:t>Tune replication streams according to CPU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 your workload grows…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Effects on scale/sizing:</a:t>
            </a:r>
          </a:p>
          <a:p>
            <a:pPr lvl="1"/>
            <a:r>
              <a:rPr lang="en-US" sz="1800" dirty="0" smtClean="0"/>
              <a:t>More reads:</a:t>
            </a:r>
          </a:p>
          <a:p>
            <a:pPr marL="685800" lvl="5">
              <a:spcBef>
                <a:spcPts val="0"/>
              </a:spcBef>
            </a:pPr>
            <a:r>
              <a:rPr lang="en-US" sz="1800" dirty="0" smtClean="0"/>
              <a:t>Individual documents will not be impacted (static working set)</a:t>
            </a:r>
          </a:p>
          <a:p>
            <a:pPr marL="685800" lvl="5"/>
            <a:r>
              <a:rPr lang="en-US" sz="1800" dirty="0" smtClean="0"/>
              <a:t>Views may require faster disks, more disk IO caching</a:t>
            </a:r>
          </a:p>
          <a:p>
            <a:pPr lvl="1"/>
            <a:r>
              <a:rPr lang="en-US" sz="1800" dirty="0" smtClean="0"/>
              <a:t>More writes will increase disk IO needs</a:t>
            </a:r>
          </a:p>
          <a:p>
            <a:r>
              <a:rPr lang="en-US" sz="2000" dirty="0" smtClean="0"/>
              <a:t>Indications:</a:t>
            </a:r>
          </a:p>
          <a:p>
            <a:pPr lvl="1"/>
            <a:r>
              <a:rPr lang="en-US" sz="1800" dirty="0" smtClean="0"/>
              <a:t>Cache miss ratio rising</a:t>
            </a:r>
          </a:p>
          <a:p>
            <a:pPr lvl="1"/>
            <a:r>
              <a:rPr lang="en-US" sz="1800" dirty="0" smtClean="0"/>
              <a:t>Growing disk write queue / XDCR queue</a:t>
            </a:r>
          </a:p>
          <a:p>
            <a:pPr lvl="1"/>
            <a:r>
              <a:rPr lang="en-US" sz="1800" dirty="0" smtClean="0"/>
              <a:t>Compaction not keeping up</a:t>
            </a:r>
            <a:endParaRPr lang="en-US" dirty="0" smtClean="0"/>
          </a:p>
          <a:p>
            <a:r>
              <a:rPr lang="en-US" sz="2000" dirty="0" smtClean="0"/>
              <a:t>What to do:</a:t>
            </a:r>
          </a:p>
          <a:p>
            <a:pPr lvl="1"/>
            <a:r>
              <a:rPr lang="en-US" sz="1800" dirty="0" smtClean="0"/>
              <a:t>Revise sizing calculations and add more nodes if needed</a:t>
            </a:r>
          </a:p>
          <a:p>
            <a:r>
              <a:rPr lang="en-US" sz="2000" dirty="0" smtClean="0"/>
              <a:t>Most applications don’t need to scale the number of nodes based upon normal workload variation.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4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 your dataset grows…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Effects on scale/sizing:</a:t>
            </a:r>
          </a:p>
          <a:p>
            <a:pPr lvl="1"/>
            <a:r>
              <a:rPr lang="en-US" sz="1600" dirty="0" smtClean="0"/>
              <a:t>Your RAM needs will grow:</a:t>
            </a:r>
          </a:p>
          <a:p>
            <a:pPr lvl="2"/>
            <a:r>
              <a:rPr lang="en-US" sz="1600" dirty="0" smtClean="0"/>
              <a:t>Metadata needs increase with item count</a:t>
            </a:r>
          </a:p>
          <a:p>
            <a:pPr lvl="2"/>
            <a:r>
              <a:rPr lang="en-US" sz="1600" dirty="0" smtClean="0"/>
              <a:t>Is your working set increasing?</a:t>
            </a:r>
          </a:p>
          <a:p>
            <a:pPr lvl="1"/>
            <a:r>
              <a:rPr lang="en-US" sz="1600" dirty="0" smtClean="0"/>
              <a:t>Your disk space will likely grow (duh?)</a:t>
            </a:r>
          </a:p>
          <a:p>
            <a:r>
              <a:rPr lang="en-US" sz="1800" dirty="0" smtClean="0"/>
              <a:t>Indications:</a:t>
            </a:r>
          </a:p>
          <a:p>
            <a:pPr lvl="1"/>
            <a:r>
              <a:rPr lang="en-US" sz="1600" dirty="0" smtClean="0"/>
              <a:t>Dropping resident ratio</a:t>
            </a:r>
          </a:p>
          <a:p>
            <a:pPr lvl="1"/>
            <a:r>
              <a:rPr lang="en-US" sz="1600" dirty="0" smtClean="0"/>
              <a:t>Rising ejections/cache miss ratio</a:t>
            </a:r>
          </a:p>
          <a:p>
            <a:r>
              <a:rPr lang="en-US" sz="1800" dirty="0" smtClean="0"/>
              <a:t>What to do:</a:t>
            </a:r>
          </a:p>
          <a:p>
            <a:pPr lvl="1"/>
            <a:r>
              <a:rPr lang="en-US" sz="1600" dirty="0" smtClean="0"/>
              <a:t>Revise sizing calculations, add more nodes</a:t>
            </a:r>
          </a:p>
          <a:p>
            <a:pPr lvl="1"/>
            <a:r>
              <a:rPr lang="en-US" sz="1600" dirty="0" smtClean="0"/>
              <a:t>Remove un-needed data</a:t>
            </a:r>
          </a:p>
          <a:p>
            <a:endParaRPr lang="en-US" sz="1800" dirty="0" smtClean="0"/>
          </a:p>
          <a:p>
            <a:r>
              <a:rPr lang="en-US" sz="1800" dirty="0" smtClean="0"/>
              <a:t>This is the most common need for scaling and will most likely result in needing more nodes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97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Rebalancing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there is resource utilization during a rebalance but a “properly” sized cluster should not have any effect on performance during a rebalance:</a:t>
            </a:r>
          </a:p>
          <a:p>
            <a:pPr lvl="1"/>
            <a:r>
              <a:rPr lang="en-US" dirty="0" smtClean="0"/>
              <a:t>Distribution of data and work across all nodes</a:t>
            </a:r>
          </a:p>
          <a:p>
            <a:pPr lvl="1"/>
            <a:r>
              <a:rPr lang="en-US" dirty="0" smtClean="0"/>
              <a:t>Managed caching layer separates RAM-based performance from IO utilization</a:t>
            </a:r>
          </a:p>
          <a:p>
            <a:pPr lvl="1"/>
            <a:r>
              <a:rPr lang="en-US" dirty="0" smtClean="0"/>
              <a:t>Rebalance automatically manages working set in RAM</a:t>
            </a:r>
          </a:p>
          <a:p>
            <a:pPr lvl="1"/>
            <a:r>
              <a:rPr lang="en-US" dirty="0" smtClean="0"/>
              <a:t>Rebalance automatically throttles itself if needed</a:t>
            </a:r>
          </a:p>
          <a:p>
            <a:pPr lvl="1"/>
            <a:r>
              <a:rPr lang="en-US" dirty="0" smtClean="0"/>
              <a:t>Can be stopped midway without endangering data or progress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Proper sizing includes not maxing out all resources: leave some headroom in preparation</a:t>
            </a:r>
          </a:p>
        </p:txBody>
      </p:sp>
    </p:spTree>
    <p:extLst>
      <p:ext uri="{BB962C8B-B14F-4D97-AF65-F5344CB8AC3E}">
        <p14:creationId xmlns:p14="http://schemas.microsoft.com/office/powerpoint/2010/main" val="21345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Couchbase 4.0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Sizing Couchbase Server 4.0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Multi-Dimensional Scalability (MDS) – Optionally Scale each service independently: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Query</a:t>
            </a:r>
          </a:p>
          <a:p>
            <a:r>
              <a:rPr lang="en-US" dirty="0" smtClean="0"/>
              <a:t>5 factors still apply: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Data Safety/Distribution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7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69198" y="2798194"/>
            <a:ext cx="2136775" cy="571500"/>
            <a:chOff x="1115219" y="863601"/>
            <a:chExt cx="2136775" cy="571500"/>
          </a:xfrm>
        </p:grpSpPr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115219" y="863601"/>
              <a:ext cx="2136775" cy="5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800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1309687" y="1044576"/>
              <a:ext cx="174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A6A6A6"/>
                  </a:solidFill>
                  <a:effectLst/>
                  <a:latin typeface="+mn-lt"/>
                  <a:cs typeface="Arial" pitchFamily="34" charset="0"/>
                </a:rPr>
                <a:t>Application Server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269198" y="4455544"/>
            <a:ext cx="2139351" cy="573657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5451502" y="4455544"/>
            <a:ext cx="2139351" cy="573657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Size Couchbase Server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Sizing == performance</a:t>
            </a:r>
          </a:p>
          <a:p>
            <a:pPr marL="457200" lvl="1" indent="-230188">
              <a:buFont typeface="Wingdings" panose="05000000000000000000" pitchFamily="2" charset="2"/>
              <a:buChar char="§"/>
            </a:pPr>
            <a:r>
              <a:rPr lang="en-US" dirty="0"/>
              <a:t>Serve reads out of RAM</a:t>
            </a:r>
          </a:p>
          <a:p>
            <a:pPr marL="457200" lvl="1" indent="-230188">
              <a:buFont typeface="Wingdings" panose="05000000000000000000" pitchFamily="2" charset="2"/>
              <a:buChar char="§"/>
            </a:pPr>
            <a:r>
              <a:rPr lang="en-US" dirty="0"/>
              <a:t>Enough IO for writes and disk operations</a:t>
            </a:r>
          </a:p>
          <a:p>
            <a:pPr marL="457200" lvl="1" indent="-230188">
              <a:buFont typeface="Wingdings" panose="05000000000000000000" pitchFamily="2" charset="2"/>
              <a:buChar char="§"/>
            </a:pPr>
            <a:r>
              <a:rPr lang="en-US" dirty="0"/>
              <a:t>Mitigate inevitable failures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95166" y="2339803"/>
            <a:ext cx="198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A30A0A"/>
                </a:solidFill>
              </a:rPr>
              <a:t>Reading Data</a:t>
            </a:r>
            <a:endParaRPr lang="en-US" sz="2400" b="1" dirty="0">
              <a:solidFill>
                <a:srgbClr val="A30A0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8762" y="2339803"/>
            <a:ext cx="18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A30A0A"/>
                </a:solidFill>
              </a:rPr>
              <a:t>Writing Data</a:t>
            </a:r>
            <a:endParaRPr lang="en-US" sz="2400" b="1" dirty="0">
              <a:solidFill>
                <a:srgbClr val="A30A0A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68708" y="4604474"/>
            <a:ext cx="18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Couchbase Server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83595" y="3395671"/>
            <a:ext cx="0" cy="109549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445" y="344994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Give me</a:t>
            </a:r>
            <a:br>
              <a:rPr lang="en-US" dirty="0" smtClean="0"/>
            </a:br>
            <a:r>
              <a:rPr lang="en-US" dirty="0" smtClean="0"/>
              <a:t>document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16998" y="3931806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</a:t>
            </a:r>
            <a:br>
              <a:rPr lang="en-US" dirty="0" smtClean="0"/>
            </a:br>
            <a:r>
              <a:rPr lang="en-US" dirty="0" smtClean="0"/>
              <a:t>document A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64595" y="3337778"/>
            <a:ext cx="0" cy="112667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 rot="10800000" flipH="1">
            <a:off x="2437862" y="361032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394431" y="35982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40340" y="4604474"/>
            <a:ext cx="18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Couchbase Server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365899" y="3395671"/>
            <a:ext cx="0" cy="109549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06596" y="3430555"/>
            <a:ext cx="1353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Please store</a:t>
            </a:r>
            <a:br>
              <a:rPr lang="en-US" dirty="0" smtClean="0"/>
            </a:br>
            <a:r>
              <a:rPr lang="en-US" dirty="0" smtClean="0"/>
              <a:t>document 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99302" y="3913646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OK, I stored</a:t>
            </a:r>
          </a:p>
          <a:p>
            <a:r>
              <a:rPr lang="en-US" dirty="0" smtClean="0"/>
              <a:t>document A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746899" y="3337778"/>
            <a:ext cx="0" cy="112667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lded Corner 41"/>
          <p:cNvSpPr/>
          <p:nvPr/>
        </p:nvSpPr>
        <p:spPr>
          <a:xfrm rot="10800000" flipH="1">
            <a:off x="6228280" y="399092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84849" y="39788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A</a:t>
            </a:r>
            <a:endParaRPr lang="en-US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5484046" y="2798194"/>
            <a:ext cx="2136775" cy="571500"/>
            <a:chOff x="1115219" y="863601"/>
            <a:chExt cx="2136775" cy="571500"/>
          </a:xfrm>
        </p:grpSpPr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115219" y="863601"/>
              <a:ext cx="2136775" cy="5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800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1309687" y="1044576"/>
              <a:ext cx="174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A6A6A6"/>
                  </a:solidFill>
                  <a:effectLst/>
                  <a:latin typeface="+mn-lt"/>
                  <a:cs typeface="Arial" pitchFamily="34" charset="0"/>
                </a:rPr>
                <a:t>Application Server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4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Sizing Couchbase Server 4.0 -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Service in 4.0 same as previous Couchbase Server:</a:t>
            </a:r>
          </a:p>
          <a:p>
            <a:pPr lvl="1"/>
            <a:r>
              <a:rPr lang="en-US" smtClean="0"/>
              <a:t>Enough RAM to cache reads</a:t>
            </a:r>
          </a:p>
          <a:p>
            <a:pPr lvl="1"/>
            <a:r>
              <a:rPr lang="en-US" smtClean="0"/>
              <a:t>Enough Disk to eventually persist writes</a:t>
            </a:r>
          </a:p>
          <a:p>
            <a:pPr lvl="1"/>
            <a:r>
              <a:rPr lang="en-US" smtClean="0"/>
              <a:t>CPU primarily for Views and XDCR</a:t>
            </a:r>
          </a:p>
          <a:p>
            <a:pPr lvl="1"/>
            <a:r>
              <a:rPr lang="en-US" smtClean="0"/>
              <a:t>At least 3 nodes – Replication at the bucket level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Minimum requirements: 4GB RAM, 8 Cores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Sizing Couchbase Server 4.0 - Index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 service new to 4.0 (a.k.a. GSI or “Secondary Indexes”):</a:t>
            </a:r>
          </a:p>
          <a:p>
            <a:pPr lvl="1"/>
            <a:r>
              <a:rPr lang="en-US" smtClean="0"/>
              <a:t>Primarily RAM and Disk IO bound</a:t>
            </a:r>
          </a:p>
          <a:p>
            <a:pPr lvl="1"/>
            <a:r>
              <a:rPr lang="en-US" smtClean="0"/>
              <a:t>ForestDB persistence engine</a:t>
            </a:r>
          </a:p>
          <a:p>
            <a:pPr lvl="1"/>
            <a:r>
              <a:rPr lang="en-US" smtClean="0"/>
              <a:t>At least 2 nodes for HA, each index replicated individually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Minimum Requirements: 8GB RAM, 8 core CPU, “fast disk”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Note: 4.0 is still in beta, final sizing numbers are being formulated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Sizing Couchbase Server 4.0 - 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Query Service new to 4.0 (a.k.a. N1QL)</a:t>
            </a:r>
          </a:p>
          <a:p>
            <a:pPr lvl="1"/>
            <a:r>
              <a:rPr lang="en-US" smtClean="0"/>
              <a:t>Primarily CPU bound</a:t>
            </a:r>
          </a:p>
          <a:p>
            <a:pPr lvl="1"/>
            <a:r>
              <a:rPr lang="en-US" smtClean="0"/>
              <a:t>Optimized for multi-core systems</a:t>
            </a:r>
          </a:p>
          <a:p>
            <a:pPr lvl="1"/>
            <a:r>
              <a:rPr lang="en-US" smtClean="0"/>
              <a:t>Very low RAM and disk requirements</a:t>
            </a:r>
          </a:p>
          <a:p>
            <a:pPr lvl="1"/>
            <a:r>
              <a:rPr lang="en-US" smtClean="0"/>
              <a:t>At least 2 nodes for HA – Queries automatically load balanced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Minimum Requirements: 4GB RAM, 16+ Core CPU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Note: 4.0 is still in beta, final sizing numbers are being formulated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Sizing Couchbase Server 4.0 - MDS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Multi-Dimensional Scalability (MDS)</a:t>
            </a:r>
          </a:p>
          <a:p>
            <a:pPr lvl="1"/>
            <a:r>
              <a:rPr lang="en-US" dirty="0" smtClean="0"/>
              <a:t>Option 1: All 3 services enabled on all nodes – Size for aggregate requirements (</a:t>
            </a:r>
            <a:r>
              <a:rPr lang="en-US" dirty="0" err="1" smtClean="0"/>
              <a:t>Data+Index+Query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Option 2: Separated services – Size nodes independently for different workloads.  i.e.:</a:t>
            </a:r>
          </a:p>
          <a:p>
            <a:pPr marL="685800" lvl="5"/>
            <a:r>
              <a:rPr lang="en-US" dirty="0" smtClean="0"/>
              <a:t>Data Service: More nodes with more RAM, less disk, less CPU</a:t>
            </a:r>
          </a:p>
          <a:p>
            <a:pPr marL="685800" lvl="5"/>
            <a:r>
              <a:rPr lang="en-US" dirty="0" smtClean="0"/>
              <a:t>Index Service: Fewer nodes with more RAM, more disk, less CPU</a:t>
            </a:r>
          </a:p>
          <a:p>
            <a:pPr marL="685800" lvl="5"/>
            <a:r>
              <a:rPr lang="en-US" dirty="0" smtClean="0"/>
              <a:t>Query Service: Fewer nodes with less RAM, less disk, more CPU</a:t>
            </a:r>
          </a:p>
        </p:txBody>
      </p:sp>
    </p:spTree>
    <p:extLst>
      <p:ext uri="{BB962C8B-B14F-4D97-AF65-F5344CB8AC3E}">
        <p14:creationId xmlns:p14="http://schemas.microsoft.com/office/powerpoint/2010/main" val="11597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Sizing Couchbase Server 4.0 - MDS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8" y="685801"/>
            <a:ext cx="8607279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Independent Load Distribution</a:t>
            </a:r>
          </a:p>
          <a:p>
            <a:r>
              <a:rPr lang="en-US" smtClean="0"/>
              <a:t>Modular Architecture to Construct the Database for Your Need</a:t>
            </a:r>
          </a:p>
          <a:p>
            <a:pPr lvl="2"/>
            <a:r>
              <a:rPr lang="en-US" smtClean="0"/>
              <a:t>Pick HW Capacity – scale up and/or scale out</a:t>
            </a:r>
          </a:p>
          <a:p>
            <a:pPr lvl="2"/>
            <a:r>
              <a:rPr lang="en-US" smtClean="0"/>
              <a:t>Pick Services Layout - overlap and/or isolate services</a:t>
            </a:r>
          </a:p>
          <a:p>
            <a:pPr lvl="1"/>
            <a:r>
              <a:rPr lang="en-US" smtClean="0"/>
              <a:t>Pick Data/Index Partitioning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7690" y="4774168"/>
            <a:ext cx="19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Couchbase Cluster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891" y="2564296"/>
            <a:ext cx="7702048" cy="2174073"/>
            <a:chOff x="762891" y="2236404"/>
            <a:chExt cx="7702048" cy="2501965"/>
          </a:xfrm>
        </p:grpSpPr>
        <p:sp>
          <p:nvSpPr>
            <p:cNvPr id="22" name="Rectangle 21"/>
            <p:cNvSpPr/>
            <p:nvPr/>
          </p:nvSpPr>
          <p:spPr>
            <a:xfrm>
              <a:off x="6535081" y="3393209"/>
              <a:ext cx="767727" cy="1241452"/>
            </a:xfrm>
            <a:prstGeom prst="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09417" y="3393209"/>
              <a:ext cx="767727" cy="1241452"/>
            </a:xfrm>
            <a:prstGeom prst="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30361" y="3393209"/>
              <a:ext cx="767727" cy="1241452"/>
            </a:xfrm>
            <a:prstGeom prst="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1305" y="2236404"/>
              <a:ext cx="767727" cy="2398257"/>
            </a:xfrm>
            <a:prstGeom prst="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2249" y="2236404"/>
              <a:ext cx="767727" cy="2398257"/>
            </a:xfrm>
            <a:prstGeom prst="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93193" y="3393209"/>
              <a:ext cx="767727" cy="1241452"/>
            </a:xfrm>
            <a:prstGeom prst="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14137" y="3393209"/>
              <a:ext cx="767727" cy="1241452"/>
            </a:xfrm>
            <a:prstGeom prst="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56028" y="3393209"/>
              <a:ext cx="767727" cy="1241452"/>
            </a:xfrm>
            <a:prstGeom prst="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97689" y="3487440"/>
              <a:ext cx="1410389" cy="29798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Index Service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62891" y="4738369"/>
              <a:ext cx="7702048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184763" y="3861235"/>
              <a:ext cx="1334387" cy="29798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Query Service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86616" y="4229262"/>
              <a:ext cx="3160294" cy="29798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Service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2573" y="302387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node1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15741" y="2991611"/>
              <a:ext cx="786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node8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19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Sizing is tricky business…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 with the Couchbase Team</a:t>
            </a:r>
          </a:p>
          <a:p>
            <a:endParaRPr lang="en-US" smtClean="0"/>
          </a:p>
          <a:p>
            <a:r>
              <a:rPr lang="en-US" smtClean="0"/>
              <a:t>Validate your “on-paper” numbers with testing</a:t>
            </a:r>
          </a:p>
          <a:p>
            <a:endParaRPr lang="en-US" smtClean="0"/>
          </a:p>
          <a:p>
            <a:r>
              <a:rPr lang="en-US" smtClean="0"/>
              <a:t>Constantly monitor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Dive in…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your workload and dataset requirements:</a:t>
            </a:r>
          </a:p>
          <a:p>
            <a:pPr lvl="1"/>
            <a:r>
              <a:rPr lang="en-US" dirty="0" smtClean="0"/>
              <a:t>Item counts and sizes, read/write/delete ratios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Review our documentation and formulas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Test, Deploy, Monitor…rinse and repeat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969199"/>
            <a:ext cx="7772400" cy="11025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996"/>
            <a:ext cx="9144000" cy="539496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sz="2000" dirty="0" smtClean="0"/>
              <a:t>Scaling out permits matching of aggregate flow rates so queues do not grow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70809" y="846138"/>
            <a:ext cx="8065841" cy="4245581"/>
            <a:chOff x="970809" y="846138"/>
            <a:chExt cx="8065841" cy="4245581"/>
          </a:xfrm>
        </p:grpSpPr>
        <p:sp>
          <p:nvSpPr>
            <p:cNvPr id="122" name="Rectangle 21"/>
            <p:cNvSpPr>
              <a:spLocks noChangeArrowheads="1"/>
            </p:cNvSpPr>
            <p:nvPr/>
          </p:nvSpPr>
          <p:spPr bwMode="auto">
            <a:xfrm>
              <a:off x="3455194" y="863601"/>
              <a:ext cx="2136775" cy="5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8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876537" y="2619595"/>
              <a:ext cx="2139351" cy="573657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8345" y="2619595"/>
              <a:ext cx="2139351" cy="573657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43282" y="2619595"/>
              <a:ext cx="2139351" cy="573657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73" name="Can 72"/>
            <p:cNvSpPr/>
            <p:nvPr/>
          </p:nvSpPr>
          <p:spPr>
            <a:xfrm>
              <a:off x="4800600" y="4560518"/>
              <a:ext cx="448574" cy="396815"/>
            </a:xfrm>
            <a:prstGeom prst="can">
              <a:avLst/>
            </a:prstGeom>
            <a:solidFill>
              <a:srgbClr val="A30A0A"/>
            </a:solidFill>
            <a:ln>
              <a:solidFill>
                <a:srgbClr val="6E15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4019910" y="3197544"/>
              <a:ext cx="0" cy="14276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5015417" y="3197544"/>
              <a:ext cx="0" cy="139748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olded Corner 99"/>
            <p:cNvSpPr/>
            <p:nvPr/>
          </p:nvSpPr>
          <p:spPr>
            <a:xfrm rot="10800000" flipH="1">
              <a:off x="4922812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01" name="Folded Corner 100"/>
            <p:cNvSpPr/>
            <p:nvPr/>
          </p:nvSpPr>
          <p:spPr>
            <a:xfrm rot="10800000" flipH="1">
              <a:off x="4922812" y="3761843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03" name="Folded Corner 102"/>
            <p:cNvSpPr/>
            <p:nvPr/>
          </p:nvSpPr>
          <p:spPr>
            <a:xfrm rot="10800000" flipH="1">
              <a:off x="3925108" y="410698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04" name="Folded Corner 103"/>
            <p:cNvSpPr/>
            <p:nvPr/>
          </p:nvSpPr>
          <p:spPr>
            <a:xfrm rot="10800000" flipH="1">
              <a:off x="3925108" y="3848192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05" name="Folded Corner 104"/>
            <p:cNvSpPr/>
            <p:nvPr/>
          </p:nvSpPr>
          <p:spPr>
            <a:xfrm rot="10800000" flipH="1">
              <a:off x="3925108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3585123" y="4731485"/>
              <a:ext cx="897147" cy="0"/>
            </a:xfrm>
            <a:prstGeom prst="line">
              <a:avLst/>
            </a:prstGeom>
            <a:ln w="57150">
              <a:solidFill>
                <a:srgbClr val="A30A0A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517312" y="4722387"/>
              <a:ext cx="978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A30A0A"/>
                  </a:solidFill>
                </a:rPr>
                <a:t>network</a:t>
              </a:r>
              <a:endParaRPr lang="en-US" dirty="0">
                <a:solidFill>
                  <a:srgbClr val="A30A0A"/>
                </a:solidFill>
              </a:endParaRPr>
            </a:p>
          </p:txBody>
        </p:sp>
        <p:sp>
          <p:nvSpPr>
            <p:cNvPr id="169" name="Folded Corner 168"/>
            <p:cNvSpPr/>
            <p:nvPr/>
          </p:nvSpPr>
          <p:spPr>
            <a:xfrm rot="10800000" flipH="1">
              <a:off x="4922812" y="4153728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70" name="Can 169"/>
            <p:cNvSpPr/>
            <p:nvPr/>
          </p:nvSpPr>
          <p:spPr>
            <a:xfrm>
              <a:off x="7318169" y="4560518"/>
              <a:ext cx="448574" cy="396815"/>
            </a:xfrm>
            <a:prstGeom prst="can">
              <a:avLst/>
            </a:prstGeom>
            <a:solidFill>
              <a:srgbClr val="A30A0A"/>
            </a:solidFill>
            <a:ln>
              <a:solidFill>
                <a:srgbClr val="6E15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6537479" y="3197544"/>
              <a:ext cx="0" cy="14276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7532986" y="3197544"/>
              <a:ext cx="0" cy="139748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Folded Corner 172"/>
            <p:cNvSpPr/>
            <p:nvPr/>
          </p:nvSpPr>
          <p:spPr>
            <a:xfrm rot="10800000" flipH="1">
              <a:off x="7440380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74" name="Folded Corner 173"/>
            <p:cNvSpPr/>
            <p:nvPr/>
          </p:nvSpPr>
          <p:spPr>
            <a:xfrm rot="10800000" flipH="1">
              <a:off x="7440380" y="3761843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76" name="Folded Corner 175"/>
            <p:cNvSpPr/>
            <p:nvPr/>
          </p:nvSpPr>
          <p:spPr>
            <a:xfrm rot="10800000" flipH="1">
              <a:off x="6442677" y="410698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77" name="Folded Corner 176"/>
            <p:cNvSpPr/>
            <p:nvPr/>
          </p:nvSpPr>
          <p:spPr>
            <a:xfrm rot="10800000" flipH="1">
              <a:off x="6442677" y="3848192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78" name="Folded Corner 177"/>
            <p:cNvSpPr/>
            <p:nvPr/>
          </p:nvSpPr>
          <p:spPr>
            <a:xfrm rot="10800000" flipH="1">
              <a:off x="6442677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6102692" y="4731485"/>
              <a:ext cx="897147" cy="0"/>
            </a:xfrm>
            <a:prstGeom prst="line">
              <a:avLst/>
            </a:prstGeom>
            <a:ln w="57150">
              <a:solidFill>
                <a:srgbClr val="A30A0A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034881" y="4722387"/>
              <a:ext cx="978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A30A0A"/>
                  </a:solidFill>
                </a:rPr>
                <a:t>network</a:t>
              </a:r>
              <a:endParaRPr lang="en-US" dirty="0">
                <a:solidFill>
                  <a:srgbClr val="A30A0A"/>
                </a:solidFill>
              </a:endParaRPr>
            </a:p>
          </p:txBody>
        </p:sp>
        <p:sp>
          <p:nvSpPr>
            <p:cNvPr id="181" name="Folded Corner 180"/>
            <p:cNvSpPr/>
            <p:nvPr/>
          </p:nvSpPr>
          <p:spPr>
            <a:xfrm rot="10800000" flipH="1">
              <a:off x="7440380" y="4153728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82" name="Can 181"/>
            <p:cNvSpPr/>
            <p:nvPr/>
          </p:nvSpPr>
          <p:spPr>
            <a:xfrm>
              <a:off x="2431473" y="4560518"/>
              <a:ext cx="448574" cy="396815"/>
            </a:xfrm>
            <a:prstGeom prst="can">
              <a:avLst/>
            </a:prstGeom>
            <a:solidFill>
              <a:srgbClr val="A30A0A"/>
            </a:solidFill>
            <a:ln>
              <a:solidFill>
                <a:srgbClr val="6E15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>
              <a:off x="1650783" y="3197544"/>
              <a:ext cx="0" cy="14276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2646290" y="3197544"/>
              <a:ext cx="0" cy="139748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Folded Corner 184"/>
            <p:cNvSpPr/>
            <p:nvPr/>
          </p:nvSpPr>
          <p:spPr>
            <a:xfrm rot="10800000" flipH="1">
              <a:off x="2553685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86" name="Folded Corner 185"/>
            <p:cNvSpPr/>
            <p:nvPr/>
          </p:nvSpPr>
          <p:spPr>
            <a:xfrm rot="10800000" flipH="1">
              <a:off x="2553685" y="3761843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87" name="Folded Corner 186"/>
            <p:cNvSpPr/>
            <p:nvPr/>
          </p:nvSpPr>
          <p:spPr>
            <a:xfrm rot="10800000" flipH="1">
              <a:off x="1555981" y="3602340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88" name="Folded Corner 187"/>
            <p:cNvSpPr/>
            <p:nvPr/>
          </p:nvSpPr>
          <p:spPr>
            <a:xfrm rot="10800000" flipH="1">
              <a:off x="1555981" y="410698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90" name="Folded Corner 189"/>
            <p:cNvSpPr/>
            <p:nvPr/>
          </p:nvSpPr>
          <p:spPr>
            <a:xfrm rot="10800000" flipH="1">
              <a:off x="1555981" y="3343547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1215996" y="4731485"/>
              <a:ext cx="897147" cy="0"/>
            </a:xfrm>
            <a:prstGeom prst="line">
              <a:avLst/>
            </a:prstGeom>
            <a:ln w="57150">
              <a:solidFill>
                <a:srgbClr val="A30A0A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1148185" y="4722387"/>
              <a:ext cx="978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A30A0A"/>
                  </a:solidFill>
                </a:rPr>
                <a:t>network</a:t>
              </a:r>
              <a:endParaRPr lang="en-US" dirty="0">
                <a:solidFill>
                  <a:srgbClr val="A30A0A"/>
                </a:solidFill>
              </a:endParaRPr>
            </a:p>
          </p:txBody>
        </p:sp>
        <p:sp>
          <p:nvSpPr>
            <p:cNvPr id="193" name="Folded Corner 192"/>
            <p:cNvSpPr/>
            <p:nvPr/>
          </p:nvSpPr>
          <p:spPr>
            <a:xfrm rot="10800000" flipH="1">
              <a:off x="2553685" y="4153728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20" name="Left Brace 19"/>
            <p:cNvSpPr/>
            <p:nvPr/>
          </p:nvSpPr>
          <p:spPr>
            <a:xfrm rot="16200000">
              <a:off x="4429126" y="-1989097"/>
              <a:ext cx="217467" cy="7134102"/>
            </a:xfrm>
            <a:prstGeom prst="leftBrac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/>
            <p:cNvCxnSpPr>
              <a:stCxn id="206" idx="6"/>
            </p:cNvCxnSpPr>
            <p:nvPr/>
          </p:nvCxnSpPr>
          <p:spPr>
            <a:xfrm>
              <a:off x="4657412" y="1741878"/>
              <a:ext cx="2099651" cy="17289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2628064" y="4308371"/>
              <a:ext cx="218536" cy="1639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 smtClean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5015003" y="4308371"/>
              <a:ext cx="218536" cy="1639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 smtClean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7532572" y="4308371"/>
              <a:ext cx="218536" cy="1639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 smtClean="0"/>
            </a:p>
          </p:txBody>
        </p:sp>
        <p:cxnSp>
          <p:nvCxnSpPr>
            <p:cNvPr id="25" name="Straight Connector 24"/>
            <p:cNvCxnSpPr>
              <a:stCxn id="223" idx="6"/>
            </p:cNvCxnSpPr>
            <p:nvPr/>
          </p:nvCxnSpPr>
          <p:spPr>
            <a:xfrm flipV="1">
              <a:off x="2846600" y="3944507"/>
              <a:ext cx="5230906" cy="44581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4" idx="6"/>
            </p:cNvCxnSpPr>
            <p:nvPr/>
          </p:nvCxnSpPr>
          <p:spPr>
            <a:xfrm flipV="1">
              <a:off x="5233542" y="3958812"/>
              <a:ext cx="2895121" cy="4315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5" idx="0"/>
            </p:cNvCxnSpPr>
            <p:nvPr/>
          </p:nvCxnSpPr>
          <p:spPr>
            <a:xfrm flipV="1">
              <a:off x="7641840" y="3853174"/>
              <a:ext cx="271764" cy="45519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738911" y="1628323"/>
              <a:ext cx="1219200" cy="542408"/>
              <a:chOff x="7793182" y="4711209"/>
              <a:chExt cx="1219200" cy="723210"/>
            </a:xfrm>
          </p:grpSpPr>
          <p:sp>
            <p:nvSpPr>
              <p:cNvPr id="226" name="Rounded Rectangle 225"/>
              <p:cNvSpPr/>
              <p:nvPr/>
            </p:nvSpPr>
            <p:spPr>
              <a:xfrm>
                <a:off x="7793182" y="4711209"/>
                <a:ext cx="1219200" cy="72321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 smtClean="0"/>
              </a:p>
            </p:txBody>
          </p:sp>
          <p:cxnSp>
            <p:nvCxnSpPr>
              <p:cNvPr id="227" name="Straight Arrow Connector 226"/>
              <p:cNvCxnSpPr>
                <a:stCxn id="226" idx="2"/>
              </p:cNvCxnSpPr>
              <p:nvPr/>
            </p:nvCxnSpPr>
            <p:spPr>
              <a:xfrm flipV="1">
                <a:off x="8402782" y="4974208"/>
                <a:ext cx="268778" cy="4602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7913604" y="4916633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7995555" y="4840433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8077506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8159457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8241408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8323359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8405310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8487261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8569212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8651163" y="4774297"/>
                <a:ext cx="0" cy="12077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8733114" y="4774297"/>
                <a:ext cx="0" cy="12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8815065" y="4840433"/>
                <a:ext cx="0" cy="12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8897017" y="4916633"/>
                <a:ext cx="0" cy="12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>
              <a:stCxn id="206" idx="0"/>
            </p:cNvCxnSpPr>
            <p:nvPr/>
          </p:nvCxnSpPr>
          <p:spPr>
            <a:xfrm flipH="1">
              <a:off x="4542315" y="1659927"/>
              <a:ext cx="5829" cy="118112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06" idx="0"/>
            </p:cNvCxnSpPr>
            <p:nvPr/>
          </p:nvCxnSpPr>
          <p:spPr>
            <a:xfrm>
              <a:off x="4548144" y="1659926"/>
              <a:ext cx="1923911" cy="11410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Folded Corner 194"/>
            <p:cNvSpPr/>
            <p:nvPr/>
          </p:nvSpPr>
          <p:spPr>
            <a:xfrm rot="10800000" flipH="1">
              <a:off x="4441684" y="2400571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96" name="Folded Corner 195"/>
            <p:cNvSpPr/>
            <p:nvPr/>
          </p:nvSpPr>
          <p:spPr>
            <a:xfrm rot="10800000" flipH="1">
              <a:off x="4441684" y="2074939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97" name="Folded Corner 196"/>
            <p:cNvSpPr/>
            <p:nvPr/>
          </p:nvSpPr>
          <p:spPr>
            <a:xfrm rot="10800000" flipH="1">
              <a:off x="4441684" y="172846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199" name="Folded Corner 198"/>
            <p:cNvSpPr/>
            <p:nvPr/>
          </p:nvSpPr>
          <p:spPr>
            <a:xfrm rot="10800000" flipH="1">
              <a:off x="6121799" y="2491903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200" name="Folded Corner 199"/>
            <p:cNvSpPr/>
            <p:nvPr/>
          </p:nvSpPr>
          <p:spPr>
            <a:xfrm rot="10800000" flipH="1">
              <a:off x="5445388" y="2191915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201" name="Folded Corner 200"/>
            <p:cNvSpPr/>
            <p:nvPr/>
          </p:nvSpPr>
          <p:spPr>
            <a:xfrm rot="10800000" flipH="1">
              <a:off x="4954825" y="1892274"/>
              <a:ext cx="191977" cy="182665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cxnSp>
          <p:nvCxnSpPr>
            <p:cNvPr id="42" name="Straight Arrow Connector 41"/>
            <p:cNvCxnSpPr>
              <a:stCxn id="206" idx="0"/>
            </p:cNvCxnSpPr>
            <p:nvPr/>
          </p:nvCxnSpPr>
          <p:spPr>
            <a:xfrm flipH="1">
              <a:off x="2618509" y="1659926"/>
              <a:ext cx="1929632" cy="114549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4438873" y="1659926"/>
              <a:ext cx="218536" cy="1639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 smtClean="0"/>
            </a:p>
          </p:txBody>
        </p:sp>
        <p:sp>
          <p:nvSpPr>
            <p:cNvPr id="202" name="Folded Corner 201"/>
            <p:cNvSpPr/>
            <p:nvPr/>
          </p:nvSpPr>
          <p:spPr>
            <a:xfrm rot="10800000" flipH="1">
              <a:off x="3414432" y="2204053"/>
              <a:ext cx="191977" cy="182666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203" name="Folded Corner 202"/>
            <p:cNvSpPr/>
            <p:nvPr/>
          </p:nvSpPr>
          <p:spPr>
            <a:xfrm rot="10800000" flipH="1">
              <a:off x="2784061" y="2491900"/>
              <a:ext cx="191977" cy="182666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205" name="Folded Corner 204"/>
            <p:cNvSpPr/>
            <p:nvPr/>
          </p:nvSpPr>
          <p:spPr>
            <a:xfrm rot="10800000" flipH="1">
              <a:off x="3985486" y="1903360"/>
              <a:ext cx="191977" cy="182666"/>
            </a:xfrm>
            <a:prstGeom prst="foldedCorner">
              <a:avLst>
                <a:gd name="adj" fmla="val 3457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33904" y="2779586"/>
              <a:ext cx="1891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Couchbase Server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92614" y="2779586"/>
              <a:ext cx="1891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Couchbase Server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122089" y="2779587"/>
              <a:ext cx="1891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Couchbase Server</a:t>
              </a:r>
              <a:endParaRPr lang="en-US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7817450" y="3589675"/>
              <a:ext cx="1219200" cy="542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/>
            </a:p>
          </p:txBody>
        </p:sp>
        <p:cxnSp>
          <p:nvCxnSpPr>
            <p:cNvPr id="209" name="Straight Arrow Connector 208"/>
            <p:cNvCxnSpPr>
              <a:stCxn id="208" idx="2"/>
            </p:cNvCxnSpPr>
            <p:nvPr/>
          </p:nvCxnSpPr>
          <p:spPr>
            <a:xfrm flipH="1" flipV="1">
              <a:off x="8290400" y="3738277"/>
              <a:ext cx="136650" cy="39380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7937872" y="3743743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8019823" y="3686593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8101774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8183725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8265676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347627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8429578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8511529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593480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75431" y="3636991"/>
              <a:ext cx="0" cy="9057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757382" y="3636991"/>
              <a:ext cx="0" cy="9057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839333" y="3686593"/>
              <a:ext cx="0" cy="9057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921285" y="3743743"/>
              <a:ext cx="0" cy="9057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65212" y="846138"/>
              <a:ext cx="22367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80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50" y="846138"/>
              <a:ext cx="2246313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10"/>
            <p:cNvSpPr>
              <a:spLocks noChangeAspect="1" noChangeArrowheads="1" noTextEdit="1"/>
            </p:cNvSpPr>
            <p:nvPr/>
          </p:nvSpPr>
          <p:spPr bwMode="auto">
            <a:xfrm>
              <a:off x="5768976" y="846138"/>
              <a:ext cx="223678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800"/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213" y="846138"/>
              <a:ext cx="2246312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3405187" y="846138"/>
              <a:ext cx="2236788" cy="647700"/>
              <a:chOff x="3405187" y="846138"/>
              <a:chExt cx="2236788" cy="647700"/>
            </a:xfrm>
          </p:grpSpPr>
          <p:sp>
            <p:nvSpPr>
              <p:cNvPr id="13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3405187" y="846138"/>
                <a:ext cx="2236788" cy="64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3649662" y="1044576"/>
                <a:ext cx="174783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+mn-lt"/>
                    <a:cs typeface="Arial" pitchFamily="34" charset="0"/>
                  </a:rPr>
                  <a:t>Application Server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818982" y="863601"/>
              <a:ext cx="2136775" cy="571500"/>
              <a:chOff x="5818982" y="863601"/>
              <a:chExt cx="2136775" cy="571500"/>
            </a:xfrm>
          </p:grpSpPr>
          <p:sp>
            <p:nvSpPr>
              <p:cNvPr id="118" name="Rectangle 14"/>
              <p:cNvSpPr>
                <a:spLocks noChangeArrowheads="1"/>
              </p:cNvSpPr>
              <p:nvPr/>
            </p:nvSpPr>
            <p:spPr bwMode="auto">
              <a:xfrm>
                <a:off x="5818982" y="863601"/>
                <a:ext cx="2136775" cy="571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19" name="Rectangle 15"/>
              <p:cNvSpPr>
                <a:spLocks noChangeArrowheads="1"/>
              </p:cNvSpPr>
              <p:nvPr/>
            </p:nvSpPr>
            <p:spPr bwMode="auto">
              <a:xfrm>
                <a:off x="6013451" y="1044576"/>
                <a:ext cx="174783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+mn-lt"/>
                    <a:cs typeface="Arial" pitchFamily="34" charset="0"/>
                  </a:rPr>
                  <a:t>Application Server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115219" y="863601"/>
              <a:ext cx="2136775" cy="571500"/>
              <a:chOff x="1115219" y="863601"/>
              <a:chExt cx="2136775" cy="571500"/>
            </a:xfrm>
          </p:grpSpPr>
          <p:sp>
            <p:nvSpPr>
              <p:cNvPr id="124" name="Rectangle 7"/>
              <p:cNvSpPr>
                <a:spLocks noChangeArrowheads="1"/>
              </p:cNvSpPr>
              <p:nvPr/>
            </p:nvSpPr>
            <p:spPr bwMode="auto">
              <a:xfrm>
                <a:off x="1115219" y="863601"/>
                <a:ext cx="2136775" cy="571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5" name="Rectangle 8"/>
              <p:cNvSpPr>
                <a:spLocks noChangeArrowheads="1"/>
              </p:cNvSpPr>
              <p:nvPr/>
            </p:nvSpPr>
            <p:spPr bwMode="auto">
              <a:xfrm>
                <a:off x="1309687" y="1044576"/>
                <a:ext cx="174783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+mn-lt"/>
                    <a:cs typeface="Arial" pitchFamily="34" charset="0"/>
                  </a:rPr>
                  <a:t>Application Server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8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 Factors of Sizing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many </a:t>
            </a:r>
            <a:r>
              <a:rPr lang="en-US" dirty="0" smtClean="0"/>
              <a:t>nodes?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85" y="685800"/>
            <a:ext cx="6566734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 Key Factors determine number of nodes needed:</a:t>
            </a:r>
          </a:p>
          <a:p>
            <a:endParaRPr lang="en-US" sz="32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Disk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CPU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Network</a:t>
            </a:r>
            <a:endParaRPr lang="en-US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Data Distribution/Safety</a:t>
            </a:r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(per-bucket, multiple buckets aggregate)</a:t>
            </a:r>
          </a:p>
        </p:txBody>
      </p:sp>
      <p:grpSp>
        <p:nvGrpSpPr>
          <p:cNvPr id="53" name="Group 32"/>
          <p:cNvGrpSpPr/>
          <p:nvPr/>
        </p:nvGrpSpPr>
        <p:grpSpPr>
          <a:xfrm>
            <a:off x="5029320" y="1828801"/>
            <a:ext cx="3581283" cy="2310066"/>
            <a:chOff x="583937" y="1809116"/>
            <a:chExt cx="3581283" cy="3459441"/>
          </a:xfrm>
        </p:grpSpPr>
        <p:pic>
          <p:nvPicPr>
            <p:cNvPr id="54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37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806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413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545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41" descr="one-box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676" y="4486516"/>
              <a:ext cx="621807" cy="34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41" descr="one-box.gif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126" y="3397976"/>
              <a:ext cx="801571" cy="447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089" y="1809116"/>
              <a:ext cx="1069265" cy="882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Picture 38" descr="web-app-architecture.gif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1" y="4025403"/>
              <a:ext cx="3105895" cy="44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797947" y="3953887"/>
              <a:ext cx="689631" cy="224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63" name="Picture 38" descr="web-app-architecture.gif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077" y="3059931"/>
              <a:ext cx="280961" cy="316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3"/>
            <p:cNvSpPr txBox="1"/>
            <p:nvPr/>
          </p:nvSpPr>
          <p:spPr>
            <a:xfrm>
              <a:off x="1722049" y="4876798"/>
              <a:ext cx="1292319" cy="391759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96D7"/>
                  </a:solidFill>
                </a:rPr>
                <a:t>Couchbase Servers</a:t>
              </a:r>
              <a:endParaRPr lang="en-US" sz="1100" dirty="0">
                <a:solidFill>
                  <a:srgbClr val="0096D7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98532" y="3767427"/>
              <a:ext cx="1454222" cy="380237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0096D7"/>
                  </a:solidFill>
                </a:rPr>
                <a:t>Web application server</a:t>
              </a:r>
              <a:endParaRPr lang="en-US" sz="1050" dirty="0">
                <a:solidFill>
                  <a:srgbClr val="0096D7"/>
                </a:solidFill>
              </a:endParaRPr>
            </a:p>
          </p:txBody>
        </p:sp>
        <p:pic>
          <p:nvPicPr>
            <p:cNvPr id="66" name="Picture 38" descr="web-app-architecture.gif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279" y="2906669"/>
              <a:ext cx="292217" cy="347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6"/>
            <p:cNvSpPr txBox="1"/>
            <p:nvPr/>
          </p:nvSpPr>
          <p:spPr>
            <a:xfrm>
              <a:off x="1805997" y="2683602"/>
              <a:ext cx="1082326" cy="380237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0096D7"/>
                  </a:solidFill>
                </a:rPr>
                <a:t>Application user</a:t>
              </a:r>
              <a:endParaRPr lang="en-US" sz="1050" dirty="0">
                <a:solidFill>
                  <a:srgbClr val="0096D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2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RAM sizing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159" y="1840618"/>
            <a:ext cx="373884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663" indent="-347663">
              <a:buFont typeface="+mj-lt"/>
              <a:buAutoNum type="arabicParenR"/>
            </a:pPr>
            <a:r>
              <a:rPr lang="en-US" sz="2400" dirty="0" smtClean="0"/>
              <a:t>Total RAM</a:t>
            </a:r>
          </a:p>
          <a:p>
            <a:pPr marL="576263" lvl="1" indent="-23812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Managed document cache:</a:t>
            </a:r>
          </a:p>
          <a:p>
            <a:pPr marL="804863" lvl="2" indent="-219075">
              <a:buFont typeface="Wingdings" panose="05000000000000000000" pitchFamily="2" charset="2"/>
              <a:buChar char="§"/>
            </a:pPr>
            <a:r>
              <a:rPr lang="en-US" sz="2000" dirty="0" smtClean="0"/>
              <a:t>Working set</a:t>
            </a:r>
            <a:endParaRPr lang="en-US" sz="2000" dirty="0"/>
          </a:p>
          <a:p>
            <a:pPr marL="804863" lvl="2" indent="-219075">
              <a:buFont typeface="Wingdings" panose="05000000000000000000" pitchFamily="2" charset="2"/>
              <a:buChar char="§"/>
            </a:pPr>
            <a:r>
              <a:rPr lang="en-US" sz="2000" dirty="0" smtClean="0"/>
              <a:t>Metadata</a:t>
            </a:r>
          </a:p>
          <a:p>
            <a:pPr marL="804863" lvl="2" indent="-219075">
              <a:buFont typeface="Wingdings" panose="05000000000000000000" pitchFamily="2" charset="2"/>
              <a:buChar char="§"/>
            </a:pPr>
            <a:r>
              <a:rPr lang="en-US" sz="2000" dirty="0" err="1" smtClean="0"/>
              <a:t>Active+Replicas</a:t>
            </a:r>
            <a:endParaRPr lang="en-US" sz="2000" dirty="0"/>
          </a:p>
          <a:p>
            <a:pPr marL="576263" lvl="1" indent="-23812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Index caching (I/O buffer)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352" y="741277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Keep working set in RAM </a:t>
            </a:r>
          </a:p>
          <a:p>
            <a:r>
              <a:rPr lang="en-US" sz="2400" dirty="0" smtClean="0"/>
              <a:t>for best read performance</a:t>
            </a:r>
            <a:endParaRPr lang="en-US" sz="2400" dirty="0"/>
          </a:p>
        </p:txBody>
      </p:sp>
      <p:pic>
        <p:nvPicPr>
          <p:cNvPr id="7" name="Picture 6" descr="couchbase-server-icon.png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167" r="5145" b="24393"/>
          <a:stretch/>
        </p:blipFill>
        <p:spPr>
          <a:xfrm>
            <a:off x="6296139" y="4777606"/>
            <a:ext cx="1298434" cy="165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1915" y="4731039"/>
            <a:ext cx="80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06724" y="2417234"/>
            <a:ext cx="2432756" cy="2611967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10" name="Picture 2" descr="http://di1-1.shoppingshadow.com/images/pi/5a/0d/df/99054968-260x260-0-0_Cisco+Cisco+ASA5510+MEM+1GB+RAM+Module+1+GB+SDRAM.jpg"/>
          <p:cNvPicPr>
            <a:picLocks noChangeAspect="1" noChangeArrowheads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17825" y="2531640"/>
            <a:ext cx="1968694" cy="493918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13968" y="2491318"/>
            <a:ext cx="2240844" cy="600841"/>
          </a:xfrm>
          <a:prstGeom prst="rect">
            <a:avLst/>
          </a:prstGeom>
          <a:solidFill>
            <a:srgbClr val="E10021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pic>
        <p:nvPicPr>
          <p:cNvPr id="12" name="Picture 4" descr="https://www1.hitachigst.com/hdd/technolo/dft/dft3.jpg"/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70414" y="3208026"/>
            <a:ext cx="2104367" cy="14096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213968" y="3143051"/>
            <a:ext cx="2240844" cy="1563141"/>
          </a:xfrm>
          <a:prstGeom prst="rect">
            <a:avLst/>
          </a:prstGeom>
          <a:solidFill>
            <a:srgbClr val="E10021">
              <a:alpha val="8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6314368" y="326166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" name="Folded Corner 14"/>
          <p:cNvSpPr/>
          <p:nvPr/>
        </p:nvSpPr>
        <p:spPr>
          <a:xfrm rot="10800000" flipH="1">
            <a:off x="6668364" y="326166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6" name="Folded Corner 15"/>
          <p:cNvSpPr/>
          <p:nvPr/>
        </p:nvSpPr>
        <p:spPr>
          <a:xfrm rot="10800000" flipH="1">
            <a:off x="7022360" y="326166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7" name="Folded Corner 16"/>
          <p:cNvSpPr/>
          <p:nvPr/>
        </p:nvSpPr>
        <p:spPr>
          <a:xfrm rot="10800000" flipH="1">
            <a:off x="7376356" y="326166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" name="Folded Corner 17"/>
          <p:cNvSpPr/>
          <p:nvPr/>
        </p:nvSpPr>
        <p:spPr>
          <a:xfrm rot="10800000" flipH="1">
            <a:off x="7730352" y="326166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" name="Folded Corner 18"/>
          <p:cNvSpPr/>
          <p:nvPr/>
        </p:nvSpPr>
        <p:spPr>
          <a:xfrm rot="10800000" flipH="1">
            <a:off x="8084347" y="326166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0" name="Folded Corner 19"/>
          <p:cNvSpPr/>
          <p:nvPr/>
        </p:nvSpPr>
        <p:spPr>
          <a:xfrm rot="10800000" flipH="1">
            <a:off x="6314368" y="358493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1" name="Folded Corner 20"/>
          <p:cNvSpPr/>
          <p:nvPr/>
        </p:nvSpPr>
        <p:spPr>
          <a:xfrm rot="10800000" flipH="1">
            <a:off x="6668364" y="358493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2" name="Folded Corner 21"/>
          <p:cNvSpPr/>
          <p:nvPr/>
        </p:nvSpPr>
        <p:spPr>
          <a:xfrm rot="10800000" flipH="1">
            <a:off x="7022360" y="358493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3" name="Folded Corner 22"/>
          <p:cNvSpPr/>
          <p:nvPr/>
        </p:nvSpPr>
        <p:spPr>
          <a:xfrm rot="10800000" flipH="1">
            <a:off x="7376356" y="358493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4" name="Folded Corner 23"/>
          <p:cNvSpPr/>
          <p:nvPr/>
        </p:nvSpPr>
        <p:spPr>
          <a:xfrm rot="10800000" flipH="1">
            <a:off x="7730352" y="358493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5" name="Folded Corner 24"/>
          <p:cNvSpPr/>
          <p:nvPr/>
        </p:nvSpPr>
        <p:spPr>
          <a:xfrm rot="10800000" flipH="1">
            <a:off x="8084347" y="358493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6" name="Folded Corner 25"/>
          <p:cNvSpPr/>
          <p:nvPr/>
        </p:nvSpPr>
        <p:spPr>
          <a:xfrm rot="10800000" flipH="1">
            <a:off x="6314368" y="39298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7" name="Folded Corner 26"/>
          <p:cNvSpPr/>
          <p:nvPr/>
        </p:nvSpPr>
        <p:spPr>
          <a:xfrm rot="10800000" flipH="1">
            <a:off x="6668364" y="39298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8" name="Folded Corner 27"/>
          <p:cNvSpPr/>
          <p:nvPr/>
        </p:nvSpPr>
        <p:spPr>
          <a:xfrm rot="10800000" flipH="1">
            <a:off x="7022360" y="39298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9" name="Folded Corner 28"/>
          <p:cNvSpPr/>
          <p:nvPr/>
        </p:nvSpPr>
        <p:spPr>
          <a:xfrm rot="10800000" flipH="1">
            <a:off x="7376356" y="39298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0" name="Folded Corner 29"/>
          <p:cNvSpPr/>
          <p:nvPr/>
        </p:nvSpPr>
        <p:spPr>
          <a:xfrm rot="10800000" flipH="1">
            <a:off x="7730352" y="39298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1" name="Folded Corner 30"/>
          <p:cNvSpPr/>
          <p:nvPr/>
        </p:nvSpPr>
        <p:spPr>
          <a:xfrm rot="10800000" flipH="1">
            <a:off x="8084347" y="39298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2" name="Folded Corner 31"/>
          <p:cNvSpPr/>
          <p:nvPr/>
        </p:nvSpPr>
        <p:spPr>
          <a:xfrm rot="10800000" flipH="1">
            <a:off x="6314368" y="26761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3" name="Folded Corner 32"/>
          <p:cNvSpPr/>
          <p:nvPr/>
        </p:nvSpPr>
        <p:spPr>
          <a:xfrm rot="10800000" flipH="1">
            <a:off x="6668364" y="26761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4" name="Folded Corner 33"/>
          <p:cNvSpPr/>
          <p:nvPr/>
        </p:nvSpPr>
        <p:spPr>
          <a:xfrm rot="10800000" flipH="1">
            <a:off x="7022360" y="26761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5" name="Folded Corner 34"/>
          <p:cNvSpPr/>
          <p:nvPr/>
        </p:nvSpPr>
        <p:spPr>
          <a:xfrm rot="10800000" flipH="1">
            <a:off x="7378494" y="26761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6" name="Folded Corner 35"/>
          <p:cNvSpPr/>
          <p:nvPr/>
        </p:nvSpPr>
        <p:spPr>
          <a:xfrm rot="10800000" flipH="1">
            <a:off x="7732490" y="26761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7" name="Folded Corner 36"/>
          <p:cNvSpPr/>
          <p:nvPr/>
        </p:nvSpPr>
        <p:spPr>
          <a:xfrm rot="10800000" flipH="1">
            <a:off x="8086486" y="26761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09179" y="1378886"/>
            <a:ext cx="0" cy="109549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0029" y="180125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Give me</a:t>
            </a:r>
            <a:br>
              <a:rPr lang="en-US" dirty="0" smtClean="0"/>
            </a:br>
            <a:r>
              <a:rPr lang="en-US" dirty="0" smtClean="0"/>
              <a:t>document 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42582" y="191502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</a:t>
            </a:r>
            <a:br>
              <a:rPr lang="en-US" dirty="0" smtClean="0"/>
            </a:br>
            <a:r>
              <a:rPr lang="en-US" dirty="0" smtClean="0"/>
              <a:t>document 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590179" y="1722314"/>
            <a:ext cx="0" cy="72535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lded Corner 47"/>
          <p:cNvSpPr/>
          <p:nvPr/>
        </p:nvSpPr>
        <p:spPr>
          <a:xfrm rot="10800000" flipH="1">
            <a:off x="7472680" y="19846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7420015" y="1949001"/>
            <a:ext cx="33855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0" name="Right Brace 39"/>
          <p:cNvSpPr/>
          <p:nvPr/>
        </p:nvSpPr>
        <p:spPr>
          <a:xfrm>
            <a:off x="5524500" y="2491318"/>
            <a:ext cx="596900" cy="2473589"/>
          </a:xfrm>
          <a:prstGeom prst="rightBrace">
            <a:avLst>
              <a:gd name="adj1" fmla="val 22057"/>
              <a:gd name="adj2" fmla="val 22872"/>
            </a:avLst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305854" y="2628900"/>
            <a:ext cx="33855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305854" y="3200400"/>
            <a:ext cx="33855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90850" y="741277"/>
            <a:ext cx="198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10021"/>
                </a:solidFill>
              </a:rPr>
              <a:t>Reading Data</a:t>
            </a:r>
            <a:endParaRPr lang="en-US" sz="2400" b="1" dirty="0">
              <a:solidFill>
                <a:srgbClr val="E1002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266322" y="1162051"/>
            <a:ext cx="2136775" cy="571500"/>
            <a:chOff x="5818982" y="863601"/>
            <a:chExt cx="2136775" cy="571500"/>
          </a:xfrm>
        </p:grpSpPr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5818982" y="863601"/>
              <a:ext cx="2136775" cy="5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800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6013451" y="1044576"/>
              <a:ext cx="1747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A6A6A6"/>
                  </a:solidFill>
                  <a:effectLst/>
                  <a:latin typeface="+mn-lt"/>
                  <a:cs typeface="Arial" pitchFamily="34" charset="0"/>
                </a:rPr>
                <a:t>Application Server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3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6112069" y="1176452"/>
            <a:ext cx="2432756" cy="2611967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99" name="Rectangle 98"/>
          <p:cNvSpPr/>
          <p:nvPr/>
        </p:nvSpPr>
        <p:spPr>
          <a:xfrm>
            <a:off x="3368869" y="1176452"/>
            <a:ext cx="2432756" cy="2611967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08026" y="1176452"/>
            <a:ext cx="2432756" cy="2611967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set depends on your application</a:t>
            </a:r>
            <a:endParaRPr lang="en-US" dirty="0"/>
          </a:p>
        </p:txBody>
      </p:sp>
      <p:pic>
        <p:nvPicPr>
          <p:cNvPr id="19" name="Picture 2" descr="http://di1-1.shoppingshadow.com/images/pi/5a/0d/df/99054968-260x260-0-0_Cisco+Cisco+ASA5510+MEM+1GB+RAM+Module+1+GB+SDRAM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9127" y="1290858"/>
            <a:ext cx="1968694" cy="493918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15270" y="1250536"/>
            <a:ext cx="2240844" cy="600841"/>
          </a:xfrm>
          <a:prstGeom prst="rect">
            <a:avLst/>
          </a:prstGeom>
          <a:solidFill>
            <a:srgbClr val="E10021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pic>
        <p:nvPicPr>
          <p:cNvPr id="21" name="Picture 4" descr="https://www1.hitachigst.com/hdd/technolo/dft/dft3.jpg"/>
          <p:cNvPicPr>
            <a:picLocks noChangeAspect="1" noChangeArrowheads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022" y="1963234"/>
            <a:ext cx="2104367" cy="1409642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15270" y="1902269"/>
            <a:ext cx="2240844" cy="1563141"/>
          </a:xfrm>
          <a:prstGeom prst="rect">
            <a:avLst/>
          </a:prstGeom>
          <a:solidFill>
            <a:srgbClr val="E10021">
              <a:alpha val="8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91" name="Folded Corner 90"/>
          <p:cNvSpPr/>
          <p:nvPr/>
        </p:nvSpPr>
        <p:spPr>
          <a:xfrm rot="10800000" flipH="1">
            <a:off x="715670" y="143534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92" name="Folded Corner 91"/>
          <p:cNvSpPr/>
          <p:nvPr/>
        </p:nvSpPr>
        <p:spPr>
          <a:xfrm rot="10800000" flipH="1">
            <a:off x="1069666" y="143534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93" name="Folded Corner 92"/>
          <p:cNvSpPr/>
          <p:nvPr/>
        </p:nvSpPr>
        <p:spPr>
          <a:xfrm rot="10800000" flipH="1">
            <a:off x="1423662" y="143534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100" name="Picture 2" descr="http://di1-1.shoppingshadow.com/images/pi/5a/0d/df/99054968-260x260-0-0_Cisco+Cisco+ASA5510+MEM+1GB+RAM+Module+1+GB+SDRAM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9970" y="1290858"/>
            <a:ext cx="1968694" cy="493918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3476113" y="1250536"/>
            <a:ext cx="2240844" cy="600841"/>
          </a:xfrm>
          <a:prstGeom prst="rect">
            <a:avLst/>
          </a:prstGeom>
          <a:solidFill>
            <a:srgbClr val="E10021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pic>
        <p:nvPicPr>
          <p:cNvPr id="102" name="Picture 4" descr="https://www1.hitachigst.com/hdd/technolo/dft/dft3.jpg"/>
          <p:cNvPicPr>
            <a:picLocks noChangeAspect="1" noChangeArrowheads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559" y="1967243"/>
            <a:ext cx="2104367" cy="1409642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3476113" y="1902269"/>
            <a:ext cx="2240844" cy="1563141"/>
          </a:xfrm>
          <a:prstGeom prst="rect">
            <a:avLst/>
          </a:prstGeom>
          <a:solidFill>
            <a:srgbClr val="E10021">
              <a:alpha val="8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04" name="Folded Corner 103"/>
          <p:cNvSpPr/>
          <p:nvPr/>
        </p:nvSpPr>
        <p:spPr>
          <a:xfrm rot="10800000" flipH="1">
            <a:off x="3576513" y="202088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05" name="Folded Corner 104"/>
          <p:cNvSpPr/>
          <p:nvPr/>
        </p:nvSpPr>
        <p:spPr>
          <a:xfrm rot="10800000" flipH="1">
            <a:off x="3930509" y="202088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06" name="Folded Corner 105"/>
          <p:cNvSpPr/>
          <p:nvPr/>
        </p:nvSpPr>
        <p:spPr>
          <a:xfrm rot="10800000" flipH="1">
            <a:off x="4284505" y="202088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07" name="Folded Corner 106"/>
          <p:cNvSpPr/>
          <p:nvPr/>
        </p:nvSpPr>
        <p:spPr>
          <a:xfrm rot="10800000" flipH="1">
            <a:off x="4638501" y="202088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4992497" y="202088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09" name="Folded Corner 108"/>
          <p:cNvSpPr/>
          <p:nvPr/>
        </p:nvSpPr>
        <p:spPr>
          <a:xfrm rot="10800000" flipH="1">
            <a:off x="5346492" y="2020883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0" name="Folded Corner 109"/>
          <p:cNvSpPr/>
          <p:nvPr/>
        </p:nvSpPr>
        <p:spPr>
          <a:xfrm rot="10800000" flipH="1">
            <a:off x="3576513" y="2344154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3930509" y="2344154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2" name="Folded Corner 111"/>
          <p:cNvSpPr/>
          <p:nvPr/>
        </p:nvSpPr>
        <p:spPr>
          <a:xfrm rot="10800000" flipH="1">
            <a:off x="4284505" y="2344154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3" name="Folded Corner 112"/>
          <p:cNvSpPr/>
          <p:nvPr/>
        </p:nvSpPr>
        <p:spPr>
          <a:xfrm rot="10800000" flipH="1">
            <a:off x="4638501" y="2344154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4992497" y="2344154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5" name="Folded Corner 114"/>
          <p:cNvSpPr/>
          <p:nvPr/>
        </p:nvSpPr>
        <p:spPr>
          <a:xfrm rot="10800000" flipH="1">
            <a:off x="5346492" y="2344154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6" name="Folded Corner 115"/>
          <p:cNvSpPr/>
          <p:nvPr/>
        </p:nvSpPr>
        <p:spPr>
          <a:xfrm rot="10800000" flipH="1">
            <a:off x="3576513" y="268905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7" name="Folded Corner 116"/>
          <p:cNvSpPr/>
          <p:nvPr/>
        </p:nvSpPr>
        <p:spPr>
          <a:xfrm rot="10800000" flipH="1">
            <a:off x="3930509" y="268905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8" name="Folded Corner 117"/>
          <p:cNvSpPr/>
          <p:nvPr/>
        </p:nvSpPr>
        <p:spPr>
          <a:xfrm rot="10800000" flipH="1">
            <a:off x="4284505" y="268905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9" name="Folded Corner 118"/>
          <p:cNvSpPr/>
          <p:nvPr/>
        </p:nvSpPr>
        <p:spPr>
          <a:xfrm rot="10800000" flipH="1">
            <a:off x="4638501" y="268905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20" name="Folded Corner 119"/>
          <p:cNvSpPr/>
          <p:nvPr/>
        </p:nvSpPr>
        <p:spPr>
          <a:xfrm rot="10800000" flipH="1">
            <a:off x="4992497" y="268905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21" name="Folded Corner 120"/>
          <p:cNvSpPr/>
          <p:nvPr/>
        </p:nvSpPr>
        <p:spPr>
          <a:xfrm rot="10800000" flipH="1">
            <a:off x="5346492" y="268905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28" name="Folded Corner 127"/>
          <p:cNvSpPr/>
          <p:nvPr/>
        </p:nvSpPr>
        <p:spPr>
          <a:xfrm rot="10800000" flipH="1">
            <a:off x="3576513" y="143534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29" name="Folded Corner 128"/>
          <p:cNvSpPr/>
          <p:nvPr/>
        </p:nvSpPr>
        <p:spPr>
          <a:xfrm rot="10800000" flipH="1">
            <a:off x="3930509" y="143534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30" name="Folded Corner 129"/>
          <p:cNvSpPr/>
          <p:nvPr/>
        </p:nvSpPr>
        <p:spPr>
          <a:xfrm rot="10800000" flipH="1">
            <a:off x="4284505" y="143534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134" name="Picture 2" descr="http://di1-1.shoppingshadow.com/images/pi/5a/0d/df/99054968-260x260-0-0_Cisco+Cisco+ASA5510+MEM+1GB+RAM+Module+1+GB+SDRAM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3170" y="1290858"/>
            <a:ext cx="1968694" cy="493918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4" descr="https://www1.hitachigst.com/hdd/technolo/dft/dft3.jpg"/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75759" y="2470371"/>
            <a:ext cx="1353279" cy="906515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/>
          <p:cNvSpPr/>
          <p:nvPr/>
        </p:nvSpPr>
        <p:spPr>
          <a:xfrm>
            <a:off x="6219313" y="2370108"/>
            <a:ext cx="2240844" cy="1095302"/>
          </a:xfrm>
          <a:prstGeom prst="rect">
            <a:avLst/>
          </a:prstGeom>
          <a:solidFill>
            <a:srgbClr val="E10021">
              <a:alpha val="8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44" name="Folded Corner 143"/>
          <p:cNvSpPr/>
          <p:nvPr/>
        </p:nvSpPr>
        <p:spPr>
          <a:xfrm rot="10800000" flipH="1">
            <a:off x="6319713" y="243828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45" name="Folded Corner 144"/>
          <p:cNvSpPr/>
          <p:nvPr/>
        </p:nvSpPr>
        <p:spPr>
          <a:xfrm rot="10800000" flipH="1">
            <a:off x="6673709" y="243828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46" name="Folded Corner 145"/>
          <p:cNvSpPr/>
          <p:nvPr/>
        </p:nvSpPr>
        <p:spPr>
          <a:xfrm rot="10800000" flipH="1">
            <a:off x="7027705" y="243828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47" name="Folded Corner 146"/>
          <p:cNvSpPr/>
          <p:nvPr/>
        </p:nvSpPr>
        <p:spPr>
          <a:xfrm rot="10800000" flipH="1">
            <a:off x="7381701" y="243828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48" name="Folded Corner 147"/>
          <p:cNvSpPr/>
          <p:nvPr/>
        </p:nvSpPr>
        <p:spPr>
          <a:xfrm rot="10800000" flipH="1">
            <a:off x="7735697" y="243828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49" name="Folded Corner 148"/>
          <p:cNvSpPr/>
          <p:nvPr/>
        </p:nvSpPr>
        <p:spPr>
          <a:xfrm rot="10800000" flipH="1">
            <a:off x="8089692" y="2438285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0" name="Folded Corner 149"/>
          <p:cNvSpPr/>
          <p:nvPr/>
        </p:nvSpPr>
        <p:spPr>
          <a:xfrm rot="10800000" flipH="1">
            <a:off x="6319713" y="2783189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1" name="Folded Corner 150"/>
          <p:cNvSpPr/>
          <p:nvPr/>
        </p:nvSpPr>
        <p:spPr>
          <a:xfrm rot="10800000" flipH="1">
            <a:off x="6673709" y="2783189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2" name="Folded Corner 151"/>
          <p:cNvSpPr/>
          <p:nvPr/>
        </p:nvSpPr>
        <p:spPr>
          <a:xfrm rot="10800000" flipH="1">
            <a:off x="7027705" y="2783189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3" name="Folded Corner 152"/>
          <p:cNvSpPr/>
          <p:nvPr/>
        </p:nvSpPr>
        <p:spPr>
          <a:xfrm rot="10800000" flipH="1">
            <a:off x="7381701" y="2783189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4" name="Folded Corner 153"/>
          <p:cNvSpPr/>
          <p:nvPr/>
        </p:nvSpPr>
        <p:spPr>
          <a:xfrm rot="10800000" flipH="1">
            <a:off x="7735697" y="2783189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5" name="Folded Corner 154"/>
          <p:cNvSpPr/>
          <p:nvPr/>
        </p:nvSpPr>
        <p:spPr>
          <a:xfrm rot="10800000" flipH="1">
            <a:off x="8089692" y="2783189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6" name="Folded Corner 155"/>
          <p:cNvSpPr/>
          <p:nvPr/>
        </p:nvSpPr>
        <p:spPr>
          <a:xfrm rot="10800000" flipH="1">
            <a:off x="6319713" y="31080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7" name="Folded Corner 156"/>
          <p:cNvSpPr/>
          <p:nvPr/>
        </p:nvSpPr>
        <p:spPr>
          <a:xfrm rot="10800000" flipH="1">
            <a:off x="6673709" y="31080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8" name="Folded Corner 157"/>
          <p:cNvSpPr/>
          <p:nvPr/>
        </p:nvSpPr>
        <p:spPr>
          <a:xfrm rot="10800000" flipH="1">
            <a:off x="7027705" y="31080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59" name="Folded Corner 158"/>
          <p:cNvSpPr/>
          <p:nvPr/>
        </p:nvSpPr>
        <p:spPr>
          <a:xfrm rot="10800000" flipH="1">
            <a:off x="7381701" y="31080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60" name="Folded Corner 159"/>
          <p:cNvSpPr/>
          <p:nvPr/>
        </p:nvSpPr>
        <p:spPr>
          <a:xfrm rot="10800000" flipH="1">
            <a:off x="7735697" y="31080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61" name="Folded Corner 160"/>
          <p:cNvSpPr/>
          <p:nvPr/>
        </p:nvSpPr>
        <p:spPr>
          <a:xfrm rot="10800000" flipH="1">
            <a:off x="8089692" y="3108040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7789" y="3900355"/>
            <a:ext cx="2604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Late stage social game</a:t>
            </a:r>
            <a:br>
              <a:rPr lang="en-US" sz="1600" b="1" dirty="0" smtClean="0"/>
            </a:br>
            <a:r>
              <a:rPr lang="en-US" sz="1600" dirty="0" smtClean="0"/>
              <a:t>Many users no longer active; few logged in at any given time.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106" y="1928832"/>
            <a:ext cx="814836" cy="5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560" y="1928832"/>
            <a:ext cx="814836" cy="5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106" y="2438169"/>
            <a:ext cx="814836" cy="5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560" y="2438169"/>
            <a:ext cx="814836" cy="5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2943494"/>
            <a:ext cx="814836" cy="5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3254" y="2943494"/>
            <a:ext cx="814836" cy="5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2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406"/>
          <a:stretch/>
        </p:blipFill>
        <p:spPr bwMode="auto">
          <a:xfrm>
            <a:off x="2297398" y="1932843"/>
            <a:ext cx="550779" cy="5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Picture 2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406"/>
          <a:stretch/>
        </p:blipFill>
        <p:spPr bwMode="auto">
          <a:xfrm>
            <a:off x="2297398" y="2442180"/>
            <a:ext cx="550779" cy="5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2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406"/>
          <a:stretch/>
        </p:blipFill>
        <p:spPr bwMode="auto">
          <a:xfrm>
            <a:off x="2297398" y="2943494"/>
            <a:ext cx="550779" cy="5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75"/>
          <p:cNvSpPr/>
          <p:nvPr/>
        </p:nvSpPr>
        <p:spPr>
          <a:xfrm>
            <a:off x="6219313" y="1243150"/>
            <a:ext cx="2240844" cy="1095302"/>
          </a:xfrm>
          <a:prstGeom prst="rect">
            <a:avLst/>
          </a:prstGeom>
          <a:solidFill>
            <a:srgbClr val="E10021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77" name="Folded Corner 176"/>
          <p:cNvSpPr/>
          <p:nvPr/>
        </p:nvSpPr>
        <p:spPr>
          <a:xfrm rot="10800000" flipH="1">
            <a:off x="6319713" y="13113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78" name="Folded Corner 177"/>
          <p:cNvSpPr/>
          <p:nvPr/>
        </p:nvSpPr>
        <p:spPr>
          <a:xfrm rot="10800000" flipH="1">
            <a:off x="6673709" y="13113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79" name="Folded Corner 178"/>
          <p:cNvSpPr/>
          <p:nvPr/>
        </p:nvSpPr>
        <p:spPr>
          <a:xfrm rot="10800000" flipH="1">
            <a:off x="7027705" y="13113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0" name="Folded Corner 179"/>
          <p:cNvSpPr/>
          <p:nvPr/>
        </p:nvSpPr>
        <p:spPr>
          <a:xfrm rot="10800000" flipH="1">
            <a:off x="7381701" y="13113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1" name="Folded Corner 180"/>
          <p:cNvSpPr/>
          <p:nvPr/>
        </p:nvSpPr>
        <p:spPr>
          <a:xfrm rot="10800000" flipH="1">
            <a:off x="7735697" y="13113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2" name="Folded Corner 181"/>
          <p:cNvSpPr/>
          <p:nvPr/>
        </p:nvSpPr>
        <p:spPr>
          <a:xfrm rot="10800000" flipH="1">
            <a:off x="8089692" y="1311328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3" name="Folded Corner 182"/>
          <p:cNvSpPr/>
          <p:nvPr/>
        </p:nvSpPr>
        <p:spPr>
          <a:xfrm rot="10800000" flipH="1">
            <a:off x="6319713" y="1656231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4" name="Folded Corner 183"/>
          <p:cNvSpPr/>
          <p:nvPr/>
        </p:nvSpPr>
        <p:spPr>
          <a:xfrm rot="10800000" flipH="1">
            <a:off x="6673709" y="1656231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5" name="Folded Corner 184"/>
          <p:cNvSpPr/>
          <p:nvPr/>
        </p:nvSpPr>
        <p:spPr>
          <a:xfrm rot="10800000" flipH="1">
            <a:off x="7027705" y="1656231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6" name="Folded Corner 185"/>
          <p:cNvSpPr/>
          <p:nvPr/>
        </p:nvSpPr>
        <p:spPr>
          <a:xfrm rot="10800000" flipH="1">
            <a:off x="7381701" y="1656231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7" name="Folded Corner 186"/>
          <p:cNvSpPr/>
          <p:nvPr/>
        </p:nvSpPr>
        <p:spPr>
          <a:xfrm rot="10800000" flipH="1">
            <a:off x="7735697" y="1656231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8" name="Folded Corner 187"/>
          <p:cNvSpPr/>
          <p:nvPr/>
        </p:nvSpPr>
        <p:spPr>
          <a:xfrm rot="10800000" flipH="1">
            <a:off x="8089692" y="1656231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89" name="Folded Corner 188"/>
          <p:cNvSpPr/>
          <p:nvPr/>
        </p:nvSpPr>
        <p:spPr>
          <a:xfrm rot="10800000" flipH="1">
            <a:off x="6319713" y="198108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0" name="Folded Corner 189"/>
          <p:cNvSpPr/>
          <p:nvPr/>
        </p:nvSpPr>
        <p:spPr>
          <a:xfrm rot="10800000" flipH="1">
            <a:off x="6673709" y="198108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1" name="Folded Corner 190"/>
          <p:cNvSpPr/>
          <p:nvPr/>
        </p:nvSpPr>
        <p:spPr>
          <a:xfrm rot="10800000" flipH="1">
            <a:off x="7027705" y="198108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2" name="Folded Corner 191"/>
          <p:cNvSpPr/>
          <p:nvPr/>
        </p:nvSpPr>
        <p:spPr>
          <a:xfrm rot="10800000" flipH="1">
            <a:off x="7381701" y="198108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3" name="Folded Corner 192"/>
          <p:cNvSpPr/>
          <p:nvPr/>
        </p:nvSpPr>
        <p:spPr>
          <a:xfrm rot="10800000" flipH="1">
            <a:off x="7735697" y="198108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4" name="Folded Corner 193"/>
          <p:cNvSpPr/>
          <p:nvPr/>
        </p:nvSpPr>
        <p:spPr>
          <a:xfrm rot="10800000" flipH="1">
            <a:off x="8089692" y="1981082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5" name="TextBox 194"/>
          <p:cNvSpPr txBox="1"/>
          <p:nvPr/>
        </p:nvSpPr>
        <p:spPr>
          <a:xfrm>
            <a:off x="6057235" y="3900353"/>
            <a:ext cx="260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Ad Network</a:t>
            </a:r>
            <a:br>
              <a:rPr lang="en-US" sz="1600" b="1" dirty="0" smtClean="0"/>
            </a:br>
            <a:r>
              <a:rPr lang="en-US" sz="1600" dirty="0" smtClean="0"/>
              <a:t>Any cookie can show up at any time.</a:t>
            </a:r>
            <a:endParaRPr lang="en-US" sz="1600" dirty="0"/>
          </a:p>
        </p:txBody>
      </p:sp>
      <p:sp>
        <p:nvSpPr>
          <p:cNvPr id="196" name="TextBox 195"/>
          <p:cNvSpPr txBox="1"/>
          <p:nvPr/>
        </p:nvSpPr>
        <p:spPr>
          <a:xfrm>
            <a:off x="3277937" y="3900355"/>
            <a:ext cx="2604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Business application</a:t>
            </a:r>
            <a:br>
              <a:rPr lang="en-US" sz="1600" b="1" dirty="0" smtClean="0"/>
            </a:br>
            <a:r>
              <a:rPr lang="en-US" sz="1600" dirty="0" smtClean="0"/>
              <a:t>Users logged in during the day. Day moves around the globe.</a:t>
            </a:r>
            <a:endParaRPr lang="en-US" sz="1600" dirty="0"/>
          </a:p>
        </p:txBody>
      </p:sp>
      <p:sp>
        <p:nvSpPr>
          <p:cNvPr id="198" name="Folded Corner 197"/>
          <p:cNvSpPr/>
          <p:nvPr/>
        </p:nvSpPr>
        <p:spPr>
          <a:xfrm rot="10800000" flipH="1">
            <a:off x="4640639" y="143534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9" name="Folded Corner 198"/>
          <p:cNvSpPr/>
          <p:nvPr/>
        </p:nvSpPr>
        <p:spPr>
          <a:xfrm rot="10800000" flipH="1">
            <a:off x="4994635" y="143534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00" name="Folded Corner 199"/>
          <p:cNvSpPr/>
          <p:nvPr/>
        </p:nvSpPr>
        <p:spPr>
          <a:xfrm rot="10800000" flipH="1">
            <a:off x="5348631" y="1435346"/>
            <a:ext cx="256674" cy="244223"/>
          </a:xfrm>
          <a:prstGeom prst="foldedCorner">
            <a:avLst>
              <a:gd name="adj" fmla="val 345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7169" name="TextBox 7168"/>
          <p:cNvSpPr txBox="1"/>
          <p:nvPr/>
        </p:nvSpPr>
        <p:spPr>
          <a:xfrm>
            <a:off x="6219315" y="857250"/>
            <a:ext cx="212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orking/total set = 1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609602" y="857250"/>
            <a:ext cx="230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orking/total set = .01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3444817" y="857250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orking/total set = .33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42951" y="3507940"/>
            <a:ext cx="18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Couchbase Server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03287" y="3507940"/>
            <a:ext cx="18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Couchbase Server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410257" y="3507940"/>
            <a:ext cx="18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Couchbase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RAM Sizing - View/Index cache (disk 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system cache availability for the index has a big impact performance:</a:t>
            </a:r>
          </a:p>
          <a:p>
            <a:r>
              <a:rPr lang="en-US" smtClean="0"/>
              <a:t>Test runs based on 10 million items with 16GB bucket quota and 4GB, 8GB system RAM availability for indexes</a:t>
            </a:r>
          </a:p>
          <a:p>
            <a:r>
              <a:rPr lang="en-US" smtClean="0"/>
              <a:t>Performance results show that by doubling system cache availability</a:t>
            </a:r>
          </a:p>
          <a:p>
            <a:pPr lvl="1"/>
            <a:r>
              <a:rPr lang="en-US" smtClean="0"/>
              <a:t>query latency reduces by half </a:t>
            </a:r>
          </a:p>
          <a:p>
            <a:pPr lvl="1"/>
            <a:r>
              <a:rPr lang="en-US" smtClean="0"/>
              <a:t>throughput increases by 50%</a:t>
            </a:r>
          </a:p>
          <a:p>
            <a:r>
              <a:rPr lang="en-US" smtClean="0"/>
              <a:t>Leave RAM free with quotas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64" y="3438942"/>
            <a:ext cx="3317875" cy="17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8938</TotalTime>
  <Words>2115</Words>
  <Application>Microsoft Office PowerPoint</Application>
  <PresentationFormat>On-screen Show (16:9)</PresentationFormat>
  <Paragraphs>415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Corbel</vt:lpstr>
      <vt:lpstr>Lucida Grande</vt:lpstr>
      <vt:lpstr>Wingdings</vt:lpstr>
      <vt:lpstr>Office Theme</vt:lpstr>
      <vt:lpstr>How Many Nodes? Properly Sizing your Couchbase Cluster</vt:lpstr>
      <vt:lpstr>Read this Article:</vt:lpstr>
      <vt:lpstr>Size Couchbase Server</vt:lpstr>
      <vt:lpstr>Scaling out permits matching of aggregate flow rates so queues do not grow</vt:lpstr>
      <vt:lpstr>5 Factors of Sizing</vt:lpstr>
      <vt:lpstr>How many nodes?</vt:lpstr>
      <vt:lpstr>RAM sizing</vt:lpstr>
      <vt:lpstr>Working set depends on your application</vt:lpstr>
      <vt:lpstr>RAM Sizing - View/Index cache (disk I/O)</vt:lpstr>
      <vt:lpstr>Disk Sizing: Space and I/O</vt:lpstr>
      <vt:lpstr>Disk Sizing: Space and I/O</vt:lpstr>
      <vt:lpstr>CPU sizing</vt:lpstr>
      <vt:lpstr>Network sizing</vt:lpstr>
      <vt:lpstr>Network Considerations</vt:lpstr>
      <vt:lpstr>Data Distribution</vt:lpstr>
      <vt:lpstr>How many nodes recap</vt:lpstr>
      <vt:lpstr>Deployment Considerations</vt:lpstr>
      <vt:lpstr>Hardware Minimums</vt:lpstr>
      <vt:lpstr>Hardware Considerations</vt:lpstr>
      <vt:lpstr>Couchbase in AWS</vt:lpstr>
      <vt:lpstr>Couchbase in AWS</vt:lpstr>
      <vt:lpstr>Effects of…</vt:lpstr>
      <vt:lpstr>Views/Indexes</vt:lpstr>
      <vt:lpstr>XDCR</vt:lpstr>
      <vt:lpstr>As your workload grows…</vt:lpstr>
      <vt:lpstr>As your dataset grows…</vt:lpstr>
      <vt:lpstr>Rebalancing</vt:lpstr>
      <vt:lpstr>Couchbase 4.0</vt:lpstr>
      <vt:lpstr>Sizing Couchbase Server 4.0</vt:lpstr>
      <vt:lpstr>Sizing Couchbase Server 4.0 - Data</vt:lpstr>
      <vt:lpstr>Sizing Couchbase Server 4.0 - Index</vt:lpstr>
      <vt:lpstr>Sizing Couchbase Server 4.0 - Query</vt:lpstr>
      <vt:lpstr>Sizing Couchbase Server 4.0 - MDS</vt:lpstr>
      <vt:lpstr>Sizing Couchbase Server 4.0 - MDS</vt:lpstr>
      <vt:lpstr>Sizing is tricky business…</vt:lpstr>
      <vt:lpstr>Dive in…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mehdi.lamrani@gmail.com</cp:lastModifiedBy>
  <cp:revision>97</cp:revision>
  <dcterms:created xsi:type="dcterms:W3CDTF">2014-10-22T15:36:28Z</dcterms:created>
  <dcterms:modified xsi:type="dcterms:W3CDTF">2017-06-06T22:02:55Z</dcterms:modified>
</cp:coreProperties>
</file>